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77" r:id="rId3"/>
    <p:sldId id="289" r:id="rId4"/>
    <p:sldId id="292" r:id="rId5"/>
    <p:sldId id="302" r:id="rId6"/>
    <p:sldId id="303" r:id="rId7"/>
    <p:sldId id="304" r:id="rId8"/>
    <p:sldId id="305" r:id="rId9"/>
    <p:sldId id="281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297" r:id="rId20"/>
    <p:sldId id="298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78" d="100"/>
          <a:sy n="78" d="100"/>
        </p:scale>
        <p:origin x="-1062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923590"/>
            <a:ext cx="2463588" cy="316032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BAHASA INDONESIA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72546" y="214296"/>
            <a:ext cx="7928478" cy="785818"/>
            <a:chOff x="152400" y="154828"/>
            <a:chExt cx="7928478" cy="785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54828"/>
              <a:ext cx="7928478" cy="78581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1472" y="267070"/>
              <a:ext cx="7009340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Ungkapan </a:t>
              </a:r>
              <a:r>
                <a:rPr lang="id-ID" sz="24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Permisi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4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Tolong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4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Maaf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dan </a:t>
              </a:r>
              <a:r>
                <a:rPr lang="id-ID" sz="24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Terima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4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Kasih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2586" y="2359412"/>
            <a:ext cx="363934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kata </a:t>
            </a:r>
            <a:r>
              <a:rPr lang="id-ID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permisi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kata </a:t>
            </a:r>
            <a:r>
              <a:rPr lang="id-ID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tolong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kata </a:t>
            </a:r>
            <a:r>
              <a:rPr lang="id-ID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maaf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juga kata </a:t>
            </a:r>
            <a:r>
              <a:rPr lang="id-ID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terima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kasih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1312125"/>
            <a:ext cx="5286412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Saat berbicara dengan orang lain, kita dapat mengucapkan empat kata ajaib.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rcRect b="37640"/>
          <a:stretch>
            <a:fillRect/>
          </a:stretch>
        </p:blipFill>
        <p:spPr bwMode="auto">
          <a:xfrm>
            <a:off x="6372200" y="1059532"/>
            <a:ext cx="2632158" cy="372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495529" y="1203598"/>
            <a:ext cx="2996351" cy="364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99542"/>
            <a:ext cx="4929222" cy="376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11960" y="1275606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660033"/>
                </a:solidFill>
              </a:rPr>
              <a:t>Kata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permisi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diucapkan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saat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hendak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bertanya</a:t>
            </a:r>
            <a:r>
              <a:rPr lang="en-ID" sz="2600" b="1" dirty="0" smtClean="0">
                <a:solidFill>
                  <a:srgbClr val="660033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11960" y="2139702"/>
            <a:ext cx="39290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008080"/>
                </a:solidFill>
              </a:rPr>
              <a:t>Kata </a:t>
            </a:r>
            <a:r>
              <a:rPr lang="en-ID" sz="2600" b="1" i="1" dirty="0" err="1" smtClean="0">
                <a:solidFill>
                  <a:srgbClr val="7030A0"/>
                </a:solidFill>
              </a:rPr>
              <a:t>permisi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diucapkan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saat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hendak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melewati</a:t>
            </a:r>
            <a:r>
              <a:rPr lang="en-ID" sz="2600" b="1" dirty="0" smtClean="0">
                <a:solidFill>
                  <a:srgbClr val="008080"/>
                </a:solidFill>
              </a:rPr>
              <a:t> orang lain.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1960" y="3335382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FF0066"/>
                </a:solidFill>
              </a:rPr>
              <a:t>Kata </a:t>
            </a:r>
            <a:r>
              <a:rPr lang="en-ID" sz="2600" b="1" i="1" dirty="0" err="1" smtClean="0">
                <a:solidFill>
                  <a:schemeClr val="tx2">
                    <a:lumMod val="75000"/>
                  </a:schemeClr>
                </a:solidFill>
              </a:rPr>
              <a:t>permisi</a:t>
            </a:r>
            <a:r>
              <a:rPr lang="en-ID" sz="2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diucapkan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saat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minta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izin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5747" y="1493270"/>
            <a:ext cx="4520908" cy="316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7494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8196" y="888595"/>
            <a:ext cx="2530228" cy="1395123"/>
            <a:chOff x="4572001" y="888595"/>
            <a:chExt cx="2530228" cy="1395123"/>
          </a:xfrm>
        </p:grpSpPr>
        <p:sp>
          <p:nvSpPr>
            <p:cNvPr id="2" name="Oval Callout 1"/>
            <p:cNvSpPr/>
            <p:nvPr/>
          </p:nvSpPr>
          <p:spPr>
            <a:xfrm>
              <a:off x="4572001" y="888595"/>
              <a:ext cx="2376264" cy="1395123"/>
            </a:xfrm>
            <a:prstGeom prst="wedgeEllipseCallout">
              <a:avLst>
                <a:gd name="adj1" fmla="val -32673"/>
                <a:gd name="adj2" fmla="val 57458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43798" y="1199163"/>
              <a:ext cx="23584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000" b="1" dirty="0" err="1" smtClean="0">
                  <a:solidFill>
                    <a:srgbClr val="0070C0"/>
                  </a:solidFill>
                </a:rPr>
                <a:t>Permisi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Bu,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saya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mau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izin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ke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toilet.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344370" y="1197779"/>
            <a:ext cx="1497601" cy="1095422"/>
            <a:chOff x="4572001" y="888595"/>
            <a:chExt cx="2376264" cy="1395123"/>
          </a:xfrm>
        </p:grpSpPr>
        <p:sp>
          <p:nvSpPr>
            <p:cNvPr id="13" name="Oval Callout 12"/>
            <p:cNvSpPr/>
            <p:nvPr/>
          </p:nvSpPr>
          <p:spPr>
            <a:xfrm>
              <a:off x="4572001" y="888595"/>
              <a:ext cx="2376264" cy="1395123"/>
            </a:xfrm>
            <a:prstGeom prst="wedgeEllipseCallout">
              <a:avLst>
                <a:gd name="adj1" fmla="val 74188"/>
                <a:gd name="adj2" fmla="val 20181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dirty="0" smtClean="0"/>
                <a:t>v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93186" y="1171133"/>
              <a:ext cx="1829860" cy="901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Silahkan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Nak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501174" y="339502"/>
            <a:ext cx="4214842" cy="621101"/>
            <a:chOff x="685800" y="1838738"/>
            <a:chExt cx="4403569" cy="6211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03569" cy="6211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5896" y="1921553"/>
              <a:ext cx="42542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26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329688"/>
            <a:ext cx="3020763" cy="354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570" y="1129822"/>
            <a:ext cx="4094766" cy="281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27283" y="1635646"/>
            <a:ext cx="3806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smtClean="0">
                <a:solidFill>
                  <a:srgbClr val="008080"/>
                </a:solidFill>
              </a:rPr>
              <a:t>Kata </a:t>
            </a:r>
            <a:r>
              <a:rPr lang="en-ID" sz="2800" b="1" dirty="0" err="1" smtClean="0">
                <a:solidFill>
                  <a:srgbClr val="008080"/>
                </a:solidFill>
              </a:rPr>
              <a:t>tolong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diucapkan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saat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minta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bantuan</a:t>
            </a:r>
            <a:r>
              <a:rPr lang="en-ID" sz="2800" b="1" dirty="0" smtClean="0">
                <a:solidFill>
                  <a:srgbClr val="008080"/>
                </a:solidFill>
              </a:rPr>
              <a:t>.</a:t>
            </a:r>
            <a:endParaRPr lang="id-ID" sz="2800" b="1" dirty="0" smtClean="0">
              <a:solidFill>
                <a:srgbClr val="008080"/>
              </a:solidFill>
            </a:endParaRPr>
          </a:p>
          <a:p>
            <a:r>
              <a:rPr lang="en-ID" sz="2800" b="1" dirty="0" err="1" smtClean="0">
                <a:solidFill>
                  <a:srgbClr val="FF0066"/>
                </a:solidFill>
              </a:rPr>
              <a:t>Ucapkan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permintaan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tolong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dengan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sopan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14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195486"/>
            <a:ext cx="4214842" cy="575258"/>
            <a:chOff x="685800" y="1838738"/>
            <a:chExt cx="4403569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03569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42542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4820" y="987574"/>
            <a:ext cx="4599468" cy="3744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/>
          <p:cNvGrpSpPr/>
          <p:nvPr/>
        </p:nvGrpSpPr>
        <p:grpSpPr>
          <a:xfrm>
            <a:off x="197345" y="987574"/>
            <a:ext cx="2358431" cy="1308459"/>
            <a:chOff x="4566009" y="900910"/>
            <a:chExt cx="2358431" cy="1308459"/>
          </a:xfrm>
        </p:grpSpPr>
        <p:sp>
          <p:nvSpPr>
            <p:cNvPr id="9" name="Oval Callout 8"/>
            <p:cNvSpPr/>
            <p:nvPr/>
          </p:nvSpPr>
          <p:spPr>
            <a:xfrm>
              <a:off x="4638017" y="900910"/>
              <a:ext cx="2238240" cy="1308459"/>
            </a:xfrm>
            <a:prstGeom prst="wedgeEllipseCallout">
              <a:avLst>
                <a:gd name="adj1" fmla="val 55283"/>
                <a:gd name="adj2" fmla="val 38011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66009" y="1044926"/>
              <a:ext cx="235843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Tolong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belikan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garam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di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warung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Nak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5508105" y="1830670"/>
            <a:ext cx="1440160" cy="1029112"/>
            <a:chOff x="4572003" y="888595"/>
            <a:chExt cx="2285122" cy="1310671"/>
          </a:xfrm>
        </p:grpSpPr>
        <p:sp>
          <p:nvSpPr>
            <p:cNvPr id="12" name="Oval Callout 11"/>
            <p:cNvSpPr/>
            <p:nvPr/>
          </p:nvSpPr>
          <p:spPr>
            <a:xfrm>
              <a:off x="4572003" y="888595"/>
              <a:ext cx="2285122" cy="1310671"/>
            </a:xfrm>
            <a:prstGeom prst="wedgeEllipseCallout">
              <a:avLst>
                <a:gd name="adj1" fmla="val -57992"/>
                <a:gd name="adj2" fmla="val 53204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dirty="0" smtClean="0"/>
                <a:t>v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94803" y="1291801"/>
              <a:ext cx="1829860" cy="509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Baik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Bu.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975486"/>
            <a:ext cx="2415782" cy="379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419871" y="1004674"/>
            <a:ext cx="4392489" cy="2503180"/>
            <a:chOff x="571901" y="1388346"/>
            <a:chExt cx="4026449" cy="25031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01" y="1388346"/>
              <a:ext cx="4026449" cy="250318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69926" y="1662760"/>
              <a:ext cx="369641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600" b="1" dirty="0" smtClean="0">
                  <a:solidFill>
                    <a:srgbClr val="0070C0"/>
                  </a:solidFill>
                </a:rPr>
                <a:t>Kata </a:t>
              </a:r>
              <a:r>
                <a:rPr lang="en-ID" sz="2600" b="1" i="1" dirty="0" err="1" smtClean="0">
                  <a:solidFill>
                    <a:srgbClr val="FF0066"/>
                  </a:solidFill>
                </a:rPr>
                <a:t>maaf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diucapkan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ketika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kita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melakukan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kesalahan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ID" sz="2600" b="1" dirty="0" smtClean="0">
                  <a:solidFill>
                    <a:srgbClr val="008080"/>
                  </a:solidFill>
                </a:rPr>
                <a:t>Kata </a:t>
              </a:r>
              <a:r>
                <a:rPr lang="en-ID" sz="2600" b="1" i="1" dirty="0" err="1" smtClean="0">
                  <a:solidFill>
                    <a:srgbClr val="FF0066"/>
                  </a:solidFill>
                </a:rPr>
                <a:t>maaf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juga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diucapkan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ketika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menolak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ajakan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orang lain.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53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987574"/>
            <a:ext cx="5141362" cy="3720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289899" y="182376"/>
            <a:ext cx="4858165" cy="661182"/>
            <a:chOff x="685800" y="1838738"/>
            <a:chExt cx="5075699" cy="661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38705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1032" y="1921553"/>
              <a:ext cx="500046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251520" y="987574"/>
            <a:ext cx="2808312" cy="1656184"/>
            <a:chOff x="3956937" y="741032"/>
            <a:chExt cx="2808312" cy="1656184"/>
          </a:xfrm>
        </p:grpSpPr>
        <p:sp>
          <p:nvSpPr>
            <p:cNvPr id="7" name="Oval Callout 6"/>
            <p:cNvSpPr/>
            <p:nvPr/>
          </p:nvSpPr>
          <p:spPr>
            <a:xfrm>
              <a:off x="3956937" y="741032"/>
              <a:ext cx="2808312" cy="1656184"/>
            </a:xfrm>
            <a:prstGeom prst="wedgeEllipseCallout">
              <a:avLst>
                <a:gd name="adj1" fmla="val 55932"/>
                <a:gd name="adj2" fmla="val 30452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28945" y="957056"/>
              <a:ext cx="259228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Maafkan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aku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. </a:t>
              </a:r>
            </a:p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Aku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tidak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sengaja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menjatuhkan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bonekamu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5868144" y="801460"/>
            <a:ext cx="2232248" cy="1297094"/>
            <a:chOff x="4266515" y="823631"/>
            <a:chExt cx="3541938" cy="1651970"/>
          </a:xfrm>
        </p:grpSpPr>
        <p:sp>
          <p:nvSpPr>
            <p:cNvPr id="13" name="Oval Callout 12"/>
            <p:cNvSpPr/>
            <p:nvPr/>
          </p:nvSpPr>
          <p:spPr>
            <a:xfrm>
              <a:off x="4266515" y="823631"/>
              <a:ext cx="3541938" cy="1651970"/>
            </a:xfrm>
            <a:prstGeom prst="wedgeEllipseCallout">
              <a:avLst>
                <a:gd name="adj1" fmla="val -57992"/>
                <a:gd name="adj2" fmla="val 53204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dirty="0" smtClean="0"/>
                <a:t>v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5027" y="998642"/>
              <a:ext cx="3122194" cy="1293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Tidak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apa-apa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Diana. Lain kali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hati-hati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ya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62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975486"/>
            <a:ext cx="2415782" cy="379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460996" y="1076682"/>
            <a:ext cx="4207349" cy="2143140"/>
            <a:chOff x="609600" y="1460354"/>
            <a:chExt cx="3856737" cy="21431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460354"/>
              <a:ext cx="3856737" cy="214314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69926" y="1662760"/>
              <a:ext cx="369641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600" b="1" i="1" dirty="0" err="1" smtClean="0">
                  <a:solidFill>
                    <a:srgbClr val="FF0066"/>
                  </a:solidFill>
                </a:rPr>
                <a:t>Terima</a:t>
              </a:r>
              <a:r>
                <a:rPr lang="en-ID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i="1" dirty="0" err="1" smtClean="0">
                  <a:solidFill>
                    <a:srgbClr val="FF0066"/>
                  </a:solidFill>
                </a:rPr>
                <a:t>kasih</a:t>
              </a:r>
              <a:r>
                <a:rPr lang="en-ID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diucapkan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saat</a:t>
              </a:r>
              <a:r>
                <a:rPr lang="en-ID" sz="2600" b="1" dirty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menerima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bantuan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</a:t>
              </a:r>
            </a:p>
            <a:p>
              <a:r>
                <a:rPr lang="en-ID" sz="2600" b="1" dirty="0" err="1" smtClean="0">
                  <a:solidFill>
                    <a:srgbClr val="008080"/>
                  </a:solidFill>
                </a:rPr>
                <a:t>Ucapkan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i="1" dirty="0" err="1" smtClean="0">
                  <a:solidFill>
                    <a:srgbClr val="FF0066"/>
                  </a:solidFill>
                </a:rPr>
                <a:t>terima</a:t>
              </a:r>
              <a:r>
                <a:rPr lang="en-ID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i="1" dirty="0" err="1" smtClean="0">
                  <a:solidFill>
                    <a:srgbClr val="FF0066"/>
                  </a:solidFill>
                </a:rPr>
                <a:t>kasih</a:t>
              </a:r>
              <a:r>
                <a:rPr lang="en-ID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saat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mendapat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pujian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 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9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0895" y="1155507"/>
            <a:ext cx="5303433" cy="3720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289899" y="182376"/>
            <a:ext cx="4858165" cy="661182"/>
            <a:chOff x="685800" y="1838738"/>
            <a:chExt cx="5075699" cy="661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38705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1032" y="1921553"/>
              <a:ext cx="500046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466535" y="987574"/>
            <a:ext cx="2238240" cy="1308459"/>
            <a:chOff x="4638017" y="900910"/>
            <a:chExt cx="2238240" cy="1308459"/>
          </a:xfrm>
        </p:grpSpPr>
        <p:sp>
          <p:nvSpPr>
            <p:cNvPr id="7" name="Oval Callout 6"/>
            <p:cNvSpPr/>
            <p:nvPr/>
          </p:nvSpPr>
          <p:spPr>
            <a:xfrm>
              <a:off x="4638017" y="900910"/>
              <a:ext cx="2238240" cy="1308459"/>
            </a:xfrm>
            <a:prstGeom prst="wedgeEllipseCallout">
              <a:avLst>
                <a:gd name="adj1" fmla="val 55283"/>
                <a:gd name="adj2" fmla="val 38011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10025" y="1129128"/>
              <a:ext cx="20882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Merdu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sekali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suara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anak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Ayah.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5746616" y="1778557"/>
            <a:ext cx="1632687" cy="1081225"/>
            <a:chOff x="4380771" y="823631"/>
            <a:chExt cx="2590607" cy="1377041"/>
          </a:xfrm>
        </p:grpSpPr>
        <p:sp>
          <p:nvSpPr>
            <p:cNvPr id="13" name="Oval Callout 12"/>
            <p:cNvSpPr/>
            <p:nvPr/>
          </p:nvSpPr>
          <p:spPr>
            <a:xfrm>
              <a:off x="4380771" y="823631"/>
              <a:ext cx="2590607" cy="1377041"/>
            </a:xfrm>
            <a:prstGeom prst="wedgeEllipseCallout">
              <a:avLst>
                <a:gd name="adj1" fmla="val -57992"/>
                <a:gd name="adj2" fmla="val 53204"/>
              </a:avLst>
            </a:prstGeom>
            <a:solidFill>
              <a:schemeClr val="bg1"/>
            </a:solidFill>
            <a:ln w="1905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dirty="0" smtClean="0"/>
                <a:t>v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2003" y="1007049"/>
              <a:ext cx="2290833" cy="901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dirty="0" err="1" smtClean="0">
                  <a:solidFill>
                    <a:srgbClr val="0070C0"/>
                  </a:solidFill>
                </a:rPr>
                <a:t>Terima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000" b="1" dirty="0" err="1" smtClean="0">
                  <a:solidFill>
                    <a:srgbClr val="0070C0"/>
                  </a:solidFill>
                </a:rPr>
                <a:t>kasih</a:t>
              </a:r>
              <a:r>
                <a:rPr lang="en-ID" sz="2000" b="1" dirty="0" smtClean="0">
                  <a:solidFill>
                    <a:srgbClr val="0070C0"/>
                  </a:solidFill>
                </a:rPr>
                <a:t>, Ayah.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7094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Menghargai Perbedaan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6512" y="1500180"/>
            <a:ext cx="5608644" cy="639522"/>
            <a:chOff x="115920" y="214296"/>
            <a:chExt cx="5608644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608644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97685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Perbedaan Tokoh dalam Cerita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7272" y="2355726"/>
            <a:ext cx="5590612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banyak tokoh dalam cerita.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Tokoh-tokoh berbeda agar cerita menarik.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5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732240" y="1447825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241918" y="3363838"/>
            <a:ext cx="4758710" cy="1002618"/>
            <a:chOff x="609600" y="1532362"/>
            <a:chExt cx="4362152" cy="10026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4362152" cy="100261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31339" y="1624373"/>
              <a:ext cx="42404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>
                  <a:solidFill>
                    <a:srgbClr val="008080"/>
                  </a:solidFill>
                </a:rPr>
                <a:t>Ada yang berbeda sifat.</a:t>
              </a:r>
            </a:p>
            <a:p>
              <a:r>
                <a:rPr lang="id-ID" sz="2400" b="1" dirty="0" smtClean="0">
                  <a:solidFill>
                    <a:srgbClr val="FF0066"/>
                  </a:solidFill>
                </a:rPr>
                <a:t>Ada juga yang berbeda kesukaan.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2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388" y="1643056"/>
            <a:ext cx="2602670" cy="330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7094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Aku dan Teman Baru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6512" y="1428742"/>
            <a:ext cx="7108842" cy="639522"/>
            <a:chOff x="115920" y="214296"/>
            <a:chExt cx="7108842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7108842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6334172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njelaskan Perasaan Tokoh dalam Cerita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720" y="2214560"/>
            <a:ext cx="4660778" cy="1292662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tokoh dalam cerita.</a:t>
            </a:r>
          </a:p>
          <a:p>
            <a:r>
              <a:rPr lang="id-ID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Tokoh memiliki perasaan.</a:t>
            </a:r>
          </a:p>
          <a:p>
            <a:r>
              <a:rPr lang="id-ID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 berbagai macam perasaan.</a:t>
            </a:r>
            <a:endParaRPr lang="en-US" sz="2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720" y="3608024"/>
            <a:ext cx="35719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Misalnya, senang, sedih, malu, takut, dan lega.</a:t>
            </a:r>
            <a:endParaRPr lang="en-US" sz="26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7554" y="1000114"/>
            <a:ext cx="5072098" cy="3214710"/>
            <a:chOff x="184740" y="1383786"/>
            <a:chExt cx="4649423" cy="32147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40" y="1383786"/>
              <a:ext cx="4649423" cy="321471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81100" y="1603800"/>
              <a:ext cx="4387578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600" b="1" dirty="0" smtClean="0">
                  <a:solidFill>
                    <a:srgbClr val="008080"/>
                  </a:solidFill>
                </a:rPr>
                <a:t>Kalian dapat mengetahui perbedaan dan persamaan tokoh.</a:t>
              </a:r>
              <a:endParaRPr lang="en-US" sz="2600" b="1" dirty="0" smtClean="0">
                <a:solidFill>
                  <a:srgbClr val="008080"/>
                </a:solidFill>
              </a:endParaRPr>
            </a:p>
            <a:p>
              <a:r>
                <a:rPr lang="id-ID" sz="2600" b="1" dirty="0" smtClean="0">
                  <a:solidFill>
                    <a:srgbClr val="660033"/>
                  </a:solidFill>
                </a:rPr>
                <a:t>Simaklah cerita dengan saksama.</a:t>
              </a:r>
            </a:p>
            <a:p>
              <a:r>
                <a:rPr lang="id-ID" sz="2600" b="1" dirty="0" smtClean="0">
                  <a:solidFill>
                    <a:srgbClr val="660033"/>
                  </a:solidFill>
                </a:rPr>
                <a:t>Kalian dapat menceritakan kembali cerita dengan kata-katamu sendiri.</a:t>
              </a:r>
              <a:endParaRPr lang="en-US" sz="2600" b="1" dirty="0">
                <a:solidFill>
                  <a:srgbClr val="660033"/>
                </a:solidFill>
              </a:endParaRP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7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500034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4"/>
          <p:cNvGrpSpPr/>
          <p:nvPr/>
        </p:nvGrpSpPr>
        <p:grpSpPr>
          <a:xfrm>
            <a:off x="4139952" y="1191341"/>
            <a:ext cx="4032448" cy="2316513"/>
            <a:chOff x="3691697" y="1638012"/>
            <a:chExt cx="4032448" cy="23165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697" y="1638012"/>
              <a:ext cx="4032448" cy="2316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4191192" y="2231330"/>
              <a:ext cx="32861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600" b="1" dirty="0" smtClean="0">
                  <a:solidFill>
                    <a:srgbClr val="C00000"/>
                  </a:solidFill>
                </a:rPr>
                <a:t>Ayo, membaca kata-kata.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-36512" y="214296"/>
            <a:ext cx="8277252" cy="733044"/>
            <a:chOff x="34926" y="214296"/>
            <a:chExt cx="8277252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7894660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775337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ata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Diawali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</a:t>
              </a:r>
              <a:r>
                <a:rPr lang="en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o-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awan.jpg"/>
          <p:cNvPicPr>
            <a:picLocks noChangeAspect="1" noChangeArrowheads="1"/>
          </p:cNvPicPr>
          <p:nvPr/>
        </p:nvPicPr>
        <p:blipFill>
          <a:blip r:embed="rId2" cstate="print"/>
          <a:srcRect l="8109" t="7547" r="11296" b="16644"/>
          <a:stretch>
            <a:fillRect/>
          </a:stretch>
        </p:blipFill>
        <p:spPr bwMode="auto">
          <a:xfrm>
            <a:off x="0" y="-95693"/>
            <a:ext cx="9144000" cy="5072080"/>
          </a:xfrm>
          <a:prstGeom prst="rect">
            <a:avLst/>
          </a:prstGeom>
          <a:noFill/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072198" y="999315"/>
            <a:ext cx="2412759" cy="378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571486"/>
            <a:ext cx="4438885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5852" y="1438341"/>
            <a:ext cx="3143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>
                <a:solidFill>
                  <a:srgbClr val="002060"/>
                </a:solidFill>
              </a:rPr>
              <a:t>Kata-kata berikut diawali suku kata </a:t>
            </a:r>
            <a:r>
              <a:rPr lang="id-ID" sz="3200" b="1" i="1" dirty="0">
                <a:solidFill>
                  <a:srgbClr val="FF0066"/>
                </a:solidFill>
              </a:rPr>
              <a:t>g</a:t>
            </a:r>
            <a:r>
              <a:rPr lang="id-ID" sz="3200" b="1" i="1" dirty="0" smtClean="0">
                <a:solidFill>
                  <a:srgbClr val="FF0066"/>
                </a:solidFill>
              </a:rPr>
              <a:t>a-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id-ID" sz="3200" b="1" i="1" dirty="0">
                <a:solidFill>
                  <a:srgbClr val="008080"/>
                </a:solidFill>
              </a:rPr>
              <a:t>g</a:t>
            </a:r>
            <a:r>
              <a:rPr lang="id-ID" sz="3200" b="1" i="1" dirty="0" smtClean="0">
                <a:solidFill>
                  <a:srgbClr val="008080"/>
                </a:solidFill>
              </a:rPr>
              <a:t>i-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id-ID" sz="3200" b="1" i="1" dirty="0">
                <a:solidFill>
                  <a:srgbClr val="FF0066"/>
                </a:solidFill>
              </a:rPr>
              <a:t>g</a:t>
            </a:r>
            <a:r>
              <a:rPr lang="id-ID" sz="3200" b="1" i="1" dirty="0" smtClean="0">
                <a:solidFill>
                  <a:srgbClr val="FF0066"/>
                </a:solidFill>
              </a:rPr>
              <a:t>u-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id-ID" sz="3200" b="1" i="1" dirty="0">
                <a:solidFill>
                  <a:srgbClr val="008080"/>
                </a:solidFill>
              </a:rPr>
              <a:t>g</a:t>
            </a:r>
            <a:r>
              <a:rPr lang="id-ID" sz="3200" b="1" i="1" dirty="0" smtClean="0">
                <a:solidFill>
                  <a:srgbClr val="008080"/>
                </a:solidFill>
              </a:rPr>
              <a:t>e-</a:t>
            </a:r>
            <a:r>
              <a:rPr lang="id-ID" sz="3200" b="1" dirty="0" smtClean="0">
                <a:solidFill>
                  <a:srgbClr val="002060"/>
                </a:solidFill>
              </a:rPr>
              <a:t>, dan </a:t>
            </a:r>
            <a:r>
              <a:rPr lang="id-ID" sz="3200" b="1" i="1" dirty="0">
                <a:solidFill>
                  <a:srgbClr val="FF0066"/>
                </a:solidFill>
              </a:rPr>
              <a:t>g</a:t>
            </a:r>
            <a:r>
              <a:rPr lang="id-ID" sz="3200" b="1" i="1" dirty="0" smtClean="0">
                <a:solidFill>
                  <a:srgbClr val="FF0066"/>
                </a:solidFill>
              </a:rPr>
              <a:t>o-</a:t>
            </a:r>
            <a:r>
              <a:rPr lang="id-ID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643042" y="2984850"/>
            <a:ext cx="1632813" cy="661182"/>
            <a:chOff x="685800" y="1838738"/>
            <a:chExt cx="1705925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0314" y="1876941"/>
              <a:ext cx="1566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/>
                <a:t>g</a:t>
              </a:r>
              <a:r>
                <a:rPr lang="id-ID" sz="3200" b="1" dirty="0" smtClean="0"/>
                <a:t>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ram</a:t>
              </a: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1571034" y="3761548"/>
            <a:ext cx="2064862" cy="667590"/>
            <a:chOff x="685800" y="1838738"/>
            <a:chExt cx="2157319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65918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5073" y="1921553"/>
              <a:ext cx="20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g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a-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ram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5643570" y="3056288"/>
            <a:ext cx="1868219" cy="661182"/>
            <a:chOff x="685800" y="1838738"/>
            <a:chExt cx="1951870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67371" cy="6611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5662" y="1858256"/>
              <a:ext cx="1642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gi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gi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5580112" y="3832986"/>
            <a:ext cx="1571636" cy="661182"/>
            <a:chOff x="685800" y="1838738"/>
            <a:chExt cx="1642008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42008" cy="6611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5662" y="1873646"/>
              <a:ext cx="1128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>
                  <a:solidFill>
                    <a:srgbClr val="008080"/>
                  </a:solidFill>
                </a:rPr>
                <a:t>g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i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gi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787" y="342203"/>
            <a:ext cx="1665195" cy="23735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434197"/>
            <a:ext cx="2578398" cy="1149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2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3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5" name="Picture 24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547664" y="2984850"/>
            <a:ext cx="1632813" cy="661182"/>
            <a:chOff x="685800" y="1838738"/>
            <a:chExt cx="1705925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37545" y="1876941"/>
              <a:ext cx="1039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gu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la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1475656" y="3761548"/>
            <a:ext cx="1785949" cy="661182"/>
            <a:chOff x="685800" y="1838738"/>
            <a:chExt cx="1865918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65918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1243" y="1873076"/>
              <a:ext cx="1340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>
                  <a:solidFill>
                    <a:srgbClr val="008080"/>
                  </a:solidFill>
                </a:rPr>
                <a:t>g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u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la</a:t>
              </a: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5643570" y="3056288"/>
            <a:ext cx="1500198" cy="667590"/>
            <a:chOff x="685800" y="1838738"/>
            <a:chExt cx="1567371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67371" cy="6611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9965" y="1921553"/>
              <a:ext cx="1418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ge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lang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5508104" y="3832986"/>
            <a:ext cx="1715082" cy="661182"/>
            <a:chOff x="544269" y="1838738"/>
            <a:chExt cx="1791877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9" y="1838738"/>
              <a:ext cx="1783540" cy="6611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19501" y="1873646"/>
              <a:ext cx="1716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>
                  <a:solidFill>
                    <a:srgbClr val="008080"/>
                  </a:solidFill>
                </a:rPr>
                <a:t>g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e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lang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3596" y="713362"/>
            <a:ext cx="1938461" cy="20751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699542"/>
            <a:ext cx="2279880" cy="2213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20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2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3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4" name="Picture 1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5693892" y="2179082"/>
            <a:ext cx="1632813" cy="661182"/>
            <a:chOff x="685800" y="1838738"/>
            <a:chExt cx="1705925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92622" y="1876941"/>
              <a:ext cx="1566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go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reng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5621884" y="2955780"/>
            <a:ext cx="2024229" cy="661182"/>
            <a:chOff x="685800" y="1838738"/>
            <a:chExt cx="2114867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65918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2622" y="1886756"/>
              <a:ext cx="20080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g</a:t>
              </a:r>
              <a:r>
                <a:rPr lang="en-US" sz="3200" b="1" dirty="0" smtClean="0">
                  <a:solidFill>
                    <a:srgbClr val="008080"/>
                  </a:solidFill>
                </a:rPr>
                <a:t>o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reng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43400"/>
            <a:ext cx="4516124" cy="33439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07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2894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1067798"/>
            <a:ext cx="4502874" cy="575258"/>
            <a:chOff x="685800" y="1837932"/>
            <a:chExt cx="4704498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7932"/>
              <a:ext cx="4704498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3416" y="1863951"/>
              <a:ext cx="4629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8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</a:rPr>
                <a:t>gambar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786" y="1710465"/>
            <a:ext cx="6292789" cy="18614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59628" y="3750900"/>
            <a:ext cx="5688632" cy="892552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A50021"/>
                </a:solidFill>
              </a:rPr>
              <a:t>Gitar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koleksi</a:t>
            </a:r>
            <a:r>
              <a:rPr lang="en-US" sz="2600" b="1" dirty="0" smtClean="0">
                <a:solidFill>
                  <a:srgbClr val="A50021"/>
                </a:solidFill>
              </a:rPr>
              <a:t> Geri </a:t>
            </a:r>
            <a:r>
              <a:rPr lang="en-US" sz="2600" b="1" dirty="0" err="1" smtClean="0">
                <a:solidFill>
                  <a:srgbClr val="A50021"/>
                </a:solidFill>
              </a:rPr>
              <a:t>ada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tiga</a:t>
            </a:r>
            <a:r>
              <a:rPr lang="en-US" sz="2600" b="1" dirty="0" smtClean="0">
                <a:solidFill>
                  <a:srgbClr val="A50021"/>
                </a:solidFill>
              </a:rPr>
              <a:t>.</a:t>
            </a:r>
          </a:p>
          <a:p>
            <a:r>
              <a:rPr lang="en-ID" sz="2600" b="1" dirty="0" smtClean="0">
                <a:solidFill>
                  <a:srgbClr val="008080"/>
                </a:solidFill>
              </a:rPr>
              <a:t>Kata </a:t>
            </a:r>
            <a:r>
              <a:rPr lang="en-ID" sz="2600" b="1" dirty="0" err="1" smtClean="0">
                <a:solidFill>
                  <a:srgbClr val="FF0066"/>
                </a:solidFill>
              </a:rPr>
              <a:t>tiga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merupakan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lambang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bilangan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 smtClean="0">
              <a:solidFill>
                <a:srgbClr val="008080"/>
              </a:solidFill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72546" y="142858"/>
            <a:ext cx="5785338" cy="785818"/>
            <a:chOff x="152400" y="214296"/>
            <a:chExt cx="5785338" cy="785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785338" cy="78581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71472" y="267070"/>
              <a:ext cx="5366266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Lambang dan Nama Bilangan </a:t>
              </a:r>
              <a:endParaRPr lang="id-ID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3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8" cstate="print"/>
          <a:srcRect b="37640"/>
          <a:stretch>
            <a:fillRect/>
          </a:stretch>
        </p:blipFill>
        <p:spPr bwMode="auto">
          <a:xfrm>
            <a:off x="7143768" y="1853064"/>
            <a:ext cx="2071702" cy="293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620713" y="1131590"/>
            <a:ext cx="4351364" cy="2143140"/>
            <a:chOff x="609600" y="1515262"/>
            <a:chExt cx="3988751" cy="21431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15262"/>
              <a:ext cx="3988751" cy="214314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910282" y="1643596"/>
              <a:ext cx="36880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800" b="1" dirty="0" smtClean="0">
                  <a:solidFill>
                    <a:srgbClr val="008080"/>
                  </a:solidFill>
                </a:rPr>
                <a:t>Ayo, </a:t>
              </a:r>
              <a:r>
                <a:rPr lang="en-ID" sz="2800" b="1" dirty="0" err="1" smtClean="0">
                  <a:solidFill>
                    <a:srgbClr val="008080"/>
                  </a:solidFill>
                </a:rPr>
                <a:t>membaca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8080"/>
                  </a:solidFill>
                </a:rPr>
                <a:t>lambang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8080"/>
                  </a:solidFill>
                </a:rPr>
                <a:t>bilangan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.</a:t>
              </a:r>
            </a:p>
            <a:p>
              <a:r>
                <a:rPr lang="en-ID" sz="2800" b="1" dirty="0" err="1" smtClean="0">
                  <a:solidFill>
                    <a:srgbClr val="008080"/>
                  </a:solidFill>
                </a:rPr>
                <a:t>Bilangan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FF0066"/>
                  </a:solidFill>
                </a:rPr>
                <a:t>satu</a:t>
              </a:r>
              <a:r>
                <a:rPr lang="en-ID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8080"/>
                  </a:solidFill>
                </a:rPr>
                <a:t>sampai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FF0066"/>
                  </a:solidFill>
                </a:rPr>
                <a:t>sepuluh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.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0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2449"/>
          <a:stretch>
            <a:fillRect/>
          </a:stretch>
        </p:blipFill>
        <p:spPr bwMode="auto">
          <a:xfrm>
            <a:off x="2143109" y="1214428"/>
            <a:ext cx="4422058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4"/>
          <p:cNvGrpSpPr/>
          <p:nvPr/>
        </p:nvGrpSpPr>
        <p:grpSpPr>
          <a:xfrm>
            <a:off x="322958" y="285734"/>
            <a:ext cx="5689203" cy="661182"/>
            <a:chOff x="685800" y="1838738"/>
            <a:chExt cx="5943946" cy="6611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94394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1129" y="1921553"/>
              <a:ext cx="5828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800" b="1" dirty="0" smtClean="0">
                  <a:solidFill>
                    <a:srgbClr val="009999"/>
                  </a:solidFill>
                </a:rPr>
                <a:t>Berikut bentuk lambang bilangan. </a:t>
              </a:r>
              <a:endParaRPr lang="en-US" sz="28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3"/>
          <p:cNvGrpSpPr/>
          <p:nvPr/>
        </p:nvGrpSpPr>
        <p:grpSpPr>
          <a:xfrm>
            <a:off x="2500298" y="3857634"/>
            <a:ext cx="3786214" cy="785818"/>
            <a:chOff x="428596" y="3500444"/>
            <a:chExt cx="3786214" cy="785818"/>
          </a:xfrm>
        </p:grpSpPr>
        <p:pic>
          <p:nvPicPr>
            <p:cNvPr id="12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500444"/>
              <a:ext cx="3786214" cy="785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8596" y="3620166"/>
              <a:ext cx="3643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/>
                <a:t>Bilangan 1 sampai 10</a:t>
              </a:r>
              <a:endParaRPr lang="en-US" sz="2800" b="1" i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47444"/>
          <a:stretch>
            <a:fillRect/>
          </a:stretch>
        </p:blipFill>
        <p:spPr bwMode="auto">
          <a:xfrm>
            <a:off x="1857356" y="2500312"/>
            <a:ext cx="4887503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990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5" name="Menulis Lambang Bilang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68"/>
          <a:stretch/>
        </p:blipFill>
        <p:spPr>
          <a:xfrm>
            <a:off x="405673" y="60472"/>
            <a:ext cx="8342791" cy="4591073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72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58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14283" y="214296"/>
            <a:ext cx="4786345" cy="3214710"/>
            <a:chOff x="3297206" y="712029"/>
            <a:chExt cx="4011470" cy="3214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7"/>
            <p:cNvGrpSpPr/>
            <p:nvPr/>
          </p:nvGrpSpPr>
          <p:grpSpPr>
            <a:xfrm>
              <a:off x="3297206" y="712029"/>
              <a:ext cx="4011470" cy="3214710"/>
              <a:chOff x="4148878" y="934323"/>
              <a:chExt cx="4076170" cy="321471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148878" y="934323"/>
                <a:ext cx="4076170" cy="3214710"/>
              </a:xfrm>
              <a:prstGeom prst="round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335266" y="1143560"/>
                <a:ext cx="3707267" cy="2791159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63823" y="1047676"/>
              <a:ext cx="3625108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id-ID" sz="2600" b="1" dirty="0" smtClean="0">
                  <a:solidFill>
                    <a:srgbClr val="FFFF99"/>
                  </a:solidFill>
                </a:rPr>
                <a:t>Ada juga marah, ragu, kaget, dan kecewa.</a:t>
              </a:r>
            </a:p>
            <a:p>
              <a:pPr>
                <a:buClr>
                  <a:srgbClr val="FFFF00"/>
                </a:buClr>
              </a:pPr>
              <a:r>
                <a:rPr lang="id-ID" sz="2600" b="1" dirty="0" smtClean="0">
                  <a:solidFill>
                    <a:srgbClr val="FFFF99"/>
                  </a:solidFill>
                </a:rPr>
                <a:t>Kita dapat menjelaskan perasaan tokoh cerita.</a:t>
              </a:r>
            </a:p>
            <a:p>
              <a:pPr>
                <a:buClr>
                  <a:srgbClr val="FFFF00"/>
                </a:buClr>
              </a:pPr>
              <a:r>
                <a:rPr lang="id-ID" sz="2600" b="1" dirty="0" smtClean="0">
                  <a:solidFill>
                    <a:srgbClr val="FFFF99"/>
                  </a:solidFill>
                </a:rPr>
                <a:t>Caranya, bacalah cerita dengan saksama.</a:t>
              </a:r>
              <a:endParaRPr lang="en-US" sz="2600" b="1" dirty="0">
                <a:solidFill>
                  <a:srgbClr val="FFFF99"/>
                </a:solidFill>
              </a:endParaRPr>
            </a:p>
          </p:txBody>
        </p:sp>
      </p:grpSp>
      <p:pic>
        <p:nvPicPr>
          <p:cNvPr id="1026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0" y="1714494"/>
            <a:ext cx="4224702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9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500034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139952" y="1191341"/>
            <a:ext cx="4032448" cy="2316513"/>
            <a:chOff x="3691697" y="1638012"/>
            <a:chExt cx="4032448" cy="23165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697" y="1638012"/>
              <a:ext cx="4032448" cy="2316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4191192" y="2231330"/>
              <a:ext cx="32861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600" b="1" dirty="0" smtClean="0">
                  <a:solidFill>
                    <a:srgbClr val="C00000"/>
                  </a:solidFill>
                </a:rPr>
                <a:t>Ayo, membaca kata-kata.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6512" y="214296"/>
            <a:ext cx="8277252" cy="733044"/>
            <a:chOff x="34926" y="214296"/>
            <a:chExt cx="8277252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7894660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775337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ata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Diawali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</a:t>
              </a:r>
              <a:r>
                <a:rPr lang="en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e-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</a:t>
              </a:r>
              <a:r>
                <a:rPr lang="en-ID" sz="2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o-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awan.jpg"/>
          <p:cNvPicPr>
            <a:picLocks noChangeAspect="1" noChangeArrowheads="1"/>
          </p:cNvPicPr>
          <p:nvPr/>
        </p:nvPicPr>
        <p:blipFill>
          <a:blip r:embed="rId2" cstate="print"/>
          <a:srcRect l="8109" t="7547" r="11296" b="16644"/>
          <a:stretch>
            <a:fillRect/>
          </a:stretch>
        </p:blipFill>
        <p:spPr bwMode="auto">
          <a:xfrm>
            <a:off x="0" y="-95693"/>
            <a:ext cx="9144000" cy="5072080"/>
          </a:xfrm>
          <a:prstGeom prst="rect">
            <a:avLst/>
          </a:prstGeom>
          <a:noFill/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072198" y="999315"/>
            <a:ext cx="2412759" cy="378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571486"/>
            <a:ext cx="4438885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5852" y="1438341"/>
            <a:ext cx="3143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>
                <a:solidFill>
                  <a:srgbClr val="002060"/>
                </a:solidFill>
              </a:rPr>
              <a:t>Kata-kata berikut diawali suku kata </a:t>
            </a:r>
            <a:r>
              <a:rPr lang="en-ID" sz="3200" b="1" i="1" dirty="0">
                <a:solidFill>
                  <a:srgbClr val="FF0066"/>
                </a:solidFill>
              </a:rPr>
              <a:t>m</a:t>
            </a:r>
            <a:r>
              <a:rPr lang="id-ID" sz="3200" b="1" i="1" dirty="0" smtClean="0">
                <a:solidFill>
                  <a:srgbClr val="FF0066"/>
                </a:solidFill>
              </a:rPr>
              <a:t>a-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en-ID" sz="3200" b="1" i="1" dirty="0">
                <a:solidFill>
                  <a:srgbClr val="008080"/>
                </a:solidFill>
              </a:rPr>
              <a:t>m</a:t>
            </a:r>
            <a:r>
              <a:rPr lang="id-ID" sz="3200" b="1" i="1" dirty="0" smtClean="0">
                <a:solidFill>
                  <a:srgbClr val="008080"/>
                </a:solidFill>
              </a:rPr>
              <a:t>i-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en-ID" sz="3200" b="1" i="1" dirty="0">
                <a:solidFill>
                  <a:srgbClr val="FF0066"/>
                </a:solidFill>
              </a:rPr>
              <a:t>m</a:t>
            </a:r>
            <a:r>
              <a:rPr lang="id-ID" sz="3200" b="1" i="1" dirty="0" smtClean="0">
                <a:solidFill>
                  <a:srgbClr val="FF0066"/>
                </a:solidFill>
              </a:rPr>
              <a:t>u-</a:t>
            </a:r>
            <a:r>
              <a:rPr lang="id-ID" sz="3200" b="1" dirty="0" smtClean="0">
                <a:solidFill>
                  <a:srgbClr val="002060"/>
                </a:solidFill>
              </a:rPr>
              <a:t>, </a:t>
            </a:r>
            <a:r>
              <a:rPr lang="en-ID" sz="3200" b="1" i="1" dirty="0">
                <a:solidFill>
                  <a:srgbClr val="008080"/>
                </a:solidFill>
              </a:rPr>
              <a:t>m</a:t>
            </a:r>
            <a:r>
              <a:rPr lang="id-ID" sz="3200" b="1" i="1" dirty="0" smtClean="0">
                <a:solidFill>
                  <a:srgbClr val="008080"/>
                </a:solidFill>
              </a:rPr>
              <a:t>e-</a:t>
            </a:r>
            <a:r>
              <a:rPr lang="id-ID" sz="3200" b="1" dirty="0" smtClean="0">
                <a:solidFill>
                  <a:srgbClr val="002060"/>
                </a:solidFill>
              </a:rPr>
              <a:t>, dan </a:t>
            </a:r>
            <a:r>
              <a:rPr lang="en-ID" sz="3200" b="1" i="1" dirty="0">
                <a:solidFill>
                  <a:srgbClr val="FF0066"/>
                </a:solidFill>
              </a:rPr>
              <a:t>m</a:t>
            </a:r>
            <a:r>
              <a:rPr lang="id-ID" sz="3200" b="1" i="1" dirty="0" smtClean="0">
                <a:solidFill>
                  <a:srgbClr val="FF0066"/>
                </a:solidFill>
              </a:rPr>
              <a:t>o-</a:t>
            </a:r>
            <a:r>
              <a:rPr lang="id-ID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632783" y="2984850"/>
            <a:ext cx="1643072" cy="661182"/>
            <a:chOff x="675082" y="1838738"/>
            <a:chExt cx="1716643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5082" y="1876941"/>
              <a:ext cx="1566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/>
                <a:t>m</a:t>
              </a:r>
              <a:r>
                <a:rPr lang="id-ID" sz="3200" b="1" dirty="0" smtClean="0"/>
                <a:t>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can</a:t>
              </a: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1547664" y="3761548"/>
            <a:ext cx="2042632" cy="667590"/>
            <a:chOff x="685800" y="1838738"/>
            <a:chExt cx="2134094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65918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1848" y="1921553"/>
              <a:ext cx="20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m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a-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can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5643570" y="3056288"/>
            <a:ext cx="1592726" cy="667590"/>
            <a:chOff x="685800" y="1838738"/>
            <a:chExt cx="1664042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67371" cy="6611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7834" y="1921553"/>
              <a:ext cx="1642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mi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num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5580112" y="3832986"/>
            <a:ext cx="1651624" cy="667590"/>
            <a:chOff x="685800" y="1838738"/>
            <a:chExt cx="1725578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42008" cy="6611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94733" y="1921553"/>
              <a:ext cx="1716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m</a:t>
              </a:r>
              <a:r>
                <a:rPr lang="en-US" sz="3200" b="1" dirty="0" smtClean="0">
                  <a:solidFill>
                    <a:srgbClr val="008080"/>
                  </a:solidFill>
                </a:rPr>
                <a:t>i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num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047" y="879298"/>
            <a:ext cx="3774485" cy="19804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52186"/>
            <a:ext cx="2578398" cy="3227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2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3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5" name="Picture 24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643042" y="2984850"/>
            <a:ext cx="1632814" cy="661182"/>
            <a:chOff x="685800" y="1838738"/>
            <a:chExt cx="1705926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5546" y="1876941"/>
              <a:ext cx="1566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mu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lut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1571034" y="3761548"/>
            <a:ext cx="2064862" cy="667590"/>
            <a:chOff x="685800" y="1838738"/>
            <a:chExt cx="2157319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65918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5073" y="1921553"/>
              <a:ext cx="20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m</a:t>
              </a:r>
              <a:r>
                <a:rPr lang="en-US" sz="3200" b="1" dirty="0" smtClean="0">
                  <a:solidFill>
                    <a:srgbClr val="008080"/>
                  </a:solidFill>
                </a:rPr>
                <a:t>u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lut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5643570" y="3056288"/>
            <a:ext cx="1500198" cy="667590"/>
            <a:chOff x="685800" y="1838738"/>
            <a:chExt cx="1567371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67371" cy="6611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9965" y="1921553"/>
              <a:ext cx="1418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me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lati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5580112" y="3832986"/>
            <a:ext cx="1715082" cy="661182"/>
            <a:chOff x="544269" y="1838738"/>
            <a:chExt cx="1791877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9" y="1838738"/>
              <a:ext cx="1783540" cy="6611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19501" y="1873646"/>
              <a:ext cx="1716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>
                  <a:solidFill>
                    <a:srgbClr val="008080"/>
                  </a:solidFill>
                </a:rPr>
                <a:t>m</a:t>
              </a:r>
              <a:r>
                <a:rPr lang="en-US" sz="3200" b="1" dirty="0" smtClean="0">
                  <a:solidFill>
                    <a:srgbClr val="008080"/>
                  </a:solidFill>
                </a:rPr>
                <a:t>e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smtClean="0">
                  <a:solidFill>
                    <a:srgbClr val="008080"/>
                  </a:solidFill>
                </a:rPr>
                <a:t>la-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ti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90" y="909703"/>
            <a:ext cx="3386262" cy="16620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397" y="771550"/>
            <a:ext cx="2581489" cy="195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20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2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3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4" name="Picture 1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783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110765" y="2063566"/>
            <a:ext cx="1632813" cy="661182"/>
            <a:chOff x="685800" y="1838738"/>
            <a:chExt cx="1705925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05925" cy="661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2175" y="1876941"/>
              <a:ext cx="1566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/>
                <a:t>mo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bil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6110765" y="2840264"/>
            <a:ext cx="1701595" cy="667590"/>
            <a:chOff x="685800" y="1838738"/>
            <a:chExt cx="1777787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777787" cy="6611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83710" y="1921553"/>
              <a:ext cx="1504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>
                  <a:solidFill>
                    <a:srgbClr val="008080"/>
                  </a:solidFill>
                </a:rPr>
                <a:t>m</a:t>
              </a:r>
              <a:r>
                <a:rPr lang="en-US" sz="3200" b="1" dirty="0" err="1" smtClean="0">
                  <a:solidFill>
                    <a:srgbClr val="008080"/>
                  </a:solidFill>
                </a:rPr>
                <a:t>o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-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bil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996666"/>
            <a:ext cx="5581606" cy="1871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07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71406" y="240970"/>
            <a:ext cx="5776922" cy="733044"/>
            <a:chOff x="152400" y="214296"/>
            <a:chExt cx="577692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776922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10990" y="267070"/>
              <a:ext cx="517545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Tanda Titik pada Akhir Kalimat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6164" y="1169664"/>
            <a:ext cx="628654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Tanda titik (.)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digunakan pada akhir kalimat.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Kalimat berita diakhiri tanda titik (.).</a:t>
            </a:r>
          </a:p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Kalimat berita berfungsi memberi tahu sesuatu.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2730588"/>
            <a:ext cx="4214842" cy="544830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71475" indent="-371475">
              <a:buClr>
                <a:srgbClr val="FF0066"/>
              </a:buClr>
              <a:buFont typeface="+mj-lt"/>
              <a:buAutoNum type="arabicPeriod"/>
            </a:pP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Mita punya teman baru.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5" cstate="print"/>
          <a:srcRect b="37640"/>
          <a:stretch>
            <a:fillRect/>
          </a:stretch>
        </p:blipFill>
        <p:spPr bwMode="auto">
          <a:xfrm>
            <a:off x="6684222" y="1000114"/>
            <a:ext cx="2674124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720" y="3455680"/>
            <a:ext cx="5500726" cy="544830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1950" indent="-360363">
              <a:buClr>
                <a:srgbClr val="FF0066"/>
              </a:buClr>
              <a:buFont typeface="+mj-lt"/>
              <a:buAutoNum type="arabicPeriod" startAt="2"/>
            </a:pP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Teman baru Mita bernama Monika.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540</Words>
  <Application>Microsoft Office PowerPoint</Application>
  <PresentationFormat>On-screen Show (16:9)</PresentationFormat>
  <Paragraphs>100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75</cp:revision>
  <dcterms:created xsi:type="dcterms:W3CDTF">2022-01-17T01:37:52Z</dcterms:created>
  <dcterms:modified xsi:type="dcterms:W3CDTF">2023-02-25T04:39:37Z</dcterms:modified>
</cp:coreProperties>
</file>