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5" r:id="rId2"/>
    <p:sldId id="276" r:id="rId3"/>
    <p:sldId id="257" r:id="rId4"/>
    <p:sldId id="258" r:id="rId5"/>
    <p:sldId id="273" r:id="rId6"/>
    <p:sldId id="259" r:id="rId7"/>
    <p:sldId id="260" r:id="rId8"/>
    <p:sldId id="274" r:id="rId9"/>
    <p:sldId id="262" r:id="rId10"/>
    <p:sldId id="264" r:id="rId11"/>
    <p:sldId id="266" r:id="rId12"/>
    <p:sldId id="267" r:id="rId13"/>
    <p:sldId id="279" r:id="rId14"/>
    <p:sldId id="277" r:id="rId15"/>
    <p:sldId id="27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00FFFF"/>
    <a:srgbClr val="FFD85B"/>
    <a:srgbClr val="FFC000"/>
    <a:srgbClr val="68F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7AAA-E2F9-463D-8010-D4BE6C3321D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41CA-96C6-4B19-A9D4-ABC71E93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5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AFEB98-7E8B-4FCC-AC5A-3EB5461FA4D5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00A9FC-05C8-410C-91F7-B5EF9E4B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AFEB98-7E8B-4FCC-AC5A-3EB5461FA4D5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00A9FC-05C8-410C-91F7-B5EF9E4B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07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7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6087" y="4024373"/>
            <a:ext cx="2772983" cy="42062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2" y="1338810"/>
            <a:ext cx="2951576" cy="41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354" y="3356993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2 </a:t>
            </a:r>
            <a:r>
              <a:rPr lang="id-ID" sz="2000" dirty="0">
                <a:sym typeface="Wingdings 2"/>
              </a:rPr>
              <a:t></a:t>
            </a:r>
            <a:r>
              <a:rPr lang="id-ID" sz="2400" dirty="0"/>
              <a:t> Luas segitiga sembarang = Luas persegi panjang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4246563" y="1075986"/>
            <a:ext cx="2826461" cy="1857389"/>
          </a:xfrm>
          <a:prstGeom prst="triangle">
            <a:avLst>
              <a:gd name="adj" fmla="val 24060"/>
            </a:avLst>
          </a:prstGeom>
          <a:solidFill>
            <a:srgbClr val="FFC81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4005031" y="2004679"/>
            <a:ext cx="1857389" cy="158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Triangle 34"/>
          <p:cNvSpPr/>
          <p:nvPr/>
        </p:nvSpPr>
        <p:spPr>
          <a:xfrm flipH="1">
            <a:off x="4243344" y="1076003"/>
            <a:ext cx="685800" cy="1856232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ight Triangle 35"/>
          <p:cNvSpPr/>
          <p:nvPr/>
        </p:nvSpPr>
        <p:spPr>
          <a:xfrm>
            <a:off x="4929800" y="1076003"/>
            <a:ext cx="2156800" cy="1857389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TextBox 36"/>
          <p:cNvSpPr txBox="1"/>
          <p:nvPr/>
        </p:nvSpPr>
        <p:spPr>
          <a:xfrm>
            <a:off x="5095868" y="289238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alas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84054" y="1892254"/>
            <a:ext cx="96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tinggi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3079673" y="3928496"/>
            <a:ext cx="6795835" cy="565946"/>
            <a:chOff x="1285852" y="4071942"/>
            <a:chExt cx="6795835" cy="565946"/>
          </a:xfrm>
        </p:grpSpPr>
        <p:sp>
          <p:nvSpPr>
            <p:cNvPr id="18" name="TextBox 17"/>
            <p:cNvSpPr txBox="1"/>
            <p:nvPr/>
          </p:nvSpPr>
          <p:spPr>
            <a:xfrm>
              <a:off x="1285852" y="4110343"/>
              <a:ext cx="6795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/>
                <a:t>Luas segitiga sembarang =     </a:t>
              </a:r>
              <a:r>
                <a:rPr lang="id-ID" sz="2000" dirty="0">
                  <a:sym typeface="Wingdings 2"/>
                </a:rPr>
                <a:t></a:t>
              </a:r>
              <a:r>
                <a:rPr lang="id-ID" sz="2400" dirty="0"/>
                <a:t> Luas persegi panjang </a:t>
              </a: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673418" y="4071942"/>
            <a:ext cx="219076" cy="565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" name="Equation" r:id="rId3" imgW="152334" imgH="393529" progId="Equation.3">
                    <p:embed/>
                  </p:oleObj>
                </mc:Choice>
                <mc:Fallback>
                  <p:oleObj name="Equation" r:id="rId3" imgW="152334" imgH="393529" progId="Equation.3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3418" y="4071942"/>
                          <a:ext cx="219076" cy="5659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2"/>
          <p:cNvGrpSpPr/>
          <p:nvPr/>
        </p:nvGrpSpPr>
        <p:grpSpPr>
          <a:xfrm>
            <a:off x="6151506" y="4531900"/>
            <a:ext cx="3286148" cy="566737"/>
            <a:chOff x="4357686" y="4675345"/>
            <a:chExt cx="3286148" cy="566737"/>
          </a:xfrm>
        </p:grpSpPr>
        <p:sp>
          <p:nvSpPr>
            <p:cNvPr id="21" name="TextBox 20"/>
            <p:cNvSpPr txBox="1"/>
            <p:nvPr/>
          </p:nvSpPr>
          <p:spPr>
            <a:xfrm>
              <a:off x="4357686" y="4743402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=     </a:t>
              </a:r>
              <a:r>
                <a:rPr lang="id-ID" sz="2000" dirty="0">
                  <a:sym typeface="Wingdings 2"/>
                </a:rPr>
                <a:t></a:t>
              </a:r>
              <a:r>
                <a:rPr lang="id-ID" sz="2400" dirty="0"/>
                <a:t> (panjang </a:t>
              </a:r>
              <a:r>
                <a:rPr lang="id-ID" sz="2000" dirty="0">
                  <a:sym typeface="Wingdings 2"/>
                </a:rPr>
                <a:t></a:t>
              </a:r>
              <a:r>
                <a:rPr lang="id-ID" sz="2400" dirty="0"/>
                <a:t> lebar)</a:t>
              </a: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4672344" y="4675345"/>
            <a:ext cx="21907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" name="Equation" r:id="rId5" imgW="152334" imgH="393529" progId="Equation.3">
                    <p:embed/>
                  </p:oleObj>
                </mc:Choice>
                <mc:Fallback>
                  <p:oleObj name="Equation" r:id="rId5" imgW="152334" imgH="393529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344" y="4675345"/>
                          <a:ext cx="219075" cy="566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2780410" y="5257800"/>
            <a:ext cx="6893520" cy="881620"/>
            <a:chOff x="857224" y="5556359"/>
            <a:chExt cx="7125199" cy="936721"/>
          </a:xfrm>
        </p:grpSpPr>
        <p:sp>
          <p:nvSpPr>
            <p:cNvPr id="20" name="Rounded Rectangle 19"/>
            <p:cNvSpPr/>
            <p:nvPr/>
          </p:nvSpPr>
          <p:spPr>
            <a:xfrm>
              <a:off x="857224" y="5556359"/>
              <a:ext cx="7125199" cy="93672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grpSp>
          <p:nvGrpSpPr>
            <p:cNvPr id="22" name="Group 23"/>
            <p:cNvGrpSpPr/>
            <p:nvPr/>
          </p:nvGrpSpPr>
          <p:grpSpPr>
            <a:xfrm>
              <a:off x="976285" y="5712982"/>
              <a:ext cx="7006138" cy="738188"/>
              <a:chOff x="3576437" y="5440405"/>
              <a:chExt cx="7006138" cy="73818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576437" y="5500429"/>
                <a:ext cx="7006138" cy="555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800" dirty="0"/>
                  <a:t>Luas segitiga sembarang =     </a:t>
                </a:r>
                <a:r>
                  <a:rPr lang="id-ID" sz="2400" dirty="0">
                    <a:sym typeface="Wingdings 2"/>
                  </a:rPr>
                  <a:t></a:t>
                </a:r>
                <a:r>
                  <a:rPr lang="id-ID" sz="2800" dirty="0"/>
                  <a:t> (alas </a:t>
                </a:r>
                <a:r>
                  <a:rPr lang="id-ID" sz="2400" dirty="0">
                    <a:sym typeface="Wingdings 2"/>
                  </a:rPr>
                  <a:t></a:t>
                </a:r>
                <a:r>
                  <a:rPr lang="id-ID" sz="2800" dirty="0"/>
                  <a:t> tinggi)</a:t>
                </a:r>
              </a:p>
            </p:txBody>
          </p:sp>
          <p:graphicFrame>
            <p:nvGraphicFramePr>
              <p:cNvPr id="2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0597093"/>
                  </p:ext>
                </p:extLst>
              </p:nvPr>
            </p:nvGraphicFramePr>
            <p:xfrm>
              <a:off x="7630161" y="5440405"/>
              <a:ext cx="285750" cy="738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2" name="Equation" r:id="rId6" imgW="152334" imgH="393529" progId="Equation.3">
                      <p:embed/>
                    </p:oleObj>
                  </mc:Choice>
                  <mc:Fallback>
                    <p:oleObj name="Equation" r:id="rId6" imgW="152334" imgH="393529" progId="Equation.3">
                      <p:embed/>
                      <p:pic>
                        <p:nvPicPr>
                          <p:cNvPr id="0" name="Picture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30161" y="5440405"/>
                            <a:ext cx="285750" cy="738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7" name="Group 26"/>
          <p:cNvGrpSpPr/>
          <p:nvPr/>
        </p:nvGrpSpPr>
        <p:grpSpPr>
          <a:xfrm>
            <a:off x="2112035" y="228600"/>
            <a:ext cx="3355871" cy="523220"/>
            <a:chOff x="781251" y="3747554"/>
            <a:chExt cx="3355871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129183" y="3747554"/>
              <a:ext cx="3007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631825" algn="l"/>
                </a:tabLst>
              </a:pPr>
              <a:r>
                <a:rPr lang="en-US" sz="2800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Segitiga</a:t>
              </a:r>
              <a:r>
                <a:rPr lang="en-US" sz="2800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sembarang</a:t>
              </a:r>
              <a:endParaRPr lang="en-US" sz="2800" dirty="0">
                <a:solidFill>
                  <a:srgbClr val="FF66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761237" y="3906214"/>
              <a:ext cx="290193" cy="250166"/>
            </a:xfrm>
            <a:prstGeom prst="triangle">
              <a:avLst/>
            </a:prstGeom>
            <a:solidFill>
              <a:srgbClr val="3155ED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860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35" grpId="0" animBg="1"/>
      <p:bldP spid="35" grpId="1" animBg="1"/>
      <p:bldP spid="36" grpId="0" animBg="1"/>
      <p:bldP spid="36" grpId="1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6313" y="1835829"/>
            <a:ext cx="1643074" cy="1643074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902" y="2438401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4942" y="1295401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2438401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6380" y="3555088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552297" y="2656969"/>
            <a:ext cx="1643074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481123" y="2671037"/>
            <a:ext cx="1643074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16313" y="1692953"/>
            <a:ext cx="1643074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16313" y="3621779"/>
            <a:ext cx="1643074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1" y="4582032"/>
            <a:ext cx="784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1" y="4572001"/>
            <a:ext cx="784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1" y="4572001"/>
            <a:ext cx="784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26412" y="4572001"/>
            <a:ext cx="784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>
                <a:latin typeface="+mj-lt"/>
              </a:rPr>
              <a:t>4 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600" y="2347471"/>
            <a:ext cx="3545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>
                <a:latin typeface="+mj-lt"/>
              </a:rPr>
              <a:t>Keliling persegi = 4 + 4 + 4 + 4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09380" y="2819401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>
                <a:latin typeface="+mj-lt"/>
              </a:rPr>
              <a:t>=</a:t>
            </a:r>
            <a:r>
              <a:rPr lang="id-ID" sz="2200" dirty="0">
                <a:latin typeface="+mj-lt"/>
              </a:rPr>
              <a:t> 4 × 4 cm = 16 cm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91000" y="5334000"/>
            <a:ext cx="4027506" cy="714582"/>
            <a:chOff x="4415586" y="3505200"/>
            <a:chExt cx="4027506" cy="714582"/>
          </a:xfrm>
        </p:grpSpPr>
        <p:sp>
          <p:nvSpPr>
            <p:cNvPr id="30" name="Rounded Rectangle 29"/>
            <p:cNvSpPr/>
            <p:nvPr/>
          </p:nvSpPr>
          <p:spPr>
            <a:xfrm>
              <a:off x="4415586" y="3505200"/>
              <a:ext cx="4027506" cy="7145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7886" y="3606138"/>
              <a:ext cx="3677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dirty="0">
                  <a:latin typeface="+mj-lt"/>
                </a:rPr>
                <a:t>Keliling persegi = 4 × sisi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66455" y="1918843"/>
            <a:ext cx="2641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>
                <a:latin typeface="+mj-lt"/>
              </a:rPr>
              <a:t>Keliling persegi = . . . 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98374" y="737176"/>
            <a:ext cx="2814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a.	</a:t>
            </a:r>
            <a:r>
              <a:rPr lang="en-US" sz="2800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Keliling</a:t>
            </a:r>
            <a:r>
              <a:rPr lang="en-US" sz="2800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Persegi</a:t>
            </a:r>
            <a:endParaRPr lang="en-US" sz="2800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511" y="208994"/>
            <a:ext cx="8515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Keliling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Persegi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Persegi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Panjang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Segitiga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74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-0.00971 L -0.00226 0.2381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22E-7 7.40741E-7 L -2.6422E-7 0.04653 C -2.6422E-7 0.06759 0.01354 0.09421 0.02473 0.09421 L 0.0505 0.09421 " pathEditMode="relative" rAng="0" ptsTypes="FfFF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152E-6 -3.33333E-6 L 3.98152E-6 0.11598 C 3.98152E-6 0.16783 0.02785 0.23264 0.05089 0.23264 L 0.10256 0.23264 " pathEditMode="relative" rAng="0" ptsTypes="FfFF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8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5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422E-7 7.40741E-7 L 0.15593 7.40741E-7 C 0.22582 7.40741E-7 0.3129 0.10185 0.3129 0.18634 L 0.3129 0.37546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5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23" grpId="0"/>
      <p:bldP spid="24" grpId="0"/>
      <p:bldP spid="25" grpId="0"/>
      <p:bldP spid="26" grpId="0"/>
      <p:bldP spid="27" grpId="0"/>
      <p:bldP spid="28" grpId="0"/>
      <p:bldP spid="21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2728" y="1613610"/>
            <a:ext cx="1643074" cy="8215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056794" y="185585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id-ID" sz="2000" dirty="0"/>
              <a:t>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394" y="106337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4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79489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id-ID" sz="2000" dirty="0"/>
              <a:t>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2794" y="2560765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4 cm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0646" y="1613610"/>
            <a:ext cx="0" cy="8356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52728" y="1470733"/>
            <a:ext cx="1643074" cy="79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52728" y="2561062"/>
            <a:ext cx="1643074" cy="79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1" y="3962402"/>
            <a:ext cx="78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id-ID" sz="2400" dirty="0"/>
              <a:t>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5412" y="3962402"/>
            <a:ext cx="78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id-ID" sz="2400" dirty="0"/>
              <a:t>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0601" y="3962402"/>
            <a:ext cx="78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id-ID" sz="2400" dirty="0"/>
              <a:t>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3812" y="3962401"/>
            <a:ext cx="78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id-ID" sz="2400" dirty="0"/>
              <a:t> 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600" y="1959832"/>
            <a:ext cx="500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Keliling persegi </a:t>
            </a:r>
            <a:r>
              <a:rPr lang="en-US" sz="2400" dirty="0" err="1"/>
              <a:t>panjang</a:t>
            </a:r>
            <a:r>
              <a:rPr lang="en-US" sz="2400" dirty="0"/>
              <a:t> = 4 + 2 + 4 + 2</a:t>
            </a:r>
            <a:endParaRPr lang="id-ID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550396" y="2304872"/>
            <a:ext cx="1712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>
              <a:tabLst>
                <a:tab pos="1943100" algn="l"/>
              </a:tabLst>
            </a:pPr>
            <a:r>
              <a:rPr lang="en-US" sz="2400" dirty="0"/>
              <a:t>=</a:t>
            </a:r>
            <a:r>
              <a:rPr lang="id-ID" sz="2400" dirty="0"/>
              <a:t> </a:t>
            </a:r>
            <a:r>
              <a:rPr lang="en-US" sz="2400" dirty="0"/>
              <a:t>2</a:t>
            </a:r>
            <a:r>
              <a:rPr lang="id-ID" sz="2400" dirty="0"/>
              <a:t> × </a:t>
            </a:r>
            <a:r>
              <a:rPr lang="en-US" sz="2400" dirty="0"/>
              <a:t>(</a:t>
            </a:r>
            <a:r>
              <a:rPr lang="id-ID" sz="2400" dirty="0"/>
              <a:t>4</a:t>
            </a:r>
            <a:r>
              <a:rPr lang="en-US" sz="2400" dirty="0"/>
              <a:t> + 2)</a:t>
            </a:r>
            <a:r>
              <a:rPr lang="id-ID" sz="2400" dirty="0"/>
              <a:t> </a:t>
            </a:r>
            <a:endParaRPr lang="en-US" sz="2400" dirty="0"/>
          </a:p>
          <a:p>
            <a:pPr marL="0" lvl="2">
              <a:tabLst>
                <a:tab pos="1943100" algn="l"/>
              </a:tabLst>
            </a:pPr>
            <a:r>
              <a:rPr lang="en-US" sz="2400" dirty="0"/>
              <a:t>= 2 </a:t>
            </a:r>
            <a:r>
              <a:rPr lang="id-ID" sz="2400" dirty="0"/>
              <a:t>×</a:t>
            </a:r>
            <a:r>
              <a:rPr lang="en-US" sz="2400" dirty="0"/>
              <a:t> 8 </a:t>
            </a:r>
          </a:p>
          <a:p>
            <a:pPr marL="0" lvl="2">
              <a:tabLst>
                <a:tab pos="1943100" algn="l"/>
              </a:tabLst>
            </a:pPr>
            <a:r>
              <a:rPr lang="id-ID" sz="2400" dirty="0"/>
              <a:t>= 16 cm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712720" y="5181600"/>
            <a:ext cx="7193280" cy="640080"/>
            <a:chOff x="4034586" y="3489960"/>
            <a:chExt cx="7193280" cy="640080"/>
          </a:xfrm>
        </p:grpSpPr>
        <p:sp>
          <p:nvSpPr>
            <p:cNvPr id="30" name="Rounded Rectangle 29"/>
            <p:cNvSpPr/>
            <p:nvPr/>
          </p:nvSpPr>
          <p:spPr>
            <a:xfrm>
              <a:off x="4034586" y="3489960"/>
              <a:ext cx="7193280" cy="6400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88993" y="3544037"/>
              <a:ext cx="6884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/>
                <a:t>Keliling persegi </a:t>
              </a:r>
              <a:r>
                <a:rPr lang="en-US" sz="2800" dirty="0" err="1"/>
                <a:t>panjang</a:t>
              </a:r>
              <a:r>
                <a:rPr lang="en-US" sz="2800" dirty="0"/>
                <a:t> </a:t>
              </a:r>
              <a:r>
                <a:rPr lang="id-ID" sz="2800" dirty="0"/>
                <a:t>= </a:t>
              </a:r>
              <a:r>
                <a:rPr lang="en-US" sz="2800" dirty="0"/>
                <a:t>2</a:t>
              </a:r>
              <a:r>
                <a:rPr lang="id-ID" sz="2800" dirty="0"/>
                <a:t> × </a:t>
              </a:r>
              <a:r>
                <a:rPr lang="en-US" sz="2800" dirty="0"/>
                <a:t>(</a:t>
              </a:r>
              <a:r>
                <a:rPr lang="en-US" sz="2800" dirty="0" err="1"/>
                <a:t>panjang</a:t>
              </a:r>
              <a:r>
                <a:rPr lang="en-US" sz="2800" dirty="0"/>
                <a:t> + </a:t>
              </a:r>
              <a:r>
                <a:rPr lang="en-US" sz="2800" dirty="0" err="1"/>
                <a:t>lebar</a:t>
              </a:r>
              <a:r>
                <a:rPr lang="en-US" sz="2800" dirty="0"/>
                <a:t>)</a:t>
              </a:r>
              <a:endParaRPr lang="id-ID" sz="2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69456" y="1531204"/>
            <a:ext cx="393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Keliling persegi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id-ID" sz="2400" dirty="0"/>
              <a:t>= . . . 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742624" y="1591673"/>
            <a:ext cx="0" cy="8356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81201" y="304800"/>
            <a:ext cx="405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b.	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Keliling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Persegi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Panjang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97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417E-6 -0.00069 L 0.00078 0.2261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507E-6 3.7037E-7 L -4.35507E-6 0.07384 C -4.35507E-6 0.10694 0.0056 0.14884 0.01055 0.14884 L 0.02174 0.14884 " pathEditMode="relative" rAng="0" ptsTypes="FfFF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313E-7 -0.0007 L -4.24313E-7 0.11412 C -4.24313E-7 0.1655 0.01106 0.22916 0.02083 0.22916 L 0.0423 0.22916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507E-6 -1.85185E-6 L 0.11012 -1.85185E-6 C 0.15971 -1.85185E-6 0.22166 0.0838 0.22166 0.15301 L 0.22166 0.30787 " pathEditMode="relative" rAng="0" ptsTypes="FfFF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23" grpId="0"/>
      <p:bldP spid="24" grpId="0"/>
      <p:bldP spid="25" grpId="0"/>
      <p:bldP spid="26" grpId="0"/>
      <p:bldP spid="27" grpId="0"/>
      <p:bldP spid="2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729664" y="1237447"/>
            <a:ext cx="2190765" cy="1071571"/>
          </a:xfrm>
          <a:prstGeom prst="triangle">
            <a:avLst>
              <a:gd name="adj" fmla="val 71449"/>
            </a:avLst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4539165" y="1451761"/>
            <a:ext cx="874599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dirty="0" smtClean="0"/>
              <a:t>5 cm</a:t>
            </a:r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6643803" y="1449625"/>
            <a:ext cx="874599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dirty="0" smtClean="0"/>
              <a:t>3 cm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5491671" y="2276157"/>
            <a:ext cx="698262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d-ID" dirty="0" smtClean="0"/>
              <a:t>4 cm</a:t>
            </a:r>
            <a:endParaRPr lang="id-ID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729664" y="1237447"/>
            <a:ext cx="1565280" cy="107157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0"/>
            <a:endCxn id="4" idx="4"/>
          </p:cNvCxnSpPr>
          <p:nvPr/>
        </p:nvCxnSpPr>
        <p:spPr>
          <a:xfrm rot="16200000" flipH="1">
            <a:off x="6071901" y="1460490"/>
            <a:ext cx="1071571" cy="625485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4348" y="3997481"/>
            <a:ext cx="6096000" cy="5745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id-ID" sz="2900" dirty="0"/>
              <a:t>Keliling segitiga = 5 cm + 4 cm + 3 cm</a:t>
            </a:r>
          </a:p>
        </p:txBody>
      </p:sp>
      <p:cxnSp>
        <p:nvCxnSpPr>
          <p:cNvPr id="13" name="Straight Connector 12"/>
          <p:cNvCxnSpPr>
            <a:stCxn id="4" idx="2"/>
            <a:endCxn id="4" idx="4"/>
          </p:cNvCxnSpPr>
          <p:nvPr/>
        </p:nvCxnSpPr>
        <p:spPr>
          <a:xfrm rot="16200000" flipH="1">
            <a:off x="5826105" y="1214430"/>
            <a:ext cx="0" cy="2190765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2866" y="4480085"/>
            <a:ext cx="1445268" cy="5745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d-ID" sz="2900" dirty="0"/>
              <a:t>= 12 cm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2885525"/>
            <a:ext cx="1828800" cy="1588"/>
          </a:xfrm>
          <a:prstGeom prst="straightConnector1">
            <a:avLst/>
          </a:prstGeom>
          <a:ln w="95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30723" y="2887113"/>
            <a:ext cx="2194560" cy="1588"/>
          </a:xfrm>
          <a:prstGeom prst="straightConnector1">
            <a:avLst/>
          </a:prstGeom>
          <a:ln w="952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08800" y="2887113"/>
            <a:ext cx="1280160" cy="1588"/>
          </a:xfrm>
          <a:prstGeom prst="straightConnector1">
            <a:avLst/>
          </a:prstGeom>
          <a:ln w="952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92602" y="2868824"/>
            <a:ext cx="717498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d-ID" dirty="0" smtClean="0"/>
              <a:t>Sisi 1</a:t>
            </a:r>
            <a:endParaRPr lang="id-ID" dirty="0"/>
          </a:p>
        </p:txBody>
      </p:sp>
      <p:sp>
        <p:nvSpPr>
          <p:cNvPr id="31" name="TextBox 30"/>
          <p:cNvSpPr txBox="1"/>
          <p:nvPr/>
        </p:nvSpPr>
        <p:spPr>
          <a:xfrm>
            <a:off x="5384802" y="2868824"/>
            <a:ext cx="717498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d-ID" dirty="0" smtClean="0"/>
              <a:t>Sisi 2</a:t>
            </a:r>
            <a:endParaRPr lang="id-ID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1" y="2868824"/>
            <a:ext cx="717498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d-ID" dirty="0" smtClean="0"/>
              <a:t>Sisi 3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711200" y="3505202"/>
            <a:ext cx="3575253" cy="5745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d-ID" sz="2900" dirty="0"/>
              <a:t>Keliling segitiga = . . . 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15710" y="515777"/>
            <a:ext cx="2959779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b.	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Keliling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Segitiga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35200" y="5181600"/>
            <a:ext cx="7254240" cy="787401"/>
            <a:chOff x="4034586" y="3439158"/>
            <a:chExt cx="5636388" cy="787401"/>
          </a:xfrm>
        </p:grpSpPr>
        <p:sp>
          <p:nvSpPr>
            <p:cNvPr id="36" name="Rounded Rectangle 35"/>
            <p:cNvSpPr/>
            <p:nvPr/>
          </p:nvSpPr>
          <p:spPr>
            <a:xfrm>
              <a:off x="4034586" y="3439158"/>
              <a:ext cx="5636388" cy="78740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3400" y="3515358"/>
              <a:ext cx="5131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dirty="0"/>
                <a:t>Keliling </a:t>
              </a:r>
              <a:r>
                <a:rPr lang="en-US" sz="3200" dirty="0" err="1"/>
                <a:t>segitiga</a:t>
              </a:r>
              <a:r>
                <a:rPr lang="en-US" sz="3200" dirty="0"/>
                <a:t> </a:t>
              </a:r>
              <a:r>
                <a:rPr lang="id-ID" sz="3200" dirty="0"/>
                <a:t>= sisi 1 + sisi 2 + sisi 3</a:t>
              </a:r>
            </a:p>
          </p:txBody>
        </p:sp>
      </p:grpSp>
      <p:pic>
        <p:nvPicPr>
          <p:cNvPr id="25" name="Picture 24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4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8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172 L -0.06857 -0.01172 C -0.0993 -0.01172 -0.13645 0.01173 -0.13645 0.03271 L -0.13645 0.07714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76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00"/>
                            </p:stCondLst>
                            <p:childTnLst>
                              <p:par>
                                <p:cTn id="3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64198E-7 L -0.04583 -8.64198E-7 C -0.06649 -8.64198E-7 -0.09149 0.03457 -0.09149 0.06296 L -0.09149 0.12654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7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00"/>
                            </p:stCondLst>
                            <p:childTnLst>
                              <p:par>
                                <p:cTn id="5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371 L 0.03872 0.00371 C 0.05521 0.00371 0.07622 0.02222 0.07622 0.03857 L 0.07622 0.0756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7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70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1788 -2.22222E-6 C 0.02587 -2.22222E-6 0.03594 0.03457 0.03594 0.06297 L 0.03594 0.12716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7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7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7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7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7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7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7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7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7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1" grpId="1"/>
      <p:bldP spid="22" grpId="0"/>
      <p:bldP spid="22" grpId="1"/>
      <p:bldP spid="23" grpId="0"/>
      <p:bldP spid="49" grpId="0"/>
      <p:bldP spid="16" grpId="0"/>
      <p:bldP spid="29" grpId="0"/>
      <p:bldP spid="31" grpId="0"/>
      <p:bldP spid="3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743200" y="2135983"/>
            <a:ext cx="812800" cy="1219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2143127"/>
            <a:ext cx="812800" cy="1219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143127"/>
            <a:ext cx="812800" cy="1219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2143127"/>
            <a:ext cx="812800" cy="1219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54769" y="2438401"/>
            <a:ext cx="791633" cy="1619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3810000"/>
            <a:ext cx="812800" cy="152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5147733" y="2805285"/>
            <a:ext cx="6807200" cy="563335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76757"/>
            <a:r>
              <a:rPr lang="en-US" dirty="0" err="1">
                <a:latin typeface="+mj-lt"/>
              </a:rPr>
              <a:t>Jarak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antargaris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sama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147733" y="3292419"/>
            <a:ext cx="6536267" cy="548709"/>
          </a:xfrm>
          <a:prstGeom prst="rect">
            <a:avLst/>
          </a:prstGeom>
        </p:spPr>
        <p:txBody>
          <a:bodyPr vert="horz" lIns="121917" tIns="60958" rIns="121917" bIns="60958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76757"/>
            <a:r>
              <a:rPr lang="en-US" dirty="0" err="1">
                <a:latin typeface="+mj-lt"/>
              </a:rPr>
              <a:t>Walau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diperpanjang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jarak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tetap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sama</a:t>
            </a:r>
            <a:r>
              <a:rPr lang="en-US" dirty="0">
                <a:latin typeface="+mj-lt"/>
              </a:rPr>
              <a:t>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559051" y="3048001"/>
            <a:ext cx="793751" cy="1619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5181600" y="2378021"/>
            <a:ext cx="6807200" cy="563335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+mj-lt"/>
              </a:rPr>
              <a:t>Sifat-sifat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garis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sejajar</a:t>
            </a:r>
            <a:r>
              <a:rPr lang="en-US" dirty="0">
                <a:latin typeface="+mj-lt"/>
              </a:rPr>
              <a:t>:</a:t>
            </a:r>
          </a:p>
        </p:txBody>
      </p:sp>
      <p:pic>
        <p:nvPicPr>
          <p:cNvPr id="14" name="Picture 13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4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5468" y="314981"/>
            <a:ext cx="677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Hubungan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Antargaris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4157" y="295372"/>
            <a:ext cx="638939" cy="669668"/>
            <a:chOff x="394825" y="276478"/>
            <a:chExt cx="638939" cy="669668"/>
          </a:xfrm>
        </p:grpSpPr>
        <p:sp>
          <p:nvSpPr>
            <p:cNvPr id="17" name="Oval 16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032" y="276478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53329" y="1200468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Garis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Sejajar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1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90751E-6 L 0.075 -0.0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69 2.25821E-6 L 0.06736 0.1779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8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69 -0.00185 L 0.06598 0.17612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1727200" y="4280399"/>
            <a:ext cx="2997200" cy="304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37360" y="3594599"/>
            <a:ext cx="3139440" cy="304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27200" y="3594599"/>
            <a:ext cx="31496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016000" y="2819400"/>
            <a:ext cx="6197600" cy="457200"/>
          </a:xfrm>
          <a:prstGeom prst="rect">
            <a:avLst/>
          </a:prstGeom>
        </p:spPr>
        <p:txBody>
          <a:bodyPr vert="horz" lIns="121917" tIns="60958" rIns="121917" bIns="6095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err="1"/>
              <a:t>Apakah</a:t>
            </a:r>
            <a:r>
              <a:rPr lang="en-US" sz="2900" dirty="0"/>
              <a:t> </a:t>
            </a:r>
            <a:r>
              <a:rPr lang="en-US" sz="2900" dirty="0" err="1"/>
              <a:t>kedua</a:t>
            </a:r>
            <a:r>
              <a:rPr lang="en-US" sz="2900" dirty="0"/>
              <a:t> </a:t>
            </a:r>
            <a:r>
              <a:rPr lang="en-US" sz="2900" dirty="0" err="1"/>
              <a:t>garis</a:t>
            </a:r>
            <a:r>
              <a:rPr lang="en-US" sz="2900" dirty="0"/>
              <a:t> </a:t>
            </a:r>
            <a:r>
              <a:rPr lang="en-US" sz="2900" dirty="0" err="1"/>
              <a:t>ini</a:t>
            </a:r>
            <a:r>
              <a:rPr lang="en-US" sz="2900" dirty="0"/>
              <a:t> </a:t>
            </a:r>
            <a:r>
              <a:rPr lang="en-US" sz="2900" dirty="0" err="1"/>
              <a:t>berpotongan</a:t>
            </a:r>
            <a:r>
              <a:rPr lang="en-US" sz="2900" dirty="0"/>
              <a:t>?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27200" y="4280399"/>
            <a:ext cx="29972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4368800" y="3225802"/>
            <a:ext cx="3556000" cy="342900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err="1">
                <a:solidFill>
                  <a:srgbClr val="00B0F0"/>
                </a:solidFill>
              </a:rPr>
              <a:t>Perpanjang</a:t>
            </a:r>
            <a:r>
              <a:rPr lang="en-US" sz="2700" dirty="0">
                <a:solidFill>
                  <a:srgbClr val="00B0F0"/>
                </a:solidFill>
              </a:rPr>
              <a:t> </a:t>
            </a:r>
            <a:r>
              <a:rPr lang="en-US" sz="2700" dirty="0" err="1">
                <a:solidFill>
                  <a:srgbClr val="00B0F0"/>
                </a:solidFill>
              </a:rPr>
              <a:t>kedua</a:t>
            </a:r>
            <a:r>
              <a:rPr lang="en-US" sz="2700" dirty="0">
                <a:solidFill>
                  <a:srgbClr val="00B0F0"/>
                </a:solidFill>
              </a:rPr>
              <a:t> </a:t>
            </a:r>
            <a:r>
              <a:rPr lang="en-US" sz="2700" dirty="0" err="1">
                <a:solidFill>
                  <a:srgbClr val="00B0F0"/>
                </a:solidFill>
              </a:rPr>
              <a:t>garis</a:t>
            </a:r>
            <a:endParaRPr lang="en-US" sz="2700" dirty="0">
              <a:solidFill>
                <a:srgbClr val="00B0F0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791200" y="4572000"/>
            <a:ext cx="2540000" cy="457200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err="1">
                <a:solidFill>
                  <a:srgbClr val="00B050"/>
                </a:solidFill>
              </a:rPr>
              <a:t>titik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err="1">
                <a:solidFill>
                  <a:srgbClr val="00B050"/>
                </a:solidFill>
              </a:rPr>
              <a:t>potong</a:t>
            </a:r>
            <a:endParaRPr lang="en-US" sz="2700" dirty="0">
              <a:solidFill>
                <a:srgbClr val="00B05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695440" y="4108949"/>
            <a:ext cx="0" cy="48210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1016000" y="5035307"/>
            <a:ext cx="9855200" cy="914400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err="1"/>
              <a:t>Perpanjangan</a:t>
            </a:r>
            <a:r>
              <a:rPr lang="en-US" sz="2900" dirty="0"/>
              <a:t> </a:t>
            </a:r>
            <a:r>
              <a:rPr lang="en-US" sz="2900" dirty="0" err="1"/>
              <a:t>garis</a:t>
            </a:r>
            <a:r>
              <a:rPr lang="en-US" sz="2900" dirty="0"/>
              <a:t> </a:t>
            </a:r>
            <a:r>
              <a:rPr lang="en-US" sz="2900" dirty="0" err="1"/>
              <a:t>saling</a:t>
            </a:r>
            <a:r>
              <a:rPr lang="en-US" sz="2900" dirty="0"/>
              <a:t> </a:t>
            </a:r>
            <a:r>
              <a:rPr lang="en-US" sz="2900" dirty="0" err="1" smtClean="0"/>
              <a:t>bertemu</a:t>
            </a:r>
            <a:r>
              <a:rPr lang="en-US" sz="2900" dirty="0" smtClean="0"/>
              <a:t>, </a:t>
            </a:r>
            <a:r>
              <a:rPr lang="en-US" sz="2900" dirty="0" err="1"/>
              <a:t>maka</a:t>
            </a:r>
            <a:r>
              <a:rPr lang="en-US" sz="2900" dirty="0"/>
              <a:t> </a:t>
            </a:r>
            <a:r>
              <a:rPr lang="en-US" sz="2900" dirty="0" err="1"/>
              <a:t>kedua</a:t>
            </a:r>
            <a:r>
              <a:rPr lang="en-US" sz="2900" dirty="0"/>
              <a:t> </a:t>
            </a:r>
            <a:r>
              <a:rPr lang="en-US" sz="2900" dirty="0" err="1"/>
              <a:t>garis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saling</a:t>
            </a:r>
            <a:r>
              <a:rPr lang="en-US" sz="2900" dirty="0"/>
              <a:t> </a:t>
            </a:r>
            <a:r>
              <a:rPr lang="en-US" sz="2900" dirty="0" err="1"/>
              <a:t>berpotongan</a:t>
            </a:r>
            <a:r>
              <a:rPr lang="en-US" sz="2900" dirty="0"/>
              <a:t>.</a:t>
            </a:r>
          </a:p>
        </p:txBody>
      </p:sp>
      <p:sp>
        <p:nvSpPr>
          <p:cNvPr id="37" name="Oval 36"/>
          <p:cNvSpPr/>
          <p:nvPr/>
        </p:nvSpPr>
        <p:spPr>
          <a:xfrm>
            <a:off x="6578600" y="3975599"/>
            <a:ext cx="254000" cy="190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320800" y="1092200"/>
            <a:ext cx="2133600" cy="134778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32000" y="1117599"/>
            <a:ext cx="1727200" cy="1600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368800" y="1221361"/>
            <a:ext cx="6807200" cy="457200"/>
          </a:xfrm>
          <a:prstGeom prst="rect">
            <a:avLst/>
          </a:prstGeom>
        </p:spPr>
        <p:txBody>
          <a:bodyPr vert="horz" lIns="121917" tIns="60958" rIns="121917" bIns="6095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err="1"/>
              <a:t>Berpotongan</a:t>
            </a:r>
            <a:r>
              <a:rPr lang="en-US" sz="2900" dirty="0"/>
              <a:t> </a:t>
            </a:r>
            <a:r>
              <a:rPr lang="en-US" sz="2900" dirty="0" err="1"/>
              <a:t>berarti</a:t>
            </a:r>
            <a:r>
              <a:rPr lang="en-US" sz="2900" dirty="0"/>
              <a:t> </a:t>
            </a:r>
            <a:r>
              <a:rPr lang="en-US" sz="2900" dirty="0" err="1"/>
              <a:t>bertemu</a:t>
            </a:r>
            <a:r>
              <a:rPr lang="en-US" sz="2900" dirty="0"/>
              <a:t>.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368800" y="1666654"/>
            <a:ext cx="6705600" cy="469108"/>
          </a:xfrm>
          <a:prstGeom prst="rect">
            <a:avLst/>
          </a:prstGeom>
        </p:spPr>
        <p:txBody>
          <a:bodyPr vert="horz" lIns="121917" tIns="60958" rIns="121917" bIns="6095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err="1"/>
              <a:t>Titik</a:t>
            </a:r>
            <a:r>
              <a:rPr lang="en-US" sz="2900" dirty="0"/>
              <a:t> </a:t>
            </a:r>
            <a:r>
              <a:rPr lang="en-US" sz="2900" dirty="0" err="1"/>
              <a:t>perpotongan</a:t>
            </a:r>
            <a:r>
              <a:rPr lang="en-US" sz="2900" dirty="0"/>
              <a:t> </a:t>
            </a:r>
            <a:r>
              <a:rPr lang="en-US" sz="2900" dirty="0" err="1"/>
              <a:t>disebut</a:t>
            </a:r>
            <a:r>
              <a:rPr lang="en-US" sz="2900" dirty="0"/>
              <a:t> </a:t>
            </a:r>
            <a:r>
              <a:rPr lang="en-US" sz="2900" dirty="0" err="1"/>
              <a:t>titik</a:t>
            </a:r>
            <a:r>
              <a:rPr lang="en-US" sz="2900" dirty="0"/>
              <a:t> </a:t>
            </a:r>
            <a:r>
              <a:rPr lang="en-US" sz="2900" dirty="0" err="1"/>
              <a:t>potong</a:t>
            </a:r>
            <a:r>
              <a:rPr lang="en-US" sz="2900" dirty="0"/>
              <a:t>.</a:t>
            </a:r>
          </a:p>
        </p:txBody>
      </p:sp>
      <p:sp>
        <p:nvSpPr>
          <p:cNvPr id="34" name="Oval 33"/>
          <p:cNvSpPr/>
          <p:nvPr/>
        </p:nvSpPr>
        <p:spPr>
          <a:xfrm>
            <a:off x="2433320" y="1538785"/>
            <a:ext cx="254000" cy="1905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219200" y="2211385"/>
            <a:ext cx="2540000" cy="457200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 err="1">
                <a:solidFill>
                  <a:srgbClr val="00B050"/>
                </a:solidFill>
              </a:rPr>
              <a:t>titik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err="1">
                <a:solidFill>
                  <a:srgbClr val="00B050"/>
                </a:solidFill>
              </a:rPr>
              <a:t>potong</a:t>
            </a:r>
            <a:endParaRPr lang="en-US" sz="2700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2338923" y="1942851"/>
            <a:ext cx="48210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761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94857" y="228600"/>
            <a:ext cx="4001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2.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Garis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Berpotongan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39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4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4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0.01112 L 0.22796 0.03889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38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9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1 -0.01111 L 0.24375 -0.04444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4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9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4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4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8" grpId="0"/>
      <p:bldP spid="40" grpId="0"/>
      <p:bldP spid="37" grpId="0" animBg="1"/>
      <p:bldP spid="32" grpId="0"/>
      <p:bldP spid="33" grpId="0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2463800" y="737175"/>
            <a:ext cx="7061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Berimpit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rapat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berdesakan</a:t>
            </a:r>
            <a:r>
              <a:rPr lang="en-US" sz="2400" dirty="0"/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581400" y="1301055"/>
            <a:ext cx="609600" cy="16459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657600" y="1301055"/>
            <a:ext cx="609600" cy="164592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733800" y="1301055"/>
            <a:ext cx="609600" cy="164592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10000" y="1301055"/>
            <a:ext cx="609600" cy="164592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86200" y="1301055"/>
            <a:ext cx="609600" cy="16459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962400" y="1301055"/>
            <a:ext cx="609600" cy="164592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00400" y="3611880"/>
            <a:ext cx="990600" cy="1645920"/>
            <a:chOff x="3505200" y="2209800"/>
            <a:chExt cx="990600" cy="2133600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505200" y="2209800"/>
              <a:ext cx="609600" cy="2133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581400" y="2209800"/>
              <a:ext cx="609600" cy="2133600"/>
            </a:xfrm>
            <a:prstGeom prst="line">
              <a:avLst/>
            </a:prstGeom>
            <a:ln w="76200">
              <a:solidFill>
                <a:srgbClr val="FFC8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57600" y="2209800"/>
              <a:ext cx="609600" cy="2133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33800" y="2209800"/>
              <a:ext cx="609600" cy="213360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10000" y="2209800"/>
              <a:ext cx="609600" cy="2133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886200" y="2209800"/>
              <a:ext cx="609600" cy="21336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3048000" y="5486400"/>
            <a:ext cx="76200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atas</a:t>
            </a:r>
            <a:endParaRPr lang="en-US" sz="24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257800" y="3657600"/>
            <a:ext cx="609600" cy="16459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4953000" y="5486400"/>
            <a:ext cx="76200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kiri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4587240" y="4267200"/>
            <a:ext cx="365760" cy="2743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858000" y="5410200"/>
            <a:ext cx="12192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kanan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7239000" y="3611880"/>
            <a:ext cx="609600" cy="164592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6416040" y="4267200"/>
            <a:ext cx="365760" cy="2743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410200" y="1870015"/>
            <a:ext cx="914400" cy="44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rapat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01" y="152401"/>
            <a:ext cx="3270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3.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Garis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Berimpit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514600" y="3023175"/>
            <a:ext cx="7543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.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4876800" y="1956375"/>
            <a:ext cx="274320" cy="27432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1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6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6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1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1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9" grpId="0"/>
      <p:bldP spid="53" grpId="0"/>
      <p:bldP spid="5" grpId="0" animBg="1"/>
      <p:bldP spid="51" grpId="0"/>
      <p:bldP spid="54" grpId="0" animBg="1"/>
      <p:bldP spid="55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63008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BANGUN DATAR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4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6416" y="2883914"/>
            <a:ext cx="3971943" cy="2620656"/>
            <a:chOff x="836416" y="2883914"/>
            <a:chExt cx="3971943" cy="2620656"/>
          </a:xfrm>
        </p:grpSpPr>
        <p:sp>
          <p:nvSpPr>
            <p:cNvPr id="31" name="Rectangle 30"/>
            <p:cNvSpPr/>
            <p:nvPr/>
          </p:nvSpPr>
          <p:spPr>
            <a:xfrm>
              <a:off x="836416" y="3442467"/>
              <a:ext cx="3971943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 err="1" smtClean="0"/>
                <a:t>Mengidentikasi</a:t>
              </a:r>
              <a:r>
                <a:rPr lang="en-US" sz="1600" dirty="0" smtClean="0"/>
                <a:t> </a:t>
              </a:r>
              <a:r>
                <a:rPr lang="en-US" sz="1600" dirty="0" err="1"/>
                <a:t>segi</a:t>
              </a:r>
              <a:r>
                <a:rPr lang="en-US" sz="1600" dirty="0"/>
                <a:t> </a:t>
              </a:r>
              <a:r>
                <a:rPr lang="en-US" sz="1600" dirty="0" err="1"/>
                <a:t>banyak</a:t>
              </a:r>
              <a:r>
                <a:rPr lang="en-US" sz="1600" dirty="0"/>
                <a:t> </a:t>
              </a:r>
              <a:r>
                <a:rPr lang="en-US" sz="1600" dirty="0" err="1"/>
                <a:t>beraturan</a:t>
              </a:r>
              <a:r>
                <a:rPr lang="en-US" sz="1600" dirty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/>
                <a:t> </a:t>
              </a:r>
              <a:r>
                <a:rPr lang="en-US" sz="1600" dirty="0" err="1" smtClean="0"/>
                <a:t>tidak</a:t>
              </a:r>
              <a:r>
                <a:rPr lang="en-US" sz="1600" dirty="0" smtClean="0"/>
                <a:t> </a:t>
              </a:r>
              <a:r>
                <a:rPr lang="en-US" sz="1600" dirty="0" err="1"/>
                <a:t>beraturan</a:t>
              </a:r>
              <a:r>
                <a:rPr lang="en-US" sz="1600" dirty="0"/>
                <a:t> </a:t>
              </a:r>
              <a:r>
                <a:rPr lang="en-US" sz="1600" dirty="0" err="1"/>
                <a:t>berdasarkan</a:t>
              </a:r>
              <a:r>
                <a:rPr lang="en-US" sz="1600" dirty="0"/>
                <a:t> </a:t>
              </a:r>
              <a:r>
                <a:rPr lang="en-US" sz="1600" dirty="0" err="1" smtClean="0"/>
                <a:t>sifat-sifatnya</a:t>
              </a:r>
              <a:r>
                <a:rPr lang="en-US" sz="1600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en-US" sz="1600" dirty="0" err="1" smtClean="0"/>
                <a:t>Menghitung</a:t>
              </a:r>
              <a:r>
                <a:rPr lang="en-US" sz="1600" dirty="0" smtClean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menyelesaikan</a:t>
              </a:r>
              <a:r>
                <a:rPr lang="en-US" sz="1600" dirty="0"/>
                <a:t> </a:t>
              </a:r>
              <a:r>
                <a:rPr lang="en-US" sz="1600" dirty="0" err="1"/>
                <a:t>masalah</a:t>
              </a:r>
              <a:r>
                <a:rPr lang="en-US" sz="1600" dirty="0"/>
                <a:t> yang </a:t>
              </a:r>
              <a:r>
                <a:rPr lang="en-US" sz="1600" dirty="0" err="1"/>
                <a:t>berhubungan</a:t>
              </a:r>
              <a:r>
                <a:rPr lang="en-US" sz="1600" dirty="0"/>
                <a:t> </a:t>
              </a:r>
              <a:r>
                <a:rPr lang="en-US" sz="1600" dirty="0" err="1"/>
                <a:t>dengan</a:t>
              </a:r>
              <a:r>
                <a:rPr lang="en-US" sz="1600" dirty="0"/>
                <a:t> </a:t>
              </a:r>
              <a:r>
                <a:rPr lang="en-US" sz="1600" dirty="0" err="1"/>
                <a:t>luas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 smtClean="0"/>
                <a:t>keliling</a:t>
              </a:r>
              <a:r>
                <a:rPr lang="en-US" sz="1600" dirty="0"/>
                <a:t> </a:t>
              </a:r>
              <a:r>
                <a:rPr lang="en-US" sz="1600" dirty="0" err="1" smtClean="0"/>
                <a:t>bangun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datar</a:t>
              </a:r>
              <a:r>
                <a:rPr lang="en-US" sz="1600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en-US" sz="1600" dirty="0" err="1" smtClean="0"/>
                <a:t>Mengidentifikasi</a:t>
              </a:r>
              <a:r>
                <a:rPr lang="en-US" sz="1600" dirty="0" smtClean="0"/>
                <a:t> </a:t>
              </a:r>
              <a:r>
                <a:rPr lang="en-US" sz="1600" dirty="0" err="1"/>
                <a:t>hubungan</a:t>
              </a:r>
              <a:r>
                <a:rPr lang="en-US" sz="1600" dirty="0"/>
                <a:t> </a:t>
              </a:r>
              <a:r>
                <a:rPr lang="en-US" sz="1600" dirty="0" err="1" smtClean="0"/>
                <a:t>antargaris</a:t>
              </a:r>
              <a:r>
                <a:rPr lang="en-US" sz="1600" dirty="0"/>
                <a:t> </a:t>
              </a:r>
              <a:r>
                <a:rPr lang="en-US" sz="1600" dirty="0" err="1" smtClean="0"/>
                <a:t>menggunakan</a:t>
              </a:r>
              <a:r>
                <a:rPr lang="en-US" sz="1600" dirty="0" smtClean="0"/>
                <a:t> </a:t>
              </a:r>
              <a:r>
                <a:rPr lang="en-US" sz="1600" dirty="0" err="1"/>
                <a:t>benda</a:t>
              </a:r>
              <a:r>
                <a:rPr lang="en-US" sz="1600" dirty="0"/>
                <a:t> </a:t>
              </a:r>
              <a:r>
                <a:rPr lang="en-US" sz="1600" dirty="0" err="1"/>
                <a:t>konkret</a:t>
              </a:r>
              <a:r>
                <a:rPr lang="en-US" sz="1600" dirty="0"/>
                <a:t>.</a:t>
              </a:r>
              <a:endParaRPr 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6416" y="2883914"/>
              <a:ext cx="2819132" cy="457200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23144" y="29124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48400" y="-1209056"/>
            <a:ext cx="7491043" cy="7491043"/>
            <a:chOff x="3779520" y="-1906648"/>
            <a:chExt cx="7040880" cy="7040880"/>
          </a:xfrm>
        </p:grpSpPr>
        <p:grpSp>
          <p:nvGrpSpPr>
            <p:cNvPr id="37" name="Group 20"/>
            <p:cNvGrpSpPr/>
            <p:nvPr/>
          </p:nvGrpSpPr>
          <p:grpSpPr>
            <a:xfrm>
              <a:off x="3779520" y="-1906648"/>
              <a:ext cx="7040880" cy="7040880"/>
              <a:chOff x="-8665466" y="473179"/>
              <a:chExt cx="7040880" cy="704088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8665466" y="473179"/>
                <a:ext cx="7040880" cy="704088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8328462" y="842301"/>
                <a:ext cx="6309360" cy="630936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5" t="13674" r="24003" b="15494"/>
            <a:stretch/>
          </p:blipFill>
          <p:spPr>
            <a:xfrm>
              <a:off x="4191000" y="-1493520"/>
              <a:ext cx="6217920" cy="621792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81685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/>
        </p:nvSpPr>
        <p:spPr>
          <a:xfrm>
            <a:off x="2733675" y="2708276"/>
            <a:ext cx="1695450" cy="1635125"/>
          </a:xfrm>
          <a:custGeom>
            <a:avLst/>
            <a:gdLst>
              <a:gd name="connsiteX0" fmla="*/ 0 w 2133600"/>
              <a:gd name="connsiteY0" fmla="*/ 1447800 h 1447800"/>
              <a:gd name="connsiteX1" fmla="*/ 1066800 w 2133600"/>
              <a:gd name="connsiteY1" fmla="*/ 0 h 1447800"/>
              <a:gd name="connsiteX2" fmla="*/ 2133600 w 2133600"/>
              <a:gd name="connsiteY2" fmla="*/ 1447800 h 1447800"/>
              <a:gd name="connsiteX3" fmla="*/ 0 w 2133600"/>
              <a:gd name="connsiteY3" fmla="*/ 1447800 h 1447800"/>
              <a:gd name="connsiteX0" fmla="*/ 0 w 4356100"/>
              <a:gd name="connsiteY0" fmla="*/ 685800 h 1447800"/>
              <a:gd name="connsiteX1" fmla="*/ 3289300 w 4356100"/>
              <a:gd name="connsiteY1" fmla="*/ 0 h 1447800"/>
              <a:gd name="connsiteX2" fmla="*/ 4356100 w 4356100"/>
              <a:gd name="connsiteY2" fmla="*/ 1447800 h 1447800"/>
              <a:gd name="connsiteX3" fmla="*/ 0 w 4356100"/>
              <a:gd name="connsiteY3" fmla="*/ 685800 h 1447800"/>
              <a:gd name="connsiteX0" fmla="*/ 0 w 4356100"/>
              <a:gd name="connsiteY0" fmla="*/ 1289050 h 2051050"/>
              <a:gd name="connsiteX1" fmla="*/ 927100 w 4356100"/>
              <a:gd name="connsiteY1" fmla="*/ 0 h 2051050"/>
              <a:gd name="connsiteX2" fmla="*/ 4356100 w 4356100"/>
              <a:gd name="connsiteY2" fmla="*/ 2051050 h 2051050"/>
              <a:gd name="connsiteX3" fmla="*/ 0 w 4356100"/>
              <a:gd name="connsiteY3" fmla="*/ 1289050 h 2051050"/>
              <a:gd name="connsiteX0" fmla="*/ 0 w 1695450"/>
              <a:gd name="connsiteY0" fmla="*/ 1289050 h 2051050"/>
              <a:gd name="connsiteX1" fmla="*/ 927100 w 1695450"/>
              <a:gd name="connsiteY1" fmla="*/ 0 h 2051050"/>
              <a:gd name="connsiteX2" fmla="*/ 1695450 w 1695450"/>
              <a:gd name="connsiteY2" fmla="*/ 2051050 h 2051050"/>
              <a:gd name="connsiteX3" fmla="*/ 0 w 1695450"/>
              <a:gd name="connsiteY3" fmla="*/ 1289050 h 20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5450" h="2051050">
                <a:moveTo>
                  <a:pt x="0" y="1289050"/>
                </a:moveTo>
                <a:lnTo>
                  <a:pt x="927100" y="0"/>
                </a:lnTo>
                <a:lnTo>
                  <a:pt x="1695450" y="2051050"/>
                </a:lnTo>
                <a:lnTo>
                  <a:pt x="0" y="128905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770" y="2057400"/>
            <a:ext cx="80010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B050"/>
                </a:solidFill>
              </a:rPr>
              <a:t>Segi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banyak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bangun</a:t>
            </a:r>
            <a:r>
              <a:rPr lang="en-US" sz="2400" dirty="0"/>
              <a:t> </a:t>
            </a:r>
            <a:r>
              <a:rPr lang="en-US" sz="2400" dirty="0" err="1"/>
              <a:t>tertutup</a:t>
            </a:r>
            <a:r>
              <a:rPr lang="en-US" sz="2400" dirty="0"/>
              <a:t> yang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.</a:t>
            </a:r>
          </a:p>
        </p:txBody>
      </p:sp>
      <p:cxnSp>
        <p:nvCxnSpPr>
          <p:cNvPr id="6" name="Straight Connector 5"/>
          <p:cNvCxnSpPr>
            <a:endCxn id="28" idx="0"/>
          </p:cNvCxnSpPr>
          <p:nvPr/>
        </p:nvCxnSpPr>
        <p:spPr>
          <a:xfrm rot="5400000">
            <a:off x="2680228" y="2758550"/>
            <a:ext cx="1030823" cy="9239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8" idx="2"/>
          </p:cNvCxnSpPr>
          <p:nvPr/>
        </p:nvCxnSpPr>
        <p:spPr>
          <a:xfrm>
            <a:off x="2743201" y="3733800"/>
            <a:ext cx="1685925" cy="609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 flipV="1">
            <a:off x="3657601" y="2705100"/>
            <a:ext cx="771525" cy="16383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505200" y="2819400"/>
            <a:ext cx="3810000" cy="495300"/>
            <a:chOff x="1905000" y="2667000"/>
            <a:chExt cx="3810000" cy="495300"/>
          </a:xfrm>
        </p:grpSpPr>
        <p:cxnSp>
          <p:nvCxnSpPr>
            <p:cNvPr id="14" name="Straight Arrow Connector 13"/>
            <p:cNvCxnSpPr>
              <a:endCxn id="15" idx="1"/>
            </p:cNvCxnSpPr>
            <p:nvPr/>
          </p:nvCxnSpPr>
          <p:spPr>
            <a:xfrm flipV="1">
              <a:off x="1905000" y="2895600"/>
              <a:ext cx="1371600" cy="266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276600" y="2667000"/>
              <a:ext cx="24384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Bangun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tertutup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8000" y="3352800"/>
            <a:ext cx="4876800" cy="609600"/>
            <a:chOff x="1295400" y="3619500"/>
            <a:chExt cx="4876800" cy="6096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295400" y="3619500"/>
              <a:ext cx="2209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752600" y="3924300"/>
              <a:ext cx="1676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09800" y="3619500"/>
              <a:ext cx="12192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505200" y="3657600"/>
              <a:ext cx="2667000" cy="4953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Dibatasi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garis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lurus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2057400" y="441960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segi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33600" y="5029200"/>
            <a:ext cx="1371600" cy="9144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790950" y="5029200"/>
            <a:ext cx="1600200" cy="914400"/>
          </a:xfrm>
          <a:prstGeom prst="rightArrow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76900" y="5029200"/>
            <a:ext cx="1143000" cy="914400"/>
          </a:xfrm>
          <a:prstGeom prst="ellipse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105650" y="5029200"/>
            <a:ext cx="914400" cy="914400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Diagonal Corner Rectangle 36"/>
          <p:cNvSpPr/>
          <p:nvPr/>
        </p:nvSpPr>
        <p:spPr>
          <a:xfrm>
            <a:off x="8305800" y="5029200"/>
            <a:ext cx="1447800" cy="914400"/>
          </a:xfrm>
          <a:prstGeom prst="snip2Diag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91893" y="1353196"/>
            <a:ext cx="3656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Pengertian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Segi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Banyak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6256" y="457200"/>
            <a:ext cx="860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Segi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Banyak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Beraturan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Tidak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Beraturan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4945" y="437591"/>
            <a:ext cx="638939" cy="669668"/>
            <a:chOff x="394825" y="276478"/>
            <a:chExt cx="638939" cy="669668"/>
          </a:xfrm>
        </p:grpSpPr>
        <p:sp>
          <p:nvSpPr>
            <p:cNvPr id="26" name="Oval 25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032" y="276478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2" name="Isosceles Triangle 51"/>
          <p:cNvSpPr/>
          <p:nvPr/>
        </p:nvSpPr>
        <p:spPr>
          <a:xfrm rot="5400000">
            <a:off x="1393113" y="1540216"/>
            <a:ext cx="290193" cy="250166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0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build="p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132320" y="2503714"/>
            <a:ext cx="1752600" cy="1698171"/>
          </a:xfrm>
          <a:prstGeom prst="pentagon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rgbClr val="7030A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54575" y="1287540"/>
            <a:ext cx="4343400" cy="56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/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sudutnya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754575" y="1714805"/>
            <a:ext cx="4343400" cy="56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/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0600" y="245564"/>
            <a:ext cx="636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Sifat-Sifat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Segi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Banyak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Beraturan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590800" y="4762500"/>
            <a:ext cx="7620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Segi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Banyak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Beraturan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bangun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semua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sisinya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panjang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sudutnya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besar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2" name="Content Placeholder 2"/>
          <p:cNvSpPr txBox="1">
            <a:spLocks/>
          </p:cNvSpPr>
          <p:nvPr/>
        </p:nvSpPr>
        <p:spPr>
          <a:xfrm>
            <a:off x="1754575" y="830340"/>
            <a:ext cx="4343400" cy="56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buNone/>
            </a:pPr>
            <a:r>
              <a:rPr lang="en-US" sz="2400" dirty="0" err="1"/>
              <a:t>Sifat</a:t>
            </a:r>
            <a:r>
              <a:rPr lang="en-US" sz="2400" dirty="0"/>
              <a:t>-</a:t>
            </a:r>
            <a:r>
              <a:rPr lang="en-US" sz="2400" dirty="0" err="1"/>
              <a:t>sifat</a:t>
            </a:r>
            <a:r>
              <a:rPr lang="en-US" sz="2400" dirty="0"/>
              <a:t>:</a:t>
            </a:r>
          </a:p>
        </p:txBody>
      </p:sp>
      <p:cxnSp>
        <p:nvCxnSpPr>
          <p:cNvPr id="184" name="Straight Connector 183"/>
          <p:cNvCxnSpPr>
            <a:stCxn id="4" idx="1"/>
            <a:endCxn id="4" idx="0"/>
          </p:cNvCxnSpPr>
          <p:nvPr/>
        </p:nvCxnSpPr>
        <p:spPr>
          <a:xfrm rot="10800000" flipH="1">
            <a:off x="3132322" y="2503713"/>
            <a:ext cx="876298" cy="6486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400800" y="26670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/>
              <a:t>Segi</a:t>
            </a:r>
            <a:r>
              <a:rPr lang="en-US" sz="2400" dirty="0"/>
              <a:t> lima </a:t>
            </a:r>
            <a:r>
              <a:rPr lang="en-US" sz="2400" dirty="0" err="1"/>
              <a:t>beraturan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Pentagon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410200" y="3048000"/>
            <a:ext cx="457200" cy="3048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6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89" grpId="0" animBg="1"/>
      <p:bldP spid="182" grpId="0"/>
      <p:bldP spid="14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618256" y="1292506"/>
            <a:ext cx="4841823" cy="56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/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18256" y="1719771"/>
            <a:ext cx="5181600" cy="563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/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1549" y="253426"/>
            <a:ext cx="738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2.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Sifat-Sifat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Segi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Banyak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Tidak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Beraturan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18256" y="835306"/>
            <a:ext cx="4343400" cy="56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buNone/>
            </a:pPr>
            <a:r>
              <a:rPr lang="en-US" sz="2400" dirty="0" err="1"/>
              <a:t>Sifat</a:t>
            </a:r>
            <a:r>
              <a:rPr lang="en-US" sz="2400" dirty="0"/>
              <a:t>-</a:t>
            </a:r>
            <a:r>
              <a:rPr lang="en-US" sz="2400" dirty="0" err="1"/>
              <a:t>sifat</a:t>
            </a:r>
            <a:r>
              <a:rPr lang="en-US" sz="2400" dirty="0"/>
              <a:t>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8400" y="4419600"/>
            <a:ext cx="77724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Segi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Banyak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Beraturan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bangun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sisi-sisinya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panjang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sudut-sudutnya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besar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746016" y="2667000"/>
            <a:ext cx="2926080" cy="1469572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rgbClr val="7030A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60816" y="2819400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Jajargenjang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bangun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segi</a:t>
            </a:r>
            <a:r>
              <a:rPr lang="en-US" sz="2400" dirty="0" smtClean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beraturan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6403616" y="3276600"/>
            <a:ext cx="457200" cy="3048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57200"/>
            <a:ext cx="8597900" cy="5635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bangun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 </a:t>
            </a:r>
            <a:r>
              <a:rPr lang="en-US" sz="2800" dirty="0" err="1"/>
              <a:t>beraturan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beraturan</a:t>
            </a:r>
            <a:r>
              <a:rPr lang="en-US" sz="2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157014"/>
            <a:ext cx="1524000" cy="106680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000" y="1157014"/>
            <a:ext cx="1066800" cy="106680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223000" y="1157014"/>
            <a:ext cx="1752600" cy="1066800"/>
          </a:xfrm>
          <a:prstGeom prst="triangl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8686800" y="1157014"/>
            <a:ext cx="1295400" cy="1066800"/>
          </a:xfrm>
          <a:prstGeom prst="rtTriangl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209800" y="2681014"/>
            <a:ext cx="1371600" cy="1182414"/>
          </a:xfrm>
          <a:prstGeom prst="triangl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123267" y="2681014"/>
            <a:ext cx="1371600" cy="1182414"/>
          </a:xfrm>
          <a:prstGeom prst="hexagon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4984750" y="4281214"/>
            <a:ext cx="1905000" cy="1371600"/>
          </a:xfrm>
          <a:prstGeom prst="flowChartDecision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8458200" y="2681014"/>
            <a:ext cx="1524000" cy="1182414"/>
          </a:xfrm>
          <a:prstGeom prst="trapezoid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2882900" y="4293914"/>
            <a:ext cx="1371600" cy="1371600"/>
          </a:xfrm>
          <a:prstGeom prst="plus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gular Pentagon 12"/>
          <p:cNvSpPr/>
          <p:nvPr/>
        </p:nvSpPr>
        <p:spPr>
          <a:xfrm>
            <a:off x="6036734" y="2681014"/>
            <a:ext cx="1879600" cy="1182414"/>
          </a:xfrm>
          <a:prstGeom prst="pentagon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Flowchart: Preparation 13"/>
          <p:cNvSpPr/>
          <p:nvPr/>
        </p:nvSpPr>
        <p:spPr>
          <a:xfrm>
            <a:off x="7620000" y="4306614"/>
            <a:ext cx="1981200" cy="1371600"/>
          </a:xfrm>
          <a:prstGeom prst="flowChartPreparation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3793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172200" y="2209800"/>
            <a:ext cx="3429000" cy="22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Ada 9 </a:t>
            </a:r>
            <a:r>
              <a:rPr lang="en-US" sz="2400" dirty="0" err="1"/>
              <a:t>kotak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Ada 3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3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 = 9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</a:p>
          <a:p>
            <a:pPr marL="0" indent="0">
              <a:buNone/>
              <a:tabLst>
                <a:tab pos="1606550" algn="l"/>
              </a:tabLst>
            </a:pPr>
            <a:r>
              <a:rPr lang="en-US" sz="2400" dirty="0"/>
              <a:t>	= 3 ×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76600" y="2590801"/>
            <a:ext cx="1371600" cy="13716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18164" y="2590800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91366" y="2590800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91366" y="3055003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18164" y="3055003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58472" y="2590800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58472" y="3055003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27689" y="3508774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58472" y="3508774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91366" y="3508774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33312" y="182188"/>
            <a:ext cx="677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Luas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Keliling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62001" y="162579"/>
            <a:ext cx="638939" cy="669668"/>
            <a:chOff x="394825" y="276478"/>
            <a:chExt cx="638939" cy="669668"/>
          </a:xfrm>
        </p:grpSpPr>
        <p:sp>
          <p:nvSpPr>
            <p:cNvPr id="50" name="Oval 49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5032" y="276478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24001" y="1325187"/>
            <a:ext cx="2425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a.	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Luas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Persegi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400" y="797005"/>
            <a:ext cx="804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Luas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Persegi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Persegi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Panjang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Segitiga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819400" y="2133601"/>
            <a:ext cx="2286000" cy="2286001"/>
            <a:chOff x="914400" y="685799"/>
            <a:chExt cx="4572000" cy="4572002"/>
          </a:xfrm>
        </p:grpSpPr>
        <p:sp>
          <p:nvSpPr>
            <p:cNvPr id="61" name="Rectangle 60"/>
            <p:cNvSpPr/>
            <p:nvPr/>
          </p:nvSpPr>
          <p:spPr>
            <a:xfrm>
              <a:off x="914400" y="685799"/>
              <a:ext cx="4572000" cy="4572001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14400" y="1600199"/>
              <a:ext cx="4572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14400" y="2514599"/>
              <a:ext cx="4572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14400" y="3428999"/>
              <a:ext cx="4572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-457200" y="2971801"/>
              <a:ext cx="457200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57200" y="2971801"/>
              <a:ext cx="457200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371600" y="2971801"/>
              <a:ext cx="457200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2286000" y="2971801"/>
              <a:ext cx="457200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14400" y="4343400"/>
              <a:ext cx="4572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ounded Rectangle 76"/>
          <p:cNvSpPr/>
          <p:nvPr/>
        </p:nvSpPr>
        <p:spPr>
          <a:xfrm>
            <a:off x="4267200" y="5181600"/>
            <a:ext cx="38100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Luas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persegi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sisi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×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sisi</a:t>
            </a:r>
            <a:endParaRPr lang="id-ID" sz="2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5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9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3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3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2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47" grpId="0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ontent Placeholder 2"/>
          <p:cNvSpPr txBox="1">
            <a:spLocks/>
          </p:cNvSpPr>
          <p:nvPr/>
        </p:nvSpPr>
        <p:spPr>
          <a:xfrm>
            <a:off x="5943600" y="1600200"/>
            <a:ext cx="43434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Ada 12 </a:t>
            </a:r>
            <a:r>
              <a:rPr lang="en-US" sz="2400" dirty="0" err="1"/>
              <a:t>kotak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Ada</a:t>
            </a:r>
            <a:r>
              <a:rPr lang="en-US" sz="2400" dirty="0"/>
              <a:t> 4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3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= 12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</a:p>
          <a:p>
            <a:pPr marL="0" indent="0">
              <a:buNone/>
              <a:tabLst>
                <a:tab pos="2625725" algn="l"/>
              </a:tabLst>
            </a:pPr>
            <a:r>
              <a:rPr lang="en-US" sz="2400" dirty="0"/>
              <a:t>	= 4 × 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00400" y="2057400"/>
            <a:ext cx="1828800" cy="13716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3190875" y="2066925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652887" y="2066925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108945" y="2066925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572000" y="2066925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200400" y="2514600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650009" y="2514600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109044" y="2514600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4572099" y="2514600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3200400" y="2971800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3571875" y="2971800"/>
            <a:ext cx="619125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064000" y="2971800"/>
            <a:ext cx="584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495800" y="2971800"/>
            <a:ext cx="6096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66246" y="609600"/>
            <a:ext cx="3725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20700" algn="l"/>
              </a:tabLst>
            </a:pP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b.	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Luas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Persegi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Panjang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743200" y="1600200"/>
            <a:ext cx="2743200" cy="2286001"/>
            <a:chOff x="914400" y="685798"/>
            <a:chExt cx="5486400" cy="4572004"/>
          </a:xfrm>
        </p:grpSpPr>
        <p:sp>
          <p:nvSpPr>
            <p:cNvPr id="55" name="Rectangle 54"/>
            <p:cNvSpPr/>
            <p:nvPr/>
          </p:nvSpPr>
          <p:spPr>
            <a:xfrm>
              <a:off x="914400" y="685799"/>
              <a:ext cx="5486400" cy="4572001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914400" y="1600200"/>
              <a:ext cx="5486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14400" y="2514601"/>
              <a:ext cx="5486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14400" y="3429001"/>
              <a:ext cx="5486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-457201" y="2971801"/>
              <a:ext cx="457200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457199" y="2971801"/>
              <a:ext cx="457200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1371599" y="2971801"/>
              <a:ext cx="457200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285999" y="2971801"/>
              <a:ext cx="457200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200400" y="2971799"/>
              <a:ext cx="457200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14400" y="4343402"/>
              <a:ext cx="5486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ounded Rectangle 90"/>
          <p:cNvSpPr/>
          <p:nvPr/>
        </p:nvSpPr>
        <p:spPr>
          <a:xfrm>
            <a:off x="2781300" y="4876800"/>
            <a:ext cx="63246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Luas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persegi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panjang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panjang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× </a:t>
            </a:r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lebar</a:t>
            </a:r>
            <a:endParaRPr lang="id-ID" sz="28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3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1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72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5143488" y="1447800"/>
            <a:ext cx="1326932" cy="1711230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5391144" y="318587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alas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8074" y="2209800"/>
            <a:ext cx="76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tinggi</a:t>
            </a:r>
          </a:p>
        </p:txBody>
      </p:sp>
      <p:sp>
        <p:nvSpPr>
          <p:cNvPr id="7" name="Right Triangle 6"/>
          <p:cNvSpPr/>
          <p:nvPr/>
        </p:nvSpPr>
        <p:spPr>
          <a:xfrm>
            <a:off x="5150068" y="1447800"/>
            <a:ext cx="1326932" cy="1711230"/>
          </a:xfrm>
          <a:prstGeom prst="rtTriangle">
            <a:avLst/>
          </a:prstGeom>
          <a:solidFill>
            <a:srgbClr val="FFC81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Group 20"/>
          <p:cNvGrpSpPr/>
          <p:nvPr/>
        </p:nvGrpSpPr>
        <p:grpSpPr>
          <a:xfrm>
            <a:off x="3019710" y="3654972"/>
            <a:ext cx="5971891" cy="738192"/>
            <a:chOff x="1428728" y="3875901"/>
            <a:chExt cx="5971891" cy="738192"/>
          </a:xfrm>
        </p:grpSpPr>
        <p:sp>
          <p:nvSpPr>
            <p:cNvPr id="9" name="TextBox 8"/>
            <p:cNvSpPr txBox="1"/>
            <p:nvPr/>
          </p:nvSpPr>
          <p:spPr>
            <a:xfrm>
              <a:off x="1428728" y="4071942"/>
              <a:ext cx="59718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200" dirty="0"/>
                <a:t>Luas segitiga siku-siku =      </a:t>
              </a:r>
              <a:r>
                <a:rPr lang="id-ID" sz="2200" dirty="0">
                  <a:sym typeface="Wingdings 2"/>
                </a:rPr>
                <a:t></a:t>
              </a:r>
              <a:r>
                <a:rPr lang="id-ID" sz="2200" dirty="0"/>
                <a:t> luas persegi panjang 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4263356" y="3875901"/>
            <a:ext cx="285752" cy="738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Equation" r:id="rId3" imgW="152334" imgH="393529" progId="Equation.3">
                    <p:embed/>
                  </p:oleObj>
                </mc:Choice>
                <mc:Fallback>
                  <p:oleObj name="Equation" r:id="rId3" imgW="152334" imgH="393529" progId="Equation.3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3356" y="3875901"/>
                          <a:ext cx="285752" cy="738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613994" y="4382978"/>
            <a:ext cx="3996607" cy="738188"/>
            <a:chOff x="3246577" y="4603907"/>
            <a:chExt cx="3996607" cy="738188"/>
          </a:xfrm>
        </p:grpSpPr>
        <p:sp>
          <p:nvSpPr>
            <p:cNvPr id="19" name="TextBox 18"/>
            <p:cNvSpPr txBox="1"/>
            <p:nvPr/>
          </p:nvSpPr>
          <p:spPr>
            <a:xfrm>
              <a:off x="3246577" y="4786322"/>
              <a:ext cx="39966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200" dirty="0"/>
                <a:t>	=      </a:t>
              </a:r>
              <a:r>
                <a:rPr lang="id-ID" sz="2200" dirty="0">
                  <a:sym typeface="Wingdings 2"/>
                </a:rPr>
                <a:t></a:t>
              </a:r>
              <a:r>
                <a:rPr lang="id-ID" sz="2200" dirty="0"/>
                <a:t> (panjang </a:t>
              </a:r>
              <a:r>
                <a:rPr lang="id-ID" sz="2200" dirty="0">
                  <a:sym typeface="Wingdings 2"/>
                </a:rPr>
                <a:t></a:t>
              </a:r>
              <a:r>
                <a:rPr lang="id-ID" sz="2200" dirty="0"/>
                <a:t> lebar)</a:t>
              </a: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4487501" y="4603907"/>
            <a:ext cx="285750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501" y="4603907"/>
                          <a:ext cx="285750" cy="738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3056581" y="5212606"/>
            <a:ext cx="5935020" cy="822960"/>
            <a:chOff x="1092804" y="5588247"/>
            <a:chExt cx="5935020" cy="822960"/>
          </a:xfrm>
        </p:grpSpPr>
        <p:sp>
          <p:nvSpPr>
            <p:cNvPr id="26" name="Rounded Rectangle 25"/>
            <p:cNvSpPr/>
            <p:nvPr/>
          </p:nvSpPr>
          <p:spPr>
            <a:xfrm>
              <a:off x="1092804" y="5588247"/>
              <a:ext cx="5935020" cy="82296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2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18036" y="5619770"/>
              <a:ext cx="5661102" cy="738188"/>
              <a:chOff x="3818188" y="5347193"/>
              <a:chExt cx="5661102" cy="73818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818188" y="5503389"/>
                <a:ext cx="5661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dirty="0"/>
                  <a:t>Luas segitiga siku-siku =     </a:t>
                </a:r>
                <a:r>
                  <a:rPr lang="id-ID" sz="2400" dirty="0" smtClean="0">
                    <a:sym typeface="Wingdings 2"/>
                  </a:rPr>
                  <a:t></a:t>
                </a:r>
                <a:r>
                  <a:rPr lang="id-ID" sz="2400" dirty="0" smtClean="0"/>
                  <a:t> </a:t>
                </a:r>
                <a:r>
                  <a:rPr lang="id-ID" sz="2400" dirty="0"/>
                  <a:t>(alas </a:t>
                </a:r>
                <a:r>
                  <a:rPr lang="id-ID" sz="2400" dirty="0">
                    <a:sym typeface="Wingdings 2"/>
                  </a:rPr>
                  <a:t></a:t>
                </a:r>
                <a:r>
                  <a:rPr lang="id-ID" sz="2400" dirty="0"/>
                  <a:t> tinggi)</a:t>
                </a:r>
              </a:p>
            </p:txBody>
          </p:sp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6807812" y="5347193"/>
              <a:ext cx="285750" cy="738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" name="Equation" r:id="rId7" imgW="152334" imgH="393529" progId="Equation.3">
                      <p:embed/>
                    </p:oleObj>
                  </mc:Choice>
                  <mc:Fallback>
                    <p:oleObj name="Equation" r:id="rId7" imgW="152334" imgH="393529" progId="Equation.3">
                      <p:embed/>
                      <p:pic>
                        <p:nvPicPr>
                          <p:cNvPr id="0" name="Picture 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07812" y="5347193"/>
                            <a:ext cx="285750" cy="738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3" name="Group 22"/>
          <p:cNvGrpSpPr/>
          <p:nvPr/>
        </p:nvGrpSpPr>
        <p:grpSpPr>
          <a:xfrm>
            <a:off x="1343007" y="718113"/>
            <a:ext cx="2995067" cy="523220"/>
            <a:chOff x="781251" y="3747554"/>
            <a:chExt cx="2995067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129183" y="3747554"/>
              <a:ext cx="2647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631825" algn="l"/>
                </a:tabLst>
              </a:pPr>
              <a:r>
                <a:rPr lang="en-US" sz="2800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Segitiga</a:t>
              </a:r>
              <a:r>
                <a:rPr lang="en-US" sz="2800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siku-siku</a:t>
              </a:r>
              <a:endParaRPr lang="en-US" sz="2800" dirty="0">
                <a:solidFill>
                  <a:srgbClr val="FF66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761237" y="3906214"/>
              <a:ext cx="290193" cy="250166"/>
            </a:xfrm>
            <a:prstGeom prst="triangle">
              <a:avLst/>
            </a:prstGeom>
            <a:solidFill>
              <a:srgbClr val="3155ED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12172" y="184713"/>
            <a:ext cx="2508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c.	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Luas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Segitiga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65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7" grpId="1" animBg="1"/>
      <p:bldP spid="44" grpId="0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2344</TotalTime>
  <Words>564</Words>
  <Application>Microsoft Office PowerPoint</Application>
  <PresentationFormat>Custom</PresentationFormat>
  <Paragraphs>148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Template NEXIS Matematika SD (2)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Apakah bangun berikut beraturan atau tidak beraturan?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Pelajaran 5</dc:title>
  <dc:creator>Maulana Iskak</dc:creator>
  <cp:lastModifiedBy>Tuti Aprianti</cp:lastModifiedBy>
  <cp:revision>164</cp:revision>
  <dcterms:created xsi:type="dcterms:W3CDTF">2016-08-01T02:19:25Z</dcterms:created>
  <dcterms:modified xsi:type="dcterms:W3CDTF">2022-04-18T03:04:36Z</dcterms:modified>
</cp:coreProperties>
</file>