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84" r:id="rId2"/>
    <p:sldId id="302" r:id="rId3"/>
    <p:sldId id="349" r:id="rId4"/>
    <p:sldId id="320" r:id="rId5"/>
    <p:sldId id="321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9" r:id="rId25"/>
    <p:sldId id="370" r:id="rId26"/>
    <p:sldId id="371" r:id="rId27"/>
    <p:sldId id="372" r:id="rId28"/>
    <p:sldId id="368" r:id="rId29"/>
    <p:sldId id="373" r:id="rId30"/>
    <p:sldId id="375" r:id="rId31"/>
    <p:sldId id="376" r:id="rId32"/>
    <p:sldId id="377" r:id="rId33"/>
    <p:sldId id="333" r:id="rId34"/>
    <p:sldId id="378" r:id="rId35"/>
    <p:sldId id="379" r:id="rId36"/>
    <p:sldId id="380" r:id="rId37"/>
    <p:sldId id="381" r:id="rId38"/>
    <p:sldId id="382" r:id="rId39"/>
    <p:sldId id="383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80"/>
    <a:srgbClr val="990033"/>
    <a:srgbClr val="FFFF99"/>
    <a:srgbClr val="FFFF66"/>
    <a:srgbClr val="FF9966"/>
    <a:srgbClr val="FF99CC"/>
    <a:srgbClr val="FFCC99"/>
    <a:srgbClr val="C9C011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203" autoAdjust="0"/>
  </p:normalViewPr>
  <p:slideViewPr>
    <p:cSldViewPr>
      <p:cViewPr>
        <p:scale>
          <a:sx n="60" d="100"/>
          <a:sy n="60" d="100"/>
        </p:scale>
        <p:origin x="-1572" y="-5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EFA59A-4039-4780-8827-E3A9A9D801E3}" type="datetimeFigureOut">
              <a:rPr lang="en-US" smtClean="0"/>
              <a:pPr/>
              <a:t>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B7492-1529-472A-95BF-2C0C16D7D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32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tulisan</a:t>
            </a:r>
            <a:r>
              <a:rPr lang="en-US" baseline="0" dirty="0" smtClean="0"/>
              <a:t> BUPENA </a:t>
            </a:r>
            <a:r>
              <a:rPr lang="en-US" baseline="0" dirty="0" err="1" smtClean="0"/>
              <a:t>disesuaikan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dgn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jenjang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6B7492-1529-472A-95BF-2C0C16D7DFC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814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126" y="96978"/>
            <a:ext cx="1523874" cy="49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  <p:sp>
        <p:nvSpPr>
          <p:cNvPr id="8" name="テキスト プレースホルダー 11"/>
          <p:cNvSpPr txBox="1">
            <a:spLocks/>
          </p:cNvSpPr>
          <p:nvPr/>
        </p:nvSpPr>
        <p:spPr>
          <a:xfrm>
            <a:off x="4254176" y="2071126"/>
            <a:ext cx="4274018" cy="788673"/>
          </a:xfrm>
          <a:prstGeom prst="rect">
            <a:avLst/>
          </a:prstGeom>
        </p:spPr>
        <p:txBody>
          <a:bodyPr lIns="68580" tIns="34290" rIns="68580" bIns="34290"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 smtClean="0">
                <a:solidFill>
                  <a:srgbClr val="00B0ED"/>
                </a:solidFill>
                <a:cs typeface="Arial" pitchFamily="34" charset="0"/>
              </a:rPr>
              <a:t>BUPENA</a:t>
            </a:r>
            <a:endParaRPr lang="id-ID" b="1" dirty="0">
              <a:solidFill>
                <a:srgbClr val="00B0ED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直線コネクタ 9"/>
          <p:cNvCxnSpPr/>
          <p:nvPr/>
        </p:nvCxnSpPr>
        <p:spPr>
          <a:xfrm>
            <a:off x="4572000" y="28003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54781" y="1488199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423012" y="2865879"/>
            <a:ext cx="2079737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425010" y="763869"/>
            <a:ext cx="2553156" cy="3312267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82" y="843558"/>
            <a:ext cx="2463588" cy="3240360"/>
          </a:xfrm>
          <a:prstGeom prst="rect">
            <a:avLst/>
          </a:prstGeom>
        </p:spPr>
      </p:pic>
      <p:sp>
        <p:nvSpPr>
          <p:cNvPr id="12" name="タイトル 1"/>
          <p:cNvSpPr txBox="1">
            <a:spLocks/>
          </p:cNvSpPr>
          <p:nvPr/>
        </p:nvSpPr>
        <p:spPr>
          <a:xfrm>
            <a:off x="3927288" y="3187768"/>
            <a:ext cx="5073868" cy="1270797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2400" b="1" spc="0" dirty="0" smtClean="0">
                <a:solidFill>
                  <a:srgbClr val="008080"/>
                </a:solidFill>
                <a:latin typeface="Arial" pitchFamily="34" charset="0"/>
                <a:cs typeface="Arial" pitchFamily="34" charset="0"/>
              </a:rPr>
              <a:t>PENDIDIKAN JASMANI, OLAHRAGA, DAN KESEHATAN (PJOK)</a:t>
            </a:r>
            <a:endParaRPr kumimoji="1" lang="ja-JP" altLang="en-US" sz="2400" b="1" spc="0" dirty="0">
              <a:solidFill>
                <a:srgbClr val="008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256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iterate type="wd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0701" y="214296"/>
            <a:ext cx="6555555" cy="563881"/>
            <a:chOff x="548081" y="1785540"/>
            <a:chExt cx="9513841" cy="5638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81" y="1785540"/>
              <a:ext cx="9148251" cy="5638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607" y="1856978"/>
              <a:ext cx="94773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bunyi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5040" y="1635646"/>
            <a:ext cx="3851456" cy="3024336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199530"/>
            <a:ext cx="4536504" cy="2308324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b="1" dirty="0" err="1" smtClean="0">
                <a:solidFill>
                  <a:srgbClr val="008080"/>
                </a:solidFill>
              </a:rPr>
              <a:t>Pengenalan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bunyi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atau</a:t>
            </a:r>
            <a:r>
              <a:rPr lang="en-ID" sz="2400" b="1" dirty="0" smtClean="0">
                <a:solidFill>
                  <a:srgbClr val="008080"/>
                </a:solidFill>
              </a:rPr>
              <a:t> nada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menggunakan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botol</a:t>
            </a:r>
            <a:r>
              <a:rPr lang="en-ID" sz="2400" b="1" dirty="0" smtClean="0">
                <a:solidFill>
                  <a:srgbClr val="008080"/>
                </a:solidFill>
              </a:rPr>
              <a:t> air mineral.</a:t>
            </a:r>
            <a:endParaRPr lang="id-ID" sz="2400" b="1" dirty="0" smtClean="0">
              <a:solidFill>
                <a:srgbClr val="008080"/>
              </a:solidFill>
            </a:endParaRP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Pukul</a:t>
            </a:r>
            <a:r>
              <a:rPr lang="en-ID" sz="2400" dirty="0" smtClean="0"/>
              <a:t> </a:t>
            </a:r>
            <a:r>
              <a:rPr lang="en-ID" sz="2400" dirty="0" err="1" smtClean="0"/>
              <a:t>botol</a:t>
            </a:r>
            <a:r>
              <a:rPr lang="en-ID" sz="2400" dirty="0" smtClean="0"/>
              <a:t> air mineral </a:t>
            </a:r>
            <a:r>
              <a:rPr lang="en-ID" sz="2400" dirty="0" err="1" smtClean="0"/>
              <a:t>ke</a:t>
            </a:r>
            <a:r>
              <a:rPr lang="en-ID" sz="2400" dirty="0" smtClean="0"/>
              <a:t> </a:t>
            </a:r>
            <a:r>
              <a:rPr lang="en-ID" sz="2400" dirty="0" err="1" smtClean="0"/>
              <a:t>lantai</a:t>
            </a:r>
            <a:r>
              <a:rPr lang="en-ID" sz="2400" dirty="0" smtClean="0"/>
              <a:t>.</a:t>
            </a: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Pukulan</a:t>
            </a:r>
            <a:r>
              <a:rPr lang="en-ID" sz="2400" dirty="0" smtClean="0"/>
              <a:t> </a:t>
            </a:r>
            <a:r>
              <a:rPr lang="en-ID" sz="2400" dirty="0" err="1" smtClean="0"/>
              <a:t>botol</a:t>
            </a:r>
            <a:r>
              <a:rPr lang="en-ID" sz="2400" dirty="0" smtClean="0"/>
              <a:t> </a:t>
            </a:r>
            <a:r>
              <a:rPr lang="en-ID" sz="2400" dirty="0" err="1" smtClean="0"/>
              <a:t>mulai</a:t>
            </a:r>
            <a:r>
              <a:rPr lang="en-ID" sz="2400" dirty="0" smtClean="0"/>
              <a:t> </a:t>
            </a:r>
            <a:r>
              <a:rPr lang="en-ID" sz="2400" dirty="0" err="1" smtClean="0"/>
              <a:t>dari</a:t>
            </a:r>
            <a:r>
              <a:rPr lang="en-ID" sz="2400" dirty="0" smtClean="0"/>
              <a:t> </a:t>
            </a:r>
            <a:r>
              <a:rPr lang="en-ID" sz="2400" dirty="0" err="1" smtClean="0"/>
              <a:t>lambat</a:t>
            </a:r>
            <a:r>
              <a:rPr lang="en-ID" sz="2400" dirty="0" smtClean="0"/>
              <a:t> </a:t>
            </a:r>
            <a:r>
              <a:rPr lang="en-ID" sz="2400" dirty="0" err="1" smtClean="0"/>
              <a:t>ke</a:t>
            </a:r>
            <a:r>
              <a:rPr lang="en-ID" sz="2400" dirty="0" smtClean="0"/>
              <a:t> </a:t>
            </a:r>
            <a:r>
              <a:rPr lang="en-ID" sz="2400" dirty="0" err="1" smtClean="0"/>
              <a:t>cepat</a:t>
            </a:r>
            <a:r>
              <a:rPr lang="en-ID" sz="2400" dirty="0" smtClean="0"/>
              <a:t>. </a:t>
            </a:r>
          </a:p>
        </p:txBody>
      </p:sp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951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0701" y="214296"/>
            <a:ext cx="6555555" cy="563881"/>
            <a:chOff x="548081" y="1785540"/>
            <a:chExt cx="9513841" cy="5638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81" y="1785540"/>
              <a:ext cx="9148251" cy="5638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607" y="1856978"/>
              <a:ext cx="94773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bunyi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29"/>
          <a:stretch/>
        </p:blipFill>
        <p:spPr bwMode="auto">
          <a:xfrm>
            <a:off x="4211960" y="2571750"/>
            <a:ext cx="4808408" cy="2170915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199530"/>
            <a:ext cx="3456384" cy="3046988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b="1" dirty="0" err="1" smtClean="0">
                <a:solidFill>
                  <a:srgbClr val="008080"/>
                </a:solidFill>
              </a:rPr>
              <a:t>Pengenalan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bunyi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atau</a:t>
            </a:r>
            <a:r>
              <a:rPr lang="en-ID" sz="2400" b="1" dirty="0" smtClean="0">
                <a:solidFill>
                  <a:srgbClr val="008080"/>
                </a:solidFill>
              </a:rPr>
              <a:t> nada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menggunakan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rebana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id-ID" sz="2400" b="1" dirty="0" smtClean="0">
              <a:solidFill>
                <a:srgbClr val="008080"/>
              </a:solidFill>
            </a:endParaRP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Rebana</a:t>
            </a:r>
            <a:r>
              <a:rPr lang="en-ID" sz="2400" dirty="0" smtClean="0"/>
              <a:t> </a:t>
            </a:r>
            <a:r>
              <a:rPr lang="en-ID" sz="2400" dirty="0" err="1" smtClean="0"/>
              <a:t>dipukul</a:t>
            </a:r>
            <a:r>
              <a:rPr lang="en-ID" sz="2400" dirty="0" smtClean="0"/>
              <a:t> </a:t>
            </a:r>
            <a:r>
              <a:rPr lang="en-ID" sz="2400" dirty="0" err="1" smtClean="0"/>
              <a:t>dengan</a:t>
            </a:r>
            <a:r>
              <a:rPr lang="en-ID" sz="2400" dirty="0" smtClean="0"/>
              <a:t> nada </a:t>
            </a:r>
            <a:r>
              <a:rPr lang="en-ID" sz="2400" dirty="0" err="1" smtClean="0"/>
              <a:t>besar</a:t>
            </a:r>
            <a:r>
              <a:rPr lang="en-ID" sz="2400" dirty="0" smtClean="0"/>
              <a:t> </a:t>
            </a:r>
            <a:r>
              <a:rPr lang="en-ID" sz="2400" dirty="0" err="1" smtClean="0"/>
              <a:t>dan</a:t>
            </a:r>
            <a:r>
              <a:rPr lang="en-ID" sz="2400" dirty="0" smtClean="0"/>
              <a:t> nada </a:t>
            </a:r>
            <a:r>
              <a:rPr lang="en-ID" sz="2400" dirty="0" err="1" smtClean="0"/>
              <a:t>kecil</a:t>
            </a:r>
            <a:r>
              <a:rPr lang="en-ID" sz="2400" dirty="0" smtClean="0"/>
              <a:t>.</a:t>
            </a: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Pukulan</a:t>
            </a:r>
            <a:r>
              <a:rPr lang="en-ID" sz="2400" dirty="0" smtClean="0"/>
              <a:t> </a:t>
            </a:r>
            <a:r>
              <a:rPr lang="en-ID" sz="2400" dirty="0" err="1" smtClean="0"/>
              <a:t>mulai</a:t>
            </a:r>
            <a:r>
              <a:rPr lang="en-ID" sz="2400" dirty="0" smtClean="0"/>
              <a:t> </a:t>
            </a:r>
            <a:r>
              <a:rPr lang="en-ID" sz="2400" dirty="0" err="1" smtClean="0"/>
              <a:t>dari</a:t>
            </a:r>
            <a:r>
              <a:rPr lang="en-ID" sz="2400" dirty="0" smtClean="0"/>
              <a:t> </a:t>
            </a:r>
            <a:r>
              <a:rPr lang="en-ID" sz="2400" dirty="0" err="1" smtClean="0"/>
              <a:t>lambat</a:t>
            </a:r>
            <a:r>
              <a:rPr lang="en-ID" sz="2400" dirty="0" smtClean="0"/>
              <a:t> </a:t>
            </a:r>
            <a:r>
              <a:rPr lang="en-ID" sz="2400" dirty="0" err="1" smtClean="0"/>
              <a:t>ke</a:t>
            </a:r>
            <a:r>
              <a:rPr lang="en-ID" sz="2400" dirty="0" smtClean="0"/>
              <a:t> </a:t>
            </a:r>
            <a:r>
              <a:rPr lang="en-ID" sz="2400" dirty="0" err="1" smtClean="0"/>
              <a:t>cepat</a:t>
            </a:r>
            <a:r>
              <a:rPr lang="en-ID" sz="2400" dirty="0" smtClean="0"/>
              <a:t>.</a:t>
            </a:r>
          </a:p>
        </p:txBody>
      </p:sp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26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 cstate="print"/>
          <a:srcRect b="21601"/>
          <a:stretch>
            <a:fillRect/>
          </a:stretch>
        </p:blipFill>
        <p:spPr bwMode="auto">
          <a:xfrm>
            <a:off x="571472" y="1000114"/>
            <a:ext cx="1927331" cy="3775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6865" y="975034"/>
            <a:ext cx="4244093" cy="31683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840909" y="1761007"/>
            <a:ext cx="33043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660033"/>
                </a:solidFill>
              </a:rPr>
              <a:t>Pola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langkah</a:t>
            </a:r>
            <a:r>
              <a:rPr lang="en-ID" sz="2800" b="1" dirty="0" smtClean="0">
                <a:solidFill>
                  <a:srgbClr val="660033"/>
                </a:solidFill>
              </a:rPr>
              <a:t> yang paling </a:t>
            </a:r>
            <a:r>
              <a:rPr lang="en-ID" sz="2800" b="1" dirty="0" err="1" smtClean="0">
                <a:solidFill>
                  <a:srgbClr val="660033"/>
                </a:solidFill>
              </a:rPr>
              <a:t>sederhana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adalah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pola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langkah</a:t>
            </a:r>
            <a:r>
              <a:rPr lang="en-ID" sz="2800" b="1" dirty="0" smtClean="0">
                <a:solidFill>
                  <a:srgbClr val="660033"/>
                </a:solidFill>
              </a:rPr>
              <a:t> di tempat.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31382" y="214296"/>
            <a:ext cx="6889398" cy="639522"/>
            <a:chOff x="115920" y="214296"/>
            <a:chExt cx="6889398" cy="6395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6889398" cy="6395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76276" y="267070"/>
              <a:ext cx="5686100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Pola Langkah Kaki dalam Gerak Berirama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12" y="573767"/>
            <a:ext cx="5046351" cy="322211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763688" y="3879507"/>
            <a:ext cx="58925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Pola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langkah</a:t>
            </a:r>
            <a:r>
              <a:rPr lang="en-ID" sz="2600" b="1" dirty="0" smtClean="0">
                <a:solidFill>
                  <a:srgbClr val="FF0066"/>
                </a:solidFill>
              </a:rPr>
              <a:t> kaki </a:t>
            </a:r>
            <a:r>
              <a:rPr lang="en-ID" sz="2600" b="1" dirty="0" err="1" smtClean="0">
                <a:solidFill>
                  <a:srgbClr val="FF0066"/>
                </a:solidFill>
              </a:rPr>
              <a:t>dalam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gerak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berirama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ola langkah kaki dalam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9035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13793" y="270569"/>
            <a:ext cx="6624736" cy="1135877"/>
            <a:chOff x="447681" y="1701349"/>
            <a:chExt cx="9614241" cy="11358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49"/>
              <a:ext cx="9148252" cy="11358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606" y="1856978"/>
              <a:ext cx="94773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pola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langkah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kaki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dalam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gerak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berirama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2225234"/>
            <a:ext cx="5208022" cy="245600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391223" y="2021909"/>
            <a:ext cx="2928882" cy="1200329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b="1" dirty="0" err="1" smtClean="0">
                <a:solidFill>
                  <a:srgbClr val="008080"/>
                </a:solidFill>
              </a:rPr>
              <a:t>Gerakan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pola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langkah</a:t>
            </a:r>
            <a:r>
              <a:rPr lang="en-ID" sz="2400" b="1" dirty="0" smtClean="0">
                <a:solidFill>
                  <a:srgbClr val="008080"/>
                </a:solidFill>
              </a:rPr>
              <a:t> 1 (</a:t>
            </a:r>
            <a:r>
              <a:rPr lang="en-ID" sz="2400" b="1" dirty="0" err="1" smtClean="0">
                <a:solidFill>
                  <a:srgbClr val="008080"/>
                </a:solidFill>
              </a:rPr>
              <a:t>langkah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biasa</a:t>
            </a:r>
            <a:r>
              <a:rPr lang="en-ID" sz="2400" b="1" dirty="0" smtClean="0">
                <a:solidFill>
                  <a:srgbClr val="008080"/>
                </a:solidFill>
              </a:rPr>
              <a:t>/</a:t>
            </a:r>
            <a:r>
              <a:rPr lang="en-ID" sz="2400" b="1" i="1" dirty="0" err="1" smtClean="0">
                <a:solidFill>
                  <a:srgbClr val="008080"/>
                </a:solidFill>
              </a:rPr>
              <a:t>loopass</a:t>
            </a:r>
            <a:r>
              <a:rPr lang="en-ID" sz="2400" b="1" dirty="0" smtClean="0">
                <a:solidFill>
                  <a:srgbClr val="008080"/>
                </a:solidFill>
              </a:rPr>
              <a:t>)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413793" y="270569"/>
            <a:ext cx="6624736" cy="1135877"/>
            <a:chOff x="447681" y="1701349"/>
            <a:chExt cx="9614241" cy="11358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49"/>
              <a:ext cx="9148252" cy="113587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606" y="1856978"/>
              <a:ext cx="9477316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pola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langkah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kaki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dalam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gerak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berirama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6177682" y="2005931"/>
            <a:ext cx="2205113" cy="1938992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b="1" dirty="0" err="1" smtClean="0">
                <a:solidFill>
                  <a:srgbClr val="008080"/>
                </a:solidFill>
              </a:rPr>
              <a:t>Gerakan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berjalan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bebas</a:t>
            </a:r>
            <a:r>
              <a:rPr lang="en-ID" sz="2400" b="1" dirty="0" smtClean="0">
                <a:solidFill>
                  <a:srgbClr val="008080"/>
                </a:solidFill>
              </a:rPr>
              <a:t> yang </a:t>
            </a:r>
            <a:r>
              <a:rPr lang="en-ID" sz="2400" b="1" dirty="0" err="1" smtClean="0">
                <a:solidFill>
                  <a:srgbClr val="008080"/>
                </a:solidFill>
              </a:rPr>
              <a:t>disesuaikan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lagu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026" name="Picture 2" descr="D:\JOB TUTI\JOB 2023\1. Bupena Merdeka 1C\QR CODE\12 gerakan berjalan sambil tepuk tanga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4" y="2017441"/>
            <a:ext cx="5895543" cy="26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31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4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6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1618532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Pengenalan Air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2512" y="1785932"/>
            <a:ext cx="4090414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rgbClr val="002060"/>
                </a:solidFill>
              </a:rPr>
              <a:t>Berenang berarti memasukkan badan ke dalam air.</a:t>
            </a:r>
            <a:endParaRPr lang="en-US" sz="2400" b="1" dirty="0">
              <a:solidFill>
                <a:srgbClr val="FFFF99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15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500826" y="1447825"/>
            <a:ext cx="2127007" cy="33385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" name="Group 15"/>
          <p:cNvGrpSpPr/>
          <p:nvPr/>
        </p:nvGrpSpPr>
        <p:grpSpPr>
          <a:xfrm>
            <a:off x="357158" y="2783578"/>
            <a:ext cx="3786214" cy="1002618"/>
            <a:chOff x="609600" y="1532362"/>
            <a:chExt cx="3470697" cy="10026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532362"/>
              <a:ext cx="3274242" cy="100261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8" name="TextBox 17"/>
            <p:cNvSpPr txBox="1"/>
            <p:nvPr/>
          </p:nvSpPr>
          <p:spPr>
            <a:xfrm>
              <a:off x="731339" y="1624373"/>
              <a:ext cx="334895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400" b="1" dirty="0" smtClean="0">
                  <a:solidFill>
                    <a:srgbClr val="A50021"/>
                  </a:solidFill>
                </a:rPr>
                <a:t>Tubuh bergerak dengan mengapung.</a:t>
              </a:r>
              <a:endParaRPr lang="en-US" sz="2400" b="1" dirty="0">
                <a:solidFill>
                  <a:srgbClr val="A5002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328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507888" y="915566"/>
            <a:ext cx="2149863" cy="385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131590"/>
            <a:ext cx="4522935" cy="21602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88745" y="1365074"/>
            <a:ext cx="4618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Selain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berenang</a:t>
            </a:r>
            <a:r>
              <a:rPr lang="en-ID" sz="2600" b="1" dirty="0" smtClean="0">
                <a:solidFill>
                  <a:srgbClr val="FF0066"/>
                </a:solidFill>
              </a:rPr>
              <a:t>, </a:t>
            </a:r>
            <a:r>
              <a:rPr lang="en-ID" sz="2600" b="1" dirty="0" err="1" smtClean="0">
                <a:solidFill>
                  <a:srgbClr val="FF0066"/>
                </a:solidFill>
              </a:rPr>
              <a:t>ada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banyak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kegiatan</a:t>
            </a:r>
            <a:r>
              <a:rPr lang="en-ID" sz="2600" b="1" dirty="0" smtClean="0">
                <a:solidFill>
                  <a:srgbClr val="FF0066"/>
                </a:solidFill>
              </a:rPr>
              <a:t> di air.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745" y="2212877"/>
            <a:ext cx="4319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Misalnya</a:t>
            </a:r>
            <a:r>
              <a:rPr lang="en-ID" sz="2600" b="1" dirty="0" smtClean="0">
                <a:solidFill>
                  <a:srgbClr val="008080"/>
                </a:solidFill>
              </a:rPr>
              <a:t>, </a:t>
            </a:r>
            <a:r>
              <a:rPr lang="en-ID" sz="2600" b="1" dirty="0" err="1" smtClean="0">
                <a:solidFill>
                  <a:srgbClr val="008080"/>
                </a:solidFill>
              </a:rPr>
              <a:t>berjalan</a:t>
            </a:r>
            <a:r>
              <a:rPr lang="en-ID" sz="2600" b="1" dirty="0" smtClean="0">
                <a:solidFill>
                  <a:srgbClr val="008080"/>
                </a:solidFill>
              </a:rPr>
              <a:t>, </a:t>
            </a:r>
            <a:r>
              <a:rPr lang="en-ID" sz="2600" b="1" dirty="0" err="1" smtClean="0">
                <a:solidFill>
                  <a:srgbClr val="008080"/>
                </a:solidFill>
              </a:rPr>
              <a:t>duduk</a:t>
            </a:r>
            <a:r>
              <a:rPr lang="en-ID" sz="2600" b="1" dirty="0" smtClean="0">
                <a:solidFill>
                  <a:srgbClr val="008080"/>
                </a:solidFill>
              </a:rPr>
              <a:t>, </a:t>
            </a:r>
            <a:r>
              <a:rPr lang="en-ID" sz="2600" b="1" dirty="0" err="1" smtClean="0">
                <a:solidFill>
                  <a:srgbClr val="008080"/>
                </a:solidFill>
              </a:rPr>
              <a:t>dan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jongkok</a:t>
            </a:r>
            <a:r>
              <a:rPr lang="en-ID" sz="2600" b="1" dirty="0" smtClean="0">
                <a:solidFill>
                  <a:srgbClr val="008080"/>
                </a:solidFill>
              </a:rPr>
              <a:t> air.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-31382" y="214296"/>
            <a:ext cx="5889266" cy="639522"/>
            <a:chOff x="115920" y="214296"/>
            <a:chExt cx="5889266" cy="6395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5889266" cy="63952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676276" y="267070"/>
              <a:ext cx="5043158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Pengenalan Air di Kolam Renang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949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520" y="1872121"/>
            <a:ext cx="5832648" cy="2931877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5940152" y="1744322"/>
            <a:ext cx="2612300" cy="169277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Tujuannya</a:t>
            </a:r>
            <a:r>
              <a:rPr lang="en-ID" sz="2600" b="1" dirty="0" smtClean="0">
                <a:solidFill>
                  <a:srgbClr val="FF0066"/>
                </a:solidFill>
              </a:rPr>
              <a:t> agar </a:t>
            </a:r>
            <a:r>
              <a:rPr lang="en-ID" sz="2600" b="1" dirty="0" err="1" smtClean="0">
                <a:solidFill>
                  <a:srgbClr val="FF0066"/>
                </a:solidFill>
              </a:rPr>
              <a:t>tubuh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terbiasa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dengan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suasana</a:t>
            </a:r>
            <a:r>
              <a:rPr lang="en-ID" sz="2600" b="1" dirty="0" smtClean="0">
                <a:solidFill>
                  <a:srgbClr val="FF0066"/>
                </a:solidFill>
              </a:rPr>
              <a:t> di </a:t>
            </a:r>
            <a:r>
              <a:rPr lang="en-ID" sz="2600" b="1" dirty="0" err="1" smtClean="0">
                <a:solidFill>
                  <a:srgbClr val="FF0066"/>
                </a:solidFill>
              </a:rPr>
              <a:t>kolam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renang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32" presetClass="emph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597" r="1597" b="9689"/>
          <a:stretch>
            <a:fillRect/>
          </a:stretch>
        </p:blipFill>
        <p:spPr bwMode="auto">
          <a:xfrm>
            <a:off x="0" y="-71456"/>
            <a:ext cx="9144000" cy="5119704"/>
          </a:xfrm>
          <a:prstGeom prst="rect">
            <a:avLst/>
          </a:prstGeom>
          <a:noFill/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480" y="195486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4683"/>
            <a:ext cx="9144000" cy="5543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71420"/>
            <a:ext cx="3981923" cy="131362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9148" y="147620"/>
            <a:ext cx="963725" cy="1041975"/>
            <a:chOff x="532024" y="209550"/>
            <a:chExt cx="963725" cy="1041975"/>
          </a:xfrm>
        </p:grpSpPr>
        <p:sp>
          <p:nvSpPr>
            <p:cNvPr id="11" name="Rectangle 16"/>
            <p:cNvSpPr>
              <a:spLocks noChangeArrowheads="1"/>
            </p:cNvSpPr>
            <p:nvPr/>
          </p:nvSpPr>
          <p:spPr bwMode="auto">
            <a:xfrm>
              <a:off x="532024" y="209550"/>
              <a:ext cx="9637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id-ID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BAB</a:t>
              </a:r>
              <a:endParaRPr lang="en-US" altLang="id-ID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6"/>
            <p:cNvSpPr>
              <a:spLocks noChangeArrowheads="1"/>
            </p:cNvSpPr>
            <p:nvPr/>
          </p:nvSpPr>
          <p:spPr bwMode="auto">
            <a:xfrm>
              <a:off x="807740" y="666750"/>
              <a:ext cx="41229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id-ID" altLang="id-ID" sz="3200" b="1" dirty="0" smtClean="0">
                  <a:solidFill>
                    <a:schemeClr val="tx2"/>
                  </a:solidFill>
                  <a:latin typeface="Arial" pitchFamily="34" charset="0"/>
                  <a:cs typeface="Arial" pitchFamily="34" charset="0"/>
                </a:rPr>
                <a:t>5</a:t>
              </a:r>
              <a:endParaRPr lang="en-US" altLang="id-ID" sz="3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475656" y="506167"/>
            <a:ext cx="602530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d-ID" sz="3400" b="1" dirty="0" smtClean="0">
                <a:ln w="0"/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Gerak Berirama</a:t>
            </a:r>
            <a:endParaRPr lang="id-ID" sz="3400" b="1" dirty="0">
              <a:ln w="0"/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715140" y="1953278"/>
            <a:ext cx="2263301" cy="2833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Rectangle 19"/>
          <p:cNvSpPr/>
          <p:nvPr/>
        </p:nvSpPr>
        <p:spPr>
          <a:xfrm>
            <a:off x="428596" y="1785932"/>
            <a:ext cx="4357718" cy="892552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660033"/>
                </a:solidFill>
              </a:rPr>
              <a:t>Gerak berirama adalah gerakan menggunakan irama.</a:t>
            </a:r>
            <a:endParaRPr lang="en-US" sz="2600" b="1" dirty="0">
              <a:solidFill>
                <a:srgbClr val="FFFF99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28596" y="2857502"/>
            <a:ext cx="3929090" cy="1246495"/>
          </a:xfrm>
          <a:prstGeom prst="rect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500" b="1" dirty="0" err="1" smtClean="0">
                <a:solidFill>
                  <a:srgbClr val="008080"/>
                </a:solidFill>
              </a:rPr>
              <a:t>Gerak</a:t>
            </a:r>
            <a:r>
              <a:rPr lang="en-ID" sz="2500" b="1" dirty="0" smtClean="0">
                <a:solidFill>
                  <a:srgbClr val="008080"/>
                </a:solidFill>
              </a:rPr>
              <a:t> </a:t>
            </a:r>
            <a:r>
              <a:rPr lang="en-ID" sz="2500" b="1" dirty="0" err="1" smtClean="0">
                <a:solidFill>
                  <a:srgbClr val="008080"/>
                </a:solidFill>
              </a:rPr>
              <a:t>berirama</a:t>
            </a:r>
            <a:r>
              <a:rPr lang="en-ID" sz="2500" b="1" dirty="0" smtClean="0">
                <a:solidFill>
                  <a:srgbClr val="008080"/>
                </a:solidFill>
              </a:rPr>
              <a:t> </a:t>
            </a:r>
            <a:r>
              <a:rPr lang="id-ID" sz="2500" b="1" dirty="0" smtClean="0">
                <a:solidFill>
                  <a:srgbClr val="008080"/>
                </a:solidFill>
              </a:rPr>
              <a:t>merupakan gabungan gerakan tangan dan kaki.</a:t>
            </a:r>
            <a:endParaRPr lang="en-US" sz="25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3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328710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3434" y="1264530"/>
            <a:ext cx="2736305" cy="19926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27584" y="3396937"/>
            <a:ext cx="2472553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Membasahi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badan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air.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44405" y="1347614"/>
            <a:ext cx="3300003" cy="190158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436826" y="3396937"/>
            <a:ext cx="2472553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Menggerakkan</a:t>
            </a:r>
            <a:r>
              <a:rPr lang="en-ID" sz="2400" b="1" dirty="0" smtClean="0">
                <a:solidFill>
                  <a:srgbClr val="008080"/>
                </a:solidFill>
              </a:rPr>
              <a:t> kaki </a:t>
            </a:r>
            <a:r>
              <a:rPr lang="en-ID" sz="2400" b="1" dirty="0" err="1" smtClean="0">
                <a:solidFill>
                  <a:srgbClr val="008080"/>
                </a:solidFill>
              </a:rPr>
              <a:t>naik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turun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en-US" sz="24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9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2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267494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369" y="1200241"/>
            <a:ext cx="1901455" cy="22729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611560" y="3612961"/>
            <a:ext cx="2880320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Berjalan</a:t>
            </a:r>
            <a:r>
              <a:rPr lang="en-ID" sz="2400" b="1" dirty="0" smtClean="0">
                <a:solidFill>
                  <a:srgbClr val="008080"/>
                </a:solidFill>
              </a:rPr>
              <a:t> di </a:t>
            </a:r>
            <a:r>
              <a:rPr lang="en-ID" sz="2400" b="1" dirty="0" err="1" smtClean="0">
                <a:solidFill>
                  <a:srgbClr val="008080"/>
                </a:solidFill>
              </a:rPr>
              <a:t>dalam</a:t>
            </a:r>
            <a:r>
              <a:rPr lang="en-ID" sz="2400" b="1" dirty="0" smtClean="0">
                <a:solidFill>
                  <a:srgbClr val="008080"/>
                </a:solidFill>
              </a:rPr>
              <a:t> air.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06496" y="1275606"/>
            <a:ext cx="3038456" cy="21602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364088" y="3612961"/>
            <a:ext cx="2160240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Duduk</a:t>
            </a:r>
            <a:r>
              <a:rPr lang="en-ID" sz="2400" b="1" dirty="0" smtClean="0">
                <a:solidFill>
                  <a:srgbClr val="008080"/>
                </a:solidFill>
              </a:rPr>
              <a:t> di air.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817071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9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2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267494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190770"/>
            <a:ext cx="3083125" cy="22450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827584" y="3612961"/>
            <a:ext cx="2472553" cy="461665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Jongkok</a:t>
            </a:r>
            <a:r>
              <a:rPr lang="en-ID" sz="2400" b="1" dirty="0" smtClean="0">
                <a:solidFill>
                  <a:srgbClr val="008080"/>
                </a:solidFill>
              </a:rPr>
              <a:t> di air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54167" y="1131590"/>
            <a:ext cx="3153070" cy="2298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901894" y="3579862"/>
            <a:ext cx="2910466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Memasukkan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kepala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ke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dalam</a:t>
            </a:r>
            <a:r>
              <a:rPr lang="en-ID" sz="2400" b="1" dirty="0" smtClean="0">
                <a:solidFill>
                  <a:srgbClr val="008080"/>
                </a:solidFill>
              </a:rPr>
              <a:t> air.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87579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9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2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267494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108" y="1015743"/>
            <a:ext cx="4143892" cy="30303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436096" y="2208331"/>
            <a:ext cx="2472553" cy="892552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600" b="1" dirty="0" err="1" smtClean="0">
                <a:solidFill>
                  <a:srgbClr val="008080"/>
                </a:solidFill>
              </a:rPr>
              <a:t>Latihan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bernapas</a:t>
            </a:r>
            <a:r>
              <a:rPr lang="en-ID" sz="2600" b="1" dirty="0" smtClean="0">
                <a:solidFill>
                  <a:srgbClr val="008080"/>
                </a:solidFill>
              </a:rPr>
              <a:t> di air.</a:t>
            </a:r>
            <a:endParaRPr lang="en-US" sz="26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4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507888" y="915566"/>
            <a:ext cx="2149863" cy="385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1131590"/>
            <a:ext cx="4808687" cy="251173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88745" y="1365074"/>
            <a:ext cx="461877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FF0066"/>
                </a:solidFill>
              </a:rPr>
              <a:t>Bermain di dalam air menyenangkan.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8745" y="2212877"/>
            <a:ext cx="43199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600" b="1" dirty="0" smtClean="0">
                <a:solidFill>
                  <a:srgbClr val="008080"/>
                </a:solidFill>
              </a:rPr>
              <a:t>Tidak perlu takut di dalam air.</a:t>
            </a:r>
          </a:p>
          <a:p>
            <a:r>
              <a:rPr lang="id-ID" sz="2600" b="1" dirty="0" smtClean="0">
                <a:solidFill>
                  <a:srgbClr val="008080"/>
                </a:solidFill>
              </a:rPr>
              <a:t>Bermain di air berarti melakukan permainan di air.</a:t>
            </a:r>
            <a:endParaRPr lang="en-US" sz="2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49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267494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bentuk kegiatan bermain di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t="34845"/>
          <a:stretch>
            <a:fillRect/>
          </a:stretch>
        </p:blipFill>
        <p:spPr bwMode="auto">
          <a:xfrm>
            <a:off x="714348" y="1428742"/>
            <a:ext cx="3294440" cy="19744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85786" y="3571882"/>
            <a:ext cx="3143272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b="1" dirty="0" smtClean="0">
                <a:solidFill>
                  <a:srgbClr val="008080"/>
                </a:solidFill>
              </a:rPr>
              <a:t>Bermain memercikkan air ke muka.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000628" y="1428742"/>
            <a:ext cx="3603066" cy="199785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4929190" y="3571882"/>
            <a:ext cx="3857652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b="1" dirty="0" smtClean="0">
                <a:solidFill>
                  <a:srgbClr val="008080"/>
                </a:solidFill>
              </a:rPr>
              <a:t>Bermain saling berpegangan tangan di kolam.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4884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9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2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267494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bentuk kegiatan bermain di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17615" y="1571618"/>
            <a:ext cx="3808631" cy="14878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785786" y="3357568"/>
            <a:ext cx="3143272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b="1" dirty="0" smtClean="0">
                <a:solidFill>
                  <a:srgbClr val="008080"/>
                </a:solidFill>
              </a:rPr>
              <a:t>Bermain berjalan-jalan di air.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192396" y="1226580"/>
            <a:ext cx="3308694" cy="22000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/>
          <p:cNvSpPr/>
          <p:nvPr/>
        </p:nvSpPr>
        <p:spPr>
          <a:xfrm>
            <a:off x="5214942" y="3571882"/>
            <a:ext cx="3214710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b="1" dirty="0" smtClean="0">
                <a:solidFill>
                  <a:srgbClr val="008080"/>
                </a:solidFill>
              </a:rPr>
              <a:t>Berjalan di air membentuk lingkaran.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4884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9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3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3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12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3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3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3528" y="356258"/>
            <a:ext cx="6584138" cy="500980"/>
            <a:chOff x="447681" y="1701350"/>
            <a:chExt cx="9555323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1" y="1701350"/>
              <a:ext cx="8751725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947731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bentuk kegiatan bermain di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28596" y="1714494"/>
            <a:ext cx="4337635" cy="225588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214942" y="2357436"/>
            <a:ext cx="2786082" cy="1200329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id-ID" sz="2400" b="1" dirty="0" smtClean="0">
                <a:solidFill>
                  <a:srgbClr val="008080"/>
                </a:solidFill>
              </a:rPr>
              <a:t>Bermain tebak-tebakan jari di dalam air.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84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4" name="Picture 3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ermain berjalan-jalan di air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720" y="3582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035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8"/>
          <p:cNvGrpSpPr/>
          <p:nvPr/>
        </p:nvGrpSpPr>
        <p:grpSpPr>
          <a:xfrm>
            <a:off x="-31382" y="214296"/>
            <a:ext cx="7746654" cy="639522"/>
            <a:chOff x="115920" y="214296"/>
            <a:chExt cx="7746654" cy="63952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7746654" cy="63952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04460" y="267070"/>
              <a:ext cx="6829108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Keselamatan Diri dan Orang Lain di Kolam Renang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4" name="Picture 2" descr="G:\Template Bupena Merdeka (Konten QR-Media mengajar)\BAHAN\tokoh 5.png"/>
          <p:cNvPicPr>
            <a:picLocks noChangeAspect="1" noChangeArrowheads="1"/>
          </p:cNvPicPr>
          <p:nvPr/>
        </p:nvPicPr>
        <p:blipFill>
          <a:blip r:embed="rId5" cstate="print"/>
          <a:srcRect b="32516"/>
          <a:stretch>
            <a:fillRect/>
          </a:stretch>
        </p:blipFill>
        <p:spPr bwMode="auto">
          <a:xfrm flipH="1">
            <a:off x="6500825" y="1198249"/>
            <a:ext cx="2286016" cy="3588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15" y="1483080"/>
            <a:ext cx="4522935" cy="216024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524732" y="1716564"/>
            <a:ext cx="461877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Olahraga</a:t>
            </a:r>
            <a:r>
              <a:rPr lang="en-ID" sz="2600" b="1" dirty="0" smtClean="0">
                <a:solidFill>
                  <a:srgbClr val="FF0066"/>
                </a:solidFill>
              </a:rPr>
              <a:t> air </a:t>
            </a:r>
            <a:r>
              <a:rPr lang="en-ID" sz="2600" b="1" dirty="0" err="1" smtClean="0">
                <a:solidFill>
                  <a:srgbClr val="FF0066"/>
                </a:solidFill>
              </a:rPr>
              <a:t>dapat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berbahaya</a:t>
            </a:r>
            <a:r>
              <a:rPr lang="en-ID" sz="2600" b="1" dirty="0" smtClean="0">
                <a:solidFill>
                  <a:srgbClr val="FF0066"/>
                </a:solidFill>
              </a:rPr>
              <a:t>.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24732" y="2131152"/>
            <a:ext cx="43199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Perlu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mengetahui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cara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menjaga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keselamatan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dalam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olahraga</a:t>
            </a:r>
            <a:r>
              <a:rPr lang="en-ID" sz="2600" b="1" dirty="0" smtClean="0">
                <a:solidFill>
                  <a:srgbClr val="008080"/>
                </a:solidFill>
              </a:rPr>
              <a:t> air. </a:t>
            </a:r>
            <a:endParaRPr lang="en-US" sz="2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9497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 cstate="print"/>
          <a:srcRect b="21601"/>
          <a:stretch>
            <a:fillRect/>
          </a:stretch>
        </p:blipFill>
        <p:spPr bwMode="auto">
          <a:xfrm>
            <a:off x="571472" y="577346"/>
            <a:ext cx="2143140" cy="419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30066" y="411510"/>
            <a:ext cx="4522254" cy="337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71868" y="1197484"/>
            <a:ext cx="400052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660033"/>
                </a:solidFill>
              </a:rPr>
              <a:t>Gerak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berirama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dapat</a:t>
            </a:r>
            <a:r>
              <a:rPr lang="en-ID" sz="2800" b="1" dirty="0" smtClean="0">
                <a:solidFill>
                  <a:srgbClr val="660033"/>
                </a:solidFill>
              </a:rPr>
              <a:t> </a:t>
            </a:r>
            <a:r>
              <a:rPr lang="en-ID" sz="2800" b="1" dirty="0" err="1" smtClean="0">
                <a:solidFill>
                  <a:srgbClr val="660033"/>
                </a:solidFill>
              </a:rPr>
              <a:t>berpindah</a:t>
            </a:r>
            <a:r>
              <a:rPr lang="en-ID" sz="2800" b="1" dirty="0" smtClean="0">
                <a:solidFill>
                  <a:srgbClr val="660033"/>
                </a:solidFill>
              </a:rPr>
              <a:t> tempat.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71868" y="2139702"/>
            <a:ext cx="3592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800" b="1" dirty="0" err="1" smtClean="0">
                <a:solidFill>
                  <a:srgbClr val="008080"/>
                </a:solidFill>
              </a:rPr>
              <a:t>Gerak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berirama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juga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dapat</a:t>
            </a:r>
            <a:r>
              <a:rPr lang="en-ID" sz="2800" b="1" dirty="0" smtClean="0">
                <a:solidFill>
                  <a:srgbClr val="008080"/>
                </a:solidFill>
              </a:rPr>
              <a:t> </a:t>
            </a:r>
            <a:r>
              <a:rPr lang="en-ID" sz="2800" b="1" dirty="0" err="1" smtClean="0">
                <a:solidFill>
                  <a:srgbClr val="008080"/>
                </a:solidFill>
              </a:rPr>
              <a:t>tetap</a:t>
            </a:r>
            <a:r>
              <a:rPr lang="en-ID" sz="2800" b="1" dirty="0" smtClean="0">
                <a:solidFill>
                  <a:srgbClr val="008080"/>
                </a:solidFill>
              </a:rPr>
              <a:t> di tempat.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b="28211"/>
          <a:stretch>
            <a:fillRect/>
          </a:stretch>
        </p:blipFill>
        <p:spPr bwMode="auto">
          <a:xfrm flipH="1">
            <a:off x="6507888" y="915566"/>
            <a:ext cx="2149863" cy="3856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49211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663" y="1131590"/>
            <a:ext cx="4522935" cy="24482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1764258" y="1279088"/>
            <a:ext cx="431991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Keselamatan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dapat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dimulai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dari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menggunakan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peralatan</a:t>
            </a:r>
            <a:r>
              <a:rPr lang="en-ID" sz="2600" b="1" dirty="0" smtClean="0">
                <a:solidFill>
                  <a:srgbClr val="FF0066"/>
                </a:solidFill>
              </a:rPr>
              <a:t> yang </a:t>
            </a:r>
            <a:r>
              <a:rPr lang="en-ID" sz="2600" b="1" dirty="0" err="1" smtClean="0">
                <a:solidFill>
                  <a:srgbClr val="FF0066"/>
                </a:solidFill>
              </a:rPr>
              <a:t>tepat</a:t>
            </a:r>
            <a:r>
              <a:rPr lang="en-ID" sz="2600" b="1" dirty="0" smtClean="0">
                <a:solidFill>
                  <a:srgbClr val="FF0066"/>
                </a:solidFill>
              </a:rPr>
              <a:t>. </a:t>
            </a:r>
            <a:endParaRPr lang="en-US" sz="2600" b="1" dirty="0">
              <a:solidFill>
                <a:srgbClr val="FF006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64258" y="2499742"/>
            <a:ext cx="4319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Saat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berenang</a:t>
            </a:r>
            <a:r>
              <a:rPr lang="en-ID" sz="2600" b="1" dirty="0" smtClean="0">
                <a:solidFill>
                  <a:srgbClr val="008080"/>
                </a:solidFill>
              </a:rPr>
              <a:t>, </a:t>
            </a:r>
            <a:r>
              <a:rPr lang="en-ID" sz="2600" b="1" dirty="0" err="1" smtClean="0">
                <a:solidFill>
                  <a:srgbClr val="008080"/>
                </a:solidFill>
              </a:rPr>
              <a:t>sebaiknya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menggunakan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baju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renang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234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95536" y="328710"/>
            <a:ext cx="5760640" cy="500980"/>
            <a:chOff x="447682" y="1701350"/>
            <a:chExt cx="8360210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2" y="1701350"/>
              <a:ext cx="8360210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79686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contoh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peralatan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olahraga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1143045"/>
            <a:ext cx="2971120" cy="31091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004048" y="2643758"/>
            <a:ext cx="1224136" cy="830997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400" b="1" dirty="0" err="1" smtClean="0">
                <a:solidFill>
                  <a:srgbClr val="008080"/>
                </a:solidFill>
              </a:rPr>
              <a:t>Baju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renang</a:t>
            </a:r>
            <a:endParaRPr lang="en-US" sz="2400" dirty="0"/>
          </a:p>
        </p:txBody>
      </p:sp>
      <p:cxnSp>
        <p:nvCxnSpPr>
          <p:cNvPr id="6" name="Elbow Connector 5"/>
          <p:cNvCxnSpPr/>
          <p:nvPr/>
        </p:nvCxnSpPr>
        <p:spPr>
          <a:xfrm>
            <a:off x="3761341" y="2643758"/>
            <a:ext cx="1098691" cy="360040"/>
          </a:xfrm>
          <a:prstGeom prst="bentConnector3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3042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3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95536" y="328710"/>
            <a:ext cx="5760640" cy="500980"/>
            <a:chOff x="447682" y="1701350"/>
            <a:chExt cx="8360210" cy="5009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682" y="1701350"/>
              <a:ext cx="8360210" cy="50098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25688" y="1709887"/>
              <a:ext cx="796869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contoh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peralatan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olahraga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air.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6720" y="1274125"/>
            <a:ext cx="5394366" cy="270883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414552" y="1595576"/>
            <a:ext cx="1512168" cy="400110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000" b="1" dirty="0" err="1" smtClean="0">
                <a:solidFill>
                  <a:srgbClr val="008080"/>
                </a:solidFill>
              </a:rPr>
              <a:t>Pelampung</a:t>
            </a:r>
            <a:r>
              <a:rPr lang="en-ID" sz="2000" b="1" dirty="0" smtClean="0">
                <a:solidFill>
                  <a:srgbClr val="008080"/>
                </a:solidFill>
              </a:rPr>
              <a:t> </a:t>
            </a:r>
            <a:endParaRPr lang="en-US" sz="20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995936" y="3896207"/>
            <a:ext cx="1512168" cy="400110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000" b="1" dirty="0" err="1" smtClean="0">
                <a:solidFill>
                  <a:srgbClr val="008080"/>
                </a:solidFill>
              </a:rPr>
              <a:t>Kacamata</a:t>
            </a:r>
            <a:r>
              <a:rPr lang="en-ID" sz="2000" b="1" dirty="0" smtClean="0">
                <a:solidFill>
                  <a:srgbClr val="008080"/>
                </a:solidFill>
              </a:rPr>
              <a:t> 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7308304" y="2224881"/>
            <a:ext cx="1080120" cy="707886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buClr>
                <a:srgbClr val="FF0066"/>
              </a:buClr>
            </a:pPr>
            <a:r>
              <a:rPr lang="en-ID" sz="2000" b="1" dirty="0" err="1" smtClean="0">
                <a:solidFill>
                  <a:srgbClr val="008080"/>
                </a:solidFill>
              </a:rPr>
              <a:t>Papan</a:t>
            </a:r>
            <a:r>
              <a:rPr lang="en-ID" sz="2000" b="1" dirty="0" smtClean="0">
                <a:solidFill>
                  <a:srgbClr val="008080"/>
                </a:solidFill>
              </a:rPr>
              <a:t> </a:t>
            </a:r>
            <a:r>
              <a:rPr lang="en-ID" sz="2000" b="1" dirty="0" err="1" smtClean="0">
                <a:solidFill>
                  <a:srgbClr val="008080"/>
                </a:solidFill>
              </a:rPr>
              <a:t>luncur</a:t>
            </a:r>
            <a:endParaRPr lang="en-US" sz="2000" dirty="0"/>
          </a:p>
        </p:txBody>
      </p:sp>
      <p:cxnSp>
        <p:nvCxnSpPr>
          <p:cNvPr id="6" name="Elbow Connector 5"/>
          <p:cNvCxnSpPr/>
          <p:nvPr/>
        </p:nvCxnSpPr>
        <p:spPr>
          <a:xfrm>
            <a:off x="6588224" y="2224881"/>
            <a:ext cx="576064" cy="335886"/>
          </a:xfrm>
          <a:prstGeom prst="bentConnector3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10800000" flipV="1">
            <a:off x="5652120" y="3982962"/>
            <a:ext cx="576064" cy="113300"/>
          </a:xfrm>
          <a:prstGeom prst="bentConnector3">
            <a:avLst/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/>
          <p:nvPr/>
        </p:nvCxnSpPr>
        <p:spPr>
          <a:xfrm rot="16200000" flipV="1">
            <a:off x="1305144" y="2166198"/>
            <a:ext cx="648072" cy="595080"/>
          </a:xfrm>
          <a:prstGeom prst="bentConnector3">
            <a:avLst>
              <a:gd name="adj1" fmla="val -2316"/>
            </a:avLst>
          </a:prstGeom>
          <a:ln w="190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6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9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9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3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3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12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12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3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3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282" y="214296"/>
            <a:ext cx="5929354" cy="571504"/>
            <a:chOff x="528083" y="1785540"/>
            <a:chExt cx="8605057" cy="571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3" y="1785540"/>
              <a:ext cx="8190355" cy="57150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1532" y="1856978"/>
              <a:ext cx="8411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400" b="1" dirty="0" err="1" smtClean="0">
                  <a:solidFill>
                    <a:srgbClr val="008080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008080"/>
                  </a:solidFill>
                </a:rPr>
                <a:t> </a:t>
              </a:r>
              <a:r>
                <a:rPr lang="id-ID" sz="2400" b="1" dirty="0" smtClean="0">
                  <a:solidFill>
                    <a:srgbClr val="008080"/>
                  </a:solidFill>
                </a:rPr>
                <a:t>contoh aturan di kolam renang.</a:t>
              </a:r>
              <a:endParaRPr lang="en-US" sz="2400" b="1" dirty="0" smtClean="0">
                <a:solidFill>
                  <a:srgbClr val="008080"/>
                </a:solidFill>
              </a:endParaRPr>
            </a:p>
          </p:txBody>
        </p:sp>
      </p:grpSp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35389" y="1714494"/>
            <a:ext cx="5722495" cy="178595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57224" y="3714758"/>
            <a:ext cx="407196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Melakukan gerakan pemanasan.</a:t>
            </a:r>
            <a:endParaRPr lang="en-US" sz="2200" b="1" dirty="0">
              <a:solidFill>
                <a:srgbClr val="FFFF99"/>
              </a:solidFill>
            </a:endParaRPr>
          </a:p>
        </p:txBody>
      </p:sp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7061245" y="928676"/>
            <a:ext cx="1368407" cy="2612618"/>
          </a:xfrm>
          <a:prstGeom prst="rect">
            <a:avLst/>
          </a:prstGeom>
          <a:noFill/>
        </p:spPr>
      </p:pic>
      <p:grpSp>
        <p:nvGrpSpPr>
          <p:cNvPr id="10" name="Group 10"/>
          <p:cNvGrpSpPr/>
          <p:nvPr/>
        </p:nvGrpSpPr>
        <p:grpSpPr>
          <a:xfrm>
            <a:off x="214283" y="928676"/>
            <a:ext cx="4786346" cy="571504"/>
            <a:chOff x="517895" y="1690022"/>
            <a:chExt cx="4387483" cy="5715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95" y="1690022"/>
              <a:ext cx="3863604" cy="57150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48864" y="1761460"/>
              <a:ext cx="4256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61950" indent="-361950">
                <a:buClr>
                  <a:srgbClr val="008080"/>
                </a:buClr>
                <a:buFont typeface="+mj-lt"/>
                <a:buAutoNum type="arabicPeriod"/>
              </a:pPr>
              <a:r>
                <a:rPr lang="id-ID" sz="2400" b="1" dirty="0" smtClean="0">
                  <a:solidFill>
                    <a:srgbClr val="FF0066"/>
                  </a:solidFill>
                </a:rPr>
                <a:t>Aturan sebelum berenang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215074" y="3571882"/>
            <a:ext cx="271464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Membasahi tubuh sebelum masuk ke kolam renang.</a:t>
            </a:r>
            <a:endParaRPr lang="en-US" sz="2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4282" y="214296"/>
            <a:ext cx="5929354" cy="571504"/>
            <a:chOff x="528083" y="1785540"/>
            <a:chExt cx="8605057" cy="5715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083" y="1785540"/>
              <a:ext cx="8190355" cy="57150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21532" y="1856978"/>
              <a:ext cx="8411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4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400" b="1" dirty="0" smtClean="0">
                  <a:solidFill>
                    <a:srgbClr val="FF0066"/>
                  </a:solidFill>
                </a:rPr>
                <a:t> </a:t>
              </a:r>
              <a:r>
                <a:rPr lang="id-ID" sz="2400" b="1" dirty="0" smtClean="0">
                  <a:solidFill>
                    <a:srgbClr val="FF0066"/>
                  </a:solidFill>
                </a:rPr>
                <a:t>contoh aturan di kolam renang.</a:t>
              </a:r>
              <a:endParaRPr lang="en-US" sz="24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85618" y="1037052"/>
            <a:ext cx="3418622" cy="253483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071538" y="3659697"/>
            <a:ext cx="271464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Menggerakkan kaki di pinggir jalan.</a:t>
            </a:r>
            <a:endParaRPr lang="en-US" sz="2200" b="1" dirty="0">
              <a:solidFill>
                <a:srgbClr val="FFFF99"/>
              </a:solidFill>
            </a:endParaRPr>
          </a:p>
        </p:txBody>
      </p:sp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310974" y="1463368"/>
            <a:ext cx="3190116" cy="2037076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357818" y="3627789"/>
            <a:ext cx="307183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Berjalan-jalan di dasar kolam dengan kedalaman yang sesuai tinggi badan.</a:t>
            </a:r>
            <a:endParaRPr lang="en-US" sz="2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85785" y="1357304"/>
            <a:ext cx="3459803" cy="2000264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28596" y="3588259"/>
            <a:ext cx="4143404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Dilarang berenang di tempat yang dalam jika belum menguasai.</a:t>
            </a:r>
            <a:endParaRPr lang="en-US" sz="2200" b="1" dirty="0">
              <a:solidFill>
                <a:srgbClr val="FFFF99"/>
              </a:solidFill>
            </a:endParaRPr>
          </a:p>
        </p:txBody>
      </p:sp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572132" y="1285866"/>
            <a:ext cx="2984210" cy="2071702"/>
          </a:xfrm>
          <a:prstGeom prst="rect">
            <a:avLst/>
          </a:prstGeom>
          <a:noFill/>
        </p:spPr>
      </p:pic>
      <p:grpSp>
        <p:nvGrpSpPr>
          <p:cNvPr id="3" name="Group 10"/>
          <p:cNvGrpSpPr/>
          <p:nvPr/>
        </p:nvGrpSpPr>
        <p:grpSpPr>
          <a:xfrm>
            <a:off x="285720" y="285734"/>
            <a:ext cx="5000660" cy="571504"/>
            <a:chOff x="517895" y="1690022"/>
            <a:chExt cx="4583937" cy="5715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95" y="1690022"/>
              <a:ext cx="4583937" cy="57150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48864" y="1761460"/>
              <a:ext cx="42565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71475" indent="-371475">
                <a:buClr>
                  <a:srgbClr val="008080"/>
                </a:buClr>
                <a:buFont typeface="+mj-lt"/>
                <a:buAutoNum type="arabicPeriod" startAt="2"/>
              </a:pPr>
              <a:r>
                <a:rPr lang="id-ID" sz="2400" b="1" dirty="0" smtClean="0">
                  <a:solidFill>
                    <a:srgbClr val="FF0066"/>
                  </a:solidFill>
                </a:rPr>
                <a:t>Aturan selama di kolam renang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5786446" y="3571882"/>
            <a:ext cx="250033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Dilarang mendorong teman.</a:t>
            </a:r>
            <a:endParaRPr lang="en-US" sz="2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348" y="683361"/>
            <a:ext cx="3286148" cy="223016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642910" y="3071816"/>
            <a:ext cx="3500462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Dilarang meloncat di tempat ramai orang.</a:t>
            </a:r>
            <a:endParaRPr lang="en-US" sz="2200" b="1" dirty="0">
              <a:solidFill>
                <a:srgbClr val="FFFF99"/>
              </a:solidFill>
            </a:endParaRPr>
          </a:p>
        </p:txBody>
      </p:sp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93287" y="1007968"/>
            <a:ext cx="3391617" cy="1849533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072066" y="3071816"/>
            <a:ext cx="328614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Dilarang meloncat di tempat dangkal dengan menukik.</a:t>
            </a:r>
            <a:endParaRPr lang="en-US" sz="2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61132" y="857238"/>
            <a:ext cx="3596413" cy="35719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4857752" y="2445251"/>
            <a:ext cx="3286148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Dilarang membasuh muka di pinggir kolam.</a:t>
            </a:r>
            <a:endParaRPr lang="en-US" sz="2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282335" y="1000114"/>
            <a:ext cx="2646591" cy="2526856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85720" y="3588259"/>
            <a:ext cx="250033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Membasuh mata</a:t>
            </a:r>
            <a:endParaRPr lang="en-US" sz="2000" b="1" dirty="0">
              <a:solidFill>
                <a:srgbClr val="FFFF99"/>
              </a:solidFill>
            </a:endParaRPr>
          </a:p>
        </p:txBody>
      </p:sp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929058" y="1571618"/>
            <a:ext cx="1275552" cy="2071702"/>
          </a:xfrm>
          <a:prstGeom prst="rect">
            <a:avLst/>
          </a:prstGeom>
          <a:noFill/>
        </p:spPr>
      </p:pic>
      <p:grpSp>
        <p:nvGrpSpPr>
          <p:cNvPr id="2" name="Group 10"/>
          <p:cNvGrpSpPr/>
          <p:nvPr/>
        </p:nvGrpSpPr>
        <p:grpSpPr>
          <a:xfrm>
            <a:off x="285720" y="285734"/>
            <a:ext cx="4286280" cy="571504"/>
            <a:chOff x="517895" y="1690022"/>
            <a:chExt cx="3929089" cy="57150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95" y="1690022"/>
              <a:ext cx="3929089" cy="571504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648864" y="1761460"/>
              <a:ext cx="37326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71475" indent="-371475">
                <a:buClr>
                  <a:srgbClr val="008080"/>
                </a:buClr>
                <a:buFont typeface="+mj-lt"/>
                <a:buAutoNum type="arabicPeriod" startAt="3"/>
              </a:pPr>
              <a:r>
                <a:rPr lang="id-ID" sz="2400" b="1" dirty="0" smtClean="0">
                  <a:solidFill>
                    <a:srgbClr val="FF0066"/>
                  </a:solidFill>
                </a:rPr>
                <a:t>Aturan setelah berenang</a:t>
              </a:r>
              <a:endParaRPr lang="en-US" sz="2400" b="1" dirty="0">
                <a:solidFill>
                  <a:srgbClr val="FF0066"/>
                </a:solidFill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3214678" y="3857634"/>
            <a:ext cx="285752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Meloncat-loncat agar air dapat keluar dari telinga.</a:t>
            </a:r>
            <a:endParaRPr lang="en-US" sz="2000" b="1" dirty="0">
              <a:solidFill>
                <a:srgbClr val="FFFF99"/>
              </a:solidFill>
            </a:endParaRPr>
          </a:p>
        </p:txBody>
      </p:sp>
      <p:pic>
        <p:nvPicPr>
          <p:cNvPr id="10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008030" y="1214428"/>
            <a:ext cx="2937561" cy="2000264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6429388" y="3429006"/>
            <a:ext cx="2286016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000" b="1" dirty="0" smtClean="0">
                <a:solidFill>
                  <a:srgbClr val="660033"/>
                </a:solidFill>
              </a:rPr>
              <a:t>Menjemur pakaian renang.</a:t>
            </a:r>
            <a:endParaRPr lang="en-US" sz="20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5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350"/>
                            </p:stCondLst>
                            <p:childTnLst>
                              <p:par>
                                <p:cTn id="3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9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714348" y="848638"/>
            <a:ext cx="3286148" cy="2223178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857224" y="3498185"/>
            <a:ext cx="2857520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Makan yang cukup.</a:t>
            </a:r>
            <a:endParaRPr lang="en-US" sz="2200" b="1" dirty="0">
              <a:solidFill>
                <a:srgbClr val="FFFF99"/>
              </a:solidFill>
            </a:endParaRPr>
          </a:p>
        </p:txBody>
      </p:sp>
      <p:pic>
        <p:nvPicPr>
          <p:cNvPr id="9" name="Picture 3" descr="G:\Template Bupena Merdeka (Konten QR-Media mengajar)\gambar\PJOK\BAB 1\6 gerakan berjalan kesamping FC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018633" y="571486"/>
            <a:ext cx="3125267" cy="279457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5143504" y="3498185"/>
            <a:ext cx="300039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0808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d-ID" sz="2200" b="1" dirty="0" smtClean="0">
                <a:solidFill>
                  <a:srgbClr val="660033"/>
                </a:solidFill>
              </a:rPr>
              <a:t>Istirahat yang cukup.</a:t>
            </a:r>
            <a:endParaRPr lang="en-US" sz="2200" b="1" dirty="0">
              <a:solidFill>
                <a:srgbClr val="FFFF99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8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3" cstate="print"/>
          <a:srcRect b="21601"/>
          <a:stretch>
            <a:fillRect/>
          </a:stretch>
        </p:blipFill>
        <p:spPr bwMode="auto">
          <a:xfrm>
            <a:off x="571472" y="577346"/>
            <a:ext cx="2143140" cy="419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G:\Template Bupena Merdeka (Konten QR-Media mengajar)\BAHAN\Notes kunin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500048"/>
            <a:ext cx="5314342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3571868" y="1197484"/>
            <a:ext cx="4000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660033"/>
                </a:solidFill>
              </a:rPr>
              <a:t>Gerakan anggota tubuh sesuai dengan irama atau ketukan.</a:t>
            </a:r>
            <a:endParaRPr lang="en-US" sz="2800" b="1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71868" y="2544077"/>
            <a:ext cx="39290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800" b="1" dirty="0" smtClean="0">
                <a:solidFill>
                  <a:srgbClr val="008080"/>
                </a:solidFill>
              </a:rPr>
              <a:t>Irama atau ketukan dapat dilakukan dengan bertepuk tangan.</a:t>
            </a:r>
            <a:endParaRPr lang="en-US" sz="2800" b="1" dirty="0">
              <a:solidFill>
                <a:srgbClr val="00808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:\Template Bupena Merdeka (Konten QR-Media mengajar)\BACKGROUND\kelas 2.jpg"/>
          <p:cNvPicPr>
            <a:picLocks noChangeAspect="1" noChangeArrowheads="1"/>
          </p:cNvPicPr>
          <p:nvPr/>
        </p:nvPicPr>
        <p:blipFill>
          <a:blip r:embed="rId2" cstate="print"/>
          <a:srcRect l="1785" r="1785" b="9849"/>
          <a:stretch>
            <a:fillRect/>
          </a:stretch>
        </p:blipFill>
        <p:spPr bwMode="auto">
          <a:xfrm>
            <a:off x="-32" y="-6350"/>
            <a:ext cx="9177986" cy="514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0"/>
          <p:cNvGrpSpPr/>
          <p:nvPr/>
        </p:nvGrpSpPr>
        <p:grpSpPr>
          <a:xfrm>
            <a:off x="214282" y="1357304"/>
            <a:ext cx="5715041" cy="2071702"/>
            <a:chOff x="517894" y="1690022"/>
            <a:chExt cx="5238785" cy="207170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894" y="1690022"/>
              <a:ext cx="5238784" cy="2071702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14349" y="1839282"/>
              <a:ext cx="504233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sz="2600" b="1" dirty="0" smtClean="0">
                  <a:solidFill>
                    <a:srgbClr val="008080"/>
                  </a:solidFill>
                </a:rPr>
                <a:t>Irama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 dapat dibuat dengan </a:t>
              </a:r>
            </a:p>
            <a:p>
              <a:r>
                <a:rPr lang="id-ID" sz="2600" b="1" dirty="0" smtClean="0">
                  <a:solidFill>
                    <a:srgbClr val="FF0066"/>
                  </a:solidFill>
                </a:rPr>
                <a:t>bertepuk tangan.</a:t>
              </a:r>
            </a:p>
            <a:p>
              <a:r>
                <a:rPr lang="id-ID" sz="2600" b="1" dirty="0" smtClean="0">
                  <a:solidFill>
                    <a:srgbClr val="FF0066"/>
                  </a:solidFill>
                </a:rPr>
                <a:t>Ada tepuk tangan bernada besar.</a:t>
              </a:r>
            </a:p>
            <a:p>
              <a:r>
                <a:rPr lang="id-ID" sz="2600" b="1" dirty="0" smtClean="0">
                  <a:solidFill>
                    <a:srgbClr val="FF0066"/>
                  </a:solidFill>
                </a:rPr>
                <a:t>Ada juga tepuk tangan bernada kecil.</a:t>
              </a:r>
              <a:endParaRPr lang="en-US" sz="2600" b="1" dirty="0">
                <a:solidFill>
                  <a:srgbClr val="FF0066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-31382" y="285734"/>
            <a:ext cx="6746522" cy="639522"/>
            <a:chOff x="115920" y="214296"/>
            <a:chExt cx="6746522" cy="63952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920" y="214296"/>
              <a:ext cx="6746522" cy="6395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76276" y="267070"/>
              <a:ext cx="5971852" cy="498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SzPct val="100000"/>
              </a:pPr>
              <a:r>
                <a:rPr lang="en-US" sz="24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en-US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.</a:t>
              </a:r>
              <a:r>
                <a:rPr lang="id-ID" sz="24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 Pengenalan Bunyi dalam Gerak Berirama</a:t>
              </a:r>
              <a:endParaRPr lang="en-US" sz="24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pic>
        <p:nvPicPr>
          <p:cNvPr id="17" name="Picture 2" descr="G:\Template Bupena Merdeka (Konten QR-Media mengajar)\BAHAN\Guru 1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429388" y="1821403"/>
            <a:ext cx="2406177" cy="3011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3233" y="339502"/>
            <a:ext cx="2807074" cy="3888432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635896" y="915566"/>
            <a:ext cx="4536504" cy="1692771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Tepuk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tangan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bernada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kecil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merupakan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bertemunya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telapak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tangan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kiri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dengan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jari-jari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tangan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kanan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5896" y="2791256"/>
            <a:ext cx="45365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Tepuk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tangan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bernada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kecil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menghasilkan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bunyi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tek</a:t>
            </a:r>
            <a:r>
              <a:rPr lang="en-ID" sz="2600" b="1" i="1" dirty="0" smtClean="0">
                <a:solidFill>
                  <a:srgbClr val="0070C0"/>
                </a:solidFill>
              </a:rPr>
              <a:t>…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tek</a:t>
            </a:r>
            <a:r>
              <a:rPr lang="en-ID" sz="2600" b="1" i="1" dirty="0" smtClean="0">
                <a:solidFill>
                  <a:srgbClr val="0070C0"/>
                </a:solidFill>
              </a:rPr>
              <a:t>…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tek</a:t>
            </a:r>
            <a:r>
              <a:rPr lang="en-ID" sz="2600" b="1" i="1" dirty="0" smtClean="0">
                <a:solidFill>
                  <a:srgbClr val="0070C0"/>
                </a:solidFill>
              </a:rPr>
              <a:t>…</a:t>
            </a:r>
            <a:endParaRPr lang="en-US" sz="26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52758" y="483518"/>
            <a:ext cx="2807074" cy="3773715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635896" y="915566"/>
            <a:ext cx="4536504" cy="1292662"/>
          </a:xfrm>
          <a:prstGeom prst="rect">
            <a:avLst/>
          </a:prstGeom>
          <a:solidFill>
            <a:srgbClr val="FFFFCC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008080"/>
                </a:solidFill>
              </a:rPr>
              <a:t>Tepuk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tangan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bernada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besar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merupakan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bertemunya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kedua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telapak</a:t>
            </a:r>
            <a:r>
              <a:rPr lang="en-ID" sz="2600" b="1" dirty="0" smtClean="0">
                <a:solidFill>
                  <a:srgbClr val="008080"/>
                </a:solidFill>
              </a:rPr>
              <a:t> </a:t>
            </a:r>
            <a:r>
              <a:rPr lang="en-ID" sz="2600" b="1" dirty="0" err="1" smtClean="0">
                <a:solidFill>
                  <a:srgbClr val="008080"/>
                </a:solidFill>
              </a:rPr>
              <a:t>tangan</a:t>
            </a:r>
            <a:r>
              <a:rPr lang="en-ID" sz="2600" b="1" dirty="0" smtClean="0">
                <a:solidFill>
                  <a:srgbClr val="008080"/>
                </a:solidFill>
              </a:rPr>
              <a:t>.</a:t>
            </a:r>
            <a:endParaRPr lang="en-US" sz="2600" b="1" dirty="0">
              <a:solidFill>
                <a:srgbClr val="00808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35896" y="2499742"/>
            <a:ext cx="45365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D" sz="2600" b="1" dirty="0" err="1" smtClean="0">
                <a:solidFill>
                  <a:srgbClr val="FF0066"/>
                </a:solidFill>
              </a:rPr>
              <a:t>Tepuk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tangan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bernada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besar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menghasilkan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dirty="0" err="1" smtClean="0">
                <a:solidFill>
                  <a:srgbClr val="FF0066"/>
                </a:solidFill>
              </a:rPr>
              <a:t>bunyi</a:t>
            </a:r>
            <a:r>
              <a:rPr lang="en-ID" sz="2600" b="1" dirty="0" smtClean="0">
                <a:solidFill>
                  <a:srgbClr val="FF0066"/>
                </a:solidFill>
              </a:rPr>
              <a:t>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prok</a:t>
            </a:r>
            <a:r>
              <a:rPr lang="en-ID" sz="2600" b="1" i="1" dirty="0" smtClean="0">
                <a:solidFill>
                  <a:srgbClr val="0070C0"/>
                </a:solidFill>
              </a:rPr>
              <a:t>…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prok</a:t>
            </a:r>
            <a:r>
              <a:rPr lang="en-ID" sz="2600" b="1" i="1" dirty="0" smtClean="0">
                <a:solidFill>
                  <a:srgbClr val="0070C0"/>
                </a:solidFill>
              </a:rPr>
              <a:t>… </a:t>
            </a:r>
            <a:r>
              <a:rPr lang="en-ID" sz="2600" b="1" i="1" dirty="0" err="1" smtClean="0">
                <a:solidFill>
                  <a:srgbClr val="0070C0"/>
                </a:solidFill>
              </a:rPr>
              <a:t>prok</a:t>
            </a:r>
            <a:r>
              <a:rPr lang="en-ID" sz="2600" b="1" i="1" dirty="0" smtClean="0">
                <a:solidFill>
                  <a:srgbClr val="0070C0"/>
                </a:solidFill>
              </a:rPr>
              <a:t>…</a:t>
            </a:r>
            <a:endParaRPr lang="en-US" sz="2600" b="1" i="1" dirty="0">
              <a:solidFill>
                <a:srgbClr val="0070C0"/>
              </a:solidFill>
            </a:endParaRPr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058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0701" y="279677"/>
            <a:ext cx="6555555" cy="563881"/>
            <a:chOff x="548081" y="1785540"/>
            <a:chExt cx="9513841" cy="5638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81" y="1785540"/>
              <a:ext cx="9148251" cy="5638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607" y="1856978"/>
              <a:ext cx="94773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bunyi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51712" y="1851670"/>
            <a:ext cx="4284784" cy="3888432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271538"/>
            <a:ext cx="4428184" cy="2308324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b="1" dirty="0" err="1" smtClean="0">
                <a:solidFill>
                  <a:srgbClr val="008080"/>
                </a:solidFill>
              </a:rPr>
              <a:t>Pengenalan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bunyi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atau</a:t>
            </a:r>
            <a:r>
              <a:rPr lang="en-ID" sz="2400" b="1" dirty="0" smtClean="0">
                <a:solidFill>
                  <a:srgbClr val="008080"/>
                </a:solidFill>
              </a:rPr>
              <a:t> nada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bertepuk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tangan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id-ID" sz="2400" b="1" dirty="0" smtClean="0">
              <a:solidFill>
                <a:srgbClr val="008080"/>
              </a:solidFill>
            </a:endParaRP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Gerakan</a:t>
            </a:r>
            <a:r>
              <a:rPr lang="en-ID" sz="2400" dirty="0" smtClean="0"/>
              <a:t> </a:t>
            </a:r>
            <a:r>
              <a:rPr lang="en-ID" sz="2400" dirty="0" err="1" smtClean="0"/>
              <a:t>tepuk</a:t>
            </a:r>
            <a:r>
              <a:rPr lang="en-ID" sz="2400" dirty="0" smtClean="0"/>
              <a:t> </a:t>
            </a:r>
            <a:r>
              <a:rPr lang="en-ID" sz="2400" dirty="0" err="1" smtClean="0"/>
              <a:t>tangan</a:t>
            </a:r>
            <a:r>
              <a:rPr lang="en-ID" sz="2400" dirty="0" smtClean="0"/>
              <a:t> </a:t>
            </a:r>
            <a:r>
              <a:rPr lang="en-ID" sz="2400" dirty="0" err="1" smtClean="0"/>
              <a:t>dari</a:t>
            </a:r>
            <a:r>
              <a:rPr lang="en-ID" sz="2400" dirty="0" smtClean="0"/>
              <a:t> nada </a:t>
            </a:r>
            <a:r>
              <a:rPr lang="en-ID" sz="2400" dirty="0" err="1" smtClean="0"/>
              <a:t>besar</a:t>
            </a:r>
            <a:r>
              <a:rPr lang="en-ID" sz="2400" dirty="0" smtClean="0"/>
              <a:t> </a:t>
            </a:r>
            <a:r>
              <a:rPr lang="en-ID" sz="2400" dirty="0" err="1" smtClean="0"/>
              <a:t>ke</a:t>
            </a:r>
            <a:r>
              <a:rPr lang="en-ID" sz="2400" dirty="0" smtClean="0"/>
              <a:t> nada </a:t>
            </a:r>
            <a:r>
              <a:rPr lang="en-ID" sz="2400" dirty="0" err="1" smtClean="0"/>
              <a:t>kecil</a:t>
            </a:r>
            <a:r>
              <a:rPr lang="en-ID" sz="2400" dirty="0" smtClean="0"/>
              <a:t>.</a:t>
            </a: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Gerakan</a:t>
            </a:r>
            <a:r>
              <a:rPr lang="en-ID" sz="2400" dirty="0" smtClean="0"/>
              <a:t> </a:t>
            </a:r>
            <a:r>
              <a:rPr lang="en-ID" sz="2400" dirty="0" err="1" smtClean="0"/>
              <a:t>dilakukan</a:t>
            </a:r>
            <a:r>
              <a:rPr lang="en-ID" sz="2400" dirty="0" smtClean="0"/>
              <a:t> </a:t>
            </a:r>
            <a:r>
              <a:rPr lang="en-ID" sz="2400" dirty="0" err="1" smtClean="0"/>
              <a:t>dari</a:t>
            </a:r>
            <a:r>
              <a:rPr lang="en-ID" sz="2400" dirty="0" smtClean="0"/>
              <a:t> </a:t>
            </a:r>
            <a:r>
              <a:rPr lang="en-ID" sz="2400" dirty="0" err="1" smtClean="0"/>
              <a:t>lambat</a:t>
            </a:r>
            <a:r>
              <a:rPr lang="en-ID" sz="2400" dirty="0" smtClean="0"/>
              <a:t> </a:t>
            </a:r>
            <a:r>
              <a:rPr lang="en-ID" sz="2400" dirty="0" err="1" smtClean="0"/>
              <a:t>ke</a:t>
            </a:r>
            <a:r>
              <a:rPr lang="en-ID" sz="2400" dirty="0" smtClean="0"/>
              <a:t> </a:t>
            </a:r>
            <a:r>
              <a:rPr lang="en-ID" sz="2400" dirty="0" err="1" smtClean="0"/>
              <a:t>cepat</a:t>
            </a:r>
            <a:r>
              <a:rPr lang="en-ID" sz="2400" dirty="0" smtClean="0"/>
              <a:t>.</a:t>
            </a:r>
            <a:endParaRPr lang="en-US" sz="2400" dirty="0"/>
          </a:p>
        </p:txBody>
      </p:sp>
      <p:pic>
        <p:nvPicPr>
          <p:cNvPr id="12" name="Picture 11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6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2546"/>
            <a:ext cx="9144000" cy="51435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320701" y="214296"/>
            <a:ext cx="6555555" cy="563881"/>
            <a:chOff x="548081" y="1785540"/>
            <a:chExt cx="9513841" cy="56388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81" y="1785540"/>
              <a:ext cx="9148251" cy="563881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84607" y="1856978"/>
              <a:ext cx="94773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5875" indent="-15875"/>
              <a:r>
                <a:rPr lang="en-US" sz="2600" b="1" dirty="0" err="1" smtClean="0">
                  <a:solidFill>
                    <a:srgbClr val="FF0066"/>
                  </a:solidFill>
                </a:rPr>
                <a:t>Berikut</a:t>
              </a:r>
              <a:r>
                <a:rPr lang="en-US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macam-macam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pengenalan</a:t>
              </a:r>
              <a:r>
                <a:rPr lang="en-ID" sz="2600" b="1" dirty="0" smtClean="0">
                  <a:solidFill>
                    <a:srgbClr val="FF0066"/>
                  </a:solidFill>
                </a:rPr>
                <a:t> </a:t>
              </a:r>
              <a:r>
                <a:rPr lang="en-ID" sz="2600" b="1" dirty="0" err="1" smtClean="0">
                  <a:solidFill>
                    <a:srgbClr val="FF0066"/>
                  </a:solidFill>
                </a:rPr>
                <a:t>bunyi</a:t>
              </a:r>
              <a:r>
                <a:rPr lang="id-ID" sz="2600" b="1" dirty="0" smtClean="0">
                  <a:solidFill>
                    <a:srgbClr val="FF0066"/>
                  </a:solidFill>
                </a:rPr>
                <a:t>.</a:t>
              </a:r>
              <a:endParaRPr lang="en-US" sz="2600" b="1" dirty="0" smtClean="0">
                <a:solidFill>
                  <a:srgbClr val="FF0066"/>
                </a:solidFill>
              </a:endParaRP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1752" y="1810252"/>
            <a:ext cx="3996752" cy="292173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3528" y="1131590"/>
            <a:ext cx="4536504" cy="1938992"/>
          </a:xfrm>
          <a:prstGeom prst="rect">
            <a:avLst/>
          </a:prstGeom>
          <a:solidFill>
            <a:srgbClr val="FEF4E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b="1" dirty="0" err="1" smtClean="0">
                <a:solidFill>
                  <a:srgbClr val="008080"/>
                </a:solidFill>
              </a:rPr>
              <a:t>Pengenalan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bunyi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atau</a:t>
            </a:r>
            <a:r>
              <a:rPr lang="en-ID" sz="2400" b="1" dirty="0" smtClean="0">
                <a:solidFill>
                  <a:srgbClr val="008080"/>
                </a:solidFill>
              </a:rPr>
              <a:t> nada </a:t>
            </a:r>
            <a:r>
              <a:rPr lang="en-ID" sz="2400" b="1" dirty="0" err="1" smtClean="0">
                <a:solidFill>
                  <a:srgbClr val="008080"/>
                </a:solidFill>
              </a:rPr>
              <a:t>dengan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menggunakan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tongkat</a:t>
            </a:r>
            <a:r>
              <a:rPr lang="en-ID" sz="2400" b="1" dirty="0" smtClean="0">
                <a:solidFill>
                  <a:srgbClr val="008080"/>
                </a:solidFill>
              </a:rPr>
              <a:t> yang </a:t>
            </a:r>
            <a:r>
              <a:rPr lang="en-ID" sz="2400" b="1" dirty="0" err="1" smtClean="0">
                <a:solidFill>
                  <a:srgbClr val="008080"/>
                </a:solidFill>
              </a:rPr>
              <a:t>dipukul-pukul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ke</a:t>
            </a:r>
            <a:r>
              <a:rPr lang="en-ID" sz="2400" b="1" dirty="0" smtClean="0">
                <a:solidFill>
                  <a:srgbClr val="008080"/>
                </a:solidFill>
              </a:rPr>
              <a:t> </a:t>
            </a:r>
            <a:r>
              <a:rPr lang="en-ID" sz="2400" b="1" dirty="0" err="1" smtClean="0">
                <a:solidFill>
                  <a:srgbClr val="008080"/>
                </a:solidFill>
              </a:rPr>
              <a:t>lantai</a:t>
            </a:r>
            <a:r>
              <a:rPr lang="en-ID" sz="2400" b="1" dirty="0" smtClean="0">
                <a:solidFill>
                  <a:srgbClr val="008080"/>
                </a:solidFill>
              </a:rPr>
              <a:t>.</a:t>
            </a:r>
            <a:endParaRPr lang="id-ID" sz="2400" b="1" dirty="0" smtClean="0">
              <a:solidFill>
                <a:srgbClr val="008080"/>
              </a:solidFill>
            </a:endParaRPr>
          </a:p>
          <a:p>
            <a:pPr marL="342900" indent="-342900">
              <a:buClr>
                <a:srgbClr val="FF0066"/>
              </a:buClr>
              <a:buFont typeface="Wingdings" panose="05000000000000000000" pitchFamily="2" charset="2"/>
              <a:buChar char="ü"/>
            </a:pPr>
            <a:r>
              <a:rPr lang="en-ID" sz="2400" dirty="0" err="1" smtClean="0"/>
              <a:t>Pukulan</a:t>
            </a:r>
            <a:r>
              <a:rPr lang="en-ID" sz="2400" dirty="0" smtClean="0"/>
              <a:t> </a:t>
            </a:r>
            <a:r>
              <a:rPr lang="en-ID" sz="2400" dirty="0" err="1" smtClean="0"/>
              <a:t>tongkat</a:t>
            </a:r>
            <a:r>
              <a:rPr lang="en-ID" sz="2400" dirty="0" smtClean="0"/>
              <a:t> </a:t>
            </a:r>
            <a:r>
              <a:rPr lang="en-ID" sz="2400" dirty="0" err="1" smtClean="0"/>
              <a:t>mulai</a:t>
            </a:r>
            <a:r>
              <a:rPr lang="en-ID" sz="2400" dirty="0" smtClean="0"/>
              <a:t> </a:t>
            </a:r>
            <a:r>
              <a:rPr lang="en-ID" sz="2400" dirty="0" err="1" smtClean="0"/>
              <a:t>dari</a:t>
            </a:r>
            <a:r>
              <a:rPr lang="en-ID" sz="2400" dirty="0" smtClean="0"/>
              <a:t> </a:t>
            </a:r>
            <a:r>
              <a:rPr lang="en-ID" sz="2400" dirty="0" err="1" smtClean="0"/>
              <a:t>lambat</a:t>
            </a:r>
            <a:r>
              <a:rPr lang="en-ID" sz="2400" dirty="0" smtClean="0"/>
              <a:t> </a:t>
            </a:r>
            <a:r>
              <a:rPr lang="en-ID" sz="2400" dirty="0" err="1" smtClean="0"/>
              <a:t>ke</a:t>
            </a:r>
            <a:r>
              <a:rPr lang="en-ID" sz="2400" dirty="0" smtClean="0"/>
              <a:t> </a:t>
            </a:r>
            <a:r>
              <a:rPr lang="en-ID" sz="2400" dirty="0" err="1" smtClean="0"/>
              <a:t>cepat</a:t>
            </a:r>
            <a:r>
              <a:rPr lang="en-ID" sz="2400" dirty="0" smtClean="0"/>
              <a:t>.</a:t>
            </a:r>
          </a:p>
        </p:txBody>
      </p:sp>
      <p:pic>
        <p:nvPicPr>
          <p:cNvPr id="7" name="Picture 6" descr="I:\Template Bupena Merdeka (Konten QR-Media mengajar)\template bupena B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829"/>
            <a:ext cx="1524000" cy="49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9672"/>
            <a:ext cx="9144000" cy="55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10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3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3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3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3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3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6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3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3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1539</TotalTime>
  <Words>677</Words>
  <Application>Microsoft Office PowerPoint</Application>
  <PresentationFormat>On-screen Show (16:9)</PresentationFormat>
  <Paragraphs>107</Paragraphs>
  <Slides>39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Tuti Aprianti</cp:lastModifiedBy>
  <cp:revision>67</cp:revision>
  <dcterms:created xsi:type="dcterms:W3CDTF">2022-01-17T01:37:52Z</dcterms:created>
  <dcterms:modified xsi:type="dcterms:W3CDTF">2023-02-25T04:46:41Z</dcterms:modified>
</cp:coreProperties>
</file>