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1"/>
  </p:notesMasterIdLst>
  <p:sldIdLst>
    <p:sldId id="257" r:id="rId4"/>
    <p:sldId id="286" r:id="rId5"/>
    <p:sldId id="259" r:id="rId6"/>
    <p:sldId id="287" r:id="rId7"/>
    <p:sldId id="275" r:id="rId8"/>
    <p:sldId id="276" r:id="rId9"/>
    <p:sldId id="277" r:id="rId10"/>
    <p:sldId id="288" r:id="rId11"/>
    <p:sldId id="279" r:id="rId12"/>
    <p:sldId id="280" r:id="rId13"/>
    <p:sldId id="281" r:id="rId14"/>
    <p:sldId id="289" r:id="rId15"/>
    <p:sldId id="282" r:id="rId16"/>
    <p:sldId id="283" r:id="rId17"/>
    <p:sldId id="290" r:id="rId18"/>
    <p:sldId id="291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9F7F8"/>
    <a:srgbClr val="F1EFEC"/>
    <a:srgbClr val="FFFF99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ED48-96D7-4E84-B63B-C3EA33C06670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40E4-7D2F-42F8-85A0-F506EAEB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8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6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8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3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5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1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75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6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1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6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7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239" y="4024373"/>
            <a:ext cx="2752678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UNTUK SD/MI KELAS </a:t>
            </a:r>
            <a:r>
              <a:rPr lang="en-US" sz="2133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id-ID" sz="2133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507" y="2674581"/>
            <a:ext cx="5994400" cy="7544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3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3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52" y="1360932"/>
            <a:ext cx="2935154" cy="4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526" y="357549"/>
            <a:ext cx="6739003" cy="759630"/>
            <a:chOff x="12526" y="253045"/>
            <a:chExt cx="6739003" cy="7596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6" y="253045"/>
              <a:ext cx="6739003" cy="7596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42436" y="253045"/>
              <a:ext cx="5182791" cy="66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3.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Teknik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Membuat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Tekstur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526" y="1394837"/>
            <a:ext cx="3908121" cy="797218"/>
            <a:chOff x="4941562" y="3749443"/>
            <a:chExt cx="3908121" cy="7972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62" y="3749443"/>
              <a:ext cx="3908121" cy="79721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05400" y="3843576"/>
              <a:ext cx="35563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smtClean="0">
                  <a:solidFill>
                    <a:schemeClr val="bg1"/>
                  </a:solidFill>
                </a:rPr>
                <a:t>a. </a:t>
              </a:r>
              <a:r>
                <a:rPr lang="en-ID" sz="3200" b="1" dirty="0" err="1" smtClean="0">
                  <a:solidFill>
                    <a:schemeClr val="bg1"/>
                  </a:solidFill>
                </a:rPr>
                <a:t>Teknik</a:t>
              </a:r>
              <a:r>
                <a:rPr lang="en-ID" sz="3200" b="1" dirty="0" smtClean="0">
                  <a:solidFill>
                    <a:schemeClr val="bg1"/>
                  </a:solidFill>
                </a:rPr>
                <a:t> </a:t>
              </a:r>
              <a:r>
                <a:rPr lang="en-ID" sz="3200" b="1" i="1" dirty="0" smtClean="0">
                  <a:solidFill>
                    <a:schemeClr val="bg1"/>
                  </a:solidFill>
                </a:rPr>
                <a:t>Frottage</a:t>
              </a:r>
              <a:endParaRPr lang="en-US" sz="32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890" y="2343111"/>
            <a:ext cx="79164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Pembuatan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tekstur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teknik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i="1" dirty="0" smtClean="0">
                <a:solidFill>
                  <a:srgbClr val="FF0066"/>
                </a:solidFill>
              </a:rPr>
              <a:t>frottage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dilakukan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meletakkan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kertas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atas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permukaan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benda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memiliki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tekstur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seperti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koin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logam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8098460" y="2592888"/>
            <a:ext cx="3975913" cy="370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1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86" y="317598"/>
            <a:ext cx="3908121" cy="797218"/>
            <a:chOff x="4941562" y="3749443"/>
            <a:chExt cx="3908121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62" y="3749443"/>
              <a:ext cx="3908121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400" y="3843576"/>
              <a:ext cx="35563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smtClean="0">
                  <a:solidFill>
                    <a:schemeClr val="bg1"/>
                  </a:solidFill>
                </a:rPr>
                <a:t>b. </a:t>
              </a:r>
              <a:r>
                <a:rPr lang="en-ID" sz="3200" b="1" dirty="0" err="1" smtClean="0">
                  <a:solidFill>
                    <a:schemeClr val="bg1"/>
                  </a:solidFill>
                </a:rPr>
                <a:t>Teknik</a:t>
              </a:r>
              <a:r>
                <a:rPr lang="en-ID" sz="3200" b="1" dirty="0" smtClean="0">
                  <a:solidFill>
                    <a:schemeClr val="bg1"/>
                  </a:solidFill>
                </a:rPr>
                <a:t> </a:t>
              </a:r>
              <a:r>
                <a:rPr lang="en-ID" sz="3200" b="1" i="1" dirty="0" err="1" smtClean="0">
                  <a:solidFill>
                    <a:schemeClr val="bg1"/>
                  </a:solidFill>
                </a:rPr>
                <a:t>Grattage</a:t>
              </a:r>
              <a:endParaRPr lang="en-US" sz="32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3150" y="1265872"/>
            <a:ext cx="6601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Pembuatan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tekstur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teknik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i="1" dirty="0" err="1" smtClean="0">
                <a:solidFill>
                  <a:srgbClr val="FF0066"/>
                </a:solidFill>
              </a:rPr>
              <a:t>grattage</a:t>
            </a:r>
            <a:r>
              <a:rPr lang="en-US" sz="3400" b="1" i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dilakukan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mengoleskan</a:t>
            </a:r>
            <a:r>
              <a:rPr lang="en-US" sz="3400" b="1" dirty="0" smtClean="0"/>
              <a:t> cat </a:t>
            </a:r>
            <a:r>
              <a:rPr lang="en-US" sz="3400" b="1" dirty="0" err="1" smtClean="0"/>
              <a:t>minyak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berwarna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gelap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papan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hingga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kering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7728560" y="2283207"/>
            <a:ext cx="4308236" cy="40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7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86" y="317598"/>
            <a:ext cx="9490956" cy="797218"/>
            <a:chOff x="4941562" y="3749443"/>
            <a:chExt cx="9490956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62" y="3749443"/>
              <a:ext cx="9490956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73476" y="3822613"/>
              <a:ext cx="80271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err="1" smtClean="0">
                  <a:solidFill>
                    <a:prstClr val="white"/>
                  </a:solidFill>
                </a:rPr>
                <a:t>Perbandingan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Teknik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i="1" dirty="0" smtClean="0">
                  <a:solidFill>
                    <a:prstClr val="white"/>
                  </a:solidFill>
                </a:rPr>
                <a:t>Frottage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dan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i="1" dirty="0" err="1" smtClean="0">
                  <a:solidFill>
                    <a:prstClr val="white"/>
                  </a:solidFill>
                </a:rPr>
                <a:t>Grattage</a:t>
              </a:r>
              <a:endParaRPr lang="en-US" sz="3200" b="1" i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/>
          <a:stretch/>
        </p:blipFill>
        <p:spPr>
          <a:xfrm>
            <a:off x="781565" y="1573577"/>
            <a:ext cx="4783742" cy="331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"/>
          <a:stretch/>
        </p:blipFill>
        <p:spPr>
          <a:xfrm>
            <a:off x="6235374" y="1573577"/>
            <a:ext cx="5146638" cy="333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 rot="19107503">
            <a:off x="385591" y="1683745"/>
            <a:ext cx="1388125" cy="453527"/>
          </a:xfrm>
          <a:prstGeom prst="rect">
            <a:avLst/>
          </a:prstGeom>
          <a:solidFill>
            <a:srgbClr val="4BACC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9107503">
            <a:off x="5884371" y="1683744"/>
            <a:ext cx="1388125" cy="453527"/>
          </a:xfrm>
          <a:prstGeom prst="rect">
            <a:avLst/>
          </a:prstGeom>
          <a:solidFill>
            <a:srgbClr val="4BACC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9107503">
            <a:off x="4768467" y="4495522"/>
            <a:ext cx="1388125" cy="453527"/>
          </a:xfrm>
          <a:prstGeom prst="rect">
            <a:avLst/>
          </a:prstGeom>
          <a:solidFill>
            <a:srgbClr val="4BACC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107503">
            <a:off x="10267247" y="4495521"/>
            <a:ext cx="1388125" cy="453527"/>
          </a:xfrm>
          <a:prstGeom prst="rect">
            <a:avLst/>
          </a:prstGeom>
          <a:solidFill>
            <a:srgbClr val="4BACC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6849" y="5059217"/>
            <a:ext cx="35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Pembuatan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tekstur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dengan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teknik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smtClean="0">
                <a:solidFill>
                  <a:prstClr val="black"/>
                </a:solidFill>
              </a:rPr>
              <a:t>frottage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5025" y="5053991"/>
            <a:ext cx="35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Pembuatan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tekstur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dengan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teknik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</a:rPr>
              <a:t>grattage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1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5468" y="355176"/>
            <a:ext cx="3908121" cy="797218"/>
            <a:chOff x="4941562" y="3749443"/>
            <a:chExt cx="3908121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62" y="3749443"/>
              <a:ext cx="3908121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400" y="3843576"/>
              <a:ext cx="35563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smtClean="0">
                  <a:solidFill>
                    <a:schemeClr val="bg1"/>
                  </a:solidFill>
                </a:rPr>
                <a:t>c. </a:t>
              </a:r>
              <a:r>
                <a:rPr lang="en-ID" sz="3200" b="1" dirty="0" err="1" smtClean="0">
                  <a:solidFill>
                    <a:schemeClr val="bg1"/>
                  </a:solidFill>
                </a:rPr>
                <a:t>Teknik</a:t>
              </a:r>
              <a:r>
                <a:rPr lang="en-ID" sz="3200" b="1" dirty="0" smtClean="0">
                  <a:solidFill>
                    <a:schemeClr val="bg1"/>
                  </a:solidFill>
                </a:rPr>
                <a:t> </a:t>
              </a:r>
              <a:r>
                <a:rPr lang="en-ID" sz="3200" b="1" dirty="0" err="1" smtClean="0">
                  <a:solidFill>
                    <a:schemeClr val="bg1"/>
                  </a:solidFill>
                </a:rPr>
                <a:t>Tempel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00832" y="1303450"/>
            <a:ext cx="58120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Pembuatan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tekstur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teknik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tempel</a:t>
            </a:r>
            <a:r>
              <a:rPr lang="en-US" sz="3400" b="1" i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dilakukan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menempelkan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kertas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permukaan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benda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bertekstur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kasar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22" y="1395807"/>
            <a:ext cx="5121773" cy="362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98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86" y="317598"/>
            <a:ext cx="3908121" cy="797218"/>
            <a:chOff x="4941562" y="3749443"/>
            <a:chExt cx="3908121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62" y="3749443"/>
              <a:ext cx="3908121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400" y="3843576"/>
              <a:ext cx="35563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smtClean="0">
                  <a:solidFill>
                    <a:schemeClr val="bg1"/>
                  </a:solidFill>
                </a:rPr>
                <a:t>d. </a:t>
              </a:r>
              <a:r>
                <a:rPr lang="en-ID" sz="3200" b="1" dirty="0" err="1" smtClean="0">
                  <a:solidFill>
                    <a:schemeClr val="bg1"/>
                  </a:solidFill>
                </a:rPr>
                <a:t>Teknik</a:t>
              </a:r>
              <a:r>
                <a:rPr lang="en-ID" sz="3200" b="1" dirty="0" smtClean="0">
                  <a:solidFill>
                    <a:schemeClr val="bg1"/>
                  </a:solidFill>
                </a:rPr>
                <a:t> </a:t>
              </a:r>
              <a:r>
                <a:rPr lang="en-ID" sz="3200" b="1" dirty="0" err="1" smtClean="0">
                  <a:solidFill>
                    <a:schemeClr val="bg1"/>
                  </a:solidFill>
                </a:rPr>
                <a:t>nyata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3150" y="1265872"/>
            <a:ext cx="66012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Tekstur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nyata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dibuat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lempengan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tanah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liat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plastisin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8306" y="2692744"/>
            <a:ext cx="5724395" cy="2185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66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7030A0"/>
                </a:solidFill>
              </a:rPr>
              <a:t>Tanah </a:t>
            </a:r>
            <a:r>
              <a:rPr lang="en-US" sz="3400" b="1" dirty="0" err="1" smtClean="0">
                <a:solidFill>
                  <a:srgbClr val="7030A0"/>
                </a:solidFill>
              </a:rPr>
              <a:t>liat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dan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plastisin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dapat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dibentuk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dengan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cara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ditekan-tekan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atau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digilas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hingga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membentuk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lempengan</a:t>
            </a:r>
            <a:r>
              <a:rPr lang="en-US" sz="3400" b="1" dirty="0" smtClean="0">
                <a:solidFill>
                  <a:srgbClr val="7030A0"/>
                </a:solidFill>
              </a:rPr>
              <a:t>. </a:t>
            </a:r>
            <a:endParaRPr lang="en-US" sz="3400" b="1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92" y="1543352"/>
            <a:ext cx="4216297" cy="280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86827" y="4680405"/>
            <a:ext cx="46964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66"/>
                </a:solidFill>
              </a:rPr>
              <a:t>Pembuatan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tekstur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pada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lempengan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tanah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liat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86" y="317598"/>
            <a:ext cx="3908121" cy="797218"/>
            <a:chOff x="4941562" y="3749443"/>
            <a:chExt cx="3908121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62" y="3749443"/>
              <a:ext cx="3908121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400" y="3843576"/>
              <a:ext cx="35563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smtClean="0">
                  <a:solidFill>
                    <a:prstClr val="white"/>
                  </a:solidFill>
                </a:rPr>
                <a:t>d.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Teknik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nyata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9660" y="1609454"/>
            <a:ext cx="4536233" cy="37548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66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</a:rPr>
              <a:t>Setelah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itu</a:t>
            </a:r>
            <a:r>
              <a:rPr lang="en-US" sz="3400" b="1" dirty="0" smtClean="0">
                <a:solidFill>
                  <a:srgbClr val="7030A0"/>
                </a:solidFill>
              </a:rPr>
              <a:t>, </a:t>
            </a:r>
            <a:r>
              <a:rPr lang="en-US" sz="3400" b="1" dirty="0" err="1" smtClean="0">
                <a:solidFill>
                  <a:srgbClr val="7030A0"/>
                </a:solidFill>
              </a:rPr>
              <a:t>buatlah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pola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gambar</a:t>
            </a:r>
            <a:r>
              <a:rPr lang="en-US" sz="3400" b="1" dirty="0" smtClean="0">
                <a:solidFill>
                  <a:srgbClr val="7030A0"/>
                </a:solidFill>
              </a:rPr>
              <a:t> di </a:t>
            </a:r>
            <a:r>
              <a:rPr lang="en-US" sz="3400" b="1" dirty="0" err="1" smtClean="0">
                <a:solidFill>
                  <a:srgbClr val="7030A0"/>
                </a:solidFill>
              </a:rPr>
              <a:t>atas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lempengan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tanah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liat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atau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plastisin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dengan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cara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menggoreskannya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dengan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sisir</a:t>
            </a:r>
            <a:r>
              <a:rPr lang="en-US" sz="3400" b="1" dirty="0" smtClean="0">
                <a:solidFill>
                  <a:srgbClr val="7030A0"/>
                </a:solidFill>
              </a:rPr>
              <a:t>, </a:t>
            </a:r>
            <a:r>
              <a:rPr lang="en-US" sz="3400" b="1" dirty="0" err="1" smtClean="0">
                <a:solidFill>
                  <a:srgbClr val="7030A0"/>
                </a:solidFill>
              </a:rPr>
              <a:t>batu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bertekstur</a:t>
            </a:r>
            <a:r>
              <a:rPr lang="en-US" sz="3400" b="1" dirty="0" smtClean="0">
                <a:solidFill>
                  <a:srgbClr val="7030A0"/>
                </a:solidFill>
              </a:rPr>
              <a:t>, </a:t>
            </a:r>
            <a:r>
              <a:rPr lang="en-US" sz="3400" b="1" dirty="0" err="1" smtClean="0">
                <a:solidFill>
                  <a:srgbClr val="7030A0"/>
                </a:solidFill>
              </a:rPr>
              <a:t>atau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pahat</a:t>
            </a:r>
            <a:r>
              <a:rPr lang="en-US" sz="3400" b="1" dirty="0" smtClean="0">
                <a:solidFill>
                  <a:srgbClr val="7030A0"/>
                </a:solidFill>
              </a:rPr>
              <a:t>.</a:t>
            </a:r>
            <a:endParaRPr lang="en-US" sz="3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4658" y="5231248"/>
            <a:ext cx="46964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66"/>
                </a:solidFill>
              </a:rPr>
              <a:t>Pembuatan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tekstur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pada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lempengan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tanah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liat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-227" r="7912"/>
          <a:stretch/>
        </p:blipFill>
        <p:spPr>
          <a:xfrm>
            <a:off x="5873743" y="-50383"/>
            <a:ext cx="6318257" cy="5195259"/>
          </a:xfrm>
          <a:prstGeom prst="teardrop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7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30124"/>
            <a:ext cx="9745249" cy="797218"/>
            <a:chOff x="4803776" y="3761969"/>
            <a:chExt cx="9745249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776" y="3761969"/>
              <a:ext cx="9745249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399" y="3843576"/>
              <a:ext cx="90928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 smtClean="0">
                  <a:solidFill>
                    <a:prstClr val="white"/>
                  </a:solidFill>
                </a:rPr>
                <a:t>e.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Tekstur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dari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bubuk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batu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bata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atau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serbuk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kayu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082" y="1463270"/>
            <a:ext cx="66012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Tekstur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nyata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juga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dapat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dibuat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dengan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menaburkan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bubuk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batu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bata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atau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serbuk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kayu</a:t>
            </a:r>
            <a:r>
              <a:rPr lang="en-US" sz="3400" b="1" dirty="0" smtClean="0">
                <a:solidFill>
                  <a:prstClr val="black"/>
                </a:solidFill>
              </a:rPr>
              <a:t>. 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083" y="3263793"/>
            <a:ext cx="62418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</a:rPr>
              <a:t>Selain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bubuk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batu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bata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serbuk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kayu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dapat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menggunakan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pasir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untuk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membuat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tekstur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dengan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teknik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ini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0614" y="4842087"/>
            <a:ext cx="51015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66"/>
                </a:solidFill>
              </a:rPr>
              <a:t>Tekstur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dapat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dibuat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dengan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menaburkan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pasir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berwarna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pada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permukaan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pola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gambar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51" y="1254074"/>
            <a:ext cx="5249518" cy="3500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50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9209" y="330124"/>
            <a:ext cx="9092897" cy="797218"/>
            <a:chOff x="4704567" y="3761969"/>
            <a:chExt cx="9092897" cy="797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778" y="3761969"/>
              <a:ext cx="8868426" cy="79721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704567" y="3843576"/>
              <a:ext cx="90928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200" b="1" dirty="0">
                  <a:solidFill>
                    <a:prstClr val="white"/>
                  </a:solidFill>
                </a:rPr>
                <a:t>f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.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Tekstur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semu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dengan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dirty="0" err="1" smtClean="0">
                  <a:solidFill>
                    <a:prstClr val="white"/>
                  </a:solidFill>
                </a:rPr>
                <a:t>teknik</a:t>
              </a:r>
              <a:r>
                <a:rPr lang="en-ID" sz="3200" b="1" dirty="0" smtClean="0">
                  <a:solidFill>
                    <a:prstClr val="white"/>
                  </a:solidFill>
                </a:rPr>
                <a:t> </a:t>
              </a:r>
              <a:r>
                <a:rPr lang="en-ID" sz="3200" b="1" i="1" dirty="0" err="1" smtClean="0">
                  <a:solidFill>
                    <a:prstClr val="white"/>
                  </a:solidFill>
                </a:rPr>
                <a:t>ebru</a:t>
              </a:r>
              <a:r>
                <a:rPr lang="en-ID" sz="3200" b="1" i="1" dirty="0" smtClean="0">
                  <a:solidFill>
                    <a:prstClr val="white"/>
                  </a:solidFill>
                </a:rPr>
                <a:t>/swirling</a:t>
              </a:r>
              <a:endParaRPr lang="en-US" sz="3200" b="1" i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3150" y="1441236"/>
            <a:ext cx="56116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</a:rPr>
              <a:t>Alat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bahan</a:t>
            </a:r>
            <a:r>
              <a:rPr lang="en-US" sz="3400" b="1" dirty="0" smtClean="0">
                <a:solidFill>
                  <a:prstClr val="black"/>
                </a:solidFill>
              </a:rPr>
              <a:t> yang </a:t>
            </a:r>
            <a:r>
              <a:rPr lang="en-US" sz="3400" b="1" dirty="0" err="1" smtClean="0">
                <a:solidFill>
                  <a:prstClr val="black"/>
                </a:solidFill>
              </a:rPr>
              <a:t>dibutuhkan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adalah</a:t>
            </a:r>
            <a:r>
              <a:rPr lang="en-US" sz="3400" b="1" dirty="0" smtClean="0">
                <a:solidFill>
                  <a:prstClr val="black"/>
                </a:solidFill>
              </a:rPr>
              <a:t> ember </a:t>
            </a:r>
            <a:r>
              <a:rPr lang="en-US" sz="3400" b="1" dirty="0" err="1" smtClean="0">
                <a:solidFill>
                  <a:prstClr val="black"/>
                </a:solidFill>
              </a:rPr>
              <a:t>atau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nampan</a:t>
            </a:r>
            <a:r>
              <a:rPr lang="en-US" sz="3400" b="1" dirty="0" smtClean="0">
                <a:solidFill>
                  <a:prstClr val="black"/>
                </a:solidFill>
              </a:rPr>
              <a:t>, air, </a:t>
            </a:r>
            <a:r>
              <a:rPr lang="en-US" sz="3400" b="1" dirty="0" err="1" smtClean="0">
                <a:solidFill>
                  <a:prstClr val="black"/>
                </a:solidFill>
              </a:rPr>
              <a:t>kertas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cat </a:t>
            </a:r>
            <a:r>
              <a:rPr lang="en-US" sz="3400" b="1" dirty="0" err="1" smtClean="0">
                <a:solidFill>
                  <a:prstClr val="black"/>
                </a:solidFill>
              </a:rPr>
              <a:t>minyak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sebagai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warna</a:t>
            </a:r>
            <a:r>
              <a:rPr lang="en-US" sz="3400" b="1" dirty="0" smtClean="0">
                <a:solidFill>
                  <a:prstClr val="black"/>
                </a:solidFill>
              </a:rPr>
              <a:t>. 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50" y="3704477"/>
            <a:ext cx="58012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</a:rPr>
              <a:t>Warna</a:t>
            </a:r>
            <a:r>
              <a:rPr lang="en-US" sz="3400" b="1" dirty="0" smtClean="0">
                <a:solidFill>
                  <a:srgbClr val="0070C0"/>
                </a:solidFill>
              </a:rPr>
              <a:t> cat </a:t>
            </a:r>
            <a:r>
              <a:rPr lang="en-US" sz="3400" b="1" dirty="0" err="1" smtClean="0">
                <a:solidFill>
                  <a:srgbClr val="0070C0"/>
                </a:solidFill>
              </a:rPr>
              <a:t>minyak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akan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menempel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pada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kertas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membentuk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tekstur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semu</a:t>
            </a:r>
            <a:r>
              <a:rPr lang="en-US" sz="3400" b="1" dirty="0" smtClean="0">
                <a:solidFill>
                  <a:prstClr val="black"/>
                </a:solidFill>
              </a:rPr>
              <a:t>. 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9887" y="5162684"/>
            <a:ext cx="47185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66"/>
                </a:solidFill>
              </a:rPr>
              <a:t>Pembuatan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tekstur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semu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dengan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teknik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i="1" dirty="0" err="1" smtClean="0">
                <a:solidFill>
                  <a:srgbClr val="FF0066"/>
                </a:solidFill>
              </a:rPr>
              <a:t>ebru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atau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i="1" dirty="0" smtClean="0">
                <a:solidFill>
                  <a:srgbClr val="FF0066"/>
                </a:solidFill>
              </a:rPr>
              <a:t>swirling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75" y="1327558"/>
            <a:ext cx="5584569" cy="372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729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10553" y="690683"/>
            <a:ext cx="10608849" cy="1057917"/>
            <a:chOff x="1547607" y="3368313"/>
            <a:chExt cx="7402077" cy="612226"/>
          </a:xfrm>
        </p:grpSpPr>
        <p:sp>
          <p:nvSpPr>
            <p:cNvPr id="17" name="Parallelogram 16"/>
            <p:cNvSpPr/>
            <p:nvPr/>
          </p:nvSpPr>
          <p:spPr>
            <a:xfrm>
              <a:off x="1547607" y="3371295"/>
              <a:ext cx="6489549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25648" y="3368313"/>
              <a:ext cx="6524036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Font typeface="Wingdings" panose="05000000000000000000" pitchFamily="2" charset="2"/>
                <a:buNone/>
                <a:defRPr/>
              </a:pPr>
              <a:r>
                <a:rPr lang="nn-NO" sz="3300" b="1" dirty="0" smtClean="0">
                  <a:solidFill>
                    <a:prstClr val="black"/>
                  </a:solidFill>
                </a:rPr>
                <a:t>Seni Rupa: Lingkungan sebagai Objek Seni</a:t>
              </a:r>
              <a:endParaRPr lang="nn-NO" sz="33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7" y="-512255"/>
                <a:ext cx="898264" cy="89826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3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ID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sz="4267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5940" y="2551839"/>
            <a:ext cx="5332711" cy="754629"/>
            <a:chOff x="385940" y="2551839"/>
            <a:chExt cx="5332711" cy="754629"/>
          </a:xfrm>
        </p:grpSpPr>
        <p:grpSp>
          <p:nvGrpSpPr>
            <p:cNvPr id="28" name="Group 27"/>
            <p:cNvGrpSpPr/>
            <p:nvPr/>
          </p:nvGrpSpPr>
          <p:grpSpPr>
            <a:xfrm>
              <a:off x="477574" y="2551839"/>
              <a:ext cx="5241077" cy="610111"/>
              <a:chOff x="298981" y="2086583"/>
              <a:chExt cx="3930808" cy="45758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9" name="Rectangle 28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85940" y="2696357"/>
              <a:ext cx="5241077" cy="610111"/>
              <a:chOff x="298981" y="2086583"/>
              <a:chExt cx="3930808" cy="45758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ight Triangle 3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20700" y="2692333"/>
              <a:ext cx="4356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white"/>
                  </a:solidFill>
                </a:rPr>
                <a:t>Tujuan</a:t>
              </a:r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</a:rPr>
                <a:t>Pembelajaran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6489" y="3378897"/>
            <a:ext cx="6512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Mengidentifikasi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bentuk-bentuk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rumah</a:t>
            </a:r>
            <a:r>
              <a:rPr lang="en-US" dirty="0" smtClean="0">
                <a:solidFill>
                  <a:prstClr val="black"/>
                </a:solidFill>
              </a:rPr>
              <a:t> yang </a:t>
            </a:r>
            <a:r>
              <a:rPr lang="en-US" dirty="0" err="1" smtClean="0">
                <a:solidFill>
                  <a:prstClr val="black"/>
                </a:solidFill>
              </a:rPr>
              <a:t>ada</a:t>
            </a:r>
            <a:r>
              <a:rPr lang="en-US" dirty="0" smtClean="0">
                <a:solidFill>
                  <a:prstClr val="black"/>
                </a:solidFill>
              </a:rPr>
              <a:t> di </a:t>
            </a:r>
            <a:r>
              <a:rPr lang="en-US" dirty="0" err="1" smtClean="0">
                <a:solidFill>
                  <a:prstClr val="black"/>
                </a:solidFill>
              </a:rPr>
              <a:t>sekitar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Menggambar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rumah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tetangga</a:t>
            </a:r>
            <a:r>
              <a:rPr lang="en-ID" dirty="0" smtClean="0">
                <a:solidFill>
                  <a:prstClr val="black"/>
                </a:solidFill>
              </a:rPr>
              <a:t> yang </a:t>
            </a:r>
            <a:r>
              <a:rPr lang="en-ID" dirty="0" err="1" smtClean="0">
                <a:solidFill>
                  <a:prstClr val="black"/>
                </a:solidFill>
              </a:rPr>
              <a:t>dipilih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berdasarkan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prinsip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seni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rupa</a:t>
            </a:r>
            <a:r>
              <a:rPr lang="en-ID" dirty="0" smtClean="0">
                <a:solidFill>
                  <a:prstClr val="black"/>
                </a:solidFill>
              </a:rPr>
              <a:t> (</a:t>
            </a:r>
            <a:r>
              <a:rPr lang="en-ID" dirty="0" err="1" smtClean="0">
                <a:solidFill>
                  <a:prstClr val="black"/>
                </a:solidFill>
              </a:rPr>
              <a:t>sketsa</a:t>
            </a:r>
            <a:r>
              <a:rPr lang="en-ID" dirty="0" smtClean="0">
                <a:solidFill>
                  <a:prstClr val="black"/>
                </a:solidFill>
              </a:rPr>
              <a:t>, </a:t>
            </a:r>
            <a:r>
              <a:rPr lang="en-ID" dirty="0" err="1" smtClean="0">
                <a:solidFill>
                  <a:prstClr val="black"/>
                </a:solidFill>
              </a:rPr>
              <a:t>warna</a:t>
            </a:r>
            <a:r>
              <a:rPr lang="en-ID" dirty="0" smtClean="0">
                <a:solidFill>
                  <a:prstClr val="black"/>
                </a:solidFill>
              </a:rPr>
              <a:t>, </a:t>
            </a:r>
            <a:r>
              <a:rPr lang="en-ID" dirty="0" err="1" smtClean="0">
                <a:solidFill>
                  <a:prstClr val="black"/>
                </a:solidFill>
              </a:rPr>
              <a:t>dan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perspektif</a:t>
            </a:r>
            <a:r>
              <a:rPr lang="en-ID" dirty="0" smtClean="0">
                <a:solidFill>
                  <a:prstClr val="black"/>
                </a:solidFill>
              </a:rPr>
              <a:t>).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Mengidentifikasi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tekstur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dan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jenisnya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Mengidentifikasi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bahan-bahan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alami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untuk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membuat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tekstur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Merancang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sebuah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tekstur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berdasarkan</a:t>
            </a:r>
            <a:r>
              <a:rPr lang="en-ID" dirty="0" smtClean="0">
                <a:solidFill>
                  <a:prstClr val="black"/>
                </a:solidFill>
              </a:rPr>
              <a:t> ide, </a:t>
            </a:r>
            <a:r>
              <a:rPr lang="en-ID" dirty="0" err="1" smtClean="0">
                <a:solidFill>
                  <a:prstClr val="black"/>
                </a:solidFill>
              </a:rPr>
              <a:t>pengetahuan</a:t>
            </a:r>
            <a:r>
              <a:rPr lang="en-ID" dirty="0" smtClean="0">
                <a:solidFill>
                  <a:prstClr val="black"/>
                </a:solidFill>
              </a:rPr>
              <a:t>, </a:t>
            </a:r>
            <a:r>
              <a:rPr lang="en-ID" dirty="0" err="1" smtClean="0">
                <a:solidFill>
                  <a:prstClr val="black"/>
                </a:solidFill>
              </a:rPr>
              <a:t>bahan</a:t>
            </a:r>
            <a:r>
              <a:rPr lang="en-ID" dirty="0" smtClean="0">
                <a:solidFill>
                  <a:prstClr val="black"/>
                </a:solidFill>
              </a:rPr>
              <a:t>, </a:t>
            </a:r>
            <a:r>
              <a:rPr lang="en-ID" dirty="0" err="1" smtClean="0">
                <a:solidFill>
                  <a:prstClr val="black"/>
                </a:solidFill>
              </a:rPr>
              <a:t>dan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teknik</a:t>
            </a:r>
            <a:r>
              <a:rPr lang="en-ID" dirty="0" smtClean="0">
                <a:solidFill>
                  <a:prstClr val="black"/>
                </a:solidFill>
              </a:rPr>
              <a:t> yang </a:t>
            </a:r>
            <a:r>
              <a:rPr lang="en-ID" dirty="0" err="1" smtClean="0">
                <a:solidFill>
                  <a:prstClr val="black"/>
                </a:solidFill>
              </a:rPr>
              <a:t>dipelajari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prstClr val="black"/>
                </a:solidFill>
              </a:rPr>
              <a:t>Membuat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tekstur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sesuai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dengan</a:t>
            </a:r>
            <a:r>
              <a:rPr lang="en-ID" dirty="0" smtClean="0">
                <a:solidFill>
                  <a:prstClr val="black"/>
                </a:solidFill>
              </a:rPr>
              <a:t> </a:t>
            </a:r>
            <a:r>
              <a:rPr lang="en-ID" dirty="0" err="1" smtClean="0">
                <a:solidFill>
                  <a:prstClr val="black"/>
                </a:solidFill>
              </a:rPr>
              <a:t>rancangan</a:t>
            </a:r>
            <a:r>
              <a:rPr lang="en-ID" dirty="0" smtClean="0">
                <a:solidFill>
                  <a:prstClr val="black"/>
                </a:solidFill>
              </a:rPr>
              <a:t> yang </a:t>
            </a:r>
            <a:r>
              <a:rPr lang="en-ID" dirty="0" err="1" smtClean="0">
                <a:solidFill>
                  <a:prstClr val="black"/>
                </a:solidFill>
              </a:rPr>
              <a:t>dibuat</a:t>
            </a:r>
            <a:r>
              <a:rPr lang="en-ID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315" y="2137281"/>
            <a:ext cx="5016650" cy="38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" r="7878" b="2088"/>
          <a:stretch/>
        </p:blipFill>
        <p:spPr>
          <a:xfrm>
            <a:off x="6245009" y="2042137"/>
            <a:ext cx="5942815" cy="42584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1192497"/>
            <a:ext cx="7508608" cy="759630"/>
            <a:chOff x="0" y="1192497"/>
            <a:chExt cx="7508608" cy="7596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92497"/>
              <a:ext cx="6901841" cy="7596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42437" y="1192497"/>
              <a:ext cx="6566171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>
                  <a:solidFill>
                    <a:prstClr val="white"/>
                  </a:solidFill>
                  <a:cs typeface="Arial" pitchFamily="34" charset="0"/>
                </a:rPr>
                <a:t>1.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Mengenal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Bentuk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Rumah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6334" y="2363466"/>
            <a:ext cx="6041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rgbClr val="FF0066"/>
                </a:solidFill>
              </a:rPr>
              <a:t>Rumah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/>
              <a:t>adalah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bangunan</a:t>
            </a:r>
            <a:r>
              <a:rPr lang="en-US" sz="3200" b="1" dirty="0" smtClean="0"/>
              <a:t> tempat </a:t>
            </a:r>
            <a:r>
              <a:rPr lang="en-US" sz="3200" b="1" dirty="0" err="1" smtClean="0"/>
              <a:t>berkumpul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beristirahat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bagi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keluarga</a:t>
            </a:r>
            <a:r>
              <a:rPr lang="en-US" sz="3200" b="1" dirty="0" smtClean="0"/>
              <a:t>. 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6335" y="3884271"/>
            <a:ext cx="547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/>
              <a:t>Rumah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berfungsi</a:t>
            </a:r>
            <a:r>
              <a:rPr lang="en-US" sz="3200" b="1" dirty="0" smtClean="0"/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sebagai</a:t>
            </a:r>
            <a:r>
              <a:rPr lang="en-US" sz="3200" b="1" dirty="0" smtClean="0">
                <a:solidFill>
                  <a:srgbClr val="FF0066"/>
                </a:solidFill>
              </a:rPr>
              <a:t> tempat </a:t>
            </a:r>
            <a:r>
              <a:rPr lang="en-US" sz="3200" b="1" dirty="0" err="1" smtClean="0">
                <a:solidFill>
                  <a:srgbClr val="FF0066"/>
                </a:solidFill>
              </a:rPr>
              <a:t>tinggal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untuk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waktu</a:t>
            </a:r>
            <a:r>
              <a:rPr lang="en-US" sz="3200" b="1" dirty="0" smtClean="0">
                <a:solidFill>
                  <a:srgbClr val="FF0066"/>
                </a:solidFill>
              </a:rPr>
              <a:t> yang lama.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40985" y="361324"/>
            <a:ext cx="5759190" cy="615553"/>
            <a:chOff x="264542" y="1485475"/>
            <a:chExt cx="5759190" cy="6155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5097064" cy="609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3553" y="1485475"/>
              <a:ext cx="56501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A.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Menggambar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Rumah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17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24" y="246606"/>
            <a:ext cx="7209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</a:rPr>
              <a:t>Bangunan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rumah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terdiri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atas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pondasi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dinding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atap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pintu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jendela</a:t>
            </a:r>
            <a:r>
              <a:rPr lang="en-US" sz="3400" b="1" dirty="0" smtClean="0">
                <a:solidFill>
                  <a:prstClr val="black"/>
                </a:solidFill>
              </a:rPr>
              <a:t>. 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724" y="1562309"/>
            <a:ext cx="7209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</a:rPr>
              <a:t>Ruangan</a:t>
            </a:r>
            <a:r>
              <a:rPr lang="en-US" sz="3400" b="1" dirty="0" smtClean="0">
                <a:solidFill>
                  <a:prstClr val="black"/>
                </a:solidFill>
              </a:rPr>
              <a:t> di </a:t>
            </a:r>
            <a:r>
              <a:rPr lang="en-US" sz="3400" b="1" dirty="0" err="1" smtClean="0">
                <a:solidFill>
                  <a:prstClr val="black"/>
                </a:solidFill>
              </a:rPr>
              <a:t>dalam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rumah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terdiri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atas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ruang</a:t>
            </a:r>
            <a:r>
              <a:rPr lang="en-US" sz="3400" b="1" dirty="0" smtClean="0">
                <a:solidFill>
                  <a:srgbClr val="7030A0"/>
                </a:solidFill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</a:rPr>
              <a:t>tamu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</a:rPr>
              <a:t>kamar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tidur</a:t>
            </a:r>
            <a:r>
              <a:rPr lang="en-US" sz="3400" b="1" dirty="0" smtClean="0">
                <a:solidFill>
                  <a:prstClr val="black"/>
                </a:solidFill>
              </a:rPr>
              <a:t>,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dapur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  <a:endParaRPr lang="en-US" sz="3400" b="1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28575" y="162292"/>
            <a:ext cx="3590933" cy="2538790"/>
            <a:chOff x="8228575" y="162292"/>
            <a:chExt cx="3590933" cy="2538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575" y="162292"/>
              <a:ext cx="3590933" cy="2538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8228575" y="279657"/>
              <a:ext cx="1433218" cy="42542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prstClr val="white"/>
                  </a:solidFill>
                </a:rPr>
                <a:t>Kamar</a:t>
              </a:r>
              <a:r>
                <a:rPr lang="en-US" b="1" dirty="0" smtClean="0">
                  <a:solidFill>
                    <a:prstClr val="white"/>
                  </a:solidFill>
                </a:rPr>
                <a:t> </a:t>
              </a:r>
              <a:r>
                <a:rPr lang="en-US" b="1" dirty="0" err="1" smtClean="0">
                  <a:solidFill>
                    <a:prstClr val="white"/>
                  </a:solidFill>
                </a:rPr>
                <a:t>tidur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23122" y="3199661"/>
            <a:ext cx="3700919" cy="2616549"/>
            <a:chOff x="6323122" y="3199661"/>
            <a:chExt cx="3700919" cy="26165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22" y="3199661"/>
              <a:ext cx="3700919" cy="26165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6323122" y="3362544"/>
              <a:ext cx="1433218" cy="42542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prstClr val="white"/>
                  </a:solidFill>
                </a:rPr>
                <a:t>Ruang</a:t>
              </a:r>
              <a:r>
                <a:rPr lang="en-US" b="1" dirty="0" smtClean="0">
                  <a:solidFill>
                    <a:prstClr val="white"/>
                  </a:solidFill>
                </a:rPr>
                <a:t> </a:t>
              </a:r>
              <a:r>
                <a:rPr lang="en-US" b="1" dirty="0" err="1" smtClean="0">
                  <a:solidFill>
                    <a:prstClr val="white"/>
                  </a:solidFill>
                </a:rPr>
                <a:t>tamu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36022" y="2878012"/>
            <a:ext cx="3874718" cy="3070401"/>
            <a:chOff x="1936022" y="2878012"/>
            <a:chExt cx="3874718" cy="30704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8" b="12940"/>
            <a:stretch/>
          </p:blipFill>
          <p:spPr>
            <a:xfrm>
              <a:off x="1936022" y="2878012"/>
              <a:ext cx="3874718" cy="30704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11994" y="5517763"/>
              <a:ext cx="1433218" cy="4254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prstClr val="white"/>
                  </a:solidFill>
                </a:rPr>
                <a:t>Dapur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93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838" y="215466"/>
            <a:ext cx="7508608" cy="759630"/>
            <a:chOff x="162838" y="215466"/>
            <a:chExt cx="7508608" cy="7596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838" y="215466"/>
              <a:ext cx="6901841" cy="7596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05275" y="215466"/>
              <a:ext cx="6566171" cy="639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2. Mari,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Menggambar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Rumah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7994" y="1388041"/>
            <a:ext cx="72093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Menggambar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rumah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cara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meniru</a:t>
            </a:r>
            <a:r>
              <a:rPr lang="en-US" sz="3400" b="1" dirty="0" smtClean="0">
                <a:solidFill>
                  <a:srgbClr val="FF0066"/>
                </a:solidFill>
              </a:rPr>
              <a:t> (</a:t>
            </a:r>
            <a:r>
              <a:rPr lang="en-US" sz="3400" b="1" i="1" dirty="0" err="1" smtClean="0">
                <a:solidFill>
                  <a:srgbClr val="FF0066"/>
                </a:solidFill>
              </a:rPr>
              <a:t>mimetis</a:t>
            </a:r>
            <a:r>
              <a:rPr lang="en-US" sz="3400" b="1" dirty="0" smtClean="0">
                <a:solidFill>
                  <a:srgbClr val="FF0066"/>
                </a:solidFill>
              </a:rPr>
              <a:t>)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rumah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sudah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dipilih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7637154" y="2279737"/>
            <a:ext cx="4311960" cy="4018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994" y="3243981"/>
            <a:ext cx="7209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Dalam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menggambar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rumah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harus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memperhatikan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prinsip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seni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rupa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9859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6" r="47565" b="11782"/>
          <a:stretch/>
        </p:blipFill>
        <p:spPr>
          <a:xfrm>
            <a:off x="3418562" y="801664"/>
            <a:ext cx="4994464" cy="37578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545722" y="492753"/>
            <a:ext cx="3180728" cy="3142500"/>
            <a:chOff x="8545722" y="492753"/>
            <a:chExt cx="3180728" cy="3142500"/>
          </a:xfrm>
        </p:grpSpPr>
        <p:sp>
          <p:nvSpPr>
            <p:cNvPr id="6" name="Rectangle 5"/>
            <p:cNvSpPr/>
            <p:nvPr/>
          </p:nvSpPr>
          <p:spPr>
            <a:xfrm>
              <a:off x="8545722" y="492753"/>
              <a:ext cx="3180728" cy="156966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 smtClean="0"/>
                <a:t>Komposisi</a:t>
              </a:r>
              <a:r>
                <a:rPr lang="en-US" sz="2400" b="1" dirty="0" smtClean="0"/>
                <a:t> </a:t>
              </a:r>
              <a:r>
                <a:rPr lang="fi-FI" sz="2400" b="1" dirty="0" smtClean="0">
                  <a:solidFill>
                    <a:srgbClr val="CC0066"/>
                  </a:solidFill>
                </a:rPr>
                <a:t>adalah susunan atau tata letak keseluruhan benda dan ruang yang digambar.</a:t>
              </a:r>
              <a:endParaRPr lang="en-US" sz="2400" b="1" dirty="0">
                <a:solidFill>
                  <a:srgbClr val="CC0066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6966186" flipV="1">
              <a:off x="8415810" y="2362805"/>
              <a:ext cx="1433448" cy="1111447"/>
            </a:xfrm>
            <a:custGeom>
              <a:avLst/>
              <a:gdLst>
                <a:gd name="connsiteX0" fmla="*/ 37061 w 1051474"/>
                <a:gd name="connsiteY0" fmla="*/ 771525 h 771525"/>
                <a:gd name="connsiteX1" fmla="*/ 122786 w 1051474"/>
                <a:gd name="connsiteY1" fmla="*/ 257175 h 771525"/>
                <a:gd name="connsiteX2" fmla="*/ 1051474 w 1051474"/>
                <a:gd name="connsiteY2" fmla="*/ 0 h 771525"/>
                <a:gd name="connsiteX3" fmla="*/ 1051474 w 1051474"/>
                <a:gd name="connsiteY3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474" h="771525">
                  <a:moveTo>
                    <a:pt x="37061" y="771525"/>
                  </a:moveTo>
                  <a:cubicBezTo>
                    <a:pt x="-4611" y="578644"/>
                    <a:pt x="-46283" y="385763"/>
                    <a:pt x="122786" y="257175"/>
                  </a:cubicBezTo>
                  <a:cubicBezTo>
                    <a:pt x="291855" y="128587"/>
                    <a:pt x="1051474" y="0"/>
                    <a:pt x="1051474" y="0"/>
                  </a:cubicBezTo>
                  <a:lnTo>
                    <a:pt x="1051474" y="0"/>
                  </a:lnTo>
                </a:path>
              </a:pathLst>
            </a:custGeom>
            <a:ln w="38100">
              <a:solidFill>
                <a:srgbClr val="FF0066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83189" y="4389463"/>
            <a:ext cx="4871016" cy="1370340"/>
            <a:chOff x="6883189" y="4389463"/>
            <a:chExt cx="4871016" cy="1370340"/>
          </a:xfrm>
        </p:grpSpPr>
        <p:sp>
          <p:nvSpPr>
            <p:cNvPr id="5" name="Rectangle 4"/>
            <p:cNvSpPr/>
            <p:nvPr/>
          </p:nvSpPr>
          <p:spPr>
            <a:xfrm>
              <a:off x="8573477" y="4559474"/>
              <a:ext cx="3180728" cy="1200329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99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 smtClean="0"/>
                <a:t>Objek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gambar</a:t>
              </a:r>
              <a:r>
                <a:rPr lang="en-US" sz="2400" b="1" dirty="0" smtClean="0"/>
                <a:t> </a:t>
              </a:r>
              <a:r>
                <a:rPr lang="fi-FI" sz="2400" b="1" dirty="0" smtClean="0">
                  <a:solidFill>
                    <a:srgbClr val="CC0066"/>
                  </a:solidFill>
                </a:rPr>
                <a:t>adalah benda yang akan digambar. </a:t>
              </a:r>
              <a:endParaRPr lang="en-US" sz="2400" b="1" dirty="0">
                <a:solidFill>
                  <a:srgbClr val="CC0066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21054314" flipV="1">
              <a:off x="6883189" y="4389463"/>
              <a:ext cx="1349267" cy="1022109"/>
            </a:xfrm>
            <a:custGeom>
              <a:avLst/>
              <a:gdLst>
                <a:gd name="connsiteX0" fmla="*/ 37061 w 1051474"/>
                <a:gd name="connsiteY0" fmla="*/ 771525 h 771525"/>
                <a:gd name="connsiteX1" fmla="*/ 122786 w 1051474"/>
                <a:gd name="connsiteY1" fmla="*/ 257175 h 771525"/>
                <a:gd name="connsiteX2" fmla="*/ 1051474 w 1051474"/>
                <a:gd name="connsiteY2" fmla="*/ 0 h 771525"/>
                <a:gd name="connsiteX3" fmla="*/ 1051474 w 1051474"/>
                <a:gd name="connsiteY3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474" h="771525">
                  <a:moveTo>
                    <a:pt x="37061" y="771525"/>
                  </a:moveTo>
                  <a:cubicBezTo>
                    <a:pt x="-4611" y="578644"/>
                    <a:pt x="-46283" y="385763"/>
                    <a:pt x="122786" y="257175"/>
                  </a:cubicBezTo>
                  <a:cubicBezTo>
                    <a:pt x="291855" y="128587"/>
                    <a:pt x="1051474" y="0"/>
                    <a:pt x="1051474" y="0"/>
                  </a:cubicBezTo>
                  <a:lnTo>
                    <a:pt x="1051474" y="0"/>
                  </a:lnTo>
                </a:path>
              </a:pathLst>
            </a:custGeom>
            <a:ln w="38100">
              <a:solidFill>
                <a:srgbClr val="FF0066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982" y="4049770"/>
            <a:ext cx="4431280" cy="1938992"/>
            <a:chOff x="288982" y="4049770"/>
            <a:chExt cx="4431280" cy="1938992"/>
          </a:xfrm>
        </p:grpSpPr>
        <p:sp>
          <p:nvSpPr>
            <p:cNvPr id="4" name="Rectangle 3"/>
            <p:cNvSpPr/>
            <p:nvPr/>
          </p:nvSpPr>
          <p:spPr>
            <a:xfrm>
              <a:off x="288982" y="4049770"/>
              <a:ext cx="3180728" cy="1938992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 smtClean="0"/>
                <a:t>Gelap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terang</a:t>
              </a:r>
              <a:r>
                <a:rPr lang="en-US" sz="2400" b="1" dirty="0" smtClean="0"/>
                <a:t>, </a:t>
              </a:r>
              <a:r>
                <a:rPr lang="fi-FI" sz="2400" b="1" dirty="0" smtClean="0">
                  <a:solidFill>
                    <a:srgbClr val="CC0066"/>
                  </a:solidFill>
                </a:rPr>
                <a:t>adalah benda akan terlihat lebih terang ketika terkena cahaya, begitu pun sebaliknya.</a:t>
              </a:r>
              <a:endParaRPr lang="en-US" sz="2400" b="1" dirty="0">
                <a:solidFill>
                  <a:srgbClr val="CC0066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483221" flipH="1" flipV="1">
              <a:off x="3795049" y="4232911"/>
              <a:ext cx="925213" cy="991329"/>
            </a:xfrm>
            <a:custGeom>
              <a:avLst/>
              <a:gdLst>
                <a:gd name="connsiteX0" fmla="*/ 37061 w 1051474"/>
                <a:gd name="connsiteY0" fmla="*/ 771525 h 771525"/>
                <a:gd name="connsiteX1" fmla="*/ 122786 w 1051474"/>
                <a:gd name="connsiteY1" fmla="*/ 257175 h 771525"/>
                <a:gd name="connsiteX2" fmla="*/ 1051474 w 1051474"/>
                <a:gd name="connsiteY2" fmla="*/ 0 h 771525"/>
                <a:gd name="connsiteX3" fmla="*/ 1051474 w 1051474"/>
                <a:gd name="connsiteY3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474" h="771525">
                  <a:moveTo>
                    <a:pt x="37061" y="771525"/>
                  </a:moveTo>
                  <a:cubicBezTo>
                    <a:pt x="-4611" y="578644"/>
                    <a:pt x="-46283" y="385763"/>
                    <a:pt x="122786" y="257175"/>
                  </a:cubicBezTo>
                  <a:cubicBezTo>
                    <a:pt x="291855" y="128587"/>
                    <a:pt x="1051474" y="0"/>
                    <a:pt x="1051474" y="0"/>
                  </a:cubicBezTo>
                  <a:lnTo>
                    <a:pt x="1051474" y="0"/>
                  </a:lnTo>
                </a:path>
              </a:pathLst>
            </a:custGeom>
            <a:ln w="38100">
              <a:solidFill>
                <a:srgbClr val="FF0066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8982" y="515343"/>
            <a:ext cx="4141583" cy="1938992"/>
            <a:chOff x="288982" y="515343"/>
            <a:chExt cx="4141583" cy="1938992"/>
          </a:xfrm>
        </p:grpSpPr>
        <p:sp>
          <p:nvSpPr>
            <p:cNvPr id="3" name="Rectangle 2"/>
            <p:cNvSpPr/>
            <p:nvPr/>
          </p:nvSpPr>
          <p:spPr>
            <a:xfrm>
              <a:off x="288982" y="515343"/>
              <a:ext cx="3180728" cy="1938992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99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 smtClean="0"/>
                <a:t>Proporsi</a:t>
              </a:r>
              <a:r>
                <a:rPr lang="en-US" sz="2400" b="1" dirty="0" smtClean="0"/>
                <a:t> </a:t>
              </a:r>
              <a:r>
                <a:rPr lang="fi-FI" sz="2400" b="1" dirty="0" smtClean="0">
                  <a:solidFill>
                    <a:srgbClr val="CC0066"/>
                  </a:solidFill>
                </a:rPr>
                <a:t>adalah ukuran perbandingan antara bagian-bagian benda yang satu dengan bagian yang lain.</a:t>
              </a:r>
              <a:endParaRPr lang="en-US" sz="2400" b="1" dirty="0">
                <a:solidFill>
                  <a:srgbClr val="CC0066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20116779" flipH="1">
              <a:off x="3871804" y="959703"/>
              <a:ext cx="558761" cy="1278107"/>
            </a:xfrm>
            <a:custGeom>
              <a:avLst/>
              <a:gdLst>
                <a:gd name="connsiteX0" fmla="*/ 37061 w 1051474"/>
                <a:gd name="connsiteY0" fmla="*/ 771525 h 771525"/>
                <a:gd name="connsiteX1" fmla="*/ 122786 w 1051474"/>
                <a:gd name="connsiteY1" fmla="*/ 257175 h 771525"/>
                <a:gd name="connsiteX2" fmla="*/ 1051474 w 1051474"/>
                <a:gd name="connsiteY2" fmla="*/ 0 h 771525"/>
                <a:gd name="connsiteX3" fmla="*/ 1051474 w 1051474"/>
                <a:gd name="connsiteY3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474" h="771525">
                  <a:moveTo>
                    <a:pt x="37061" y="771525"/>
                  </a:moveTo>
                  <a:cubicBezTo>
                    <a:pt x="-4611" y="578644"/>
                    <a:pt x="-46283" y="385763"/>
                    <a:pt x="122786" y="257175"/>
                  </a:cubicBezTo>
                  <a:cubicBezTo>
                    <a:pt x="291855" y="128587"/>
                    <a:pt x="1051474" y="0"/>
                    <a:pt x="1051474" y="0"/>
                  </a:cubicBezTo>
                  <a:lnTo>
                    <a:pt x="1051474" y="0"/>
                  </a:lnTo>
                </a:path>
              </a:pathLst>
            </a:custGeom>
            <a:ln w="38100">
              <a:solidFill>
                <a:srgbClr val="FF0066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157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98" y="237734"/>
            <a:ext cx="1074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Ada </a:t>
            </a:r>
            <a:r>
              <a:rPr lang="en-US" sz="3200" b="1" dirty="0" err="1" smtClean="0">
                <a:solidFill>
                  <a:srgbClr val="C00000"/>
                </a:solidFill>
              </a:rPr>
              <a:t>beberapa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langkah</a:t>
            </a:r>
            <a:r>
              <a:rPr lang="en-US" sz="3200" b="1" dirty="0" smtClean="0">
                <a:solidFill>
                  <a:srgbClr val="C00000"/>
                </a:solidFill>
              </a:rPr>
              <a:t> yang </a:t>
            </a:r>
            <a:r>
              <a:rPr lang="en-US" sz="3200" b="1" dirty="0" err="1" smtClean="0">
                <a:solidFill>
                  <a:srgbClr val="C00000"/>
                </a:solidFill>
              </a:rPr>
              <a:t>dapat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dilakukan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untuk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menggambar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rumah</a:t>
            </a:r>
            <a:r>
              <a:rPr lang="en-US" sz="3200" b="1" dirty="0" smtClean="0">
                <a:solidFill>
                  <a:srgbClr val="C00000"/>
                </a:solidFill>
              </a:rPr>
              <a:t>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8" y="1650386"/>
            <a:ext cx="4980333" cy="40614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2833" y="1883351"/>
            <a:ext cx="6004470" cy="3828516"/>
            <a:chOff x="5419266" y="1791216"/>
            <a:chExt cx="6004470" cy="38285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91" t="55083" r="2811" b="19328"/>
            <a:stretch/>
          </p:blipFill>
          <p:spPr>
            <a:xfrm flipH="1">
              <a:off x="5419266" y="1827478"/>
              <a:ext cx="5616164" cy="37922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447846" y="1791216"/>
              <a:ext cx="597589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22960" indent="-571500">
                <a:spcAft>
                  <a:spcPts val="1200"/>
                </a:spcAft>
                <a:buAutoNum type="arabicPeriod"/>
              </a:pPr>
              <a:r>
                <a:rPr lang="en-US" sz="3000" dirty="0" err="1" smtClean="0"/>
                <a:t>Buatlah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sketsa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gambar</a:t>
              </a:r>
              <a:r>
                <a:rPr lang="en-US" sz="3000" dirty="0" smtClean="0"/>
                <a:t>.</a:t>
              </a:r>
            </a:p>
            <a:p>
              <a:pPr marL="822960" indent="-571500">
                <a:spcAft>
                  <a:spcPts val="1200"/>
                </a:spcAft>
                <a:buAutoNum type="arabicPeriod"/>
              </a:pPr>
              <a:r>
                <a:rPr lang="en-US" sz="3000" dirty="0" err="1" smtClean="0"/>
                <a:t>Tebalkan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sketsa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gambar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menggunakan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spidol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hitam</a:t>
              </a:r>
              <a:r>
                <a:rPr lang="en-US" sz="3000" dirty="0" smtClean="0"/>
                <a:t>.</a:t>
              </a:r>
            </a:p>
            <a:p>
              <a:pPr marL="822960" indent="-571500">
                <a:spcAft>
                  <a:spcPts val="1200"/>
                </a:spcAft>
                <a:buAutoNum type="arabicPeriod"/>
              </a:pPr>
              <a:r>
                <a:rPr lang="en-US" sz="3000" dirty="0" err="1" smtClean="0"/>
                <a:t>Berilah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warna</a:t>
              </a:r>
              <a:r>
                <a:rPr lang="en-US" sz="3000" dirty="0" smtClean="0"/>
                <a:t> agar </a:t>
              </a:r>
              <a:r>
                <a:rPr lang="en-US" sz="3000" dirty="0" err="1" smtClean="0"/>
                <a:t>gambar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tampak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menarik</a:t>
              </a:r>
              <a:endParaRPr lang="en-US" sz="3000" dirty="0" smtClean="0"/>
            </a:p>
            <a:p>
              <a:pPr marL="822960" indent="-571500">
                <a:spcAft>
                  <a:spcPts val="1200"/>
                </a:spcAft>
                <a:buAutoNum type="arabicPeriod"/>
              </a:pPr>
              <a:r>
                <a:rPr lang="en-US" sz="3000" dirty="0" err="1" smtClean="0"/>
                <a:t>Gambar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rumah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buatanmu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sudah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jadi</a:t>
              </a:r>
              <a:r>
                <a:rPr lang="en-US" sz="3000" dirty="0" smtClean="0"/>
                <a:t>.</a:t>
              </a:r>
              <a:endParaRPr lang="en-US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86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2497"/>
            <a:ext cx="8073482" cy="667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438" y="1192497"/>
            <a:ext cx="6874568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400" b="1" dirty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Pengertian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dan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Jenis-Jenis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Tekstur</a:t>
            </a:r>
            <a:endParaRPr lang="en-US" sz="3400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0985" y="361324"/>
            <a:ext cx="2627683" cy="615553"/>
            <a:chOff x="264542" y="1485475"/>
            <a:chExt cx="2627683" cy="6155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2627683" cy="6094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3554" y="1485475"/>
              <a:ext cx="21178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B.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Tekstur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3301" y="2100841"/>
            <a:ext cx="59999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prstClr val="black"/>
                </a:solidFill>
              </a:rPr>
              <a:t>P</a:t>
            </a:r>
            <a:r>
              <a:rPr lang="en-US" sz="3400" b="1" dirty="0" err="1" smtClean="0">
                <a:solidFill>
                  <a:prstClr val="black"/>
                </a:solidFill>
              </a:rPr>
              <a:t>ermukaan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suatu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benda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dapat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diketahui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dengan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cara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dilihat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diraba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disebut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tekstur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931" y="3915824"/>
            <a:ext cx="5699343" cy="1569660"/>
          </a:xfrm>
          <a:prstGeom prst="rect">
            <a:avLst/>
          </a:prstGeom>
          <a:solidFill>
            <a:srgbClr val="FFFFCC"/>
          </a:solidFill>
          <a:ln w="19050">
            <a:solidFill>
              <a:srgbClr val="0099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Tekstur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dibedakan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menjadi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dua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yaitu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tekstur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</a:rPr>
              <a:t>nyata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tekstur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semu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atau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maya</a:t>
            </a:r>
            <a:r>
              <a:rPr lang="en-US" sz="3200" b="1" dirty="0" smtClean="0">
                <a:solidFill>
                  <a:srgbClr val="0070C0"/>
                </a:solidFill>
              </a:rPr>
              <a:t>. </a:t>
            </a:r>
            <a:endParaRPr lang="en-US" sz="3200" b="1" dirty="0">
              <a:solidFill>
                <a:srgbClr val="CC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8040" y="5256603"/>
            <a:ext cx="46964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66"/>
                </a:solidFill>
              </a:rPr>
              <a:t>Ubin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bermotif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batu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merupakan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contoh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tekstur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semu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04485" y="556382"/>
            <a:ext cx="4708900" cy="4551083"/>
            <a:chOff x="7304485" y="556382"/>
            <a:chExt cx="4708900" cy="45510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5030">
              <a:off x="8790654" y="556382"/>
              <a:ext cx="3222731" cy="322273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4981">
              <a:off x="7304485" y="1884734"/>
              <a:ext cx="3222731" cy="322273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 rot="17229941">
              <a:off x="11028845" y="3350686"/>
              <a:ext cx="1615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prstClr val="black"/>
                  </a:solidFill>
                </a:rPr>
                <a:t>Sumber</a:t>
              </a:r>
              <a:r>
                <a:rPr lang="en-US" sz="1000" dirty="0" smtClean="0">
                  <a:solidFill>
                    <a:prstClr val="black"/>
                  </a:solidFill>
                </a:rPr>
                <a:t>: </a:t>
              </a:r>
              <a:r>
                <a:rPr lang="en-US" sz="1000" i="1" dirty="0" smtClean="0">
                  <a:solidFill>
                    <a:prstClr val="black"/>
                  </a:solidFill>
                </a:rPr>
                <a:t>shutterstock.com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34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2735" y="253045"/>
            <a:ext cx="10847540" cy="759630"/>
            <a:chOff x="-112735" y="253045"/>
            <a:chExt cx="10847540" cy="7596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735" y="253045"/>
              <a:ext cx="10233765" cy="7596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42436" y="253045"/>
              <a:ext cx="9792369" cy="66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2.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Bahan-Bahan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Alami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untuk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Membuat</a:t>
              </a:r>
              <a:r>
                <a:rPr lang="en-US" sz="34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400" b="1" dirty="0" err="1" smtClean="0">
                  <a:solidFill>
                    <a:prstClr val="white"/>
                  </a:solidFill>
                  <a:cs typeface="Arial" pitchFamily="34" charset="0"/>
                </a:rPr>
                <a:t>Tekstur</a:t>
              </a:r>
              <a:endParaRPr lang="en-US" sz="3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5" y="920920"/>
            <a:ext cx="3142513" cy="5305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5676" y="1652889"/>
            <a:ext cx="7427935" cy="1077218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Tekstur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pada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suatu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benda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dapat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dihasilkan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dengan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berbagai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cara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bahan</a:t>
            </a:r>
            <a:r>
              <a:rPr lang="en-US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CC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676" y="3034902"/>
            <a:ext cx="6350697" cy="1569660"/>
          </a:xfrm>
          <a:prstGeom prst="rect">
            <a:avLst/>
          </a:prstGeom>
          <a:solidFill>
            <a:srgbClr val="FFFFCC"/>
          </a:solidFill>
          <a:ln w="19050">
            <a:solidFill>
              <a:srgbClr val="0099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</a:rPr>
              <a:t>Misalnya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batu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alam</a:t>
            </a:r>
            <a:r>
              <a:rPr lang="en-US" sz="3200" b="1" dirty="0" smtClean="0">
                <a:solidFill>
                  <a:srgbClr val="7030A0"/>
                </a:solidFill>
              </a:rPr>
              <a:t>, semen, </a:t>
            </a:r>
            <a:r>
              <a:rPr lang="en-US" sz="3200" b="1" dirty="0" err="1" smtClean="0">
                <a:solidFill>
                  <a:srgbClr val="7030A0"/>
                </a:solidFill>
              </a:rPr>
              <a:t>pasir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bubuk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bata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merah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serbuk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gergaji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dan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tanah</a:t>
            </a:r>
            <a:r>
              <a:rPr lang="en-US" sz="3200" b="1" dirty="0" smtClean="0">
                <a:solidFill>
                  <a:srgbClr val="7030A0"/>
                </a:solidFill>
              </a:rPr>
              <a:t>.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623</Words>
  <Application>Microsoft Office PowerPoint</Application>
  <PresentationFormat>Widescreen</PresentationFormat>
  <Paragraphs>72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Open Sans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Alivia Arianda</dc:creator>
  <cp:lastModifiedBy>Nur Alivia Arianda</cp:lastModifiedBy>
  <cp:revision>42</cp:revision>
  <dcterms:created xsi:type="dcterms:W3CDTF">2022-04-28T01:27:10Z</dcterms:created>
  <dcterms:modified xsi:type="dcterms:W3CDTF">2022-05-12T03:07:31Z</dcterms:modified>
</cp:coreProperties>
</file>