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0" roundtripDataSignature="AMtx7mg2/s69+JPIW/PdKXEgOUUBplOD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61AC47A-5BCF-4894-984E-77B6D91E1D52}">
  <a:tblStyle styleId="{D61AC47A-5BCF-4894-984E-77B6D91E1D5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ato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" name="Google Shape;4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0" name="Google Shape;20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" name="Google Shape;2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7" name="Google Shape;27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5" name="Google Shape;35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 txBox="1"/>
          <p:nvPr>
            <p:ph idx="1" type="body"/>
          </p:nvPr>
        </p:nvSpPr>
        <p:spPr>
          <a:xfrm>
            <a:off x="311700" y="873975"/>
            <a:ext cx="4260300" cy="3718200"/>
          </a:xfrm>
          <a:prstGeom prst="rect">
            <a:avLst/>
          </a:prstGeom>
          <a:solidFill>
            <a:srgbClr val="E6B8A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50" name="Google Shape;50;p1"/>
          <p:cNvSpPr txBox="1"/>
          <p:nvPr>
            <p:ph type="title"/>
          </p:nvPr>
        </p:nvSpPr>
        <p:spPr>
          <a:xfrm>
            <a:off x="4742475" y="217825"/>
            <a:ext cx="4173900" cy="4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1920"/>
              <a:t>Panduan pengisian file kerja</a:t>
            </a:r>
            <a:endParaRPr sz="1920"/>
          </a:p>
        </p:txBody>
      </p:sp>
      <p:sp>
        <p:nvSpPr>
          <p:cNvPr id="51" name="Google Shape;51;p1"/>
          <p:cNvSpPr txBox="1"/>
          <p:nvPr>
            <p:ph idx="1" type="body"/>
          </p:nvPr>
        </p:nvSpPr>
        <p:spPr>
          <a:xfrm>
            <a:off x="4742475" y="713725"/>
            <a:ext cx="4089900" cy="41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/>
              <a:t>Slide 3-5 adalah </a:t>
            </a:r>
            <a:r>
              <a:rPr i="1" lang="en-GB" sz="1600"/>
              <a:t>slide</a:t>
            </a:r>
            <a:r>
              <a:rPr lang="en-GB" sz="1600"/>
              <a:t> template/acuan. Silakan salin 3 </a:t>
            </a:r>
            <a:r>
              <a:rPr i="1" lang="en-GB" sz="1600"/>
              <a:t>slide</a:t>
            </a:r>
            <a:r>
              <a:rPr lang="en-GB" sz="1600"/>
              <a:t> ini dan mohon kerjasama Bapak Ibu untuk tidak mengubah apapun di slide ini.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/>
              <a:t>Hapus tulisan </a:t>
            </a:r>
            <a:r>
              <a:rPr i="1" lang="en-GB" sz="1600"/>
              <a:t>template</a:t>
            </a:r>
            <a:r>
              <a:rPr lang="en-GB" sz="1600"/>
              <a:t>, dan tuliskan nama serta peran Bapak/Ibu di halaman kuning yang disediakan. Tuliskan pula nama Bapak/Ibu di setiap lembar yang Anda kerjakan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/>
              <a:t>Berikan catatan selama kerja mandiri dan lembar kerja ini harus sudah dituntaskan sebelum sesi berikutnya (diskusi)</a:t>
            </a:r>
            <a:endParaRPr sz="1600"/>
          </a:p>
        </p:txBody>
      </p:sp>
      <p:sp>
        <p:nvSpPr>
          <p:cNvPr id="52" name="Google Shape;52;p1"/>
          <p:cNvSpPr txBox="1"/>
          <p:nvPr>
            <p:ph type="title"/>
          </p:nvPr>
        </p:nvSpPr>
        <p:spPr>
          <a:xfrm>
            <a:off x="177600" y="1169375"/>
            <a:ext cx="3109200" cy="4032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E6B8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i="1" lang="en-GB" sz="1328"/>
              <a:t>Fase</a:t>
            </a:r>
            <a:endParaRPr i="1" sz="1328"/>
          </a:p>
        </p:txBody>
      </p:sp>
      <p:graphicFrame>
        <p:nvGraphicFramePr>
          <p:cNvPr id="53" name="Google Shape;53;p1"/>
          <p:cNvGraphicFramePr/>
          <p:nvPr/>
        </p:nvGraphicFramePr>
        <p:xfrm>
          <a:off x="741525" y="18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{D61AC47A-5BCF-4894-984E-77B6D91E1D52}</a:tableStyleId>
              </a:tblPr>
              <a:tblGrid>
                <a:gridCol w="871950"/>
                <a:gridCol w="1329300"/>
                <a:gridCol w="1129925"/>
              </a:tblGrid>
              <a:tr h="39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Fase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Kelas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Jenjang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A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1 &amp; 2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 row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SD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B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3 &amp; 4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 vMerge="1"/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C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5 &amp; 6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 vMerge="1"/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D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7, 8, &amp; 9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SMP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609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E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10, 11, &amp; 12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/>
                        <a:t>SMA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GB"/>
              <a:t>Tema: Berekayasa dan Berteknologi untuk Membanguan NKRI (SD-SMA/SMK)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D966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Google Shape;63;p3"/>
          <p:cNvGraphicFramePr/>
          <p:nvPr/>
        </p:nvGraphicFramePr>
        <p:xfrm>
          <a:off x="830350" y="3048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{D61AC47A-5BCF-4894-984E-77B6D91E1D52}</a:tableStyleId>
              </a:tblPr>
              <a:tblGrid>
                <a:gridCol w="887575"/>
                <a:gridCol w="6416875"/>
              </a:tblGrid>
              <a:tr h="190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Nama</a:t>
                      </a:r>
                      <a:endParaRPr b="1" sz="15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Devi Nurjanah</a:t>
                      </a:r>
                      <a:endParaRPr sz="15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Fase</a:t>
                      </a:r>
                      <a:endParaRPr b="1" sz="15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</a:t>
                      </a:r>
                      <a:endParaRPr sz="15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FFD9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4" name="Google Shape;64;p3"/>
          <p:cNvSpPr txBox="1"/>
          <p:nvPr/>
        </p:nvSpPr>
        <p:spPr>
          <a:xfrm>
            <a:off x="152400" y="152400"/>
            <a:ext cx="3000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rgbClr val="A61C00"/>
                </a:solidFill>
                <a:latin typeface="Lato"/>
                <a:ea typeface="Lato"/>
                <a:cs typeface="Lato"/>
                <a:sym typeface="Lato"/>
              </a:rPr>
              <a:t>[TEMPLATE]</a:t>
            </a:r>
            <a:endParaRPr b="1" i="0" sz="1400" u="none" cap="none" strike="noStrike">
              <a:solidFill>
                <a:srgbClr val="A61C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"/>
          <p:cNvSpPr txBox="1"/>
          <p:nvPr>
            <p:ph type="title"/>
          </p:nvPr>
        </p:nvSpPr>
        <p:spPr>
          <a:xfrm>
            <a:off x="267225" y="445025"/>
            <a:ext cx="8565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2106"/>
              <a:buNone/>
            </a:pPr>
            <a:r>
              <a:rPr lang="en-GB" sz="2355"/>
              <a:t>Lembar Kerja Mandiri</a:t>
            </a:r>
            <a:endParaRPr sz="2355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12217"/>
              <a:buNone/>
            </a:pPr>
            <a:r>
              <a:rPr b="0" lang="en-GB" sz="1466"/>
              <a:t>Silakan Bapak/Ibu membaca materi-materi yang diberikan Pusmenjar, dan memberikan catatan </a:t>
            </a:r>
            <a:endParaRPr b="0" sz="1466"/>
          </a:p>
        </p:txBody>
      </p:sp>
      <p:graphicFrame>
        <p:nvGraphicFramePr>
          <p:cNvPr id="70" name="Google Shape;70;p4"/>
          <p:cNvGraphicFramePr/>
          <p:nvPr/>
        </p:nvGraphicFramePr>
        <p:xfrm>
          <a:off x="267300" y="1374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{D61AC47A-5BCF-4894-984E-77B6D91E1D52}</a:tableStyleId>
              </a:tblPr>
              <a:tblGrid>
                <a:gridCol w="2684350"/>
                <a:gridCol w="5880650"/>
              </a:tblGrid>
              <a:tr h="51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Hal yang paling menarik dari bacaan materi yang dipelajari… (3-5 hal)</a:t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Dalam hal mendesain projek dari alur perencanaan hingga implementasi projek Penguat Profil Pancasila.</a:t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Rapor projek profil beserta alur isiannya.</a:t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Sub elemen dalam setiap elemen per dimensinya sangat beragam dan perlunya pemahaman yang cukup untuk penulis.</a:t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Proses penyusunan dan perancangan keseluruhan dimensi dan tema Projek Profil Pancasila</a:t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0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Hal yang ingin ditanyakan, dicari tahu dan dikonfirmasi dari dokumen tersebut</a:t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Kriteria sekolah yang akan menggunakan Profil Pelajar Pancasila hingga pada tahapan kesiapan sekolah dalam menjalankan projek ini seperti apa ?</a:t>
                      </a:r>
                      <a:endParaRPr b="1" sz="11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Dalam urutan alur (sequence) projek ini (ada 3 contoh) di terapkan dalam dimensi atau elemen atau tema yang diambil ?</a:t>
                      </a:r>
                      <a:endParaRPr b="1" sz="11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Halaman 35</a:t>
                      </a:r>
                      <a:endParaRPr b="1" sz="11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Acuan untuk lembar refleksi murid dan rubrik seharusnya melalui beberapa telaah hingga mencapai kesempurnaan.</a:t>
                      </a:r>
                      <a:endParaRPr b="1" sz="11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71" name="Google Shape;71;p4"/>
          <p:cNvGraphicFramePr/>
          <p:nvPr/>
        </p:nvGraphicFramePr>
        <p:xfrm>
          <a:off x="5320625" y="145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{D61AC47A-5BCF-4894-984E-77B6D91E1D52}</a:tableStyleId>
              </a:tblPr>
              <a:tblGrid>
                <a:gridCol w="928650"/>
                <a:gridCol w="2813000"/>
              </a:tblGrid>
              <a:tr h="152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Nama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72" name="Google Shape;72;p4"/>
          <p:cNvSpPr txBox="1"/>
          <p:nvPr/>
        </p:nvSpPr>
        <p:spPr>
          <a:xfrm>
            <a:off x="160825" y="145000"/>
            <a:ext cx="4749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rgbClr val="A61C00"/>
                </a:solidFill>
                <a:latin typeface="Lato"/>
                <a:ea typeface="Lato"/>
                <a:cs typeface="Lato"/>
                <a:sym typeface="Lato"/>
              </a:rPr>
              <a:t>[TEMPLATE] Profil Pelajar Pancasila &amp; Prinsip Projek</a:t>
            </a:r>
            <a:endParaRPr b="1" i="0" sz="1400" u="none" cap="none" strike="noStrike">
              <a:solidFill>
                <a:srgbClr val="A61C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>
            <p:ph type="title"/>
          </p:nvPr>
        </p:nvSpPr>
        <p:spPr>
          <a:xfrm>
            <a:off x="267225" y="445025"/>
            <a:ext cx="8565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2106"/>
              <a:buNone/>
            </a:pPr>
            <a:r>
              <a:rPr lang="en-GB" sz="2355"/>
              <a:t>Lembar Kerja Mandiri</a:t>
            </a:r>
            <a:endParaRPr sz="2355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12217"/>
              <a:buNone/>
            </a:pPr>
            <a:r>
              <a:rPr b="0" lang="en-GB" sz="1466"/>
              <a:t>Silakan Bapak/Ibu membaca materi-materi yang diberikan Pusmenjar, dan memberikan catatan </a:t>
            </a:r>
            <a:endParaRPr b="0" sz="1466"/>
          </a:p>
        </p:txBody>
      </p:sp>
      <p:graphicFrame>
        <p:nvGraphicFramePr>
          <p:cNvPr id="78" name="Google Shape;78;p5"/>
          <p:cNvGraphicFramePr/>
          <p:nvPr/>
        </p:nvGraphicFramePr>
        <p:xfrm>
          <a:off x="267300" y="1374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{D61AC47A-5BCF-4894-984E-77B6D91E1D52}</a:tableStyleId>
              </a:tblPr>
              <a:tblGrid>
                <a:gridCol w="2684350"/>
                <a:gridCol w="5880650"/>
              </a:tblGrid>
              <a:tr h="51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Hal yang paling menarik dari bacaan materi yang dipelajari… (3-5 hal)</a:t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Pola pengajaran pada materi Update fase E sangat sangat bagus untuk diimplementasikan khusunya sekolah luar pulau jawa</a:t>
                      </a:r>
                      <a:endParaRPr b="1" sz="11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Pengembangan dan metode pembelajaran yang interaktif dan menyenangkan.</a:t>
                      </a:r>
                      <a:endParaRPr b="1" sz="11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Pada toolkit sangat detail dan bagus untuk diimplementasikan juga dengan beberapa tema yang akan diangkat dilingkungan sekolah. Apalagi jika sekolah support dalam hal ini.</a:t>
                      </a:r>
                      <a:endParaRPr b="1" sz="11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Projek Profil Pancasila menjadikan semua kalangan guru, sekolah hingga murid menjadi sangat kreatif dan sadar akan lingkungan yang terus berubah-ubah setiap waktunya</a:t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Hal yang ingin ditanyakan, dicari tahu dan dikonfirmasi dari dokumen tersebut</a:t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Apakah semua para penulis atau perancang Projek Profil Pancasila masih ada keberlanjutan setelah kegiatan selama 3 hari ini selesai ? atau memang diselesaikan dalam waktu 3 hari saja?</a:t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Usulan untuk memperkaya </a:t>
                      </a:r>
                      <a:r>
                        <a:rPr b="1" i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Toolkit </a:t>
                      </a:r>
                      <a:r>
                        <a:rPr b="1" lang="en-GB" sz="11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ini </a:t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Penggabungan dari keseluruhan tema yang ada dapat dirancang seperti toolkit tersebut agar semakin bervariasi temanya.</a:t>
                      </a:r>
                      <a:endParaRPr b="1" sz="11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Lato"/>
                        <a:buAutoNum type="arabicPeriod"/>
                      </a:pPr>
                      <a:r>
                        <a:rPr b="1" lang="en-GB" sz="11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Bagaimana jika ada penambahan 1 sesi terkait orang tua siswa yang mengharuskan berinteraksi dengan anaknya. Kan sejauh ini pembahasannya seputar siswa, guru dan pihak sekolah.</a:t>
                      </a:r>
                      <a:endParaRPr sz="11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79" name="Google Shape;79;p5"/>
          <p:cNvGraphicFramePr/>
          <p:nvPr/>
        </p:nvGraphicFramePr>
        <p:xfrm>
          <a:off x="5320625" y="145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{D61AC47A-5BCF-4894-984E-77B6D91E1D52}</a:tableStyleId>
              </a:tblPr>
              <a:tblGrid>
                <a:gridCol w="928650"/>
                <a:gridCol w="2813000"/>
              </a:tblGrid>
              <a:tr h="152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Nama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80" name="Google Shape;80;p5"/>
          <p:cNvSpPr txBox="1"/>
          <p:nvPr/>
        </p:nvSpPr>
        <p:spPr>
          <a:xfrm>
            <a:off x="160825" y="145000"/>
            <a:ext cx="4749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rgbClr val="A61C00"/>
                </a:solidFill>
                <a:latin typeface="Lato"/>
                <a:ea typeface="Lato"/>
                <a:cs typeface="Lato"/>
                <a:sym typeface="Lato"/>
              </a:rPr>
              <a:t>[TEMPLATE] Contoh </a:t>
            </a:r>
            <a:r>
              <a:rPr b="1" i="1" lang="en-GB" sz="1500" u="none" cap="none" strike="noStrike">
                <a:solidFill>
                  <a:srgbClr val="A61C00"/>
                </a:solidFill>
                <a:latin typeface="Lato"/>
                <a:ea typeface="Lato"/>
                <a:cs typeface="Lato"/>
                <a:sym typeface="Lato"/>
              </a:rPr>
              <a:t>toolkit </a:t>
            </a:r>
            <a:r>
              <a:rPr b="1" i="0" lang="en-GB" sz="1500" u="none" cap="none" strike="noStrike">
                <a:solidFill>
                  <a:srgbClr val="A61C00"/>
                </a:solidFill>
                <a:latin typeface="Lato"/>
                <a:ea typeface="Lato"/>
                <a:cs typeface="Lato"/>
                <a:sym typeface="Lato"/>
              </a:rPr>
              <a:t>projek</a:t>
            </a:r>
            <a:endParaRPr b="1" i="0" sz="1400" u="none" cap="none" strike="noStrike">
              <a:solidFill>
                <a:srgbClr val="A61C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