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.xml" ContentType="application/vnd.openxmlformats-officedocument.presentationml.notesSlide+xml"/>
  <Override PartName="/ppt/tags/tag2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8" r:id="rId2"/>
    <p:sldId id="281" r:id="rId3"/>
    <p:sldId id="259" r:id="rId4"/>
    <p:sldId id="320" r:id="rId5"/>
    <p:sldId id="321" r:id="rId6"/>
    <p:sldId id="322" r:id="rId7"/>
    <p:sldId id="324" r:id="rId8"/>
    <p:sldId id="323" r:id="rId9"/>
    <p:sldId id="300" r:id="rId10"/>
    <p:sldId id="325" r:id="rId11"/>
    <p:sldId id="326" r:id="rId12"/>
    <p:sldId id="327" r:id="rId13"/>
    <p:sldId id="328" r:id="rId14"/>
    <p:sldId id="329" r:id="rId15"/>
    <p:sldId id="330" r:id="rId16"/>
    <p:sldId id="331" r:id="rId17"/>
    <p:sldId id="332" r:id="rId18"/>
    <p:sldId id="333" r:id="rId19"/>
    <p:sldId id="334" r:id="rId20"/>
    <p:sldId id="335" r:id="rId21"/>
    <p:sldId id="338" r:id="rId22"/>
    <p:sldId id="339" r:id="rId23"/>
    <p:sldId id="304" r:id="rId24"/>
    <p:sldId id="340" r:id="rId25"/>
    <p:sldId id="308" r:id="rId26"/>
    <p:sldId id="341" r:id="rId27"/>
    <p:sldId id="342" r:id="rId28"/>
    <p:sldId id="343" r:id="rId29"/>
    <p:sldId id="318" r:id="rId30"/>
  </p:sldIdLst>
  <p:sldSz cx="9144000" cy="5143500" type="screen16x9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0A06"/>
    <a:srgbClr val="0A0906"/>
    <a:srgbClr val="110D0A"/>
    <a:srgbClr val="FCFBF9"/>
    <a:srgbClr val="FF0066"/>
    <a:srgbClr val="B1CE37"/>
    <a:srgbClr val="CCFF66"/>
    <a:srgbClr val="FF7C80"/>
    <a:srgbClr val="FFFF99"/>
    <a:srgbClr val="C9C0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178" autoAdjust="0"/>
  </p:normalViewPr>
  <p:slideViewPr>
    <p:cSldViewPr>
      <p:cViewPr varScale="1">
        <p:scale>
          <a:sx n="85" d="100"/>
          <a:sy n="85" d="100"/>
        </p:scale>
        <p:origin x="882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2E6E017-A963-4A82-B8B2-F25912348ED9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BED2E8A-BC53-4118-AA88-80264F1A9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895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738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414A55-2DC5-4D0A-AEA5-41CFF072D078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275" y="3373438"/>
            <a:ext cx="7435850" cy="27606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738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2D96C-3A96-4188-BE3C-5EC77692F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028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11810-F68A-40FA-8749-1C5B7E39096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682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11810-F68A-40FA-8749-1C5B7E39096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916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11810-F68A-40FA-8749-1C5B7E39096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045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81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85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93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39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74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22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7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97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39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06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4.wdp"/><Relationship Id="rId3" Type="http://schemas.openxmlformats.org/officeDocument/2006/relationships/image" Target="../media/image15.png"/><Relationship Id="rId7" Type="http://schemas.microsoft.com/office/2007/relationships/hdphoto" Target="../media/hdphoto1.wdp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11" Type="http://schemas.microsoft.com/office/2007/relationships/hdphoto" Target="../media/hdphoto3.wdp"/><Relationship Id="rId5" Type="http://schemas.openxmlformats.org/officeDocument/2006/relationships/image" Target="../media/image2.png"/><Relationship Id="rId10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microsoft.com/office/2007/relationships/hdphoto" Target="../media/hdphoto2.wdp"/><Relationship Id="rId1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0.emf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0.emf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0.emf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5.jpe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Relationship Id="rId9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29.pn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image" Target="../media/image31.pn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jpeg"/><Relationship Id="rId7" Type="http://schemas.openxmlformats.org/officeDocument/2006/relationships/image" Target="../media/image20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1.png"/><Relationship Id="rId5" Type="http://schemas.openxmlformats.org/officeDocument/2006/relationships/image" Target="../media/image35.png"/><Relationship Id="rId10" Type="http://schemas.openxmlformats.org/officeDocument/2006/relationships/image" Target="../media/image38.jpeg"/><Relationship Id="rId4" Type="http://schemas.openxmlformats.org/officeDocument/2006/relationships/image" Target="../media/image2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2.png"/><Relationship Id="rId2" Type="http://schemas.microsoft.com/office/2007/relationships/media" Target="../media/media1.mp4"/><Relationship Id="rId1" Type="http://schemas.openxmlformats.org/officeDocument/2006/relationships/tags" Target="../tags/tag16.xml"/><Relationship Id="rId6" Type="http://schemas.openxmlformats.org/officeDocument/2006/relationships/image" Target="../media/image1.png"/><Relationship Id="rId5" Type="http://schemas.openxmlformats.org/officeDocument/2006/relationships/image" Target="../media/image40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4.pn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20.emf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20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r="2812"/>
          <a:stretch/>
        </p:blipFill>
        <p:spPr>
          <a:xfrm>
            <a:off x="-9525" y="0"/>
            <a:ext cx="9153525" cy="5193750"/>
          </a:xfrm>
          <a:prstGeom prst="rect">
            <a:avLst/>
          </a:prstGeom>
        </p:spPr>
      </p:pic>
      <p:sp>
        <p:nvSpPr>
          <p:cNvPr id="8" name="テキスト プレースホルダー 11"/>
          <p:cNvSpPr txBox="1">
            <a:spLocks/>
          </p:cNvSpPr>
          <p:nvPr/>
        </p:nvSpPr>
        <p:spPr>
          <a:xfrm>
            <a:off x="4301361" y="1783077"/>
            <a:ext cx="4274018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B1CE37"/>
                </a:solidFill>
                <a:cs typeface="Arial" pitchFamily="34" charset="0"/>
              </a:rPr>
              <a:t>IPAS</a:t>
            </a:r>
            <a:endParaRPr lang="id-ID" b="1" dirty="0">
              <a:solidFill>
                <a:srgbClr val="B1CE37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901966" y="1200150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3012" y="2865879"/>
            <a:ext cx="2079737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SD/MI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KELAS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1524000" y="763869"/>
            <a:ext cx="2454166" cy="3287686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857250"/>
            <a:ext cx="2377966" cy="319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1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11325"/>
          <a:stretch/>
        </p:blipFill>
        <p:spPr>
          <a:xfrm>
            <a:off x="-17353" y="445769"/>
            <a:ext cx="9161353" cy="471678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"/>
            <a:ext cx="9153147" cy="3257550"/>
          </a:xfrm>
          <a:prstGeom prst="rect">
            <a:avLst/>
          </a:prstGeom>
          <a:gradFill>
            <a:gsLst>
              <a:gs pos="61000">
                <a:schemeClr val="accent1">
                  <a:lumMod val="5000"/>
                  <a:lumOff val="9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212166" y="1280815"/>
            <a:ext cx="54934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+mj-lt"/>
                <a:cs typeface="Arial" pitchFamily="34" charset="0"/>
              </a:rPr>
              <a:t>Hewan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>
                <a:latin typeface="+mj-lt"/>
                <a:cs typeface="Arial" pitchFamily="34" charset="0"/>
              </a:rPr>
              <a:t>yang </a:t>
            </a:r>
            <a:r>
              <a:rPr lang="en-US" sz="2000" dirty="0" err="1">
                <a:latin typeface="+mj-lt"/>
                <a:cs typeface="Arial" pitchFamily="34" charset="0"/>
              </a:rPr>
              <a:t>hidup</a:t>
            </a:r>
            <a:r>
              <a:rPr lang="en-US" sz="2000" dirty="0">
                <a:latin typeface="+mj-lt"/>
                <a:cs typeface="Arial" pitchFamily="34" charset="0"/>
              </a:rPr>
              <a:t> di </a:t>
            </a:r>
            <a:r>
              <a:rPr lang="en-US" sz="2000" dirty="0" err="1">
                <a:latin typeface="+mj-lt"/>
                <a:cs typeface="Arial" pitchFamily="34" charset="0"/>
              </a:rPr>
              <a:t>darat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disebut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hewan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darat</a:t>
            </a:r>
            <a:r>
              <a:rPr lang="en-US" sz="2000" dirty="0" smtClean="0">
                <a:latin typeface="+mj-lt"/>
                <a:cs typeface="Arial" pitchFamily="34" charset="0"/>
              </a:rPr>
              <a:t>.</a:t>
            </a:r>
            <a:r>
              <a:rPr lang="en-US" sz="2000" dirty="0">
                <a:latin typeface="+mj-lt"/>
                <a:cs typeface="Arial" pitchFamily="34" charset="0"/>
              </a:rPr>
              <a:t/>
            </a:r>
            <a:br>
              <a:rPr lang="en-US" sz="2000" dirty="0">
                <a:latin typeface="+mj-lt"/>
                <a:cs typeface="Arial" pitchFamily="34" charset="0"/>
              </a:rPr>
            </a:br>
            <a:r>
              <a:rPr lang="en-US" sz="2000" dirty="0" err="1">
                <a:latin typeface="+mj-lt"/>
                <a:cs typeface="Arial" pitchFamily="34" charset="0"/>
              </a:rPr>
              <a:t>Hewan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darat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ada</a:t>
            </a:r>
            <a:r>
              <a:rPr lang="en-US" sz="2000" dirty="0">
                <a:latin typeface="+mj-lt"/>
                <a:cs typeface="Arial" pitchFamily="34" charset="0"/>
              </a:rPr>
              <a:t> yang </a:t>
            </a:r>
            <a:r>
              <a:rPr lang="en-US" sz="2000" dirty="0" err="1">
                <a:latin typeface="+mj-lt"/>
                <a:cs typeface="Arial" pitchFamily="34" charset="0"/>
              </a:rPr>
              <a:t>hidup</a:t>
            </a:r>
            <a:r>
              <a:rPr lang="en-US" sz="2000" dirty="0">
                <a:latin typeface="+mj-lt"/>
                <a:cs typeface="Arial" pitchFamily="34" charset="0"/>
              </a:rPr>
              <a:t> di </a:t>
            </a:r>
            <a:r>
              <a:rPr lang="en-US" sz="2000" dirty="0" err="1">
                <a:latin typeface="+mj-lt"/>
                <a:cs typeface="Arial" pitchFamily="34" charset="0"/>
              </a:rPr>
              <a:t>peternakan</a:t>
            </a:r>
            <a:r>
              <a:rPr lang="en-US" sz="2000" dirty="0" smtClean="0">
                <a:latin typeface="+mj-lt"/>
                <a:cs typeface="Arial" pitchFamily="34" charset="0"/>
              </a:rPr>
              <a:t>, </a:t>
            </a:r>
            <a:r>
              <a:rPr lang="en-US" sz="2000" dirty="0" err="1" smtClean="0">
                <a:latin typeface="+mj-lt"/>
                <a:cs typeface="Arial" pitchFamily="34" charset="0"/>
              </a:rPr>
              <a:t>hutan</a:t>
            </a:r>
            <a:r>
              <a:rPr lang="en-US" sz="2000" dirty="0">
                <a:latin typeface="+mj-lt"/>
                <a:cs typeface="Arial" pitchFamily="34" charset="0"/>
              </a:rPr>
              <a:t>, </a:t>
            </a:r>
            <a:r>
              <a:rPr lang="en-US" sz="2000" dirty="0" err="1">
                <a:latin typeface="+mj-lt"/>
                <a:cs typeface="Arial" pitchFamily="34" charset="0"/>
              </a:rPr>
              <a:t>padang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rumput</a:t>
            </a:r>
            <a:r>
              <a:rPr lang="en-US" sz="2000" dirty="0">
                <a:latin typeface="+mj-lt"/>
                <a:cs typeface="Arial" pitchFamily="34" charset="0"/>
              </a:rPr>
              <a:t>, </a:t>
            </a:r>
            <a:r>
              <a:rPr lang="en-US" sz="2000" dirty="0" err="1">
                <a:latin typeface="+mj-lt"/>
                <a:cs typeface="Arial" pitchFamily="34" charset="0"/>
              </a:rPr>
              <a:t>dan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kutub</a:t>
            </a:r>
            <a:r>
              <a:rPr lang="en-US" sz="2000" dirty="0">
                <a:latin typeface="+mj-lt"/>
                <a:cs typeface="Arial" pitchFamily="34" charset="0"/>
              </a:rPr>
              <a:t>.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07067" y="898276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+mj-lt"/>
                <a:cs typeface="Arial" pitchFamily="34" charset="0"/>
              </a:rPr>
              <a:t>Hewan</a:t>
            </a:r>
            <a:r>
              <a:rPr lang="en-US" sz="2400" b="1" dirty="0" smtClean="0">
                <a:latin typeface="+mj-lt"/>
                <a:cs typeface="Arial" pitchFamily="34" charset="0"/>
              </a:rPr>
              <a:t> yang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hidup</a:t>
            </a:r>
            <a:r>
              <a:rPr lang="en-US" sz="2400" b="1" dirty="0" smtClean="0">
                <a:latin typeface="+mj-lt"/>
                <a:cs typeface="Arial" pitchFamily="34" charset="0"/>
              </a:rPr>
              <a:t> di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darat</a:t>
            </a:r>
            <a:endParaRPr lang="en-US" sz="2400" b="1" dirty="0">
              <a:latin typeface="+mj-lt"/>
              <a:cs typeface="Arial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34218" y="45880"/>
            <a:ext cx="762000" cy="923330"/>
            <a:chOff x="463618" y="216443"/>
            <a:chExt cx="3197225" cy="923330"/>
          </a:xfrm>
        </p:grpSpPr>
        <p:sp>
          <p:nvSpPr>
            <p:cNvPr id="15" name="Oval 14"/>
            <p:cNvSpPr/>
            <p:nvPr/>
          </p:nvSpPr>
          <p:spPr>
            <a:xfrm>
              <a:off x="463618" y="315903"/>
              <a:ext cx="3197225" cy="80804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85955" y="216443"/>
              <a:ext cx="275255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5400" dirty="0" smtClean="0">
                  <a:latin typeface="+mj-lt"/>
                  <a:cs typeface="Arial" pitchFamily="34" charset="0"/>
                </a:rPr>
                <a:t>1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3499"/>
            <a:ext cx="9144000" cy="8503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9" b="99515" l="86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095999" y="2525307"/>
            <a:ext cx="3048000" cy="20452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92" b="100000" l="184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5035" y="3648282"/>
            <a:ext cx="1102197" cy="1064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3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983" y="3050637"/>
            <a:ext cx="2279154" cy="16780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922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75679" y="2758143"/>
            <a:ext cx="1343427" cy="1559771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6774285" y="951963"/>
            <a:ext cx="1890708" cy="1673366"/>
            <a:chOff x="2274457" y="415480"/>
            <a:chExt cx="1634797" cy="1582406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20824811" flipH="1">
              <a:off x="2274457" y="415480"/>
              <a:ext cx="1634797" cy="1582406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296923" y="682610"/>
              <a:ext cx="1508082" cy="9604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2000" dirty="0" err="1" smtClean="0">
                  <a:latin typeface="+mj-lt"/>
                  <a:cs typeface="Arial" pitchFamily="34" charset="0"/>
                </a:rPr>
                <a:t>Hewan-hewan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yang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hidup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</a:t>
              </a:r>
            </a:p>
            <a:p>
              <a:pPr algn="ctr">
                <a:buSzPct val="100000"/>
              </a:pPr>
              <a:r>
                <a:rPr lang="en-US" sz="2000" dirty="0" smtClean="0">
                  <a:latin typeface="+mj-lt"/>
                  <a:cs typeface="Arial" pitchFamily="34" charset="0"/>
                </a:rPr>
                <a:t>di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peternakan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.</a:t>
              </a:r>
              <a:endParaRPr lang="en-US" sz="2000" dirty="0">
                <a:latin typeface="+mj-lt"/>
                <a:cs typeface="Arial" pitchFamily="34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1213561" y="339835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+mj-lt"/>
                <a:cs typeface="Arial" pitchFamily="34" charset="0"/>
              </a:rPr>
              <a:t>Tempat</a:t>
            </a:r>
            <a:r>
              <a:rPr lang="en-US" sz="2400" b="1" dirty="0" smtClean="0">
                <a:latin typeface="+mj-lt"/>
                <a:cs typeface="Arial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Hidup</a:t>
            </a:r>
            <a:r>
              <a:rPr lang="en-US" sz="2400" b="1" dirty="0" smtClean="0">
                <a:latin typeface="+mj-lt"/>
                <a:cs typeface="Arial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Hewan</a:t>
            </a:r>
            <a:endParaRPr lang="en-US" sz="2400" b="1" dirty="0">
              <a:latin typeface="+mj-lt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8444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7398"/>
    </mc:Choice>
    <mc:Fallback>
      <p:transition advTm="17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37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6281477" y="468922"/>
            <a:ext cx="2143196" cy="2078250"/>
          </a:xfrm>
          <a:prstGeom prst="ellipse">
            <a:avLst/>
          </a:prstGeom>
          <a:solidFill>
            <a:srgbClr val="FF3399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577622" y="3213839"/>
            <a:ext cx="2143196" cy="2078250"/>
          </a:xfrm>
          <a:prstGeom prst="ellipse">
            <a:avLst/>
          </a:prstGeom>
          <a:solidFill>
            <a:srgbClr val="FF3399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3499"/>
            <a:ext cx="9144000" cy="850392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2514937" y="143574"/>
            <a:ext cx="2143196" cy="2078250"/>
          </a:xfrm>
          <a:prstGeom prst="ellipse">
            <a:avLst/>
          </a:prstGeom>
          <a:solidFill>
            <a:srgbClr val="FF3399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419600" y="148589"/>
            <a:ext cx="1890708" cy="1673366"/>
            <a:chOff x="2274457" y="415480"/>
            <a:chExt cx="1634797" cy="158240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lum bright="70000" contrast="-70000"/>
            </a:blip>
            <a:stretch>
              <a:fillRect/>
            </a:stretch>
          </p:blipFill>
          <p:spPr>
            <a:xfrm rot="20824811" flipH="1">
              <a:off x="2274457" y="415480"/>
              <a:ext cx="1634797" cy="1582406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2296923" y="682610"/>
              <a:ext cx="1508082" cy="9604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2000" dirty="0" err="1" smtClean="0">
                  <a:latin typeface="+mj-lt"/>
                  <a:cs typeface="Arial" pitchFamily="34" charset="0"/>
                </a:rPr>
                <a:t>Hewan-hewan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yang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hidup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</a:t>
              </a:r>
            </a:p>
            <a:p>
              <a:pPr algn="ctr">
                <a:buSzPct val="100000"/>
              </a:pPr>
              <a:r>
                <a:rPr lang="en-US" sz="2000" dirty="0" smtClean="0">
                  <a:latin typeface="+mj-lt"/>
                  <a:cs typeface="Arial" pitchFamily="34" charset="0"/>
                </a:rPr>
                <a:t>di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hutan</a:t>
              </a:r>
              <a:r>
                <a:rPr lang="en-US" sz="2000" dirty="0">
                  <a:latin typeface="+mj-lt"/>
                  <a:cs typeface="Arial" pitchFamily="34" charset="0"/>
                </a:rPr>
                <a:t>.</a:t>
              </a:r>
            </a:p>
          </p:txBody>
        </p:sp>
      </p:grpSp>
      <p:sp>
        <p:nvSpPr>
          <p:cNvPr id="5" name="Oval 4"/>
          <p:cNvSpPr/>
          <p:nvPr/>
        </p:nvSpPr>
        <p:spPr>
          <a:xfrm>
            <a:off x="3188283" y="2085102"/>
            <a:ext cx="2514600" cy="2438400"/>
          </a:xfrm>
          <a:prstGeom prst="ellipse">
            <a:avLst/>
          </a:prstGeom>
          <a:solidFill>
            <a:srgbClr val="FF3399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-277634" y="180795"/>
            <a:ext cx="2143196" cy="2078250"/>
          </a:xfrm>
          <a:prstGeom prst="ellipse">
            <a:avLst/>
          </a:prstGeom>
          <a:solidFill>
            <a:srgbClr val="FF3399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93093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7398"/>
    </mc:Choice>
    <mc:Fallback>
      <p:transition advTm="17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2" grpId="0" animBg="1"/>
      <p:bldP spid="5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4253"/>
          <a:stretch/>
        </p:blipFill>
        <p:spPr>
          <a:xfrm>
            <a:off x="1" y="0"/>
            <a:ext cx="9144000" cy="48577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3499"/>
            <a:ext cx="9144000" cy="85039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267200" y="148589"/>
            <a:ext cx="1890708" cy="1673366"/>
            <a:chOff x="2274457" y="415480"/>
            <a:chExt cx="1634797" cy="158240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lum bright="70000" contrast="-70000"/>
            </a:blip>
            <a:stretch>
              <a:fillRect/>
            </a:stretch>
          </p:blipFill>
          <p:spPr>
            <a:xfrm rot="20824811" flipH="1">
              <a:off x="2274457" y="415480"/>
              <a:ext cx="1634797" cy="158240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 rot="21275212">
              <a:off x="2312453" y="508820"/>
              <a:ext cx="1558802" cy="12515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2000" dirty="0" err="1" smtClean="0">
                  <a:latin typeface="+mj-lt"/>
                  <a:cs typeface="Arial" pitchFamily="34" charset="0"/>
                </a:rPr>
                <a:t>Hewan-hewan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yang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hidup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</a:t>
              </a:r>
            </a:p>
            <a:p>
              <a:pPr algn="ctr">
                <a:buSzPct val="100000"/>
              </a:pPr>
              <a:r>
                <a:rPr lang="en-US" sz="2000" dirty="0" smtClean="0">
                  <a:latin typeface="+mj-lt"/>
                  <a:cs typeface="Arial" pitchFamily="34" charset="0"/>
                </a:rPr>
                <a:t>di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padang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rumput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.</a:t>
              </a:r>
              <a:endParaRPr lang="en-US" sz="2000" dirty="0">
                <a:latin typeface="+mj-lt"/>
                <a:cs typeface="Arial" pitchFamily="34" charset="0"/>
              </a:endParaRPr>
            </a:p>
          </p:txBody>
        </p:sp>
      </p:grpSp>
      <p:sp>
        <p:nvSpPr>
          <p:cNvPr id="9" name="Oval 8"/>
          <p:cNvSpPr/>
          <p:nvPr/>
        </p:nvSpPr>
        <p:spPr>
          <a:xfrm>
            <a:off x="-381000" y="1664248"/>
            <a:ext cx="2915934" cy="2827572"/>
          </a:xfrm>
          <a:prstGeom prst="ellipse">
            <a:avLst/>
          </a:prstGeom>
          <a:solidFill>
            <a:srgbClr val="FF3399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109543" y="613693"/>
            <a:ext cx="2143196" cy="2078250"/>
          </a:xfrm>
          <a:prstGeom prst="ellipse">
            <a:avLst/>
          </a:prstGeom>
          <a:solidFill>
            <a:srgbClr val="FF3399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781800" y="2225249"/>
            <a:ext cx="2143196" cy="2078250"/>
          </a:xfrm>
          <a:prstGeom prst="ellipse">
            <a:avLst/>
          </a:prstGeom>
          <a:solidFill>
            <a:srgbClr val="FF3399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6959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7398"/>
    </mc:Choice>
    <mc:Fallback>
      <p:transition advTm="17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cebear, Penguin, Arctic, Antarctic, Predator, Bi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47" y="-24912"/>
            <a:ext cx="9176593" cy="517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3499"/>
            <a:ext cx="9144000" cy="85039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 flipH="1">
            <a:off x="3048000" y="445769"/>
            <a:ext cx="1890708" cy="1673366"/>
            <a:chOff x="2274457" y="415480"/>
            <a:chExt cx="1634797" cy="158240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lum bright="70000" contrast="-70000"/>
            </a:blip>
            <a:stretch>
              <a:fillRect/>
            </a:stretch>
          </p:blipFill>
          <p:spPr>
            <a:xfrm rot="20824811" flipH="1">
              <a:off x="2274457" y="415480"/>
              <a:ext cx="1634797" cy="1582406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 rot="21275212">
              <a:off x="2312453" y="654343"/>
              <a:ext cx="1558802" cy="9604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2000" dirty="0" err="1" smtClean="0">
                  <a:latin typeface="+mj-lt"/>
                  <a:cs typeface="Arial" pitchFamily="34" charset="0"/>
                </a:rPr>
                <a:t>Hewan-hewan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yang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hidup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</a:t>
              </a:r>
            </a:p>
            <a:p>
              <a:pPr algn="ctr">
                <a:buSzPct val="100000"/>
              </a:pPr>
              <a:r>
                <a:rPr lang="en-US" sz="2000" dirty="0" smtClean="0">
                  <a:latin typeface="+mj-lt"/>
                  <a:cs typeface="Arial" pitchFamily="34" charset="0"/>
                </a:rPr>
                <a:t>di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kutub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.</a:t>
              </a:r>
              <a:endParaRPr lang="en-US" sz="2000" dirty="0">
                <a:latin typeface="+mj-lt"/>
                <a:cs typeface="Arial" pitchFamily="34" charset="0"/>
              </a:endParaRPr>
            </a:p>
          </p:txBody>
        </p:sp>
      </p:grpSp>
      <p:sp>
        <p:nvSpPr>
          <p:cNvPr id="12" name="Oval 11"/>
          <p:cNvSpPr/>
          <p:nvPr/>
        </p:nvSpPr>
        <p:spPr>
          <a:xfrm>
            <a:off x="1676400" y="2337165"/>
            <a:ext cx="2143196" cy="2078250"/>
          </a:xfrm>
          <a:prstGeom prst="ellipse">
            <a:avLst/>
          </a:prstGeom>
          <a:solidFill>
            <a:srgbClr val="FF3399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984373" y="742950"/>
            <a:ext cx="3917792" cy="3799070"/>
          </a:xfrm>
          <a:prstGeom prst="ellipse">
            <a:avLst/>
          </a:prstGeom>
          <a:solidFill>
            <a:srgbClr val="FF3399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824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7398"/>
    </mc:Choice>
    <mc:Fallback>
      <p:transition advTm="17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umpback Whale, Natural Spectacle, Nature, Mamma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90"/>
          <a:stretch/>
        </p:blipFill>
        <p:spPr bwMode="auto">
          <a:xfrm>
            <a:off x="0" y="285750"/>
            <a:ext cx="9153147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1"/>
            <a:ext cx="9153147" cy="3257550"/>
          </a:xfrm>
          <a:prstGeom prst="rect">
            <a:avLst/>
          </a:prstGeom>
          <a:gradFill>
            <a:gsLst>
              <a:gs pos="61000">
                <a:schemeClr val="accent1">
                  <a:lumMod val="5000"/>
                  <a:lumOff val="9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212166" y="1280815"/>
            <a:ext cx="61792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+mj-lt"/>
                <a:cs typeface="Arial" pitchFamily="34" charset="0"/>
              </a:rPr>
              <a:t>Hewan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>
                <a:latin typeface="+mj-lt"/>
                <a:cs typeface="Arial" pitchFamily="34" charset="0"/>
              </a:rPr>
              <a:t>yang </a:t>
            </a:r>
            <a:r>
              <a:rPr lang="en-US" sz="2000" dirty="0" err="1">
                <a:latin typeface="+mj-lt"/>
                <a:cs typeface="Arial" pitchFamily="34" charset="0"/>
              </a:rPr>
              <a:t>hidup</a:t>
            </a:r>
            <a:r>
              <a:rPr lang="en-US" sz="2000" dirty="0">
                <a:latin typeface="+mj-lt"/>
                <a:cs typeface="Arial" pitchFamily="34" charset="0"/>
              </a:rPr>
              <a:t> di </a:t>
            </a:r>
            <a:r>
              <a:rPr lang="en-US" sz="2000" dirty="0" err="1">
                <a:latin typeface="+mj-lt"/>
                <a:cs typeface="Arial" pitchFamily="34" charset="0"/>
              </a:rPr>
              <a:t>perairan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disebut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hewan</a:t>
            </a:r>
            <a:r>
              <a:rPr lang="en-US" sz="2000" dirty="0">
                <a:latin typeface="+mj-lt"/>
                <a:cs typeface="Arial" pitchFamily="34" charset="0"/>
              </a:rPr>
              <a:t> air.</a:t>
            </a:r>
            <a:br>
              <a:rPr lang="en-US" sz="2000" dirty="0">
                <a:latin typeface="+mj-lt"/>
                <a:cs typeface="Arial" pitchFamily="34" charset="0"/>
              </a:rPr>
            </a:br>
            <a:r>
              <a:rPr lang="en-US" sz="2000" dirty="0" err="1">
                <a:latin typeface="+mj-lt"/>
                <a:cs typeface="Arial" pitchFamily="34" charset="0"/>
              </a:rPr>
              <a:t>Hewan</a:t>
            </a:r>
            <a:r>
              <a:rPr lang="en-US" sz="2000" dirty="0">
                <a:latin typeface="+mj-lt"/>
                <a:cs typeface="Arial" pitchFamily="34" charset="0"/>
              </a:rPr>
              <a:t> air </a:t>
            </a:r>
            <a:r>
              <a:rPr lang="en-US" sz="2000" dirty="0" err="1">
                <a:latin typeface="+mj-lt"/>
                <a:cs typeface="Arial" pitchFamily="34" charset="0"/>
              </a:rPr>
              <a:t>dikelompokkan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menjadi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tiga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macam</a:t>
            </a:r>
            <a:r>
              <a:rPr lang="en-US" sz="2000" dirty="0" smtClean="0">
                <a:latin typeface="+mj-lt"/>
                <a:cs typeface="Arial" pitchFamily="34" charset="0"/>
              </a:rPr>
              <a:t>, </a:t>
            </a:r>
            <a:r>
              <a:rPr lang="en-US" sz="2000" dirty="0" err="1" smtClean="0">
                <a:latin typeface="+mj-lt"/>
                <a:cs typeface="Arial" pitchFamily="34" charset="0"/>
              </a:rPr>
              <a:t>yaitu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hewan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>
                <a:latin typeface="+mj-lt"/>
                <a:cs typeface="Arial" pitchFamily="34" charset="0"/>
              </a:rPr>
              <a:t>air </a:t>
            </a:r>
            <a:r>
              <a:rPr lang="en-US" sz="2000" dirty="0" err="1">
                <a:latin typeface="+mj-lt"/>
                <a:cs typeface="Arial" pitchFamily="34" charset="0"/>
              </a:rPr>
              <a:t>tawar</a:t>
            </a:r>
            <a:r>
              <a:rPr lang="en-US" sz="2000" dirty="0">
                <a:latin typeface="+mj-lt"/>
                <a:cs typeface="Arial" pitchFamily="34" charset="0"/>
              </a:rPr>
              <a:t>, </a:t>
            </a:r>
            <a:r>
              <a:rPr lang="en-US" sz="2000" dirty="0" err="1">
                <a:latin typeface="+mj-lt"/>
                <a:cs typeface="Arial" pitchFamily="34" charset="0"/>
              </a:rPr>
              <a:t>hewan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laut</a:t>
            </a:r>
            <a:r>
              <a:rPr lang="en-US" sz="2000" dirty="0">
                <a:latin typeface="+mj-lt"/>
                <a:cs typeface="Arial" pitchFamily="34" charset="0"/>
              </a:rPr>
              <a:t>, </a:t>
            </a:r>
            <a:r>
              <a:rPr lang="en-US" sz="2000" dirty="0" err="1">
                <a:latin typeface="+mj-lt"/>
                <a:cs typeface="Arial" pitchFamily="34" charset="0"/>
              </a:rPr>
              <a:t>dan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hewan</a:t>
            </a:r>
            <a:r>
              <a:rPr lang="en-US" sz="2000" dirty="0">
                <a:latin typeface="+mj-lt"/>
                <a:cs typeface="Arial" pitchFamily="34" charset="0"/>
              </a:rPr>
              <a:t> air </a:t>
            </a:r>
            <a:r>
              <a:rPr lang="en-US" sz="2000" dirty="0" err="1">
                <a:latin typeface="+mj-lt"/>
                <a:cs typeface="Arial" pitchFamily="34" charset="0"/>
              </a:rPr>
              <a:t>payau</a:t>
            </a:r>
            <a:r>
              <a:rPr lang="en-US" sz="2000" dirty="0">
                <a:latin typeface="+mj-lt"/>
                <a:cs typeface="Arial" pitchFamily="34" charset="0"/>
              </a:rPr>
              <a:t>.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19200" y="819150"/>
            <a:ext cx="5257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+mj-lt"/>
                <a:cs typeface="Arial" pitchFamily="34" charset="0"/>
              </a:rPr>
              <a:t>Hewan</a:t>
            </a:r>
            <a:r>
              <a:rPr lang="en-US" sz="2400" b="1" dirty="0" smtClean="0">
                <a:latin typeface="+mj-lt"/>
                <a:cs typeface="Arial" pitchFamily="34" charset="0"/>
              </a:rPr>
              <a:t> yang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hidup</a:t>
            </a:r>
            <a:r>
              <a:rPr lang="en-US" sz="2400" b="1" dirty="0" smtClean="0">
                <a:latin typeface="+mj-lt"/>
                <a:cs typeface="Arial" pitchFamily="34" charset="0"/>
              </a:rPr>
              <a:t> di air</a:t>
            </a:r>
            <a:endParaRPr lang="en-US" sz="2400" b="1" dirty="0">
              <a:latin typeface="+mj-lt"/>
              <a:cs typeface="Arial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3499"/>
            <a:ext cx="9144000" cy="8503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152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7398"/>
    </mc:Choice>
    <mc:Fallback>
      <p:transition advTm="17398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7"/>
          <a:stretch/>
        </p:blipFill>
        <p:spPr>
          <a:xfrm>
            <a:off x="0" y="-19050"/>
            <a:ext cx="9144000" cy="51625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29441"/>
            <a:ext cx="9153147" cy="3286992"/>
          </a:xfrm>
          <a:prstGeom prst="rect">
            <a:avLst/>
          </a:prstGeom>
          <a:gradFill>
            <a:gsLst>
              <a:gs pos="61000">
                <a:schemeClr val="accent1">
                  <a:lumMod val="5000"/>
                  <a:lumOff val="9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Guppies, Ornamental Fish, Pe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5" t="26342" r="19201" b="4799"/>
          <a:stretch/>
        </p:blipFill>
        <p:spPr bwMode="auto">
          <a:xfrm>
            <a:off x="2955816" y="144782"/>
            <a:ext cx="2169622" cy="2057400"/>
          </a:xfrm>
          <a:prstGeom prst="ellipse">
            <a:avLst/>
          </a:prstGeom>
          <a:ln w="76200">
            <a:solidFill>
              <a:schemeClr val="bg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r="28752"/>
          <a:stretch/>
        </p:blipFill>
        <p:spPr>
          <a:xfrm>
            <a:off x="688990" y="445769"/>
            <a:ext cx="2487946" cy="2441344"/>
          </a:xfrm>
          <a:prstGeom prst="ellipse">
            <a:avLst/>
          </a:prstGeom>
          <a:ln w="76200">
            <a:solidFill>
              <a:schemeClr val="bg1"/>
            </a:solidFill>
          </a:ln>
          <a:effectLst/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53542" y="2017091"/>
            <a:ext cx="3219348" cy="3136800"/>
          </a:xfrm>
          <a:prstGeom prst="ellipse">
            <a:avLst/>
          </a:prstGeom>
          <a:ln w="76200">
            <a:solidFill>
              <a:schemeClr val="bg1"/>
            </a:solidFill>
          </a:ln>
          <a:effectLst/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3499"/>
            <a:ext cx="9144000" cy="85039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782042" y="991000"/>
            <a:ext cx="2362633" cy="2091042"/>
            <a:chOff x="2286618" y="242917"/>
            <a:chExt cx="2042846" cy="197737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>
              <a:biLevel thresh="75000"/>
            </a:blip>
            <a:stretch>
              <a:fillRect/>
            </a:stretch>
          </p:blipFill>
          <p:spPr>
            <a:xfrm rot="20824811" flipH="1">
              <a:off x="2286618" y="242917"/>
              <a:ext cx="2042846" cy="1977378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 rot="21275212">
              <a:off x="2337590" y="544443"/>
              <a:ext cx="1940904" cy="1135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24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Hewan-hewan</a:t>
              </a:r>
              <a:r>
                <a:rPr lang="en-US" sz="24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yang </a:t>
              </a:r>
              <a:r>
                <a:rPr lang="en-US" sz="24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hidup</a:t>
              </a:r>
              <a:r>
                <a:rPr lang="en-US" sz="24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</a:p>
            <a:p>
              <a:pPr algn="ctr">
                <a:buSzPct val="100000"/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di air </a:t>
              </a:r>
              <a:r>
                <a:rPr lang="en-US" sz="24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tawar</a:t>
              </a:r>
              <a:r>
                <a:rPr lang="en-US" sz="24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</a:t>
              </a:r>
              <a:endParaRPr lang="en-US" sz="2400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44306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7398"/>
    </mc:Choice>
    <mc:Fallback>
      <p:transition advTm="17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30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45228" b="10837"/>
          <a:stretch/>
        </p:blipFill>
        <p:spPr>
          <a:xfrm>
            <a:off x="0" y="-19050"/>
            <a:ext cx="9144000" cy="5181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29441"/>
            <a:ext cx="9153147" cy="3286992"/>
          </a:xfrm>
          <a:prstGeom prst="rect">
            <a:avLst/>
          </a:prstGeom>
          <a:gradFill>
            <a:gsLst>
              <a:gs pos="61000">
                <a:schemeClr val="accent1">
                  <a:lumMod val="5000"/>
                  <a:lumOff val="9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8333" t="12694" r="39584" b="18221"/>
          <a:stretch/>
        </p:blipFill>
        <p:spPr>
          <a:xfrm>
            <a:off x="-411806" y="-371553"/>
            <a:ext cx="2995590" cy="2995592"/>
          </a:xfrm>
          <a:prstGeom prst="ellipse">
            <a:avLst/>
          </a:prstGeom>
          <a:ln w="76200">
            <a:solidFill>
              <a:schemeClr val="bg1"/>
            </a:solidFill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r="24307"/>
          <a:stretch/>
        </p:blipFill>
        <p:spPr>
          <a:xfrm rot="874824">
            <a:off x="1749641" y="86060"/>
            <a:ext cx="2116860" cy="2131149"/>
          </a:xfrm>
          <a:prstGeom prst="ellipse">
            <a:avLst/>
          </a:prstGeom>
          <a:ln w="76200">
            <a:solidFill>
              <a:schemeClr val="bg1"/>
            </a:solidFill>
          </a:ln>
          <a:effectLst/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3499"/>
            <a:ext cx="9144000" cy="85039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790514" y="1578518"/>
            <a:ext cx="2362633" cy="2091042"/>
            <a:chOff x="2286618" y="242917"/>
            <a:chExt cx="2042846" cy="197737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>
              <a:biLevel thresh="75000"/>
            </a:blip>
            <a:stretch>
              <a:fillRect/>
            </a:stretch>
          </p:blipFill>
          <p:spPr>
            <a:xfrm rot="20824811" flipH="1">
              <a:off x="2286618" y="242917"/>
              <a:ext cx="2042846" cy="1977378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 rot="21275212">
              <a:off x="2337590" y="544443"/>
              <a:ext cx="1940904" cy="1135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24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Hewan-hewan</a:t>
              </a:r>
              <a:r>
                <a:rPr lang="en-US" sz="24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yang </a:t>
              </a:r>
              <a:r>
                <a:rPr lang="en-US" sz="24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hidup</a:t>
              </a:r>
              <a:r>
                <a:rPr lang="en-US" sz="24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</a:p>
            <a:p>
              <a:pPr algn="ctr">
                <a:buSzPct val="100000"/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di </a:t>
              </a:r>
              <a:r>
                <a:rPr lang="en-US" sz="24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laut</a:t>
              </a:r>
              <a:r>
                <a:rPr lang="en-US" sz="24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</a:t>
              </a:r>
              <a:endParaRPr lang="en-US" sz="2400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/>
          <a:srcRect l="11404" r="11404"/>
          <a:stretch/>
        </p:blipFill>
        <p:spPr>
          <a:xfrm>
            <a:off x="3586128" y="137203"/>
            <a:ext cx="2091241" cy="2028861"/>
          </a:xfrm>
          <a:prstGeom prst="ellipse">
            <a:avLst/>
          </a:prstGeom>
          <a:ln w="76200">
            <a:solidFill>
              <a:schemeClr val="bg1"/>
            </a:solidFill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/>
          <a:srcRect l="8210" r="15670"/>
          <a:stretch/>
        </p:blipFill>
        <p:spPr>
          <a:xfrm>
            <a:off x="5383466" y="111119"/>
            <a:ext cx="2027218" cy="1997405"/>
          </a:xfrm>
          <a:prstGeom prst="ellipse">
            <a:avLst/>
          </a:prstGeom>
          <a:ln w="76200">
            <a:solidFill>
              <a:schemeClr val="bg1"/>
            </a:solidFill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0869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7398"/>
    </mc:Choice>
    <mc:Fallback>
      <p:transition advTm="17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29441"/>
            <a:ext cx="9153147" cy="3286992"/>
          </a:xfrm>
          <a:prstGeom prst="rect">
            <a:avLst/>
          </a:prstGeom>
          <a:gradFill>
            <a:gsLst>
              <a:gs pos="61000">
                <a:schemeClr val="accent1">
                  <a:lumMod val="5000"/>
                  <a:lumOff val="9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9374" y="2383436"/>
            <a:ext cx="2695574" cy="2663778"/>
          </a:xfrm>
          <a:prstGeom prst="ellipse">
            <a:avLst/>
          </a:prstGeom>
          <a:ln w="76200">
            <a:solidFill>
              <a:schemeClr val="bg1"/>
            </a:solidFill>
          </a:ln>
          <a:effectLst/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3499"/>
            <a:ext cx="9144000" cy="85039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 flipV="1">
            <a:off x="6488905" y="2241471"/>
            <a:ext cx="2362633" cy="2091042"/>
            <a:chOff x="2286618" y="242917"/>
            <a:chExt cx="2042846" cy="197737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>
              <a:biLevel thresh="75000"/>
            </a:blip>
            <a:stretch>
              <a:fillRect/>
            </a:stretch>
          </p:blipFill>
          <p:spPr>
            <a:xfrm rot="20824811" flipH="1">
              <a:off x="2286618" y="242917"/>
              <a:ext cx="2042846" cy="1977378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 rot="10513276">
              <a:off x="2337590" y="544443"/>
              <a:ext cx="1940904" cy="1135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24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Hewan-hewan</a:t>
              </a:r>
              <a:r>
                <a:rPr lang="en-US" sz="24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yang </a:t>
              </a:r>
              <a:r>
                <a:rPr lang="en-US" sz="24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hidup</a:t>
              </a:r>
              <a:r>
                <a:rPr lang="en-US" sz="24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</a:p>
            <a:p>
              <a:pPr algn="ctr">
                <a:buSzPct val="100000"/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di air </a:t>
              </a:r>
              <a:r>
                <a:rPr lang="en-US" sz="24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payau</a:t>
              </a:r>
              <a:r>
                <a:rPr lang="en-US" sz="24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</a:t>
              </a:r>
              <a:endParaRPr lang="en-US" sz="2400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825" y="611349"/>
            <a:ext cx="2432657" cy="2402105"/>
          </a:xfrm>
          <a:prstGeom prst="ellipse">
            <a:avLst/>
          </a:prstGeom>
          <a:ln w="76200">
            <a:solidFill>
              <a:schemeClr val="bg1"/>
            </a:solidFill>
          </a:ln>
          <a:effectLst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5631" y="57691"/>
            <a:ext cx="2347726" cy="2347726"/>
          </a:xfrm>
          <a:prstGeom prst="ellipse">
            <a:avLst/>
          </a:prstGeom>
          <a:ln w="76200">
            <a:solidFill>
              <a:schemeClr val="bg1"/>
            </a:solidFill>
          </a:ln>
          <a:effectLst/>
        </p:spPr>
      </p:pic>
      <p:pic>
        <p:nvPicPr>
          <p:cNvPr id="4098" name="Picture 2" descr="Fish, Mudskippers, The Roots Of The Mangrove Trees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5" t="8816" r="35035" b="8555"/>
          <a:stretch/>
        </p:blipFill>
        <p:spPr bwMode="auto">
          <a:xfrm>
            <a:off x="4914432" y="45541"/>
            <a:ext cx="2451859" cy="2345257"/>
          </a:xfrm>
          <a:prstGeom prst="ellipse">
            <a:avLst/>
          </a:prstGeom>
          <a:ln w="76200">
            <a:solidFill>
              <a:schemeClr val="bg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6874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7398"/>
    </mc:Choice>
    <mc:Fallback>
      <p:transition advTm="17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40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rog, Animal, Pond, Water, Nature, Amphibian, Swi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13"/>
          <a:stretch/>
        </p:blipFill>
        <p:spPr bwMode="auto">
          <a:xfrm>
            <a:off x="0" y="1"/>
            <a:ext cx="914400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0" y="1"/>
            <a:ext cx="9153147" cy="3257550"/>
          </a:xfrm>
          <a:prstGeom prst="rect">
            <a:avLst/>
          </a:prstGeom>
          <a:gradFill>
            <a:gsLst>
              <a:gs pos="39000">
                <a:schemeClr val="accent1">
                  <a:lumMod val="5000"/>
                  <a:lumOff val="9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219200" y="819150"/>
            <a:ext cx="5791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+mj-lt"/>
                <a:cs typeface="Arial" pitchFamily="34" charset="0"/>
              </a:rPr>
              <a:t>Hewan</a:t>
            </a:r>
            <a:r>
              <a:rPr lang="en-US" sz="2400" b="1" dirty="0" smtClean="0">
                <a:latin typeface="+mj-lt"/>
                <a:cs typeface="Arial" pitchFamily="34" charset="0"/>
              </a:rPr>
              <a:t> yang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hidup</a:t>
            </a:r>
            <a:r>
              <a:rPr lang="en-US" sz="2400" b="1" dirty="0" smtClean="0">
                <a:latin typeface="+mj-lt"/>
                <a:cs typeface="Arial" pitchFamily="34" charset="0"/>
              </a:rPr>
              <a:t> di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darat</a:t>
            </a:r>
            <a:r>
              <a:rPr lang="en-US" sz="2400" b="1" dirty="0" smtClean="0">
                <a:latin typeface="+mj-lt"/>
                <a:cs typeface="Arial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dan</a:t>
            </a:r>
            <a:r>
              <a:rPr lang="en-US" sz="2400" b="1" dirty="0" smtClean="0">
                <a:latin typeface="+mj-lt"/>
                <a:cs typeface="Arial" pitchFamily="34" charset="0"/>
              </a:rPr>
              <a:t> air</a:t>
            </a:r>
            <a:endParaRPr lang="en-US" sz="2400" b="1" dirty="0">
              <a:latin typeface="+mj-lt"/>
              <a:cs typeface="Arial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3499"/>
            <a:ext cx="9144000" cy="8503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12166" y="1280815"/>
            <a:ext cx="70174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+mj-lt"/>
                <a:cs typeface="Arial" pitchFamily="34" charset="0"/>
              </a:rPr>
              <a:t>Hewan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>
                <a:latin typeface="+mj-lt"/>
                <a:cs typeface="Arial" pitchFamily="34" charset="0"/>
              </a:rPr>
              <a:t>yang </a:t>
            </a:r>
            <a:r>
              <a:rPr lang="en-US" sz="2000" dirty="0" err="1">
                <a:latin typeface="+mj-lt"/>
                <a:cs typeface="Arial" pitchFamily="34" charset="0"/>
              </a:rPr>
              <a:t>hidup</a:t>
            </a:r>
            <a:r>
              <a:rPr lang="en-US" sz="2000" dirty="0">
                <a:latin typeface="+mj-lt"/>
                <a:cs typeface="Arial" pitchFamily="34" charset="0"/>
              </a:rPr>
              <a:t> di </a:t>
            </a:r>
            <a:r>
              <a:rPr lang="en-US" sz="2000" dirty="0" err="1">
                <a:latin typeface="+mj-lt"/>
                <a:cs typeface="Arial" pitchFamily="34" charset="0"/>
              </a:rPr>
              <a:t>darat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dan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perairan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dinamakan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amfibi</a:t>
            </a:r>
            <a:r>
              <a:rPr lang="en-US" sz="2000" dirty="0">
                <a:latin typeface="+mj-lt"/>
                <a:cs typeface="Arial" pitchFamily="34" charset="0"/>
              </a:rPr>
              <a:t>.</a:t>
            </a:r>
            <a:br>
              <a:rPr lang="en-US" sz="2000" dirty="0">
                <a:latin typeface="+mj-lt"/>
                <a:cs typeface="Arial" pitchFamily="34" charset="0"/>
              </a:rPr>
            </a:br>
            <a:r>
              <a:rPr lang="en-US" sz="2000" dirty="0" err="1">
                <a:latin typeface="+mj-lt"/>
                <a:cs typeface="Arial" pitchFamily="34" charset="0"/>
              </a:rPr>
              <a:t>Contoh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amfibi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adalah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katak</a:t>
            </a:r>
            <a:r>
              <a:rPr lang="en-US" sz="2000" dirty="0">
                <a:latin typeface="+mj-lt"/>
                <a:cs typeface="Arial" pitchFamily="34" charset="0"/>
              </a:rPr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2846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7398"/>
    </mc:Choice>
    <mc:Fallback>
      <p:transition advTm="17398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xkit-frog-standing-in-the-water-11250-medium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3499"/>
            <a:ext cx="9144000" cy="8503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09600" y="3638550"/>
            <a:ext cx="25429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</a:pPr>
            <a:r>
              <a:rPr lang="en-US" sz="1200" dirty="0" err="1" smtClean="0">
                <a:latin typeface="Candara" panose="020E0502030303020204" pitchFamily="34" charset="0"/>
              </a:rPr>
              <a:t>Sumber</a:t>
            </a:r>
            <a:r>
              <a:rPr lang="en-US" sz="1200" dirty="0" smtClean="0">
                <a:latin typeface="Candara" panose="020E0502030303020204" pitchFamily="34" charset="0"/>
              </a:rPr>
              <a:t>: </a:t>
            </a:r>
            <a:r>
              <a:rPr lang="en-US" sz="1200" i="1" dirty="0" smtClean="0">
                <a:latin typeface="Candara" panose="020E0502030303020204" pitchFamily="34" charset="0"/>
              </a:rPr>
              <a:t>www.mixkit.co</a:t>
            </a:r>
            <a:endParaRPr lang="en-US" sz="1200" i="1" dirty="0">
              <a:latin typeface="Candara" panose="020E0502030303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9681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7398"/>
    </mc:Choice>
    <mc:Fallback>
      <p:transition advTm="17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245978"/>
            <a:ext cx="6020509" cy="400097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031415" y="361952"/>
            <a:ext cx="5376207" cy="1023413"/>
            <a:chOff x="1611544" y="3361650"/>
            <a:chExt cx="5295750" cy="836135"/>
          </a:xfrm>
        </p:grpSpPr>
        <p:sp>
          <p:nvSpPr>
            <p:cNvPr id="3" name="Parallelogram 2"/>
            <p:cNvSpPr/>
            <p:nvPr/>
          </p:nvSpPr>
          <p:spPr>
            <a:xfrm>
              <a:off x="1611544" y="3361650"/>
              <a:ext cx="5063851" cy="836135"/>
            </a:xfrm>
            <a:prstGeom prst="parallelogram">
              <a:avLst>
                <a:gd name="adj" fmla="val 30712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/>
            </a:p>
          </p:txBody>
        </p:sp>
        <p:sp>
          <p:nvSpPr>
            <p:cNvPr id="4" name="テキスト プレースホルダー 17"/>
            <p:cNvSpPr txBox="1">
              <a:spLocks/>
            </p:cNvSpPr>
            <p:nvPr/>
          </p:nvSpPr>
          <p:spPr>
            <a:xfrm>
              <a:off x="2491682" y="3486160"/>
              <a:ext cx="4415612" cy="609600"/>
            </a:xfrm>
            <a:prstGeom prst="rect">
              <a:avLst/>
            </a:prstGeom>
          </p:spPr>
          <p:txBody>
            <a:bodyPr vert="horz" lIns="36000" tIns="36000" rIns="36000" bIns="36000" rtlCol="0" anchor="ctr">
              <a:noAutofit/>
            </a:bodyPr>
            <a:lstStyle>
              <a:lvl1pPr marL="342900" indent="-342900" algn="l" defTabSz="1632753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3000" b="1" dirty="0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MAKHLUK HIDUP DAN LINGKUNGANNYA</a:t>
              </a:r>
              <a:endParaRPr lang="id-ID" sz="3000" b="1" dirty="0">
                <a:ln w="0"/>
                <a:solidFill>
                  <a:schemeClr val="accent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5" name="直角三角形 28"/>
          <p:cNvSpPr/>
          <p:nvPr/>
        </p:nvSpPr>
        <p:spPr>
          <a:xfrm rot="2700000">
            <a:off x="378889" y="359839"/>
            <a:ext cx="1093583" cy="1093583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6" name="直角三角形 8"/>
          <p:cNvSpPr/>
          <p:nvPr/>
        </p:nvSpPr>
        <p:spPr>
          <a:xfrm rot="2700000">
            <a:off x="555169" y="359841"/>
            <a:ext cx="1093583" cy="1093583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7" name="直角三角形 4"/>
          <p:cNvSpPr/>
          <p:nvPr/>
        </p:nvSpPr>
        <p:spPr>
          <a:xfrm rot="13500000">
            <a:off x="555169" y="359840"/>
            <a:ext cx="1093583" cy="1093583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>
              <a:solidFill>
                <a:srgbClr val="5BB8D1"/>
              </a:solidFill>
              <a:latin typeface="Open San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28364" y="430630"/>
            <a:ext cx="947191" cy="947192"/>
            <a:chOff x="2895601" y="-542991"/>
            <a:chExt cx="960519" cy="960519"/>
          </a:xfrm>
        </p:grpSpPr>
        <p:grpSp>
          <p:nvGrpSpPr>
            <p:cNvPr id="9" name="Group 8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2926336" y="-512255"/>
                <a:ext cx="898264" cy="898263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3015079" y="-488577"/>
              <a:ext cx="720773" cy="50717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Bab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32056" y="-119089"/>
              <a:ext cx="304630" cy="460357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5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</a:t>
              </a:r>
              <a:endParaRPr lang="en-US" sz="2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28680" y="1885950"/>
            <a:ext cx="3450779" cy="2369880"/>
            <a:chOff x="157161" y="1733550"/>
            <a:chExt cx="3450779" cy="2369880"/>
          </a:xfrm>
        </p:grpSpPr>
        <p:grpSp>
          <p:nvGrpSpPr>
            <p:cNvPr id="15" name="Group 14"/>
            <p:cNvGrpSpPr/>
            <p:nvPr/>
          </p:nvGrpSpPr>
          <p:grpSpPr>
            <a:xfrm>
              <a:off x="157161" y="1735291"/>
              <a:ext cx="3370144" cy="492230"/>
              <a:chOff x="157161" y="1735291"/>
              <a:chExt cx="3370144" cy="492230"/>
            </a:xfrm>
          </p:grpSpPr>
          <p:sp>
            <p:nvSpPr>
              <p:cNvPr id="18" name="Isosceles Triangle 17"/>
              <p:cNvSpPr/>
              <p:nvPr/>
            </p:nvSpPr>
            <p:spPr>
              <a:xfrm rot="3600000">
                <a:off x="3123480" y="1756519"/>
                <a:ext cx="425053" cy="382597"/>
              </a:xfrm>
              <a:prstGeom prst="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57161" y="1846521"/>
                <a:ext cx="3119439" cy="38100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Rectangle 15"/>
            <p:cNvSpPr/>
            <p:nvPr/>
          </p:nvSpPr>
          <p:spPr bwMode="auto">
            <a:xfrm>
              <a:off x="165705" y="1733550"/>
              <a:ext cx="289675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id-ID" sz="2000" b="1" noProof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TUJUAN PEMBELAJARAN:</a:t>
              </a:r>
              <a:endParaRPr lang="en-US" sz="2000" b="1" noProof="1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165705" y="2287548"/>
              <a:ext cx="3442235" cy="1815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600" dirty="0" err="1" smtClean="0">
                  <a:latin typeface="+mj-lt"/>
                </a:rPr>
                <a:t>Menjelaskan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ciri-ciri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makhluk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hidup</a:t>
              </a:r>
              <a:r>
                <a:rPr lang="en-US" altLang="id-ID" sz="1600" dirty="0" smtClean="0">
                  <a:latin typeface="+mj-lt"/>
                </a:rPr>
                <a:t>. </a:t>
              </a: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600" dirty="0" err="1" smtClean="0">
                  <a:latin typeface="+mj-lt"/>
                </a:rPr>
                <a:t>Mengidentifikasi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makhluk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hidup</a:t>
              </a:r>
              <a:r>
                <a:rPr lang="en-US" altLang="id-ID" sz="1600" dirty="0">
                  <a:latin typeface="+mj-lt"/>
                </a:rPr>
                <a:t> yang </a:t>
              </a:r>
              <a:r>
                <a:rPr lang="en-US" altLang="id-ID" sz="1600" dirty="0" err="1" smtClean="0">
                  <a:latin typeface="+mj-lt"/>
                </a:rPr>
                <a:t>ada</a:t>
              </a:r>
              <a:r>
                <a:rPr lang="en-US" altLang="id-ID" sz="1600" dirty="0" smtClean="0">
                  <a:latin typeface="+mj-lt"/>
                </a:rPr>
                <a:t> di </a:t>
              </a:r>
              <a:r>
                <a:rPr lang="en-US" altLang="id-ID" sz="1600" dirty="0" err="1">
                  <a:latin typeface="+mj-lt"/>
                </a:rPr>
                <a:t>lingkungan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sekitar</a:t>
              </a:r>
              <a:r>
                <a:rPr lang="en-US" altLang="id-ID" sz="1600" dirty="0" smtClean="0">
                  <a:latin typeface="+mj-lt"/>
                </a:rPr>
                <a:t>. </a:t>
              </a: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600" dirty="0" err="1" smtClean="0">
                  <a:latin typeface="+mj-lt"/>
                </a:rPr>
                <a:t>Menjelaskan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hewan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dan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tempat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hidupnya</a:t>
              </a:r>
              <a:r>
                <a:rPr lang="en-US" altLang="id-ID" sz="1600" dirty="0" smtClean="0">
                  <a:latin typeface="+mj-lt"/>
                </a:rPr>
                <a:t>. </a:t>
              </a: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600" dirty="0" err="1" smtClean="0">
                  <a:latin typeface="+mj-lt"/>
                </a:rPr>
                <a:t>Menjelaskan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tumbuhan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dan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tempat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hidupnya</a:t>
              </a:r>
              <a:r>
                <a:rPr lang="en-US" altLang="id-ID" sz="1600" dirty="0" smtClean="0">
                  <a:latin typeface="+mj-lt"/>
                </a:rPr>
                <a:t>.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727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064" y="761775"/>
            <a:ext cx="4385033" cy="430776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2836121"/>
            <a:ext cx="2561250" cy="177368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207067" y="1407571"/>
            <a:ext cx="260293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+mj-lt"/>
                <a:cs typeface="Arial" pitchFamily="34" charset="0"/>
              </a:rPr>
              <a:t>Tumbuhan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>
                <a:latin typeface="+mj-lt"/>
                <a:cs typeface="Arial" pitchFamily="34" charset="0"/>
              </a:rPr>
              <a:t>yang </a:t>
            </a:r>
            <a:r>
              <a:rPr lang="en-US" sz="2000" dirty="0" err="1">
                <a:latin typeface="+mj-lt"/>
                <a:cs typeface="Arial" pitchFamily="34" charset="0"/>
              </a:rPr>
              <a:t>hidup</a:t>
            </a:r>
            <a:r>
              <a:rPr lang="en-US" sz="2000" dirty="0">
                <a:latin typeface="+mj-lt"/>
                <a:cs typeface="Arial" pitchFamily="34" charset="0"/>
              </a:rPr>
              <a:t> di </a:t>
            </a:r>
            <a:r>
              <a:rPr lang="en-US" sz="2000" dirty="0" err="1" smtClean="0">
                <a:latin typeface="+mj-lt"/>
                <a:cs typeface="Arial" pitchFamily="34" charset="0"/>
              </a:rPr>
              <a:t>darat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disebut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tumbuhan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darat</a:t>
            </a:r>
            <a:r>
              <a:rPr lang="en-US" sz="2000" dirty="0">
                <a:latin typeface="+mj-lt"/>
                <a:cs typeface="Arial" pitchFamily="34" charset="0"/>
              </a:rPr>
              <a:t>.</a:t>
            </a:r>
            <a:br>
              <a:rPr lang="en-US" sz="2000" dirty="0">
                <a:latin typeface="+mj-lt"/>
                <a:cs typeface="Arial" pitchFamily="34" charset="0"/>
              </a:rPr>
            </a:br>
            <a:endParaRPr lang="en-US" sz="2000" dirty="0" smtClean="0">
              <a:latin typeface="+mj-lt"/>
              <a:cs typeface="Arial" pitchFamily="34" charset="0"/>
            </a:endParaRPr>
          </a:p>
          <a:p>
            <a:r>
              <a:rPr lang="en-US" sz="2000" dirty="0" err="1" smtClean="0">
                <a:latin typeface="+mj-lt"/>
                <a:cs typeface="Arial" pitchFamily="34" charset="0"/>
              </a:rPr>
              <a:t>Tumbuhan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darat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tumbuh</a:t>
            </a:r>
            <a:r>
              <a:rPr lang="en-US" sz="2000" dirty="0">
                <a:latin typeface="+mj-lt"/>
                <a:cs typeface="Arial" pitchFamily="34" charset="0"/>
              </a:rPr>
              <a:t> di </a:t>
            </a:r>
            <a:r>
              <a:rPr lang="en-US" sz="2000" dirty="0" err="1" smtClean="0">
                <a:latin typeface="+mj-lt"/>
                <a:cs typeface="Arial" pitchFamily="34" charset="0"/>
              </a:rPr>
              <a:t>tanah</a:t>
            </a:r>
            <a:r>
              <a:rPr lang="en-US" sz="2000" dirty="0" smtClean="0">
                <a:latin typeface="+mj-lt"/>
                <a:cs typeface="Arial" pitchFamily="34" charset="0"/>
              </a:rPr>
              <a:t>, </a:t>
            </a:r>
            <a:r>
              <a:rPr lang="en-US" sz="2000" dirty="0" err="1" smtClean="0">
                <a:latin typeface="+mj-lt"/>
                <a:cs typeface="Arial" pitchFamily="34" charset="0"/>
              </a:rPr>
              <a:t>batu</a:t>
            </a:r>
            <a:r>
              <a:rPr lang="en-US" sz="2000" dirty="0" smtClean="0">
                <a:latin typeface="+mj-lt"/>
                <a:cs typeface="Arial" pitchFamily="34" charset="0"/>
              </a:rPr>
              <a:t>, </a:t>
            </a:r>
            <a:r>
              <a:rPr lang="en-US" sz="2000" dirty="0" err="1" smtClean="0">
                <a:latin typeface="+mj-lt"/>
                <a:cs typeface="Arial" pitchFamily="34" charset="0"/>
              </a:rPr>
              <a:t>dan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tanah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berpasir</a:t>
            </a:r>
            <a:r>
              <a:rPr lang="en-US" sz="2000" dirty="0" smtClean="0">
                <a:latin typeface="+mj-lt"/>
                <a:cs typeface="Arial" pitchFamily="34" charset="0"/>
              </a:rPr>
              <a:t>.</a:t>
            </a:r>
            <a:endParaRPr lang="en-US" sz="2000" dirty="0">
              <a:latin typeface="+mj-lt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07067" y="898276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+mj-lt"/>
                <a:cs typeface="Arial" pitchFamily="34" charset="0"/>
              </a:rPr>
              <a:t>Tumbuhan</a:t>
            </a:r>
            <a:r>
              <a:rPr lang="en-US" sz="2400" b="1" dirty="0" smtClean="0">
                <a:latin typeface="+mj-lt"/>
                <a:cs typeface="Arial" pitchFamily="34" charset="0"/>
              </a:rPr>
              <a:t> yang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hidup</a:t>
            </a:r>
            <a:r>
              <a:rPr lang="en-US" sz="2400" b="1" dirty="0" smtClean="0">
                <a:latin typeface="+mj-lt"/>
                <a:cs typeface="Arial" pitchFamily="34" charset="0"/>
              </a:rPr>
              <a:t> di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darat</a:t>
            </a:r>
            <a:endParaRPr lang="en-US" sz="2400" b="1" dirty="0">
              <a:latin typeface="+mj-lt"/>
              <a:cs typeface="Arial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34218" y="45880"/>
            <a:ext cx="762000" cy="923330"/>
            <a:chOff x="463618" y="216443"/>
            <a:chExt cx="3197225" cy="923330"/>
          </a:xfrm>
        </p:grpSpPr>
        <p:sp>
          <p:nvSpPr>
            <p:cNvPr id="15" name="Oval 14"/>
            <p:cNvSpPr/>
            <p:nvPr/>
          </p:nvSpPr>
          <p:spPr>
            <a:xfrm>
              <a:off x="463618" y="315903"/>
              <a:ext cx="3197225" cy="80804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85955" y="216443"/>
              <a:ext cx="275255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5400" dirty="0" smtClean="0">
                  <a:latin typeface="+mj-lt"/>
                  <a:cs typeface="Arial" pitchFamily="34" charset="0"/>
                </a:rPr>
                <a:t>2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3499"/>
            <a:ext cx="9144000" cy="8503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213561" y="339835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+mj-lt"/>
                <a:cs typeface="Arial" pitchFamily="34" charset="0"/>
              </a:rPr>
              <a:t>Tempat</a:t>
            </a:r>
            <a:r>
              <a:rPr lang="en-US" sz="2400" b="1" dirty="0" smtClean="0">
                <a:latin typeface="+mj-lt"/>
                <a:cs typeface="Arial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Hidup</a:t>
            </a:r>
            <a:r>
              <a:rPr lang="en-US" sz="2400" b="1" dirty="0" smtClean="0">
                <a:latin typeface="+mj-lt"/>
                <a:cs typeface="Arial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Tumbuhan</a:t>
            </a:r>
            <a:endParaRPr lang="en-US" sz="2400" b="1" dirty="0">
              <a:latin typeface="+mj-lt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4853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7398"/>
    </mc:Choice>
    <mc:Fallback>
      <p:transition advTm="17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1" b="8281"/>
          <a:stretch/>
        </p:blipFill>
        <p:spPr>
          <a:xfrm>
            <a:off x="1" y="-1"/>
            <a:ext cx="9163178" cy="514350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9153147" cy="3028950"/>
          </a:xfrm>
          <a:prstGeom prst="rect">
            <a:avLst/>
          </a:prstGeom>
          <a:gradFill>
            <a:gsLst>
              <a:gs pos="61000">
                <a:schemeClr val="accent1">
                  <a:lumMod val="5000"/>
                  <a:lumOff val="9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135966" y="799772"/>
            <a:ext cx="709363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+mj-lt"/>
                <a:cs typeface="Arial" pitchFamily="34" charset="0"/>
              </a:rPr>
              <a:t>Tumbuhan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>
                <a:latin typeface="+mj-lt"/>
                <a:cs typeface="Arial" pitchFamily="34" charset="0"/>
              </a:rPr>
              <a:t>yang </a:t>
            </a:r>
            <a:r>
              <a:rPr lang="en-US" sz="2000" dirty="0" err="1">
                <a:latin typeface="+mj-lt"/>
                <a:cs typeface="Arial" pitchFamily="34" charset="0"/>
              </a:rPr>
              <a:t>hidup</a:t>
            </a:r>
            <a:r>
              <a:rPr lang="en-US" sz="2000" dirty="0">
                <a:latin typeface="+mj-lt"/>
                <a:cs typeface="Arial" pitchFamily="34" charset="0"/>
              </a:rPr>
              <a:t> di </a:t>
            </a:r>
            <a:r>
              <a:rPr lang="en-US" sz="2000" dirty="0" smtClean="0">
                <a:latin typeface="+mj-lt"/>
                <a:cs typeface="Arial" pitchFamily="34" charset="0"/>
              </a:rPr>
              <a:t>air </a:t>
            </a:r>
            <a:r>
              <a:rPr lang="en-US" sz="2000" dirty="0" err="1" smtClean="0">
                <a:latin typeface="+mj-lt"/>
                <a:cs typeface="Arial" pitchFamily="34" charset="0"/>
              </a:rPr>
              <a:t>disebut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tumbuhan</a:t>
            </a:r>
            <a:r>
              <a:rPr lang="en-US" sz="2000" dirty="0">
                <a:latin typeface="+mj-lt"/>
                <a:cs typeface="Arial" pitchFamily="34" charset="0"/>
              </a:rPr>
              <a:t> air.</a:t>
            </a:r>
            <a:br>
              <a:rPr lang="en-US" sz="2000" dirty="0">
                <a:latin typeface="+mj-lt"/>
                <a:cs typeface="Arial" pitchFamily="34" charset="0"/>
              </a:rPr>
            </a:br>
            <a:r>
              <a:rPr lang="en-US" sz="2000" dirty="0" err="1">
                <a:latin typeface="+mj-lt"/>
                <a:cs typeface="Arial" pitchFamily="34" charset="0"/>
              </a:rPr>
              <a:t>Tumbuhan</a:t>
            </a:r>
            <a:r>
              <a:rPr lang="en-US" sz="2000" dirty="0">
                <a:latin typeface="+mj-lt"/>
                <a:cs typeface="Arial" pitchFamily="34" charset="0"/>
              </a:rPr>
              <a:t> air </a:t>
            </a:r>
            <a:r>
              <a:rPr lang="en-US" sz="2000" dirty="0" err="1">
                <a:latin typeface="+mj-lt"/>
                <a:cs typeface="Arial" pitchFamily="34" charset="0"/>
              </a:rPr>
              <a:t>ada</a:t>
            </a:r>
            <a:r>
              <a:rPr lang="en-US" sz="2000" dirty="0">
                <a:latin typeface="+mj-lt"/>
                <a:cs typeface="Arial" pitchFamily="34" charset="0"/>
              </a:rPr>
              <a:t> yang </a:t>
            </a:r>
            <a:r>
              <a:rPr lang="en-US" sz="2000" dirty="0" err="1" smtClean="0">
                <a:latin typeface="+mj-lt"/>
                <a:cs typeface="Arial" pitchFamily="34" charset="0"/>
              </a:rPr>
              <a:t>tumbuh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mengapung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>
                <a:latin typeface="+mj-lt"/>
                <a:cs typeface="Arial" pitchFamily="34" charset="0"/>
              </a:rPr>
              <a:t>di </a:t>
            </a:r>
            <a:r>
              <a:rPr lang="en-US" sz="2000" dirty="0" err="1">
                <a:latin typeface="+mj-lt"/>
                <a:cs typeface="Arial" pitchFamily="34" charset="0"/>
              </a:rPr>
              <a:t>permukaan</a:t>
            </a:r>
            <a:r>
              <a:rPr lang="en-US" sz="2000" dirty="0">
                <a:latin typeface="+mj-lt"/>
                <a:cs typeface="Arial" pitchFamily="34" charset="0"/>
              </a:rPr>
              <a:t> air.</a:t>
            </a:r>
            <a:br>
              <a:rPr lang="en-US" sz="2000" dirty="0">
                <a:latin typeface="+mj-lt"/>
                <a:cs typeface="Arial" pitchFamily="34" charset="0"/>
              </a:rPr>
            </a:br>
            <a:r>
              <a:rPr lang="en-US" sz="2000" dirty="0">
                <a:latin typeface="+mj-lt"/>
                <a:cs typeface="Arial" pitchFamily="34" charset="0"/>
              </a:rPr>
              <a:t>Ada </a:t>
            </a:r>
            <a:r>
              <a:rPr lang="en-US" sz="2000" dirty="0" err="1">
                <a:latin typeface="+mj-lt"/>
                <a:cs typeface="Arial" pitchFamily="34" charset="0"/>
              </a:rPr>
              <a:t>juga</a:t>
            </a:r>
            <a:r>
              <a:rPr lang="en-US" sz="2000" dirty="0">
                <a:latin typeface="+mj-lt"/>
                <a:cs typeface="Arial" pitchFamily="34" charset="0"/>
              </a:rPr>
              <a:t> yang </a:t>
            </a:r>
            <a:r>
              <a:rPr lang="en-US" sz="2000" dirty="0" err="1" smtClean="0">
                <a:latin typeface="+mj-lt"/>
                <a:cs typeface="Arial" pitchFamily="34" charset="0"/>
              </a:rPr>
              <a:t>tumbuh</a:t>
            </a:r>
            <a:r>
              <a:rPr lang="en-US" sz="2000" dirty="0" smtClean="0">
                <a:latin typeface="+mj-lt"/>
                <a:cs typeface="Arial" pitchFamily="34" charset="0"/>
              </a:rPr>
              <a:t> di </a:t>
            </a:r>
            <a:r>
              <a:rPr lang="en-US" sz="2000" dirty="0" err="1">
                <a:latin typeface="+mj-lt"/>
                <a:cs typeface="Arial" pitchFamily="34" charset="0"/>
              </a:rPr>
              <a:t>dalam</a:t>
            </a:r>
            <a:r>
              <a:rPr lang="en-US" sz="2000" dirty="0">
                <a:latin typeface="+mj-lt"/>
                <a:cs typeface="Arial" pitchFamily="34" charset="0"/>
              </a:rPr>
              <a:t> air. </a:t>
            </a:r>
            <a:br>
              <a:rPr lang="en-US" sz="2000" dirty="0">
                <a:latin typeface="+mj-lt"/>
                <a:cs typeface="Arial" pitchFamily="34" charset="0"/>
              </a:rPr>
            </a:br>
            <a:endParaRPr lang="en-US" sz="2000" dirty="0">
              <a:latin typeface="+mj-lt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43000" y="338107"/>
            <a:ext cx="5257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+mj-lt"/>
                <a:cs typeface="Arial" pitchFamily="34" charset="0"/>
              </a:rPr>
              <a:t>Tumbuhan</a:t>
            </a:r>
            <a:r>
              <a:rPr lang="en-US" sz="2400" b="1" dirty="0" smtClean="0">
                <a:latin typeface="+mj-lt"/>
                <a:cs typeface="Arial" pitchFamily="34" charset="0"/>
              </a:rPr>
              <a:t> yang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hidup</a:t>
            </a:r>
            <a:r>
              <a:rPr lang="en-US" sz="2400" b="1" dirty="0" smtClean="0">
                <a:latin typeface="+mj-lt"/>
                <a:cs typeface="Arial" pitchFamily="34" charset="0"/>
              </a:rPr>
              <a:t> di air</a:t>
            </a:r>
            <a:endParaRPr lang="en-US" sz="2400" b="1" dirty="0">
              <a:latin typeface="+mj-lt"/>
              <a:cs typeface="Arial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3499"/>
            <a:ext cx="9144000" cy="8503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3267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7398"/>
    </mc:Choice>
    <mc:Fallback>
      <p:transition advTm="17398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6700" b="7591"/>
          <a:stretch/>
        </p:blipFill>
        <p:spPr>
          <a:xfrm>
            <a:off x="-22872" y="-19049"/>
            <a:ext cx="9153147" cy="5181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22872" y="-19049"/>
            <a:ext cx="9153147" cy="51816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3499"/>
            <a:ext cx="9144000" cy="85039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743282" y="129750"/>
            <a:ext cx="2057400" cy="1987482"/>
            <a:chOff x="2312506" y="202556"/>
            <a:chExt cx="2342890" cy="226780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biLevel thresh="75000"/>
            </a:blip>
            <a:stretch>
              <a:fillRect/>
            </a:stretch>
          </p:blipFill>
          <p:spPr>
            <a:xfrm rot="20824811" flipH="1">
              <a:off x="2312506" y="202556"/>
              <a:ext cx="2342890" cy="2267806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 rot="21184387">
              <a:off x="2595842" y="249353"/>
              <a:ext cx="1761450" cy="18612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20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Lamun</a:t>
              </a:r>
              <a:r>
                <a:rPr lang="en-US" sz="20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termasuk</a:t>
              </a:r>
              <a:r>
                <a:rPr lang="en-US" sz="20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tumbuhan</a:t>
              </a:r>
              <a:r>
                <a:rPr lang="en-US" sz="20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yang </a:t>
              </a:r>
              <a:r>
                <a:rPr lang="en-US" sz="20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hidup</a:t>
              </a:r>
              <a:r>
                <a:rPr lang="en-US" sz="20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di </a:t>
              </a:r>
              <a:r>
                <a:rPr lang="en-US" sz="20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dalam</a:t>
              </a:r>
              <a:r>
                <a:rPr lang="en-US" sz="20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air. </a:t>
              </a:r>
              <a:endParaRPr lang="en-US" sz="2000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58" b="100000" l="0" r="100000">
                        <a14:foregroundMark x1="39448" y1="58262" x2="39448" y2="58262"/>
                        <a14:foregroundMark x1="81755" y1="53846" x2="81755" y2="53846"/>
                        <a14:foregroundMark x1="86095" y1="42877" x2="86095" y2="42877"/>
                        <a14:foregroundMark x1="84122" y1="47293" x2="84122" y2="47293"/>
                        <a14:foregroundMark x1="87968" y1="38746" x2="87968" y2="38746"/>
                        <a14:foregroundMark x1="95858" y1="77778" x2="95858" y2="77778"/>
                        <a14:foregroundMark x1="95858" y1="66382" x2="95858" y2="66382"/>
                        <a14:foregroundMark x1="62919" y1="91453" x2="62919" y2="91453"/>
                        <a14:foregroundMark x1="23373" y1="97436" x2="23373" y2="97436"/>
                        <a14:foregroundMark x1="24162" y1="50142" x2="24162" y2="50142"/>
                        <a14:foregroundMark x1="61341" y1="91168" x2="61341" y2="91168"/>
                        <a14:foregroundMark x1="85602" y1="45726" x2="85602" y2="45726"/>
                        <a14:foregroundMark x1="47337" y1="42450" x2="47337" y2="42450"/>
                        <a14:foregroundMark x1="43491" y1="44729" x2="43491" y2="44729"/>
                        <a14:foregroundMark x1="11144" y1="80769" x2="11144" y2="80769"/>
                        <a14:foregroundMark x1="7791" y1="80484" x2="7791" y2="80484"/>
                        <a14:foregroundMark x1="7002" y1="76781" x2="7002" y2="76781"/>
                        <a14:foregroundMark x1="6805" y1="80484" x2="6805" y2="80484"/>
                        <a14:foregroundMark x1="8284" y1="83761" x2="8284" y2="83761"/>
                        <a14:foregroundMark x1="3945" y1="80057" x2="3945" y2="80057"/>
                        <a14:foregroundMark x1="50690" y1="80057" x2="50690" y2="80057"/>
                        <a14:foregroundMark x1="51479" y1="74929" x2="51479" y2="74929"/>
                        <a14:foregroundMark x1="98915" y1="74217" x2="98915" y2="74217"/>
                        <a14:foregroundMark x1="39744" y1="56410" x2="39744" y2="56410"/>
                        <a14:foregroundMark x1="43294" y1="42165" x2="43294" y2="42165"/>
                        <a14:foregroundMark x1="39941" y1="43162" x2="39941" y2="43162"/>
                        <a14:foregroundMark x1="88955" y1="35897" x2="88955" y2="358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6400" y="574054"/>
            <a:ext cx="3888499" cy="26920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665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7398"/>
    </mc:Choice>
    <mc:Fallback>
      <p:transition advTm="17398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376" y="1428750"/>
            <a:ext cx="5444091" cy="331451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46802" y="926711"/>
            <a:ext cx="425379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+mj-lt"/>
                <a:cs typeface="Arial" pitchFamily="34" charset="0"/>
              </a:rPr>
              <a:t>Hewan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>
                <a:latin typeface="+mj-lt"/>
                <a:cs typeface="Arial" pitchFamily="34" charset="0"/>
              </a:rPr>
              <a:t>dan</a:t>
            </a:r>
            <a:r>
              <a:rPr lang="en-US" sz="2400" dirty="0">
                <a:latin typeface="+mj-lt"/>
                <a:cs typeface="Arial" pitchFamily="34" charset="0"/>
              </a:rPr>
              <a:t> </a:t>
            </a:r>
            <a:r>
              <a:rPr lang="en-US" sz="2400" dirty="0" err="1">
                <a:latin typeface="+mj-lt"/>
                <a:cs typeface="Arial" pitchFamily="34" charset="0"/>
              </a:rPr>
              <a:t>tumbuhan</a:t>
            </a:r>
            <a:r>
              <a:rPr lang="en-US" sz="2400" dirty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dapat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dimanfaatkan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>
                <a:latin typeface="+mj-lt"/>
                <a:cs typeface="Arial" pitchFamily="34" charset="0"/>
              </a:rPr>
              <a:t>oleh</a:t>
            </a:r>
            <a:r>
              <a:rPr lang="en-US" sz="2400" dirty="0">
                <a:latin typeface="+mj-lt"/>
                <a:cs typeface="Arial" pitchFamily="34" charset="0"/>
              </a:rPr>
              <a:t> </a:t>
            </a:r>
            <a:r>
              <a:rPr lang="en-US" sz="2400" dirty="0" err="1">
                <a:latin typeface="+mj-lt"/>
                <a:cs typeface="Arial" pitchFamily="34" charset="0"/>
              </a:rPr>
              <a:t>manusia</a:t>
            </a:r>
            <a:r>
              <a:rPr lang="en-US" sz="2400" dirty="0" smtClean="0">
                <a:latin typeface="+mj-lt"/>
                <a:cs typeface="Arial" pitchFamily="34" charset="0"/>
              </a:rPr>
              <a:t>.</a:t>
            </a:r>
          </a:p>
          <a:p>
            <a:endParaRPr lang="en-US" sz="2400" dirty="0">
              <a:latin typeface="+mj-lt"/>
              <a:cs typeface="Arial" pitchFamily="34" charset="0"/>
            </a:endParaRPr>
          </a:p>
          <a:p>
            <a:r>
              <a:rPr lang="en-US" sz="2400" dirty="0" err="1">
                <a:latin typeface="+mj-lt"/>
                <a:cs typeface="Arial" pitchFamily="34" charset="0"/>
              </a:rPr>
              <a:t>Hewan</a:t>
            </a:r>
            <a:r>
              <a:rPr lang="en-US" sz="2400" dirty="0">
                <a:latin typeface="+mj-lt"/>
                <a:cs typeface="Arial" pitchFamily="34" charset="0"/>
              </a:rPr>
              <a:t> </a:t>
            </a:r>
            <a:r>
              <a:rPr lang="en-US" sz="2400" dirty="0" err="1">
                <a:latin typeface="+mj-lt"/>
                <a:cs typeface="Arial" pitchFamily="34" charset="0"/>
              </a:rPr>
              <a:t>dan</a:t>
            </a:r>
            <a:r>
              <a:rPr lang="en-US" sz="2400" dirty="0">
                <a:latin typeface="+mj-lt"/>
                <a:cs typeface="Arial" pitchFamily="34" charset="0"/>
              </a:rPr>
              <a:t> </a:t>
            </a:r>
            <a:r>
              <a:rPr lang="en-US" sz="2400" dirty="0" err="1">
                <a:latin typeface="+mj-lt"/>
                <a:cs typeface="Arial" pitchFamily="34" charset="0"/>
              </a:rPr>
              <a:t>tumbuhan</a:t>
            </a:r>
            <a:r>
              <a:rPr lang="en-US" sz="2400" dirty="0">
                <a:latin typeface="+mj-lt"/>
                <a:cs typeface="Arial" pitchFamily="34" charset="0"/>
              </a:rPr>
              <a:t> yang </a:t>
            </a:r>
            <a:r>
              <a:rPr lang="en-US" sz="2400" dirty="0" err="1" smtClean="0">
                <a:latin typeface="+mj-lt"/>
                <a:cs typeface="Arial" pitchFamily="34" charset="0"/>
              </a:rPr>
              <a:t>dimanfaatkan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manusia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>
                <a:latin typeface="+mj-lt"/>
                <a:cs typeface="Arial" pitchFamily="34" charset="0"/>
              </a:rPr>
              <a:t>bersifat</a:t>
            </a:r>
            <a:r>
              <a:rPr lang="en-US" sz="2400" dirty="0">
                <a:latin typeface="+mj-lt"/>
                <a:cs typeface="Arial" pitchFamily="34" charset="0"/>
              </a:rPr>
              <a:t> </a:t>
            </a:r>
            <a:r>
              <a:rPr lang="en-US" sz="2400" dirty="0" err="1">
                <a:latin typeface="+mj-lt"/>
                <a:cs typeface="Arial" pitchFamily="34" charset="0"/>
              </a:rPr>
              <a:t>menguntungkan</a:t>
            </a:r>
            <a:r>
              <a:rPr lang="en-US" sz="2400" dirty="0" smtClean="0">
                <a:latin typeface="+mj-lt"/>
                <a:cs typeface="Arial" pitchFamily="34" charset="0"/>
              </a:rPr>
              <a:t>.</a:t>
            </a:r>
          </a:p>
          <a:p>
            <a:endParaRPr lang="en-US" sz="2400" dirty="0">
              <a:latin typeface="+mj-lt"/>
              <a:cs typeface="Arial" pitchFamily="34" charset="0"/>
            </a:endParaRPr>
          </a:p>
          <a:p>
            <a:r>
              <a:rPr lang="en-US" sz="2400" dirty="0" smtClean="0">
                <a:latin typeface="+mj-lt"/>
                <a:cs typeface="Arial" pitchFamily="34" charset="0"/>
              </a:rPr>
              <a:t>Ada </a:t>
            </a:r>
            <a:r>
              <a:rPr lang="en-US" sz="2400" dirty="0" err="1">
                <a:latin typeface="+mj-lt"/>
                <a:cs typeface="Arial" pitchFamily="34" charset="0"/>
              </a:rPr>
              <a:t>juga</a:t>
            </a:r>
            <a:r>
              <a:rPr lang="en-US" sz="2400" dirty="0">
                <a:latin typeface="+mj-lt"/>
                <a:cs typeface="Arial" pitchFamily="34" charset="0"/>
              </a:rPr>
              <a:t> </a:t>
            </a:r>
            <a:r>
              <a:rPr lang="en-US" sz="2400" dirty="0" err="1">
                <a:latin typeface="+mj-lt"/>
                <a:cs typeface="Arial" pitchFamily="34" charset="0"/>
              </a:rPr>
              <a:t>hewan</a:t>
            </a:r>
            <a:r>
              <a:rPr lang="en-US" sz="2400" dirty="0">
                <a:latin typeface="+mj-lt"/>
                <a:cs typeface="Arial" pitchFamily="34" charset="0"/>
              </a:rPr>
              <a:t> </a:t>
            </a:r>
            <a:r>
              <a:rPr lang="en-US" sz="2400" dirty="0" err="1">
                <a:latin typeface="+mj-lt"/>
                <a:cs typeface="Arial" pitchFamily="34" charset="0"/>
              </a:rPr>
              <a:t>dan</a:t>
            </a:r>
            <a:r>
              <a:rPr lang="en-US" sz="2400" dirty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tumbuhan</a:t>
            </a:r>
            <a:r>
              <a:rPr lang="en-US" sz="2400" dirty="0" smtClean="0">
                <a:latin typeface="+mj-lt"/>
                <a:cs typeface="Arial" pitchFamily="34" charset="0"/>
              </a:rPr>
              <a:t> yang </a:t>
            </a:r>
            <a:r>
              <a:rPr lang="en-US" sz="2400" dirty="0" err="1">
                <a:latin typeface="+mj-lt"/>
                <a:cs typeface="Arial" pitchFamily="34" charset="0"/>
              </a:rPr>
              <a:t>merugikan</a:t>
            </a:r>
            <a:r>
              <a:rPr lang="en-US" sz="2400" dirty="0">
                <a:latin typeface="+mj-lt"/>
                <a:cs typeface="Arial" pitchFamily="34" charset="0"/>
              </a:rPr>
              <a:t> </a:t>
            </a:r>
            <a:r>
              <a:rPr lang="en-US" sz="2400" dirty="0" err="1">
                <a:latin typeface="+mj-lt"/>
                <a:cs typeface="Arial" pitchFamily="34" charset="0"/>
              </a:rPr>
              <a:t>manusia</a:t>
            </a:r>
            <a:r>
              <a:rPr lang="en-US" sz="2400" dirty="0">
                <a:latin typeface="+mj-lt"/>
                <a:cs typeface="Arial" pitchFamily="34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0"/>
            <a:ext cx="6147552" cy="58771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33400" y="320552"/>
            <a:ext cx="5562600" cy="478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C.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Makhluk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Hidup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dan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Manfaatnya</a:t>
            </a:r>
            <a:endParaRPr lang="en-US" sz="2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8"/>
            <a:ext cx="1456947" cy="5943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845465" y="821398"/>
            <a:ext cx="2284138" cy="2206516"/>
            <a:chOff x="2085459" y="228315"/>
            <a:chExt cx="2601090" cy="251773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20824811" flipH="1">
              <a:off x="2085459" y="228315"/>
              <a:ext cx="2601090" cy="2517732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 rot="21354037">
              <a:off x="2293550" y="424354"/>
              <a:ext cx="2184909" cy="18612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2000" dirty="0" err="1" smtClean="0">
                  <a:latin typeface="+mj-lt"/>
                  <a:cs typeface="Arial" pitchFamily="34" charset="0"/>
                </a:rPr>
                <a:t>Tumbuhan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dan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hewan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dimanfaatkan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sebagai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sumber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makanan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. </a:t>
              </a:r>
              <a:endParaRPr lang="en-US" sz="2000" dirty="0">
                <a:latin typeface="+mj-lt"/>
                <a:cs typeface="Arial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69922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7398"/>
    </mc:Choice>
    <mc:Fallback>
      <p:transition advTm="17398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540"/>
          <a:stretch/>
        </p:blipFill>
        <p:spPr>
          <a:xfrm flipH="1">
            <a:off x="3429000" y="1836800"/>
            <a:ext cx="5715000" cy="29966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"/>
            <a:ext cx="9153147" cy="3257550"/>
          </a:xfrm>
          <a:prstGeom prst="rect">
            <a:avLst/>
          </a:prstGeom>
          <a:gradFill>
            <a:gsLst>
              <a:gs pos="61000">
                <a:schemeClr val="accent1">
                  <a:lumMod val="5000"/>
                  <a:lumOff val="9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212166" y="1809750"/>
            <a:ext cx="58744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+mj-lt"/>
                <a:cs typeface="Arial" pitchFamily="34" charset="0"/>
              </a:rPr>
              <a:t>Ayam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dan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bebek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dimanfaatkan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daging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dan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telurnya</a:t>
            </a:r>
            <a:r>
              <a:rPr lang="en-US" sz="2000" dirty="0" smtClean="0">
                <a:latin typeface="+mj-lt"/>
                <a:cs typeface="Arial" pitchFamily="34" charset="0"/>
              </a:rPr>
              <a:t>.</a:t>
            </a:r>
          </a:p>
          <a:p>
            <a:r>
              <a:rPr lang="en-US" sz="2000" dirty="0" err="1" smtClean="0">
                <a:latin typeface="+mj-lt"/>
                <a:cs typeface="Arial" pitchFamily="34" charset="0"/>
              </a:rPr>
              <a:t>Sapi</a:t>
            </a:r>
            <a:r>
              <a:rPr lang="en-US" sz="2000" dirty="0" smtClean="0">
                <a:latin typeface="+mj-lt"/>
                <a:cs typeface="Arial" pitchFamily="34" charset="0"/>
              </a:rPr>
              <a:t>, </a:t>
            </a:r>
            <a:r>
              <a:rPr lang="en-US" sz="2000" dirty="0" err="1" smtClean="0">
                <a:latin typeface="+mj-lt"/>
                <a:cs typeface="Arial" pitchFamily="34" charset="0"/>
              </a:rPr>
              <a:t>kambing</a:t>
            </a:r>
            <a:r>
              <a:rPr lang="en-US" sz="2000" dirty="0" smtClean="0">
                <a:latin typeface="+mj-lt"/>
                <a:cs typeface="Arial" pitchFamily="34" charset="0"/>
              </a:rPr>
              <a:t>, </a:t>
            </a:r>
            <a:r>
              <a:rPr lang="en-US" sz="2000" dirty="0" err="1" smtClean="0">
                <a:latin typeface="+mj-lt"/>
                <a:cs typeface="Arial" pitchFamily="34" charset="0"/>
              </a:rPr>
              <a:t>dan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domba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dimanfaatkan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dagingnya</a:t>
            </a:r>
            <a:r>
              <a:rPr lang="en-US" sz="2000" dirty="0" smtClean="0">
                <a:latin typeface="+mj-lt"/>
                <a:cs typeface="Arial" pitchFamily="34" charset="0"/>
              </a:rPr>
              <a:t>. </a:t>
            </a:r>
          </a:p>
          <a:p>
            <a:r>
              <a:rPr lang="en-US" sz="2000" dirty="0" err="1" smtClean="0">
                <a:latin typeface="+mj-lt"/>
                <a:cs typeface="Arial" pitchFamily="34" charset="0"/>
              </a:rPr>
              <a:t>Kuda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dan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kerbau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dimanfaatkan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tenaganya</a:t>
            </a:r>
            <a:r>
              <a:rPr lang="en-US" sz="2000" dirty="0" smtClean="0">
                <a:latin typeface="+mj-lt"/>
                <a:cs typeface="Arial" pitchFamily="34" charset="0"/>
              </a:rPr>
              <a:t>. </a:t>
            </a:r>
            <a:endParaRPr lang="en-US" sz="2000" dirty="0">
              <a:latin typeface="+mj-lt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07067" y="1325948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+mj-lt"/>
                <a:cs typeface="Arial" pitchFamily="34" charset="0"/>
              </a:rPr>
              <a:t>Hewan</a:t>
            </a:r>
            <a:r>
              <a:rPr lang="en-US" sz="2400" b="1" dirty="0" smtClean="0">
                <a:latin typeface="+mj-lt"/>
                <a:cs typeface="Arial" pitchFamily="34" charset="0"/>
              </a:rPr>
              <a:t> yang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menguntungkan</a:t>
            </a:r>
            <a:endParaRPr lang="en-US" sz="2400" b="1" dirty="0">
              <a:latin typeface="+mj-lt"/>
              <a:cs typeface="Arial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34218" y="45880"/>
            <a:ext cx="762000" cy="923330"/>
            <a:chOff x="463618" y="216443"/>
            <a:chExt cx="3197225" cy="923330"/>
          </a:xfrm>
        </p:grpSpPr>
        <p:sp>
          <p:nvSpPr>
            <p:cNvPr id="15" name="Oval 14"/>
            <p:cNvSpPr/>
            <p:nvPr/>
          </p:nvSpPr>
          <p:spPr>
            <a:xfrm>
              <a:off x="463618" y="315903"/>
              <a:ext cx="3197225" cy="80804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85955" y="216443"/>
              <a:ext cx="275255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5400" dirty="0" smtClean="0">
                  <a:latin typeface="+mj-lt"/>
                  <a:cs typeface="Arial" pitchFamily="34" charset="0"/>
                </a:rPr>
                <a:t>1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3499"/>
            <a:ext cx="9144000" cy="8503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213561" y="339835"/>
            <a:ext cx="41966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+mj-lt"/>
                <a:cs typeface="Arial" pitchFamily="34" charset="0"/>
              </a:rPr>
              <a:t>Hewan</a:t>
            </a:r>
            <a:r>
              <a:rPr lang="en-US" sz="2400" b="1" dirty="0" smtClean="0">
                <a:latin typeface="+mj-lt"/>
                <a:cs typeface="Arial" pitchFamily="34" charset="0"/>
              </a:rPr>
              <a:t> yang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Menguntungkan</a:t>
            </a:r>
            <a:r>
              <a:rPr lang="en-US" sz="2400" b="1" dirty="0" smtClean="0">
                <a:latin typeface="+mj-lt"/>
                <a:cs typeface="Arial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dan</a:t>
            </a:r>
            <a:r>
              <a:rPr lang="en-US" sz="2400" b="1" dirty="0" smtClean="0">
                <a:latin typeface="+mj-lt"/>
                <a:cs typeface="Arial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Merugikan</a:t>
            </a:r>
            <a:r>
              <a:rPr lang="en-US" sz="2400" b="1" dirty="0" smtClean="0">
                <a:latin typeface="+mj-lt"/>
                <a:cs typeface="Arial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Manusia</a:t>
            </a:r>
            <a:endParaRPr lang="en-US" sz="2400" b="1" dirty="0">
              <a:latin typeface="+mj-lt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2958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7398"/>
    </mc:Choice>
    <mc:Fallback>
      <p:transition advTm="17398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9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9913" r="902" b="16109"/>
          <a:stretch/>
        </p:blipFill>
        <p:spPr>
          <a:xfrm>
            <a:off x="2821" y="-19050"/>
            <a:ext cx="9141179" cy="57686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19200" y="1260465"/>
            <a:ext cx="7162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Lalat</a:t>
            </a:r>
            <a:r>
              <a:rPr lang="en-US" sz="20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hinggap</a:t>
            </a:r>
            <a:r>
              <a:rPr lang="en-US" sz="20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di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makanan</a:t>
            </a:r>
            <a:r>
              <a:rPr lang="en-US" sz="20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dan</a:t>
            </a:r>
            <a:r>
              <a:rPr lang="en-US" sz="20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menyebarkan</a:t>
            </a:r>
            <a:r>
              <a:rPr lang="en-US" sz="20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bibit</a:t>
            </a:r>
            <a:r>
              <a:rPr lang="en-US" sz="20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penyakit</a:t>
            </a:r>
            <a:r>
              <a:rPr lang="en-US" sz="20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. </a:t>
            </a:r>
          </a:p>
          <a:p>
            <a:r>
              <a:rPr lang="en-US" sz="20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Nyamuk</a:t>
            </a:r>
            <a:r>
              <a:rPr lang="en-US" sz="20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mengisap</a:t>
            </a:r>
            <a:r>
              <a:rPr lang="en-US" sz="20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darah</a:t>
            </a:r>
            <a:r>
              <a:rPr lang="en-US" sz="20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manusia</a:t>
            </a:r>
            <a:r>
              <a:rPr lang="en-US" sz="20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dan</a:t>
            </a:r>
            <a:r>
              <a:rPr lang="en-US" sz="20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menyebarkan</a:t>
            </a:r>
            <a:r>
              <a:rPr lang="en-US" sz="20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bibit</a:t>
            </a:r>
            <a:r>
              <a:rPr lang="en-US" sz="20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penyakit</a:t>
            </a:r>
            <a:r>
              <a:rPr lang="en-US" sz="20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. </a:t>
            </a:r>
            <a:endParaRPr lang="en-US" sz="20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14101" y="776663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Hewan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yang </a:t>
            </a:r>
            <a:r>
              <a:rPr lang="en-US" sz="24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merugikan</a:t>
            </a:r>
            <a:endParaRPr lang="en-US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478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1990"/>
    </mc:Choice>
    <mc:Fallback>
      <p:transition advTm="1199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10008"/>
          <a:stretch/>
        </p:blipFill>
        <p:spPr>
          <a:xfrm>
            <a:off x="0" y="2266950"/>
            <a:ext cx="9144000" cy="2895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"/>
            <a:ext cx="9153147" cy="3257550"/>
          </a:xfrm>
          <a:prstGeom prst="rect">
            <a:avLst/>
          </a:prstGeom>
          <a:gradFill>
            <a:gsLst>
              <a:gs pos="61000">
                <a:schemeClr val="accent1">
                  <a:lumMod val="5000"/>
                  <a:lumOff val="9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212166" y="1809750"/>
            <a:ext cx="45028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+mj-lt"/>
                <a:cs typeface="Arial" pitchFamily="34" charset="0"/>
              </a:rPr>
              <a:t>Tumbuhan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menghasilkan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oksigen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untuk</a:t>
            </a:r>
            <a:endParaRPr lang="en-US" sz="2000" dirty="0">
              <a:latin typeface="+mj-lt"/>
              <a:cs typeface="Arial" pitchFamily="34" charset="0"/>
            </a:endParaRPr>
          </a:p>
          <a:p>
            <a:r>
              <a:rPr lang="en-US" sz="2000" dirty="0" err="1">
                <a:latin typeface="+mj-lt"/>
                <a:cs typeface="Arial" pitchFamily="34" charset="0"/>
              </a:rPr>
              <a:t>pernapasan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hewan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dan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manusia</a:t>
            </a:r>
            <a:r>
              <a:rPr lang="en-US" sz="2000" dirty="0">
                <a:latin typeface="+mj-lt"/>
                <a:cs typeface="Arial" pitchFamily="34" charset="0"/>
              </a:rPr>
              <a:t>.</a:t>
            </a:r>
            <a:endParaRPr lang="en-US" sz="2000" dirty="0" smtClean="0">
              <a:latin typeface="+mj-lt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07067" y="1325948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+mj-lt"/>
                <a:cs typeface="Arial" pitchFamily="34" charset="0"/>
              </a:rPr>
              <a:t>Tumbuhan</a:t>
            </a:r>
            <a:r>
              <a:rPr lang="en-US" sz="2400" b="1" dirty="0" smtClean="0">
                <a:latin typeface="+mj-lt"/>
                <a:cs typeface="Arial" pitchFamily="34" charset="0"/>
              </a:rPr>
              <a:t> yang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menguntungkan</a:t>
            </a:r>
            <a:endParaRPr lang="en-US" sz="2400" b="1" dirty="0">
              <a:latin typeface="+mj-lt"/>
              <a:cs typeface="Arial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34218" y="45880"/>
            <a:ext cx="762000" cy="923330"/>
            <a:chOff x="463618" y="216443"/>
            <a:chExt cx="3197225" cy="923330"/>
          </a:xfrm>
        </p:grpSpPr>
        <p:sp>
          <p:nvSpPr>
            <p:cNvPr id="15" name="Oval 14"/>
            <p:cNvSpPr/>
            <p:nvPr/>
          </p:nvSpPr>
          <p:spPr>
            <a:xfrm>
              <a:off x="463618" y="315903"/>
              <a:ext cx="3197225" cy="80804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85955" y="216443"/>
              <a:ext cx="275255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5400" dirty="0" smtClean="0">
                  <a:latin typeface="+mj-lt"/>
                  <a:cs typeface="Arial" pitchFamily="34" charset="0"/>
                </a:rPr>
                <a:t>2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3499"/>
            <a:ext cx="9144000" cy="8503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213560" y="339835"/>
            <a:ext cx="48824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+mj-lt"/>
                <a:cs typeface="Arial" pitchFamily="34" charset="0"/>
              </a:rPr>
              <a:t>Tumbuhan</a:t>
            </a:r>
            <a:r>
              <a:rPr lang="en-US" sz="2400" b="1" dirty="0" smtClean="0">
                <a:latin typeface="+mj-lt"/>
                <a:cs typeface="Arial" pitchFamily="34" charset="0"/>
              </a:rPr>
              <a:t> yang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Menguntungkan</a:t>
            </a:r>
            <a:r>
              <a:rPr lang="en-US" sz="2400" b="1" dirty="0" smtClean="0">
                <a:latin typeface="+mj-lt"/>
                <a:cs typeface="Arial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dan</a:t>
            </a:r>
            <a:r>
              <a:rPr lang="en-US" sz="2400" b="1" dirty="0" smtClean="0">
                <a:latin typeface="+mj-lt"/>
                <a:cs typeface="Arial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Merugikan</a:t>
            </a:r>
            <a:r>
              <a:rPr lang="en-US" sz="2400" b="1" dirty="0" smtClean="0">
                <a:latin typeface="+mj-lt"/>
                <a:cs typeface="Arial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Manusia</a:t>
            </a:r>
            <a:endParaRPr lang="en-US" sz="2400" b="1" dirty="0">
              <a:latin typeface="+mj-lt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5843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7398"/>
    </mc:Choice>
    <mc:Fallback>
      <p:transition advTm="17398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8144" y="1474031"/>
            <a:ext cx="1920456" cy="35321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851" y="645824"/>
            <a:ext cx="4407328" cy="26879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90600" y="245714"/>
            <a:ext cx="4191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+mj-lt"/>
                <a:cs typeface="Arial" pitchFamily="34" charset="0"/>
              </a:rPr>
              <a:t>Tumbuhan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sebagai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sumber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makanan</a:t>
            </a:r>
            <a:r>
              <a:rPr lang="en-US" sz="2000" dirty="0" smtClean="0">
                <a:latin typeface="+mj-lt"/>
                <a:cs typeface="Arial" pitchFamily="34" charset="0"/>
              </a:rPr>
              <a:t>.</a:t>
            </a:r>
            <a:endParaRPr lang="en-US" sz="2000" dirty="0">
              <a:latin typeface="+mj-lt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02465" y="718256"/>
            <a:ext cx="36428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+mj-lt"/>
                <a:cs typeface="Arial" pitchFamily="34" charset="0"/>
              </a:rPr>
              <a:t>Tumbuhan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sebagai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bahan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membuat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perkakas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rumah</a:t>
            </a:r>
            <a:r>
              <a:rPr lang="en-US" sz="2000" dirty="0" smtClean="0">
                <a:latin typeface="+mj-lt"/>
                <a:cs typeface="Arial" pitchFamily="34" charset="0"/>
              </a:rPr>
              <a:t>.</a:t>
            </a:r>
            <a:endParaRPr lang="en-US" sz="2000" dirty="0"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084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1990"/>
    </mc:Choice>
    <mc:Fallback>
      <p:transition advTm="1199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19200" y="1260465"/>
            <a:ext cx="31242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+mj-lt"/>
                <a:cs typeface="Arial" pitchFamily="34" charset="0"/>
              </a:rPr>
              <a:t>Tumbuhan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>
                <a:latin typeface="+mj-lt"/>
                <a:cs typeface="Arial" pitchFamily="34" charset="0"/>
              </a:rPr>
              <a:t>yang </a:t>
            </a:r>
            <a:r>
              <a:rPr lang="en-US" sz="2000" dirty="0" err="1">
                <a:latin typeface="+mj-lt"/>
                <a:cs typeface="Arial" pitchFamily="34" charset="0"/>
              </a:rPr>
              <a:t>merugikan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manusia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disebut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gulma</a:t>
            </a:r>
            <a:r>
              <a:rPr lang="en-US" sz="2000" dirty="0" smtClean="0">
                <a:latin typeface="+mj-lt"/>
                <a:cs typeface="Arial" pitchFamily="34" charset="0"/>
              </a:rPr>
              <a:t>.</a:t>
            </a:r>
          </a:p>
          <a:p>
            <a:endParaRPr lang="en-US" sz="2000" dirty="0" smtClean="0">
              <a:latin typeface="+mj-lt"/>
              <a:cs typeface="Arial" pitchFamily="34" charset="0"/>
            </a:endParaRPr>
          </a:p>
          <a:p>
            <a:r>
              <a:rPr lang="en-US" sz="2000" dirty="0" err="1" smtClean="0">
                <a:latin typeface="+mj-lt"/>
                <a:cs typeface="Arial" pitchFamily="34" charset="0"/>
              </a:rPr>
              <a:t>Tali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putri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hidup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menumpang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pada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tumbuhan</a:t>
            </a:r>
            <a:r>
              <a:rPr lang="en-US" sz="2000" dirty="0">
                <a:latin typeface="+mj-lt"/>
                <a:cs typeface="Arial" pitchFamily="34" charset="0"/>
              </a:rPr>
              <a:t> lain.</a:t>
            </a:r>
          </a:p>
          <a:p>
            <a:endParaRPr lang="en-US" sz="2000" dirty="0" smtClean="0">
              <a:latin typeface="+mj-lt"/>
              <a:cs typeface="Arial" pitchFamily="34" charset="0"/>
            </a:endParaRPr>
          </a:p>
          <a:p>
            <a:r>
              <a:rPr lang="en-US" sz="2000" dirty="0" err="1" smtClean="0">
                <a:latin typeface="+mj-lt"/>
                <a:cs typeface="Arial" pitchFamily="34" charset="0"/>
              </a:rPr>
              <a:t>Tali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putri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menyerap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makanan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dari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tumbuhan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>
                <a:latin typeface="+mj-lt"/>
                <a:cs typeface="Arial" pitchFamily="34" charset="0"/>
              </a:rPr>
              <a:t>yang </a:t>
            </a:r>
            <a:r>
              <a:rPr lang="en-US" sz="2000" dirty="0" err="1">
                <a:latin typeface="+mj-lt"/>
                <a:cs typeface="Arial" pitchFamily="34" charset="0"/>
              </a:rPr>
              <a:t>ditumpanginya</a:t>
            </a:r>
            <a:r>
              <a:rPr lang="en-US" sz="2000" dirty="0">
                <a:latin typeface="+mj-lt"/>
                <a:cs typeface="Arial" pitchFamily="34" charset="0"/>
              </a:rPr>
              <a:t>.</a:t>
            </a:r>
            <a:endParaRPr lang="en-US" sz="2000" dirty="0" smtClean="0">
              <a:latin typeface="+mj-lt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14101" y="776663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+mj-lt"/>
                <a:cs typeface="Arial" pitchFamily="34" charset="0"/>
              </a:rPr>
              <a:t>Tumbuhan</a:t>
            </a:r>
            <a:r>
              <a:rPr lang="en-US" sz="2400" b="1" dirty="0" smtClean="0">
                <a:latin typeface="+mj-lt"/>
                <a:cs typeface="Arial" pitchFamily="34" charset="0"/>
              </a:rPr>
              <a:t> yang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merugikan</a:t>
            </a:r>
            <a:endParaRPr lang="en-US" sz="2400" b="1" dirty="0">
              <a:latin typeface="+mj-lt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811235"/>
            <a:ext cx="3733800" cy="3661077"/>
          </a:xfrm>
          <a:prstGeom prst="ellipse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720662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1990"/>
    </mc:Choice>
    <mc:Fallback>
      <p:transition advTm="1199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269" y="-95251"/>
            <a:ext cx="9160268" cy="52333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52400" y="186610"/>
            <a:ext cx="3592774" cy="3100613"/>
            <a:chOff x="152400" y="186610"/>
            <a:chExt cx="3592774" cy="310061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grayscl/>
            </a:blip>
            <a:stretch>
              <a:fillRect/>
            </a:stretch>
          </p:blipFill>
          <p:spPr>
            <a:xfrm>
              <a:off x="152400" y="186610"/>
              <a:ext cx="3592774" cy="310061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 rot="21028645">
              <a:off x="518195" y="333798"/>
              <a:ext cx="2861183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Ayo,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sebutkan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makhluk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hidup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yang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ada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di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sekitarmu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beserta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kegunaannya</a:t>
              </a:r>
              <a:endPara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987188" y="1742067"/>
              <a:ext cx="372218" cy="7793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10000"/>
                </a:lnSpc>
                <a:buSzPct val="100000"/>
              </a:pPr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7783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1169"/>
    </mc:Choice>
    <mc:Fallback>
      <p:transition advTm="1116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23969" y="1701163"/>
            <a:ext cx="1943616" cy="31051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606" y="89793"/>
            <a:ext cx="1943616" cy="3105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215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0"/>
            <a:ext cx="4267200" cy="5877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269282"/>
            <a:ext cx="5562600" cy="478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400" dirty="0">
                <a:solidFill>
                  <a:schemeClr val="bg1"/>
                </a:solidFill>
                <a:latin typeface="+mj-lt"/>
                <a:cs typeface="Arial" pitchFamily="34" charset="0"/>
              </a:rPr>
              <a:t>A.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Ciri-Ciri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Makhluk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Hidup</a:t>
            </a:r>
            <a:endParaRPr lang="en-US" sz="2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8"/>
            <a:ext cx="1456947" cy="59436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59766" y="1642368"/>
            <a:ext cx="412183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+mj-lt"/>
                <a:cs typeface="Arial" pitchFamily="34" charset="0"/>
              </a:rPr>
              <a:t>Semua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makhluk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hidup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dapat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bergerak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dengan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cara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tertentu</a:t>
            </a:r>
            <a:r>
              <a:rPr lang="en-US" sz="2000" dirty="0" smtClean="0">
                <a:latin typeface="+mj-lt"/>
                <a:cs typeface="Arial" pitchFamily="34" charset="0"/>
              </a:rPr>
              <a:t>. </a:t>
            </a:r>
          </a:p>
          <a:p>
            <a:endParaRPr lang="en-US" sz="2000" dirty="0" smtClean="0">
              <a:latin typeface="+mj-lt"/>
              <a:cs typeface="Arial" pitchFamily="34" charset="0"/>
            </a:endParaRPr>
          </a:p>
          <a:p>
            <a:r>
              <a:rPr lang="en-US" sz="2000" dirty="0" err="1" smtClean="0">
                <a:latin typeface="+mj-lt"/>
                <a:cs typeface="Arial" pitchFamily="34" charset="0"/>
              </a:rPr>
              <a:t>Hewan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ada</a:t>
            </a:r>
            <a:r>
              <a:rPr lang="en-US" sz="2000" dirty="0" smtClean="0">
                <a:latin typeface="+mj-lt"/>
                <a:cs typeface="Arial" pitchFamily="34" charset="0"/>
              </a:rPr>
              <a:t> yang </a:t>
            </a:r>
            <a:r>
              <a:rPr lang="en-US" sz="2000" dirty="0" err="1" smtClean="0">
                <a:latin typeface="+mj-lt"/>
                <a:cs typeface="Arial" pitchFamily="34" charset="0"/>
              </a:rPr>
              <a:t>bergerak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dengan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cara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berjalan</a:t>
            </a:r>
            <a:r>
              <a:rPr lang="en-US" sz="2000" dirty="0" smtClean="0">
                <a:latin typeface="+mj-lt"/>
                <a:cs typeface="Arial" pitchFamily="34" charset="0"/>
              </a:rPr>
              <a:t>, </a:t>
            </a:r>
            <a:r>
              <a:rPr lang="en-US" sz="2000" dirty="0" err="1" smtClean="0">
                <a:latin typeface="+mj-lt"/>
                <a:cs typeface="Arial" pitchFamily="34" charset="0"/>
              </a:rPr>
              <a:t>berlari</a:t>
            </a:r>
            <a:r>
              <a:rPr lang="en-US" sz="2000" dirty="0" smtClean="0">
                <a:latin typeface="+mj-lt"/>
                <a:cs typeface="Arial" pitchFamily="34" charset="0"/>
              </a:rPr>
              <a:t>, </a:t>
            </a:r>
            <a:r>
              <a:rPr lang="en-US" sz="2000" dirty="0" err="1" smtClean="0">
                <a:latin typeface="+mj-lt"/>
                <a:cs typeface="Arial" pitchFamily="34" charset="0"/>
              </a:rPr>
              <a:t>berenang</a:t>
            </a:r>
            <a:r>
              <a:rPr lang="en-US" sz="2000" dirty="0" smtClean="0">
                <a:latin typeface="+mj-lt"/>
                <a:cs typeface="Arial" pitchFamily="34" charset="0"/>
              </a:rPr>
              <a:t>, </a:t>
            </a:r>
            <a:r>
              <a:rPr lang="en-US" sz="2000" dirty="0" err="1" smtClean="0">
                <a:latin typeface="+mj-lt"/>
                <a:cs typeface="Arial" pitchFamily="34" charset="0"/>
              </a:rPr>
              <a:t>melompat</a:t>
            </a:r>
            <a:r>
              <a:rPr lang="en-US" sz="2000" dirty="0" smtClean="0">
                <a:latin typeface="+mj-lt"/>
                <a:cs typeface="Arial" pitchFamily="34" charset="0"/>
              </a:rPr>
              <a:t>, </a:t>
            </a:r>
            <a:r>
              <a:rPr lang="en-US" sz="2000" dirty="0" err="1" smtClean="0">
                <a:latin typeface="+mj-lt"/>
                <a:cs typeface="Arial" pitchFamily="34" charset="0"/>
              </a:rPr>
              <a:t>melata</a:t>
            </a:r>
            <a:r>
              <a:rPr lang="en-US" sz="2000" dirty="0" smtClean="0">
                <a:latin typeface="+mj-lt"/>
                <a:cs typeface="Arial" pitchFamily="34" charset="0"/>
              </a:rPr>
              <a:t>, </a:t>
            </a:r>
            <a:r>
              <a:rPr lang="en-US" sz="2000" dirty="0" err="1" smtClean="0">
                <a:latin typeface="+mj-lt"/>
                <a:cs typeface="Arial" pitchFamily="34" charset="0"/>
              </a:rPr>
              <a:t>dan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terbang</a:t>
            </a:r>
            <a:r>
              <a:rPr lang="en-US" sz="2000" dirty="0" smtClean="0">
                <a:latin typeface="+mj-lt"/>
                <a:cs typeface="Arial" pitchFamily="34" charset="0"/>
              </a:rPr>
              <a:t>.  </a:t>
            </a:r>
            <a:endParaRPr lang="en-US" sz="2000" dirty="0">
              <a:latin typeface="+mj-lt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66800" y="1180703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+mj-lt"/>
                <a:cs typeface="Arial" pitchFamily="34" charset="0"/>
              </a:rPr>
              <a:t>Makhluk</a:t>
            </a:r>
            <a:r>
              <a:rPr lang="en-US" sz="2400" b="1" dirty="0" smtClean="0">
                <a:latin typeface="+mj-lt"/>
                <a:cs typeface="Arial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hidup</a:t>
            </a:r>
            <a:r>
              <a:rPr lang="en-US" sz="2400" b="1" dirty="0" smtClean="0">
                <a:latin typeface="+mj-lt"/>
                <a:cs typeface="Arial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dapat</a:t>
            </a:r>
            <a:r>
              <a:rPr lang="en-US" sz="2400" b="1" dirty="0" smtClean="0">
                <a:latin typeface="+mj-lt"/>
                <a:cs typeface="Arial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bergerak</a:t>
            </a:r>
            <a:endParaRPr lang="en-US" sz="2400" b="1" dirty="0">
              <a:latin typeface="+mj-lt"/>
              <a:cs typeface="Arial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04800" y="908053"/>
            <a:ext cx="762000" cy="923330"/>
            <a:chOff x="463618" y="216443"/>
            <a:chExt cx="3197225" cy="923330"/>
          </a:xfrm>
        </p:grpSpPr>
        <p:sp>
          <p:nvSpPr>
            <p:cNvPr id="19" name="Oval 18"/>
            <p:cNvSpPr/>
            <p:nvPr/>
          </p:nvSpPr>
          <p:spPr>
            <a:xfrm>
              <a:off x="463618" y="315903"/>
              <a:ext cx="3197225" cy="80804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85955" y="216443"/>
              <a:ext cx="275255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5400" dirty="0" smtClean="0">
                  <a:latin typeface="+mj-lt"/>
                  <a:cs typeface="Arial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3451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/>
          <a:stretch/>
        </p:blipFill>
        <p:spPr>
          <a:xfrm flipH="1">
            <a:off x="2971800" y="1184752"/>
            <a:ext cx="6172200" cy="37194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-323850"/>
            <a:ext cx="1752600" cy="174347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09600" y="361950"/>
            <a:ext cx="304799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+mj-lt"/>
                <a:cs typeface="Arial" panose="020B0604020202020204" pitchFamily="34" charset="0"/>
              </a:rPr>
              <a:t>Tumbuhan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anose="020B0604020202020204" pitchFamily="34" charset="0"/>
              </a:rPr>
              <a:t>juga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anose="020B0604020202020204" pitchFamily="34" charset="0"/>
              </a:rPr>
              <a:t>dapat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anose="020B0604020202020204" pitchFamily="34" charset="0"/>
              </a:rPr>
              <a:t>bergerak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. </a:t>
            </a:r>
          </a:p>
          <a:p>
            <a:endParaRPr lang="en-US" sz="2000" dirty="0" smtClean="0">
              <a:latin typeface="+mj-lt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+mj-lt"/>
                <a:cs typeface="Arial" panose="020B0604020202020204" pitchFamily="34" charset="0"/>
              </a:rPr>
              <a:t>Ada </a:t>
            </a:r>
            <a:r>
              <a:rPr lang="en-US" sz="2000" dirty="0" err="1" smtClean="0">
                <a:latin typeface="+mj-lt"/>
                <a:cs typeface="Arial" panose="020B0604020202020204" pitchFamily="34" charset="0"/>
              </a:rPr>
              <a:t>tumbuhan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 yang </a:t>
            </a:r>
            <a:r>
              <a:rPr lang="en-US" sz="2000" dirty="0" err="1" smtClean="0">
                <a:latin typeface="+mj-lt"/>
                <a:cs typeface="Arial" panose="020B0604020202020204" pitchFamily="34" charset="0"/>
              </a:rPr>
              <a:t>bergerak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anose="020B0604020202020204" pitchFamily="34" charset="0"/>
              </a:rPr>
              <a:t>tumbuh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anose="020B0604020202020204" pitchFamily="34" charset="0"/>
              </a:rPr>
              <a:t>mengikuti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anose="020B0604020202020204" pitchFamily="34" charset="0"/>
              </a:rPr>
              <a:t>arah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anose="020B0604020202020204" pitchFamily="34" charset="0"/>
              </a:rPr>
              <a:t>datangnya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anose="020B0604020202020204" pitchFamily="34" charset="0"/>
              </a:rPr>
              <a:t>cahaya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anose="020B0604020202020204" pitchFamily="34" charset="0"/>
              </a:rPr>
              <a:t>matahari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.</a:t>
            </a:r>
          </a:p>
          <a:p>
            <a:endParaRPr lang="en-US" sz="2000" dirty="0" smtClean="0">
              <a:latin typeface="+mj-lt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+mj-lt"/>
                <a:cs typeface="Arial" panose="020B0604020202020204" pitchFamily="34" charset="0"/>
              </a:rPr>
              <a:t>Ada </a:t>
            </a:r>
            <a:r>
              <a:rPr lang="en-US" sz="2000" dirty="0" err="1" smtClean="0">
                <a:latin typeface="+mj-lt"/>
                <a:cs typeface="Arial" panose="020B0604020202020204" pitchFamily="34" charset="0"/>
              </a:rPr>
              <a:t>tumbuhan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 yang </a:t>
            </a:r>
            <a:r>
              <a:rPr lang="en-US" sz="2000" dirty="0" err="1" smtClean="0">
                <a:latin typeface="+mj-lt"/>
                <a:cs typeface="Arial" panose="020B0604020202020204" pitchFamily="34" charset="0"/>
              </a:rPr>
              <a:t>bergerak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anose="020B0604020202020204" pitchFamily="34" charset="0"/>
              </a:rPr>
              <a:t>menutup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anose="020B0604020202020204" pitchFamily="34" charset="0"/>
              </a:rPr>
              <a:t>daun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anose="020B0604020202020204" pitchFamily="34" charset="0"/>
              </a:rPr>
              <a:t>karena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anose="020B0604020202020204" pitchFamily="34" charset="0"/>
              </a:rPr>
              <a:t>disentuh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1627"/>
            <a:ext cx="9144000" cy="872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3140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7398"/>
    </mc:Choice>
    <mc:Fallback>
      <p:transition advTm="17398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200" y="1100968"/>
            <a:ext cx="5735579" cy="381416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212166" y="1280815"/>
            <a:ext cx="381703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+mj-lt"/>
                <a:cs typeface="Arial" pitchFamily="34" charset="0"/>
              </a:rPr>
              <a:t>Semua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makhluk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hidup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dapat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memerlukanan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makanan</a:t>
            </a:r>
            <a:r>
              <a:rPr lang="en-US" sz="2000" dirty="0" smtClean="0">
                <a:latin typeface="+mj-lt"/>
                <a:cs typeface="Arial" pitchFamily="34" charset="0"/>
              </a:rPr>
              <a:t>. </a:t>
            </a:r>
          </a:p>
          <a:p>
            <a:endParaRPr lang="en-US" sz="2000" dirty="0" smtClean="0">
              <a:latin typeface="+mj-lt"/>
              <a:cs typeface="Arial" pitchFamily="34" charset="0"/>
            </a:endParaRPr>
          </a:p>
          <a:p>
            <a:r>
              <a:rPr lang="en-US" sz="2000" dirty="0" smtClean="0">
                <a:latin typeface="+mj-lt"/>
                <a:cs typeface="Arial" pitchFamily="34" charset="0"/>
              </a:rPr>
              <a:t>Ada </a:t>
            </a:r>
            <a:r>
              <a:rPr lang="en-US" sz="2000" dirty="0" err="1" smtClean="0">
                <a:latin typeface="+mj-lt"/>
                <a:cs typeface="Arial" pitchFamily="34" charset="0"/>
              </a:rPr>
              <a:t>hewan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pemakan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tumbuhan</a:t>
            </a:r>
            <a:r>
              <a:rPr lang="en-US" sz="2000" dirty="0" smtClean="0">
                <a:latin typeface="+mj-lt"/>
                <a:cs typeface="Arial" pitchFamily="34" charset="0"/>
              </a:rPr>
              <a:t>.</a:t>
            </a:r>
          </a:p>
          <a:p>
            <a:r>
              <a:rPr lang="en-US" sz="2000" dirty="0" smtClean="0">
                <a:latin typeface="+mj-lt"/>
                <a:cs typeface="Arial" pitchFamily="34" charset="0"/>
              </a:rPr>
              <a:t>Ada </a:t>
            </a:r>
            <a:r>
              <a:rPr lang="en-US" sz="2000" dirty="0" err="1" smtClean="0">
                <a:latin typeface="+mj-lt"/>
                <a:cs typeface="Arial" pitchFamily="34" charset="0"/>
              </a:rPr>
              <a:t>hewan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pemakan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daging</a:t>
            </a:r>
            <a:r>
              <a:rPr lang="en-US" sz="2000" dirty="0" smtClean="0">
                <a:latin typeface="+mj-lt"/>
                <a:cs typeface="Arial" pitchFamily="34" charset="0"/>
              </a:rPr>
              <a:t>.</a:t>
            </a:r>
          </a:p>
          <a:p>
            <a:r>
              <a:rPr lang="en-US" sz="2000" dirty="0" smtClean="0">
                <a:latin typeface="+mj-lt"/>
                <a:cs typeface="Arial" pitchFamily="34" charset="0"/>
              </a:rPr>
              <a:t>Ada </a:t>
            </a:r>
            <a:r>
              <a:rPr lang="en-US" sz="2000" dirty="0" err="1" smtClean="0">
                <a:latin typeface="+mj-lt"/>
                <a:cs typeface="Arial" pitchFamily="34" charset="0"/>
              </a:rPr>
              <a:t>hewan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pemakan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tumbuhan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dan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daging</a:t>
            </a:r>
            <a:r>
              <a:rPr lang="en-US" sz="2000" dirty="0" smtClean="0">
                <a:latin typeface="+mj-lt"/>
                <a:cs typeface="Arial" pitchFamily="34" charset="0"/>
              </a:rPr>
              <a:t>.   </a:t>
            </a:r>
            <a:endParaRPr lang="en-US" sz="2000" dirty="0">
              <a:latin typeface="+mj-lt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19200" y="819150"/>
            <a:ext cx="5257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+mj-lt"/>
                <a:cs typeface="Arial" pitchFamily="34" charset="0"/>
              </a:rPr>
              <a:t>Makhluk</a:t>
            </a:r>
            <a:r>
              <a:rPr lang="en-US" sz="2400" b="1" dirty="0" smtClean="0">
                <a:latin typeface="+mj-lt"/>
                <a:cs typeface="Arial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hidup</a:t>
            </a:r>
            <a:r>
              <a:rPr lang="en-US" sz="2400" b="1" dirty="0" smtClean="0">
                <a:latin typeface="+mj-lt"/>
                <a:cs typeface="Arial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memerlukan</a:t>
            </a:r>
            <a:r>
              <a:rPr lang="en-US" sz="2400" b="1" dirty="0" smtClean="0">
                <a:latin typeface="+mj-lt"/>
                <a:cs typeface="Arial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makanan</a:t>
            </a:r>
            <a:endParaRPr lang="en-US" sz="2400" b="1" dirty="0">
              <a:latin typeface="+mj-lt"/>
              <a:cs typeface="Arial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57200" y="546500"/>
            <a:ext cx="762000" cy="923330"/>
            <a:chOff x="463618" y="216443"/>
            <a:chExt cx="3197225" cy="923330"/>
          </a:xfrm>
        </p:grpSpPr>
        <p:sp>
          <p:nvSpPr>
            <p:cNvPr id="15" name="Oval 14"/>
            <p:cNvSpPr/>
            <p:nvPr/>
          </p:nvSpPr>
          <p:spPr>
            <a:xfrm>
              <a:off x="463618" y="315903"/>
              <a:ext cx="3197225" cy="80804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85955" y="216443"/>
              <a:ext cx="275255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5400" dirty="0" smtClean="0">
                  <a:latin typeface="+mj-lt"/>
                  <a:cs typeface="Arial" pitchFamily="34" charset="0"/>
                </a:rPr>
                <a:t>2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3499"/>
            <a:ext cx="9144000" cy="8503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5952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7398"/>
    </mc:Choice>
    <mc:Fallback>
      <p:transition advTm="17398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8685"/>
            <a:ext cx="9296400" cy="455333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09601" y="361950"/>
            <a:ext cx="28194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+mj-lt"/>
                <a:cs typeface="Arial" pitchFamily="34" charset="0"/>
              </a:rPr>
              <a:t>Tumbuhan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juga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dapat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memerlukan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makanan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dalam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bentuk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zat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hara</a:t>
            </a:r>
            <a:r>
              <a:rPr lang="en-US" sz="2000" dirty="0" smtClean="0">
                <a:latin typeface="+mj-lt"/>
                <a:cs typeface="Arial" pitchFamily="34" charset="0"/>
              </a:rPr>
              <a:t>. </a:t>
            </a:r>
          </a:p>
          <a:p>
            <a:endParaRPr lang="en-US" sz="2000" dirty="0" smtClean="0">
              <a:latin typeface="+mj-lt"/>
              <a:cs typeface="Arial" pitchFamily="34" charset="0"/>
            </a:endParaRPr>
          </a:p>
          <a:p>
            <a:r>
              <a:rPr lang="en-US" sz="2000" dirty="0" err="1" smtClean="0">
                <a:latin typeface="+mj-lt"/>
                <a:cs typeface="Arial" pitchFamily="34" charset="0"/>
              </a:rPr>
              <a:t>Zat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hara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berasal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dari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tanah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atau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pupuk</a:t>
            </a:r>
            <a:r>
              <a:rPr lang="en-US" sz="2000" dirty="0" smtClean="0">
                <a:latin typeface="+mj-lt"/>
                <a:cs typeface="Arial" pitchFamily="34" charset="0"/>
              </a:rPr>
              <a:t>. </a:t>
            </a:r>
          </a:p>
          <a:p>
            <a:endParaRPr lang="en-US" sz="2000" dirty="0" smtClean="0">
              <a:latin typeface="+mj-lt"/>
              <a:cs typeface="Arial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3499"/>
            <a:ext cx="9144000" cy="8503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3818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7398"/>
    </mc:Choice>
    <mc:Fallback>
      <p:transition advTm="17398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114477"/>
            <a:ext cx="4038599" cy="388022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219201" y="1276350"/>
            <a:ext cx="3429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+mj-lt"/>
                <a:cs typeface="Arial" pitchFamily="34" charset="0"/>
              </a:rPr>
              <a:t>Makhluk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hidup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memerlukan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udara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untuk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bernapas</a:t>
            </a:r>
            <a:r>
              <a:rPr lang="en-US" sz="2000" dirty="0">
                <a:latin typeface="+mj-lt"/>
                <a:cs typeface="Arial" pitchFamily="34" charset="0"/>
              </a:rPr>
              <a:t>.</a:t>
            </a:r>
          </a:p>
          <a:p>
            <a:endParaRPr lang="en-US" sz="2000" dirty="0" smtClean="0">
              <a:latin typeface="+mj-lt"/>
              <a:cs typeface="Arial" pitchFamily="34" charset="0"/>
            </a:endParaRPr>
          </a:p>
          <a:p>
            <a:r>
              <a:rPr lang="en-US" sz="2000" dirty="0" err="1" smtClean="0">
                <a:latin typeface="+mj-lt"/>
                <a:cs typeface="Arial" pitchFamily="34" charset="0"/>
              </a:rPr>
              <a:t>Udara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>
                <a:latin typeface="+mj-lt"/>
                <a:cs typeface="Arial" pitchFamily="34" charset="0"/>
              </a:rPr>
              <a:t>yang </a:t>
            </a:r>
            <a:r>
              <a:rPr lang="en-US" sz="2000" dirty="0" err="1">
                <a:latin typeface="+mj-lt"/>
                <a:cs typeface="Arial" pitchFamily="34" charset="0"/>
              </a:rPr>
              <a:t>dihirup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mengandung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oksigen</a:t>
            </a:r>
            <a:r>
              <a:rPr lang="en-US" sz="2000" dirty="0">
                <a:latin typeface="+mj-lt"/>
                <a:cs typeface="Arial" pitchFamily="34" charset="0"/>
              </a:rPr>
              <a:t>.</a:t>
            </a:r>
          </a:p>
          <a:p>
            <a:endParaRPr lang="en-US" sz="2000" dirty="0" smtClean="0">
              <a:latin typeface="+mj-lt"/>
              <a:cs typeface="Arial" pitchFamily="34" charset="0"/>
            </a:endParaRPr>
          </a:p>
          <a:p>
            <a:r>
              <a:rPr lang="en-US" sz="2000" dirty="0" err="1" smtClean="0">
                <a:latin typeface="+mj-lt"/>
                <a:cs typeface="Arial" pitchFamily="34" charset="0"/>
              </a:rPr>
              <a:t>Udara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>
                <a:latin typeface="+mj-lt"/>
                <a:cs typeface="Arial" pitchFamily="34" charset="0"/>
              </a:rPr>
              <a:t>yang </a:t>
            </a:r>
            <a:r>
              <a:rPr lang="en-US" sz="2000" dirty="0" err="1">
                <a:latin typeface="+mj-lt"/>
                <a:cs typeface="Arial" pitchFamily="34" charset="0"/>
              </a:rPr>
              <a:t>diembuskan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mengandung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karbon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dioksida</a:t>
            </a:r>
            <a:r>
              <a:rPr lang="en-US" sz="2000" dirty="0">
                <a:latin typeface="+mj-lt"/>
                <a:cs typeface="Arial" pitchFamily="34" charset="0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19200" y="819150"/>
            <a:ext cx="5791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+mj-lt"/>
                <a:cs typeface="Arial" pitchFamily="34" charset="0"/>
              </a:rPr>
              <a:t>Makhluk</a:t>
            </a:r>
            <a:r>
              <a:rPr lang="en-US" sz="2400" b="1" dirty="0" smtClean="0">
                <a:latin typeface="+mj-lt"/>
                <a:cs typeface="Arial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hidup</a:t>
            </a:r>
            <a:r>
              <a:rPr lang="en-US" sz="2400" b="1" dirty="0" smtClean="0">
                <a:latin typeface="+mj-lt"/>
                <a:cs typeface="Arial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dapat</a:t>
            </a:r>
            <a:r>
              <a:rPr lang="en-US" sz="2400" b="1" dirty="0" smtClean="0">
                <a:latin typeface="+mj-lt"/>
                <a:cs typeface="Arial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bernapas</a:t>
            </a:r>
            <a:endParaRPr lang="en-US" sz="2400" b="1" dirty="0">
              <a:latin typeface="+mj-lt"/>
              <a:cs typeface="Arial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57200" y="581620"/>
            <a:ext cx="762000" cy="923330"/>
            <a:chOff x="463618" y="251563"/>
            <a:chExt cx="3197225" cy="923330"/>
          </a:xfrm>
        </p:grpSpPr>
        <p:sp>
          <p:nvSpPr>
            <p:cNvPr id="15" name="Oval 14"/>
            <p:cNvSpPr/>
            <p:nvPr/>
          </p:nvSpPr>
          <p:spPr>
            <a:xfrm>
              <a:off x="463618" y="315903"/>
              <a:ext cx="3197225" cy="80804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85955" y="251563"/>
              <a:ext cx="275255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5400" dirty="0" smtClean="0">
                  <a:latin typeface="+mj-lt"/>
                  <a:cs typeface="Arial" pitchFamily="34" charset="0"/>
                </a:rPr>
                <a:t>3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3499"/>
            <a:ext cx="9144000" cy="8503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1223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7398"/>
    </mc:Choice>
    <mc:Fallback>
      <p:transition advTm="17398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9433"/>
          <a:stretch/>
        </p:blipFill>
        <p:spPr>
          <a:xfrm>
            <a:off x="0" y="742950"/>
            <a:ext cx="9144000" cy="4419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819400" y="1280815"/>
            <a:ext cx="38170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+mj-lt"/>
                <a:cs typeface="Arial" pitchFamily="34" charset="0"/>
              </a:rPr>
              <a:t>Tumbuh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artinya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bertambah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ukuran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dan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massa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tubuh</a:t>
            </a:r>
            <a:r>
              <a:rPr lang="en-US" sz="2000" dirty="0">
                <a:latin typeface="+mj-lt"/>
                <a:cs typeface="Arial" pitchFamily="34" charset="0"/>
              </a:rPr>
              <a:t>.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19200" y="819150"/>
            <a:ext cx="5791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+mj-lt"/>
                <a:cs typeface="Arial" pitchFamily="34" charset="0"/>
              </a:rPr>
              <a:t>Makhluk</a:t>
            </a:r>
            <a:r>
              <a:rPr lang="en-US" sz="2400" b="1" dirty="0" smtClean="0">
                <a:latin typeface="+mj-lt"/>
                <a:cs typeface="Arial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hidup</a:t>
            </a:r>
            <a:r>
              <a:rPr lang="en-US" sz="2400" b="1" dirty="0" smtClean="0">
                <a:latin typeface="+mj-lt"/>
                <a:cs typeface="Arial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mengalami</a:t>
            </a:r>
            <a:r>
              <a:rPr lang="en-US" sz="2400" b="1" dirty="0" smtClean="0">
                <a:latin typeface="+mj-lt"/>
                <a:cs typeface="Arial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pertumbuhan</a:t>
            </a:r>
            <a:endParaRPr lang="en-US" sz="2400" b="1" dirty="0">
              <a:latin typeface="+mj-lt"/>
              <a:cs typeface="Arial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57200" y="581620"/>
            <a:ext cx="762000" cy="923330"/>
            <a:chOff x="463618" y="251563"/>
            <a:chExt cx="3197225" cy="923330"/>
          </a:xfrm>
        </p:grpSpPr>
        <p:sp>
          <p:nvSpPr>
            <p:cNvPr id="15" name="Oval 14"/>
            <p:cNvSpPr/>
            <p:nvPr/>
          </p:nvSpPr>
          <p:spPr>
            <a:xfrm>
              <a:off x="463618" y="315903"/>
              <a:ext cx="3197225" cy="80804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85955" y="251563"/>
              <a:ext cx="275255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5400" dirty="0" smtClean="0">
                  <a:latin typeface="+mj-lt"/>
                  <a:cs typeface="Arial" pitchFamily="34" charset="0"/>
                </a:rPr>
                <a:t>3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8150"/>
            <a:ext cx="9144000" cy="90574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3458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7398"/>
    </mc:Choice>
    <mc:Fallback>
      <p:transition advTm="17398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dorable kittens with fuzzy hair sitting on a white surface with two guinea pig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90497" y="1001139"/>
            <a:ext cx="59626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88597" y="1023011"/>
            <a:ext cx="525215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+mj-lt"/>
                <a:cs typeface="Arial" pitchFamily="34" charset="0"/>
              </a:rPr>
              <a:t>Makhluk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>
                <a:latin typeface="+mj-lt"/>
                <a:cs typeface="Arial" pitchFamily="34" charset="0"/>
              </a:rPr>
              <a:t>hidup</a:t>
            </a:r>
            <a:r>
              <a:rPr lang="en-US" sz="2400" dirty="0">
                <a:latin typeface="+mj-lt"/>
                <a:cs typeface="Arial" pitchFamily="34" charset="0"/>
              </a:rPr>
              <a:t> </a:t>
            </a:r>
            <a:r>
              <a:rPr lang="en-US" sz="2400" dirty="0" err="1">
                <a:latin typeface="+mj-lt"/>
                <a:cs typeface="Arial" pitchFamily="34" charset="0"/>
              </a:rPr>
              <a:t>memerlukan</a:t>
            </a:r>
            <a:r>
              <a:rPr lang="en-US" sz="2400" dirty="0">
                <a:latin typeface="+mj-lt"/>
                <a:cs typeface="Arial" pitchFamily="34" charset="0"/>
              </a:rPr>
              <a:t> </a:t>
            </a:r>
            <a:r>
              <a:rPr lang="en-US" sz="2400" dirty="0" err="1">
                <a:latin typeface="+mj-lt"/>
                <a:cs typeface="Arial" pitchFamily="34" charset="0"/>
              </a:rPr>
              <a:t>tempat</a:t>
            </a:r>
            <a:r>
              <a:rPr lang="en-US" sz="2400" dirty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hidup</a:t>
            </a:r>
            <a:r>
              <a:rPr lang="en-US" sz="2400" dirty="0">
                <a:latin typeface="+mj-lt"/>
                <a:cs typeface="Arial" pitchFamily="34" charset="0"/>
              </a:rPr>
              <a:t> </a:t>
            </a:r>
            <a:r>
              <a:rPr lang="en-US" sz="2400" dirty="0" smtClean="0">
                <a:latin typeface="+mj-lt"/>
                <a:cs typeface="Arial" pitchFamily="34" charset="0"/>
              </a:rPr>
              <a:t>yang </a:t>
            </a:r>
            <a:r>
              <a:rPr lang="en-US" sz="2400" dirty="0" err="1" smtClean="0">
                <a:latin typeface="+mj-lt"/>
                <a:cs typeface="Arial" pitchFamily="34" charset="0"/>
              </a:rPr>
              <a:t>dinamakan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b="1" dirty="0" smtClean="0">
                <a:latin typeface="+mj-lt"/>
                <a:cs typeface="Arial" pitchFamily="34" charset="0"/>
              </a:rPr>
              <a:t>habitat</a:t>
            </a:r>
            <a:r>
              <a:rPr lang="en-US" sz="2400" dirty="0" smtClean="0">
                <a:latin typeface="+mj-lt"/>
                <a:cs typeface="Arial" pitchFamily="34" charset="0"/>
              </a:rPr>
              <a:t>. </a:t>
            </a:r>
          </a:p>
          <a:p>
            <a:endParaRPr lang="en-US" sz="2400" dirty="0">
              <a:latin typeface="+mj-lt"/>
              <a:cs typeface="Arial" pitchFamily="34" charset="0"/>
            </a:endParaRPr>
          </a:p>
          <a:p>
            <a:r>
              <a:rPr lang="en-US" sz="2400" dirty="0" err="1">
                <a:latin typeface="+mj-lt"/>
                <a:cs typeface="Arial" pitchFamily="34" charset="0"/>
              </a:rPr>
              <a:t>Hewan</a:t>
            </a:r>
            <a:r>
              <a:rPr lang="en-US" sz="2400" dirty="0">
                <a:latin typeface="+mj-lt"/>
                <a:cs typeface="Arial" pitchFamily="34" charset="0"/>
              </a:rPr>
              <a:t> </a:t>
            </a:r>
            <a:r>
              <a:rPr lang="en-US" sz="2400" dirty="0" err="1">
                <a:latin typeface="+mj-lt"/>
                <a:cs typeface="Arial" pitchFamily="34" charset="0"/>
              </a:rPr>
              <a:t>dan</a:t>
            </a:r>
            <a:r>
              <a:rPr lang="en-US" sz="2400" dirty="0">
                <a:latin typeface="+mj-lt"/>
                <a:cs typeface="Arial" pitchFamily="34" charset="0"/>
              </a:rPr>
              <a:t> </a:t>
            </a:r>
            <a:r>
              <a:rPr lang="en-US" sz="2400" dirty="0" err="1">
                <a:latin typeface="+mj-lt"/>
                <a:cs typeface="Arial" pitchFamily="34" charset="0"/>
              </a:rPr>
              <a:t>tumbuhan</a:t>
            </a:r>
            <a:r>
              <a:rPr lang="en-US" sz="2400" dirty="0">
                <a:latin typeface="+mj-lt"/>
                <a:cs typeface="Arial" pitchFamily="34" charset="0"/>
              </a:rPr>
              <a:t> </a:t>
            </a:r>
            <a:r>
              <a:rPr lang="en-US" sz="2400" dirty="0" err="1">
                <a:latin typeface="+mj-lt"/>
                <a:cs typeface="Arial" pitchFamily="34" charset="0"/>
              </a:rPr>
              <a:t>memerlukan</a:t>
            </a:r>
            <a:r>
              <a:rPr lang="en-US" sz="2400" dirty="0">
                <a:latin typeface="+mj-lt"/>
                <a:cs typeface="Arial" pitchFamily="34" charset="0"/>
              </a:rPr>
              <a:t> </a:t>
            </a:r>
            <a:r>
              <a:rPr lang="en-US" sz="2400" dirty="0" err="1">
                <a:latin typeface="+mj-lt"/>
                <a:cs typeface="Arial" pitchFamily="34" charset="0"/>
              </a:rPr>
              <a:t>tempat</a:t>
            </a:r>
            <a:r>
              <a:rPr lang="en-US" sz="2400" dirty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hidup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untuk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>
                <a:latin typeface="+mj-lt"/>
                <a:cs typeface="Arial" pitchFamily="34" charset="0"/>
              </a:rPr>
              <a:t>tumbuh</a:t>
            </a:r>
            <a:r>
              <a:rPr lang="en-US" sz="2400" dirty="0">
                <a:latin typeface="+mj-lt"/>
                <a:cs typeface="Arial" pitchFamily="34" charset="0"/>
              </a:rPr>
              <a:t>, </a:t>
            </a:r>
            <a:r>
              <a:rPr lang="en-US" sz="2400" dirty="0" err="1">
                <a:latin typeface="+mj-lt"/>
                <a:cs typeface="Arial" pitchFamily="34" charset="0"/>
              </a:rPr>
              <a:t>mencari</a:t>
            </a:r>
            <a:r>
              <a:rPr lang="en-US" sz="2400" dirty="0">
                <a:latin typeface="+mj-lt"/>
                <a:cs typeface="Arial" pitchFamily="34" charset="0"/>
              </a:rPr>
              <a:t> </a:t>
            </a:r>
            <a:r>
              <a:rPr lang="en-US" sz="2400" dirty="0" err="1">
                <a:latin typeface="+mj-lt"/>
                <a:cs typeface="Arial" pitchFamily="34" charset="0"/>
              </a:rPr>
              <a:t>makanan</a:t>
            </a:r>
            <a:r>
              <a:rPr lang="en-US" sz="2400" dirty="0" smtClean="0">
                <a:latin typeface="+mj-lt"/>
                <a:cs typeface="Arial" pitchFamily="34" charset="0"/>
              </a:rPr>
              <a:t>, </a:t>
            </a:r>
            <a:r>
              <a:rPr lang="en-US" sz="2400" dirty="0" err="1" smtClean="0">
                <a:latin typeface="+mj-lt"/>
                <a:cs typeface="Arial" pitchFamily="34" charset="0"/>
              </a:rPr>
              <a:t>dan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>
                <a:latin typeface="+mj-lt"/>
                <a:cs typeface="Arial" pitchFamily="34" charset="0"/>
              </a:rPr>
              <a:t>berkembang</a:t>
            </a:r>
            <a:r>
              <a:rPr lang="en-US" sz="2400" dirty="0">
                <a:latin typeface="+mj-lt"/>
                <a:cs typeface="Arial" pitchFamily="34" charset="0"/>
              </a:rPr>
              <a:t> </a:t>
            </a:r>
            <a:r>
              <a:rPr lang="en-US" sz="2400" dirty="0" err="1">
                <a:latin typeface="+mj-lt"/>
                <a:cs typeface="Arial" pitchFamily="34" charset="0"/>
              </a:rPr>
              <a:t>biak</a:t>
            </a:r>
            <a:r>
              <a:rPr lang="en-US" sz="2400" dirty="0">
                <a:latin typeface="+mj-lt"/>
                <a:cs typeface="Arial" pitchFamily="34" charset="0"/>
              </a:rPr>
              <a:t>.</a:t>
            </a:r>
            <a:endParaRPr lang="en-US" sz="2400" dirty="0" smtClean="0">
              <a:latin typeface="+mj-lt"/>
              <a:cs typeface="Arial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0"/>
            <a:ext cx="5257800" cy="58771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33400" y="320552"/>
            <a:ext cx="5562600" cy="478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B.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Tempat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Hidup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Makhluk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Hidup</a:t>
            </a:r>
            <a:endParaRPr lang="en-US" sz="2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8"/>
            <a:ext cx="1456947" cy="5943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8150"/>
            <a:ext cx="9144000" cy="9057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7861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7398"/>
    </mc:Choice>
    <mc:Fallback>
      <p:transition advTm="17398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2097</TotalTime>
  <Words>526</Words>
  <Application>Microsoft Office PowerPoint</Application>
  <PresentationFormat>On-screen Show (16:9)</PresentationFormat>
  <Paragraphs>111</Paragraphs>
  <Slides>29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ＭＳ Ｐゴシック</vt:lpstr>
      <vt:lpstr>Arial</vt:lpstr>
      <vt:lpstr>Calibri</vt:lpstr>
      <vt:lpstr>Candara</vt:lpstr>
      <vt:lpstr>Open Sans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Fajar Addana</dc:creator>
  <cp:lastModifiedBy>LENOVO</cp:lastModifiedBy>
  <cp:revision>113</cp:revision>
  <cp:lastPrinted>2022-04-09T01:52:42Z</cp:lastPrinted>
  <dcterms:created xsi:type="dcterms:W3CDTF">2022-01-17T01:37:52Z</dcterms:created>
  <dcterms:modified xsi:type="dcterms:W3CDTF">2022-08-26T03:00:31Z</dcterms:modified>
</cp:coreProperties>
</file>