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7" r:id="rId3"/>
    <p:sldId id="302" r:id="rId4"/>
    <p:sldId id="303" r:id="rId5"/>
    <p:sldId id="304" r:id="rId6"/>
    <p:sldId id="305" r:id="rId7"/>
    <p:sldId id="306" r:id="rId8"/>
    <p:sldId id="307" r:id="rId9"/>
    <p:sldId id="290" r:id="rId10"/>
    <p:sldId id="308" r:id="rId11"/>
    <p:sldId id="309" r:id="rId12"/>
    <p:sldId id="310" r:id="rId13"/>
    <p:sldId id="311" r:id="rId14"/>
    <p:sldId id="312" r:id="rId15"/>
    <p:sldId id="313" r:id="rId16"/>
    <p:sldId id="281" r:id="rId17"/>
    <p:sldId id="314" r:id="rId18"/>
    <p:sldId id="297" r:id="rId19"/>
    <p:sldId id="315" r:id="rId20"/>
    <p:sldId id="316" r:id="rId21"/>
    <p:sldId id="31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80"/>
    <a:srgbClr val="990033"/>
    <a:srgbClr val="FFFF99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80" d="100"/>
          <a:sy n="80" d="100"/>
        </p:scale>
        <p:origin x="-100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2" y="843558"/>
            <a:ext cx="2463588" cy="3232578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PANCASILA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942940"/>
            <a:ext cx="3672408" cy="38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071966" y="257937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7030A0"/>
                </a:solidFill>
              </a:rPr>
              <a:t>Semua warga sekolah akan merasa nyaman.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1934" y="1007737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8080"/>
                </a:solidFill>
              </a:rPr>
              <a:t>Aturan di </a:t>
            </a:r>
            <a:r>
              <a:rPr lang="en-US" sz="3200" b="1" dirty="0" err="1" smtClean="0">
                <a:solidFill>
                  <a:srgbClr val="008080"/>
                </a:solidFill>
              </a:rPr>
              <a:t>sekolah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id-ID" sz="3200" b="1" dirty="0" smtClean="0">
                <a:solidFill>
                  <a:srgbClr val="008080"/>
                </a:solidFill>
              </a:rPr>
              <a:t>dibuat agar </a:t>
            </a:r>
            <a:r>
              <a:rPr lang="en-US" sz="3200" b="1" dirty="0" err="1" smtClean="0">
                <a:solidFill>
                  <a:srgbClr val="008080"/>
                </a:solidFill>
              </a:rPr>
              <a:t>lingkungan</a:t>
            </a:r>
            <a:r>
              <a:rPr lang="en-US" sz="3200" b="1" dirty="0" smtClean="0">
                <a:solidFill>
                  <a:srgbClr val="008080"/>
                </a:solidFill>
              </a:rPr>
              <a:t> </a:t>
            </a:r>
            <a:r>
              <a:rPr lang="en-US" sz="3200" b="1" smtClean="0">
                <a:solidFill>
                  <a:srgbClr val="008080"/>
                </a:solidFill>
              </a:rPr>
              <a:t>sekolah</a:t>
            </a:r>
            <a:r>
              <a:rPr lang="id-ID" sz="3200" b="1" smtClean="0">
                <a:solidFill>
                  <a:srgbClr val="008080"/>
                </a:solidFill>
              </a:rPr>
              <a:t> </a:t>
            </a:r>
            <a:r>
              <a:rPr lang="id-ID" sz="3200" b="1" dirty="0" smtClean="0">
                <a:solidFill>
                  <a:srgbClr val="008080"/>
                </a:solidFill>
              </a:rPr>
              <a:t>menjadi tertib.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3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8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1470" y="1357304"/>
            <a:ext cx="4425545" cy="3591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1203598"/>
            <a:ext cx="3068984" cy="892552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Kita harus menjaga kebersihan sekolah.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254384"/>
            <a:ext cx="5535495" cy="661182"/>
            <a:chOff x="685800" y="1838738"/>
            <a:chExt cx="5783356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335537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2" y="1921553"/>
              <a:ext cx="57081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008080"/>
                  </a:solidFill>
                </a:rPr>
                <a:t>Menjaga kebersihan sekolah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32040" y="2207782"/>
            <a:ext cx="288032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Sampah dibuang ke tempat sampah.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3223304"/>
            <a:ext cx="3672408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A5002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Lingkungan sekolah yang bersih membuat warga sekolah nyaman.</a:t>
            </a:r>
            <a:endParaRPr lang="en-US" sz="26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3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bi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588"/>
            <a:ext cx="9144000" cy="51482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4460"/>
          <a:stretch>
            <a:fillRect/>
          </a:stretch>
        </p:blipFill>
        <p:spPr bwMode="auto">
          <a:xfrm>
            <a:off x="-357222" y="1024481"/>
            <a:ext cx="5306050" cy="39047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29190" y="1319158"/>
            <a:ext cx="3429024" cy="492443"/>
          </a:xfrm>
          <a:prstGeom prst="rect">
            <a:avLst/>
          </a:prstGeom>
          <a:solidFill>
            <a:srgbClr val="FFFFCC"/>
          </a:solidFill>
          <a:ln w="28575">
            <a:solidFill>
              <a:srgbClr val="7030A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Guru harus dihormati.</a:t>
            </a:r>
            <a:endParaRPr lang="en-US" sz="2600" b="1" dirty="0" smtClean="0">
              <a:solidFill>
                <a:srgbClr val="FF0066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22958" y="214296"/>
            <a:ext cx="3606100" cy="661182"/>
            <a:chOff x="685800" y="1838738"/>
            <a:chExt cx="3767570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767570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35430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008080"/>
                  </a:solidFill>
                </a:rPr>
                <a:t>Menghormati guru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29190" y="1991758"/>
            <a:ext cx="4000528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Berilah salam saat bertemu guru.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9190" y="3036520"/>
            <a:ext cx="3786214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B050"/>
                </a:solidFill>
              </a:rPr>
              <a:t>Menghormati guru adalah sikap yang terpuji.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pic>
        <p:nvPicPr>
          <p:cNvPr id="13" name="Picture 1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3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4610" y="1075669"/>
            <a:ext cx="4138828" cy="387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4408" y="1000114"/>
            <a:ext cx="3455244" cy="89255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70C0"/>
                </a:solidFill>
              </a:rPr>
              <a:t>Siswa dan guru harus datang tepat waktu.</a:t>
            </a:r>
            <a:endParaRPr lang="en-US" sz="2600" b="1" dirty="0" smtClean="0">
              <a:solidFill>
                <a:srgbClr val="0070C0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57158" y="290028"/>
            <a:ext cx="4103886" cy="661182"/>
            <a:chOff x="685800" y="1838738"/>
            <a:chExt cx="4287645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839824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42124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008080"/>
                  </a:solidFill>
                </a:rPr>
                <a:t>Datang tepat waktu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74408" y="2010506"/>
            <a:ext cx="3167212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Datanglah sebelum bel masuk berbunyi.</a:t>
            </a:r>
            <a:endParaRPr lang="en-US" sz="2600" b="1" dirty="0" smtClean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4408" y="3075298"/>
            <a:ext cx="3211290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Dengan demikian, kegiatan di sekolah akan berjalan lancar.</a:t>
            </a:r>
            <a:endParaRPr lang="en-US" sz="2600" b="1" dirty="0" smtClean="0">
              <a:solidFill>
                <a:srgbClr val="7030A0"/>
              </a:solidFill>
            </a:endParaRPr>
          </a:p>
        </p:txBody>
      </p:sp>
      <p:pic>
        <p:nvPicPr>
          <p:cNvPr id="14" name="Picture 1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9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7079" y="857238"/>
            <a:ext cx="2735383" cy="38744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034" y="1445442"/>
            <a:ext cx="3783934" cy="89255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Seragam sekolah dipakai sesuai jadwal.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93826" y="254384"/>
            <a:ext cx="3963860" cy="661182"/>
            <a:chOff x="685800" y="1838738"/>
            <a:chExt cx="4141349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544255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40661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008080"/>
                  </a:solidFill>
                </a:rPr>
                <a:t>Memakai seragam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00034" y="2456404"/>
            <a:ext cx="3639918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Gunakan seragam yang bersih dan rapi.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3465148"/>
            <a:ext cx="4071966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Sepatu dan kaus kaki harus bersih.</a:t>
            </a:r>
            <a:endParaRPr lang="en-US" sz="2600" b="1" dirty="0" smtClean="0">
              <a:solidFill>
                <a:srgbClr val="FF0066"/>
              </a:solidFill>
            </a:endParaRPr>
          </a:p>
        </p:txBody>
      </p:sp>
      <p:pic>
        <p:nvPicPr>
          <p:cNvPr id="13" name="Picture 1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0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71470" y="1643056"/>
            <a:ext cx="4991487" cy="30718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5126" y="1419622"/>
            <a:ext cx="3681716" cy="89255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Kerjakan tugas dari guru dengan baik.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22388" y="338932"/>
            <a:ext cx="5678372" cy="661182"/>
            <a:chOff x="685800" y="1838738"/>
            <a:chExt cx="5932631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932631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56334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008080"/>
                  </a:solidFill>
                </a:rPr>
                <a:t>Mengerjakan tugas dengan baik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05126" y="2422096"/>
            <a:ext cx="353884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Kumpulkan tugas tepat waktu.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126" y="3407390"/>
            <a:ext cx="2824460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Kerjakan ulangan dengan jujur.</a:t>
            </a:r>
            <a:endParaRPr lang="en-US" sz="2600" b="1" dirty="0" smtClean="0">
              <a:solidFill>
                <a:srgbClr val="FF0066"/>
              </a:solidFill>
            </a:endParaRPr>
          </a:p>
        </p:txBody>
      </p:sp>
      <p:pic>
        <p:nvPicPr>
          <p:cNvPr id="14" name="Picture 1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0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36512" y="214296"/>
            <a:ext cx="8211966" cy="733044"/>
            <a:chOff x="152400" y="214296"/>
            <a:chExt cx="821196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78034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0990" y="267070"/>
              <a:ext cx="7753376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Kewajiban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serta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Hak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Rumah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Sekolah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96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1492" y="1774007"/>
            <a:ext cx="3647732" cy="1939059"/>
            <a:chOff x="899592" y="1267999"/>
            <a:chExt cx="3647732" cy="1939059"/>
          </a:xfrm>
        </p:grpSpPr>
        <p:sp>
          <p:nvSpPr>
            <p:cNvPr id="10" name="TextBox 9"/>
            <p:cNvSpPr txBox="1"/>
            <p:nvPr/>
          </p:nvSpPr>
          <p:spPr>
            <a:xfrm flipH="1">
              <a:off x="907976" y="1563638"/>
              <a:ext cx="3639348" cy="1643420"/>
            </a:xfrm>
            <a:prstGeom prst="flowChartPunchedCar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990033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Menghormati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orang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tua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Membantu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pekerjaan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orang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tua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 di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rumah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Menjaga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kebersihan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rumah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" name="Pentagon 2"/>
            <p:cNvSpPr/>
            <p:nvPr/>
          </p:nvSpPr>
          <p:spPr>
            <a:xfrm>
              <a:off x="899592" y="1267999"/>
              <a:ext cx="302433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err="1" smtClean="0"/>
                <a:t>Kewajiban</a:t>
              </a:r>
              <a:r>
                <a:rPr lang="en-ID" sz="2400" b="1" dirty="0" smtClean="0"/>
                <a:t> di </a:t>
              </a:r>
              <a:r>
                <a:rPr lang="en-ID" sz="2400" b="1" dirty="0" err="1" smtClean="0"/>
                <a:t>Rumah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6076" y="1866300"/>
            <a:ext cx="3287692" cy="2703440"/>
            <a:chOff x="899592" y="1267999"/>
            <a:chExt cx="3287692" cy="2703440"/>
          </a:xfrm>
        </p:grpSpPr>
        <p:sp>
          <p:nvSpPr>
            <p:cNvPr id="14" name="TextBox 13"/>
            <p:cNvSpPr txBox="1"/>
            <p:nvPr/>
          </p:nvSpPr>
          <p:spPr>
            <a:xfrm flipH="1">
              <a:off x="907976" y="1563638"/>
              <a:ext cx="3279308" cy="2407801"/>
            </a:xfrm>
            <a:prstGeom prst="flowChartPunchedCar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990033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Mendapat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kasih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sayang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orang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tua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Mendapat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pengobatan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ketika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sakit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Menikmati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makanan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minuman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sehat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899592" y="1267999"/>
              <a:ext cx="302433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err="1" smtClean="0"/>
                <a:t>Hak</a:t>
              </a:r>
              <a:r>
                <a:rPr lang="en-ID" sz="2400" b="1" dirty="0" smtClean="0"/>
                <a:t> di </a:t>
              </a:r>
              <a:r>
                <a:rPr lang="en-ID" sz="2400" b="1" dirty="0" err="1" smtClean="0"/>
                <a:t>Rumah</a:t>
              </a:r>
              <a:endParaRPr lang="en-US" sz="2400" b="1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4" b="19048"/>
          <a:stretch>
            <a:fillRect/>
          </a:stretch>
        </p:blipFill>
        <p:spPr>
          <a:xfrm>
            <a:off x="2843808" y="1176915"/>
            <a:ext cx="1352009" cy="1402318"/>
          </a:xfrm>
          <a:custGeom>
            <a:avLst/>
            <a:gdLst>
              <a:gd name="connsiteX0" fmla="*/ 160799 w 953906"/>
              <a:gd name="connsiteY0" fmla="*/ 0 h 989402"/>
              <a:gd name="connsiteX1" fmla="*/ 685603 w 953906"/>
              <a:gd name="connsiteY1" fmla="*/ 0 h 989402"/>
              <a:gd name="connsiteX2" fmla="*/ 719923 w 953906"/>
              <a:gd name="connsiteY2" fmla="*/ 18628 h 989402"/>
              <a:gd name="connsiteX3" fmla="*/ 953906 w 953906"/>
              <a:gd name="connsiteY3" fmla="*/ 458697 h 989402"/>
              <a:gd name="connsiteX4" fmla="*/ 423201 w 953906"/>
              <a:gd name="connsiteY4" fmla="*/ 989402 h 989402"/>
              <a:gd name="connsiteX5" fmla="*/ 47936 w 953906"/>
              <a:gd name="connsiteY5" fmla="*/ 833962 h 989402"/>
              <a:gd name="connsiteX6" fmla="*/ 0 w 953906"/>
              <a:gd name="connsiteY6" fmla="*/ 775863 h 989402"/>
              <a:gd name="connsiteX7" fmla="*/ 0 w 953906"/>
              <a:gd name="connsiteY7" fmla="*/ 141531 h 989402"/>
              <a:gd name="connsiteX8" fmla="*/ 47936 w 953906"/>
              <a:gd name="connsiteY8" fmla="*/ 83432 h 989402"/>
              <a:gd name="connsiteX9" fmla="*/ 126479 w 953906"/>
              <a:gd name="connsiteY9" fmla="*/ 18628 h 98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906" h="989402">
                <a:moveTo>
                  <a:pt x="160799" y="0"/>
                </a:moveTo>
                <a:lnTo>
                  <a:pt x="685603" y="0"/>
                </a:lnTo>
                <a:lnTo>
                  <a:pt x="719923" y="18628"/>
                </a:lnTo>
                <a:cubicBezTo>
                  <a:pt x="861092" y="114000"/>
                  <a:pt x="953906" y="275510"/>
                  <a:pt x="953906" y="458697"/>
                </a:cubicBezTo>
                <a:cubicBezTo>
                  <a:pt x="953906" y="751797"/>
                  <a:pt x="716301" y="989402"/>
                  <a:pt x="423201" y="989402"/>
                </a:cubicBezTo>
                <a:cubicBezTo>
                  <a:pt x="276651" y="989402"/>
                  <a:pt x="143975" y="930001"/>
                  <a:pt x="47936" y="833962"/>
                </a:cubicBezTo>
                <a:lnTo>
                  <a:pt x="0" y="775863"/>
                </a:lnTo>
                <a:lnTo>
                  <a:pt x="0" y="141531"/>
                </a:lnTo>
                <a:lnTo>
                  <a:pt x="47936" y="83432"/>
                </a:lnTo>
                <a:cubicBezTo>
                  <a:pt x="71946" y="59422"/>
                  <a:pt x="98245" y="37703"/>
                  <a:pt x="126479" y="18628"/>
                </a:cubicBez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16451"/>
            <a:ext cx="903679" cy="1465179"/>
          </a:xfrm>
          <a:custGeom>
            <a:avLst/>
            <a:gdLst>
              <a:gd name="connsiteX0" fmla="*/ 160799 w 953906"/>
              <a:gd name="connsiteY0" fmla="*/ 0 h 989402"/>
              <a:gd name="connsiteX1" fmla="*/ 685603 w 953906"/>
              <a:gd name="connsiteY1" fmla="*/ 0 h 989402"/>
              <a:gd name="connsiteX2" fmla="*/ 719923 w 953906"/>
              <a:gd name="connsiteY2" fmla="*/ 18628 h 989402"/>
              <a:gd name="connsiteX3" fmla="*/ 953906 w 953906"/>
              <a:gd name="connsiteY3" fmla="*/ 458697 h 989402"/>
              <a:gd name="connsiteX4" fmla="*/ 423201 w 953906"/>
              <a:gd name="connsiteY4" fmla="*/ 989402 h 989402"/>
              <a:gd name="connsiteX5" fmla="*/ 47936 w 953906"/>
              <a:gd name="connsiteY5" fmla="*/ 833962 h 989402"/>
              <a:gd name="connsiteX6" fmla="*/ 0 w 953906"/>
              <a:gd name="connsiteY6" fmla="*/ 775863 h 989402"/>
              <a:gd name="connsiteX7" fmla="*/ 0 w 953906"/>
              <a:gd name="connsiteY7" fmla="*/ 141531 h 989402"/>
              <a:gd name="connsiteX8" fmla="*/ 47936 w 953906"/>
              <a:gd name="connsiteY8" fmla="*/ 83432 h 989402"/>
              <a:gd name="connsiteX9" fmla="*/ 126479 w 953906"/>
              <a:gd name="connsiteY9" fmla="*/ 18628 h 98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906" h="989402">
                <a:moveTo>
                  <a:pt x="160799" y="0"/>
                </a:moveTo>
                <a:lnTo>
                  <a:pt x="685603" y="0"/>
                </a:lnTo>
                <a:lnTo>
                  <a:pt x="719923" y="18628"/>
                </a:lnTo>
                <a:cubicBezTo>
                  <a:pt x="861092" y="114000"/>
                  <a:pt x="953906" y="275510"/>
                  <a:pt x="953906" y="458697"/>
                </a:cubicBezTo>
                <a:cubicBezTo>
                  <a:pt x="953906" y="751797"/>
                  <a:pt x="716301" y="989402"/>
                  <a:pt x="423201" y="989402"/>
                </a:cubicBezTo>
                <a:cubicBezTo>
                  <a:pt x="276651" y="989402"/>
                  <a:pt x="143975" y="930001"/>
                  <a:pt x="47936" y="833962"/>
                </a:cubicBezTo>
                <a:lnTo>
                  <a:pt x="0" y="775863"/>
                </a:lnTo>
                <a:lnTo>
                  <a:pt x="0" y="141531"/>
                </a:lnTo>
                <a:lnTo>
                  <a:pt x="47936" y="83432"/>
                </a:lnTo>
                <a:cubicBezTo>
                  <a:pt x="71946" y="59422"/>
                  <a:pt x="98245" y="37703"/>
                  <a:pt x="126479" y="1862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36512" y="214296"/>
            <a:ext cx="8211966" cy="733044"/>
            <a:chOff x="152400" y="214296"/>
            <a:chExt cx="821196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78034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0990" y="267070"/>
              <a:ext cx="7753376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Kewajiban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serta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Hak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Rumah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Sekolah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01" y="38247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72495" y="1709504"/>
            <a:ext cx="3795788" cy="1939059"/>
            <a:chOff x="899592" y="1267999"/>
            <a:chExt cx="3795788" cy="1939059"/>
          </a:xfrm>
        </p:grpSpPr>
        <p:sp>
          <p:nvSpPr>
            <p:cNvPr id="10" name="TextBox 9"/>
            <p:cNvSpPr txBox="1"/>
            <p:nvPr/>
          </p:nvSpPr>
          <p:spPr>
            <a:xfrm flipH="1">
              <a:off x="907976" y="1563638"/>
              <a:ext cx="3787404" cy="1643420"/>
            </a:xfrm>
            <a:prstGeom prst="flowChartPunchedCar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990033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Mengerjakan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ulangan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jujur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Mendengarkan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penjelasan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guru.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Menjaga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kebersihan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sekolah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" name="Pentagon 2"/>
            <p:cNvSpPr/>
            <p:nvPr/>
          </p:nvSpPr>
          <p:spPr>
            <a:xfrm>
              <a:off x="899592" y="1267999"/>
              <a:ext cx="302433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err="1" smtClean="0"/>
                <a:t>Kewajiban</a:t>
              </a:r>
              <a:r>
                <a:rPr lang="en-ID" sz="2400" b="1" dirty="0" smtClean="0"/>
                <a:t> di </a:t>
              </a:r>
              <a:r>
                <a:rPr lang="en-ID" sz="2400" b="1" dirty="0" err="1" smtClean="0"/>
                <a:t>Sekolah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50859" y="2174366"/>
            <a:ext cx="3435242" cy="2578134"/>
            <a:chOff x="899592" y="1267999"/>
            <a:chExt cx="3435242" cy="2578134"/>
          </a:xfrm>
        </p:grpSpPr>
        <p:sp>
          <p:nvSpPr>
            <p:cNvPr id="14" name="TextBox 13"/>
            <p:cNvSpPr txBox="1"/>
            <p:nvPr/>
          </p:nvSpPr>
          <p:spPr>
            <a:xfrm flipH="1">
              <a:off x="907976" y="1438332"/>
              <a:ext cx="3426858" cy="2407801"/>
            </a:xfrm>
            <a:prstGeom prst="flowChartPunchedCar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990033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Mendapat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nilai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setelah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ulangan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Mendapat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pembelajaran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guru.</a:t>
              </a:r>
            </a:p>
            <a:p>
              <a:pPr marL="174625" indent="-174625">
                <a:buClr>
                  <a:srgbClr val="FF0066"/>
                </a:buClr>
                <a:buFont typeface="Arial" panose="020B0604020202020204" pitchFamily="34" charset="0"/>
                <a:buChar char="•"/>
              </a:pP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Menikmati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kelas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yang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bersih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ID" sz="2000" b="1" dirty="0" err="1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nyaman</a:t>
              </a:r>
              <a:r>
                <a:rPr lang="en-ID" sz="2000" b="1" dirty="0" smtClean="0">
                  <a:solidFill>
                    <a:srgbClr val="7030A0"/>
                  </a:solidFill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899592" y="1267999"/>
              <a:ext cx="3024336" cy="609864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2400" b="1" dirty="0" err="1" smtClean="0"/>
                <a:t>Hak</a:t>
              </a:r>
              <a:r>
                <a:rPr lang="en-ID" sz="2400" b="1" dirty="0" smtClean="0"/>
                <a:t> di </a:t>
              </a:r>
              <a:r>
                <a:rPr lang="en-ID" sz="2400" b="1" dirty="0" err="1" smtClean="0"/>
                <a:t>Sekolah</a:t>
              </a:r>
              <a:endParaRPr lang="en-US" sz="2400" b="1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17" y="1037385"/>
            <a:ext cx="2271242" cy="2511214"/>
          </a:xfrm>
          <a:custGeom>
            <a:avLst/>
            <a:gdLst>
              <a:gd name="connsiteX0" fmla="*/ 160799 w 953906"/>
              <a:gd name="connsiteY0" fmla="*/ 0 h 989402"/>
              <a:gd name="connsiteX1" fmla="*/ 685603 w 953906"/>
              <a:gd name="connsiteY1" fmla="*/ 0 h 989402"/>
              <a:gd name="connsiteX2" fmla="*/ 719923 w 953906"/>
              <a:gd name="connsiteY2" fmla="*/ 18628 h 989402"/>
              <a:gd name="connsiteX3" fmla="*/ 953906 w 953906"/>
              <a:gd name="connsiteY3" fmla="*/ 458697 h 989402"/>
              <a:gd name="connsiteX4" fmla="*/ 423201 w 953906"/>
              <a:gd name="connsiteY4" fmla="*/ 989402 h 989402"/>
              <a:gd name="connsiteX5" fmla="*/ 47936 w 953906"/>
              <a:gd name="connsiteY5" fmla="*/ 833962 h 989402"/>
              <a:gd name="connsiteX6" fmla="*/ 0 w 953906"/>
              <a:gd name="connsiteY6" fmla="*/ 775863 h 989402"/>
              <a:gd name="connsiteX7" fmla="*/ 0 w 953906"/>
              <a:gd name="connsiteY7" fmla="*/ 141531 h 989402"/>
              <a:gd name="connsiteX8" fmla="*/ 47936 w 953906"/>
              <a:gd name="connsiteY8" fmla="*/ 83432 h 989402"/>
              <a:gd name="connsiteX9" fmla="*/ 126479 w 953906"/>
              <a:gd name="connsiteY9" fmla="*/ 18628 h 98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906" h="989402">
                <a:moveTo>
                  <a:pt x="160799" y="0"/>
                </a:moveTo>
                <a:lnTo>
                  <a:pt x="685603" y="0"/>
                </a:lnTo>
                <a:lnTo>
                  <a:pt x="719923" y="18628"/>
                </a:lnTo>
                <a:cubicBezTo>
                  <a:pt x="861092" y="114000"/>
                  <a:pt x="953906" y="275510"/>
                  <a:pt x="953906" y="458697"/>
                </a:cubicBezTo>
                <a:cubicBezTo>
                  <a:pt x="953906" y="751797"/>
                  <a:pt x="716301" y="989402"/>
                  <a:pt x="423201" y="989402"/>
                </a:cubicBezTo>
                <a:cubicBezTo>
                  <a:pt x="276651" y="989402"/>
                  <a:pt x="143975" y="930001"/>
                  <a:pt x="47936" y="833962"/>
                </a:cubicBezTo>
                <a:lnTo>
                  <a:pt x="0" y="775863"/>
                </a:lnTo>
                <a:lnTo>
                  <a:pt x="0" y="141531"/>
                </a:lnTo>
                <a:lnTo>
                  <a:pt x="47936" y="83432"/>
                </a:lnTo>
                <a:cubicBezTo>
                  <a:pt x="71946" y="59422"/>
                  <a:pt x="98245" y="37703"/>
                  <a:pt x="126479" y="18628"/>
                </a:cubicBezTo>
                <a:close/>
              </a:path>
            </a:pathLst>
          </a:cu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46" y="1639968"/>
            <a:ext cx="1075492" cy="2205355"/>
          </a:xfrm>
          <a:custGeom>
            <a:avLst/>
            <a:gdLst>
              <a:gd name="connsiteX0" fmla="*/ 160799 w 953906"/>
              <a:gd name="connsiteY0" fmla="*/ 0 h 989402"/>
              <a:gd name="connsiteX1" fmla="*/ 685603 w 953906"/>
              <a:gd name="connsiteY1" fmla="*/ 0 h 989402"/>
              <a:gd name="connsiteX2" fmla="*/ 719923 w 953906"/>
              <a:gd name="connsiteY2" fmla="*/ 18628 h 989402"/>
              <a:gd name="connsiteX3" fmla="*/ 953906 w 953906"/>
              <a:gd name="connsiteY3" fmla="*/ 458697 h 989402"/>
              <a:gd name="connsiteX4" fmla="*/ 423201 w 953906"/>
              <a:gd name="connsiteY4" fmla="*/ 989402 h 989402"/>
              <a:gd name="connsiteX5" fmla="*/ 47936 w 953906"/>
              <a:gd name="connsiteY5" fmla="*/ 833962 h 989402"/>
              <a:gd name="connsiteX6" fmla="*/ 0 w 953906"/>
              <a:gd name="connsiteY6" fmla="*/ 775863 h 989402"/>
              <a:gd name="connsiteX7" fmla="*/ 0 w 953906"/>
              <a:gd name="connsiteY7" fmla="*/ 141531 h 989402"/>
              <a:gd name="connsiteX8" fmla="*/ 47936 w 953906"/>
              <a:gd name="connsiteY8" fmla="*/ 83432 h 989402"/>
              <a:gd name="connsiteX9" fmla="*/ 126479 w 953906"/>
              <a:gd name="connsiteY9" fmla="*/ 18628 h 98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3906" h="989402">
                <a:moveTo>
                  <a:pt x="160799" y="0"/>
                </a:moveTo>
                <a:lnTo>
                  <a:pt x="685603" y="0"/>
                </a:lnTo>
                <a:lnTo>
                  <a:pt x="719923" y="18628"/>
                </a:lnTo>
                <a:cubicBezTo>
                  <a:pt x="861092" y="114000"/>
                  <a:pt x="953906" y="275510"/>
                  <a:pt x="953906" y="458697"/>
                </a:cubicBezTo>
                <a:cubicBezTo>
                  <a:pt x="953906" y="751797"/>
                  <a:pt x="716301" y="989402"/>
                  <a:pt x="423201" y="989402"/>
                </a:cubicBezTo>
                <a:cubicBezTo>
                  <a:pt x="276651" y="989402"/>
                  <a:pt x="143975" y="930001"/>
                  <a:pt x="47936" y="833962"/>
                </a:cubicBezTo>
                <a:lnTo>
                  <a:pt x="0" y="775863"/>
                </a:lnTo>
                <a:lnTo>
                  <a:pt x="0" y="141531"/>
                </a:lnTo>
                <a:lnTo>
                  <a:pt x="47936" y="83432"/>
                </a:lnTo>
                <a:cubicBezTo>
                  <a:pt x="71946" y="59422"/>
                  <a:pt x="98245" y="37703"/>
                  <a:pt x="126479" y="1862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089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6512" y="348052"/>
            <a:ext cx="7704856" cy="639522"/>
            <a:chOff x="115920" y="214296"/>
            <a:chExt cx="7704856" cy="6395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7704856" cy="6395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07249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Aturan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Saat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Bermain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Bersama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Teman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51519" y="1548594"/>
            <a:ext cx="3096345" cy="325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995936" y="200024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660033"/>
                </a:solidFill>
              </a:rPr>
              <a:t>Kita makan setiap hari.</a:t>
            </a:r>
            <a:endParaRPr lang="en-US" sz="3200" b="1" dirty="0">
              <a:solidFill>
                <a:srgbClr val="66003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257175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8080"/>
                </a:solidFill>
              </a:rPr>
              <a:t>Saat makan, ada aturan yang harus dipenuhi.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2696" y="1000115"/>
            <a:ext cx="3423486" cy="31432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2388" y="254384"/>
            <a:ext cx="6392752" cy="575258"/>
            <a:chOff x="685800" y="1838738"/>
            <a:chExt cx="6678998" cy="5752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493147" cy="5752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2" y="1921553"/>
              <a:ext cx="66037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600" b="1" dirty="0" smtClean="0">
                  <a:solidFill>
                    <a:srgbClr val="008080"/>
                  </a:solidFill>
                </a:rPr>
                <a:t>Berikut contoh aturan saat makan</a:t>
              </a:r>
              <a:endParaRPr lang="en-US" sz="26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9736" y="3936695"/>
            <a:ext cx="33501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</a:rPr>
              <a:t>Berdoa sebelum makan.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1079" y="1140300"/>
            <a:ext cx="3505697" cy="29316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5001768" y="3714758"/>
            <a:ext cx="302661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66"/>
                </a:solidFill>
              </a:rPr>
              <a:t>Mengambil makanan secukupnya.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pic>
        <p:nvPicPr>
          <p:cNvPr id="16" name="Picture 1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1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:\Template Bupena Merdeka (Konten QR-Media mengajar)\BACKGROUND\biru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Ayo,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Patuhi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Aturan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1254" y="1500180"/>
            <a:ext cx="4608512" cy="639522"/>
            <a:chOff x="115920" y="214296"/>
            <a:chExt cx="4608512" cy="6395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4608512" cy="6395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47209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Aturan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Rumah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2048" y="2284469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660033"/>
                </a:solidFill>
              </a:rPr>
              <a:t>Setiap rumah memiliki aturan.</a:t>
            </a:r>
            <a:endParaRPr lang="en-US" sz="2800" b="1" dirty="0">
              <a:solidFill>
                <a:srgbClr val="6600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2048" y="313097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FF0066"/>
                </a:solidFill>
              </a:rPr>
              <a:t>Aturan di rumah harus dipatuhi oleh semua anggota keluarga.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4782" y="1187664"/>
            <a:ext cx="3419666" cy="359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942940"/>
            <a:ext cx="3672408" cy="38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929058" y="981195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FF0066"/>
                </a:solidFill>
              </a:rPr>
              <a:t>Saat bermain, ada aturan yang harus dipenuhi.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9058" y="2071684"/>
            <a:ext cx="4929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8080"/>
                </a:solidFill>
              </a:rPr>
              <a:t>Aturan dibuat agar permainan berjalan lancar.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3129983"/>
            <a:ext cx="4929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7030A0"/>
                </a:solidFill>
              </a:rPr>
              <a:t>Permainan menjadi tertib dan menyenangkan.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4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6"/>
            <a:ext cx="9143999" cy="514826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2696" y="1500180"/>
            <a:ext cx="4312044" cy="18954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3" name="Group 7"/>
          <p:cNvGrpSpPr/>
          <p:nvPr/>
        </p:nvGrpSpPr>
        <p:grpSpPr>
          <a:xfrm>
            <a:off x="322388" y="254384"/>
            <a:ext cx="6392752" cy="661182"/>
            <a:chOff x="685800" y="1838738"/>
            <a:chExt cx="6678998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6081904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2" y="1921553"/>
              <a:ext cx="6603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800" b="1" dirty="0" smtClean="0">
                  <a:solidFill>
                    <a:srgbClr val="008080"/>
                  </a:solidFill>
                </a:rPr>
                <a:t>Berikut contoh aturan saat bermain</a:t>
              </a:r>
              <a:endParaRPr lang="en-US" sz="2800" b="1" dirty="0" smtClean="0">
                <a:solidFill>
                  <a:srgbClr val="00808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8982" y="3643320"/>
            <a:ext cx="36043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66"/>
                </a:solidFill>
              </a:rPr>
              <a:t>Merapikan mainan setelah selesai bermain.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857752" y="1357304"/>
            <a:ext cx="3889402" cy="25003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857752" y="3643320"/>
            <a:ext cx="367468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66"/>
                </a:solidFill>
              </a:rPr>
              <a:t>Bermain tanpa membeda-bedakan teman.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  <p:pic>
        <p:nvPicPr>
          <p:cNvPr id="15" name="Picture 1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0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942940"/>
            <a:ext cx="3672408" cy="386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071966" y="2579373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7030A0"/>
                </a:solidFill>
              </a:rPr>
              <a:t>Tertib</a:t>
            </a:r>
            <a:r>
              <a:rPr lang="id-ID" sz="3200" b="1" dirty="0" smtClean="0">
                <a:solidFill>
                  <a:srgbClr val="FF0066"/>
                </a:solidFill>
              </a:rPr>
              <a:t> artinya teratur.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1934" y="1007737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8080"/>
                </a:solidFill>
              </a:rPr>
              <a:t>Aturan di rumah dibuat agar suasana rumah menjadi tertib.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306616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rgbClr val="008080"/>
                </a:solidFill>
              </a:rPr>
              <a:t>Keluarga pun menjadi rukun.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Template Bupena Merdeka (Konten QR-Media mengajar)\BACKGROUND\kay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/>
          <a:stretch/>
        </p:blipFill>
        <p:spPr bwMode="auto">
          <a:xfrm>
            <a:off x="0" y="0"/>
            <a:ext cx="9143999" cy="49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496" y="1776812"/>
            <a:ext cx="4760892" cy="32432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1203598"/>
            <a:ext cx="4071966" cy="89255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Kita merasa nyaman tinggal di rumah yang bersih.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254384"/>
            <a:ext cx="4821116" cy="661182"/>
            <a:chOff x="685800" y="1838738"/>
            <a:chExt cx="5036990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036990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48124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FF0066"/>
                  </a:solidFill>
                </a:rPr>
                <a:t>Menjaga kebersihan rumah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932040" y="2207782"/>
            <a:ext cx="360439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Rumah bersih membuat kita sehat.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3223304"/>
            <a:ext cx="3820414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Semua anggota keluarga harus menjaga kebersihan rumah.</a:t>
            </a:r>
            <a:endParaRPr lang="en-US" sz="2600" b="1" dirty="0" smtClean="0">
              <a:solidFill>
                <a:srgbClr val="7030A0"/>
              </a:solidFill>
            </a:endParaRPr>
          </a:p>
        </p:txBody>
      </p:sp>
      <p:pic>
        <p:nvPicPr>
          <p:cNvPr id="13" name="Picture 1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Template Bupena Merdeka (Konten QR-Media mengajar)\BACKGROUND\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05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4968" y="1086700"/>
            <a:ext cx="3690810" cy="37951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9124" y="1319158"/>
            <a:ext cx="3815284" cy="89255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Anak harus menghormati orang tua.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22958" y="182376"/>
            <a:ext cx="4321050" cy="661182"/>
            <a:chOff x="685800" y="1838738"/>
            <a:chExt cx="4514533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4514533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42900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FF0066"/>
                  </a:solidFill>
                </a:rPr>
                <a:t>Menghormati orang tua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29124" y="2362628"/>
            <a:ext cx="407196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Anak juga harus mematuhi nasihat orang tua.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9124" y="3407390"/>
            <a:ext cx="3599260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Nasihat diberikan untuk kebaikan kita. </a:t>
            </a:r>
            <a:endParaRPr lang="en-US" sz="2600" b="1" dirty="0" smtClean="0">
              <a:solidFill>
                <a:srgbClr val="7030A0"/>
              </a:solidFill>
            </a:endParaRPr>
          </a:p>
        </p:txBody>
      </p:sp>
      <p:pic>
        <p:nvPicPr>
          <p:cNvPr id="14" name="Picture 1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8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6350"/>
            <a:ext cx="914400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44" y="1275606"/>
            <a:ext cx="449540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1172" y="1275606"/>
            <a:ext cx="3455244" cy="49244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Kita harus rajin belajar. 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539552" y="290028"/>
            <a:ext cx="2463662" cy="661182"/>
            <a:chOff x="685800" y="1838738"/>
            <a:chExt cx="2573977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2573977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24241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FF0066"/>
                  </a:solidFill>
                </a:rPr>
                <a:t>Rajin belajar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61172" y="1895222"/>
            <a:ext cx="3167212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Rajin belajar pangkal pandai.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1172" y="2895203"/>
            <a:ext cx="3455244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Ulangi lagi pelajaran sekolah di rumah.</a:t>
            </a:r>
          </a:p>
          <a:p>
            <a:r>
              <a:rPr lang="id-ID" sz="2600" b="1" dirty="0" smtClean="0">
                <a:solidFill>
                  <a:srgbClr val="7030A0"/>
                </a:solidFill>
              </a:rPr>
              <a:t>Kerjakan tugas sekolah dengan baik</a:t>
            </a:r>
            <a:r>
              <a:rPr lang="en-US" sz="26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3" name="Picture 1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2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Template Bupena Merdeka (Konten QR-Media mengajar)\BACKGROUND\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1905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08" y="1825293"/>
            <a:ext cx="4355976" cy="31947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8506" y="1203598"/>
            <a:ext cx="3783934" cy="89255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Bermain di rumah sangat menyenangkan.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320108" y="254384"/>
            <a:ext cx="3963860" cy="661182"/>
            <a:chOff x="685800" y="1838738"/>
            <a:chExt cx="4141349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544255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40661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FF0066"/>
                  </a:solidFill>
                </a:rPr>
                <a:t>Merapikan mainan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48506" y="2214560"/>
            <a:ext cx="3639918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Rapikan kembali mainan setelah bermain.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8506" y="3223304"/>
            <a:ext cx="4071966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Rumah pun akan selalu rapi.</a:t>
            </a:r>
          </a:p>
          <a:p>
            <a:r>
              <a:rPr lang="id-ID" sz="2600" b="1" dirty="0" smtClean="0">
                <a:solidFill>
                  <a:srgbClr val="FF0066"/>
                </a:solidFill>
              </a:rPr>
              <a:t>Mainan juga tidak cepat rusak.</a:t>
            </a:r>
            <a:endParaRPr lang="en-US" sz="2600" b="1" dirty="0" smtClean="0">
              <a:solidFill>
                <a:srgbClr val="FF0066"/>
              </a:solidFill>
            </a:endParaRPr>
          </a:p>
        </p:txBody>
      </p:sp>
      <p:pic>
        <p:nvPicPr>
          <p:cNvPr id="13" name="Picture 1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emplate Bupena Merdeka (Konten QR-Media mengajar)\BACKGROUND\biru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504" y="1495460"/>
            <a:ext cx="4153085" cy="35245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6498" y="1419622"/>
            <a:ext cx="4071966" cy="89255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A50021"/>
                </a:solidFill>
              </a:rPr>
              <a:t>Mintalah izin kepada orang tua sebelum keluar rumah.</a:t>
            </a:r>
            <a:endParaRPr lang="en-US" sz="2600" b="1" dirty="0" smtClean="0">
              <a:solidFill>
                <a:srgbClr val="A50021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79511" y="195486"/>
            <a:ext cx="6532969" cy="661182"/>
            <a:chOff x="685799" y="1838738"/>
            <a:chExt cx="6825494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99" y="1838738"/>
              <a:ext cx="6825494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62305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FF0066"/>
                  </a:solidFill>
                </a:rPr>
                <a:t>Meminta izin sebelum keluar rumah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76498" y="2422096"/>
            <a:ext cx="4071966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Dengan demikian, orang tua tidak khawatir.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6498" y="3407390"/>
            <a:ext cx="309577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Orang tua juga tahu keberadaan kita. </a:t>
            </a:r>
            <a:endParaRPr lang="en-US" sz="2600" b="1" dirty="0" smtClean="0">
              <a:solidFill>
                <a:srgbClr val="FF0066"/>
              </a:solidFill>
            </a:endParaRPr>
          </a:p>
        </p:txBody>
      </p:sp>
      <p:pic>
        <p:nvPicPr>
          <p:cNvPr id="13" name="Picture 1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1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3" b="30564"/>
          <a:stretch/>
        </p:blipFill>
        <p:spPr bwMode="auto">
          <a:xfrm>
            <a:off x="495529" y="1203598"/>
            <a:ext cx="2996351" cy="364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2078" y="900130"/>
            <a:ext cx="4642330" cy="354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15318" y="1701908"/>
            <a:ext cx="39290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>
                <a:solidFill>
                  <a:srgbClr val="660033"/>
                </a:solidFill>
              </a:rPr>
              <a:t>Setiap </a:t>
            </a:r>
            <a:r>
              <a:rPr lang="en-US" sz="2600" b="1" dirty="0" err="1">
                <a:solidFill>
                  <a:srgbClr val="660033"/>
                </a:solidFill>
              </a:rPr>
              <a:t>sekolah</a:t>
            </a:r>
            <a:r>
              <a:rPr lang="en-US" sz="2600" b="1" dirty="0">
                <a:solidFill>
                  <a:srgbClr val="660033"/>
                </a:solidFill>
              </a:rPr>
              <a:t> </a:t>
            </a:r>
            <a:r>
              <a:rPr lang="id-ID" sz="2600" b="1" dirty="0">
                <a:solidFill>
                  <a:srgbClr val="660033"/>
                </a:solidFill>
              </a:rPr>
              <a:t>memiliki aturan.</a:t>
            </a:r>
            <a:endParaRPr lang="en-US" sz="26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15318" y="2556314"/>
            <a:ext cx="39290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>
                <a:solidFill>
                  <a:srgbClr val="002060"/>
                </a:solidFill>
              </a:rPr>
              <a:t>Aturan di </a:t>
            </a:r>
            <a:r>
              <a:rPr lang="en-US" sz="2600" b="1" dirty="0" err="1">
                <a:solidFill>
                  <a:srgbClr val="002060"/>
                </a:solidFill>
              </a:rPr>
              <a:t>sekolah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id-ID" sz="2600" b="1" dirty="0">
                <a:solidFill>
                  <a:srgbClr val="002060"/>
                </a:solidFill>
              </a:rPr>
              <a:t>harus dipatuhi oleh se</a:t>
            </a:r>
            <a:r>
              <a:rPr lang="en-US" sz="2600" b="1" dirty="0" err="1">
                <a:solidFill>
                  <a:srgbClr val="002060"/>
                </a:solidFill>
              </a:rPr>
              <a:t>luruh</a:t>
            </a:r>
            <a:r>
              <a:rPr lang="id-ID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warga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sekolah</a:t>
            </a:r>
            <a:r>
              <a:rPr lang="id-ID" sz="2600" b="1" dirty="0">
                <a:solidFill>
                  <a:srgbClr val="002060"/>
                </a:solidFill>
              </a:rPr>
              <a:t>.</a:t>
            </a:r>
            <a:endParaRPr lang="en-US" sz="2600" b="1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6512" y="214296"/>
            <a:ext cx="4392488" cy="733044"/>
            <a:chOff x="34926" y="214296"/>
            <a:chExt cx="4392488" cy="7330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6" y="214296"/>
              <a:ext cx="4392488" cy="73304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8802" y="267070"/>
              <a:ext cx="3798884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Aturan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Sekolah</a:t>
              </a:r>
              <a:endParaRPr lang="en-US" sz="28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44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511</Words>
  <Application>Microsoft Office PowerPoint</Application>
  <PresentationFormat>On-screen Show (16:9)</PresentationFormat>
  <Paragraphs>92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67</cp:revision>
  <dcterms:created xsi:type="dcterms:W3CDTF">2022-01-17T01:37:52Z</dcterms:created>
  <dcterms:modified xsi:type="dcterms:W3CDTF">2023-01-17T09:27:58Z</dcterms:modified>
</cp:coreProperties>
</file>