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4" r:id="rId2"/>
    <p:sldId id="302" r:id="rId3"/>
    <p:sldId id="385" r:id="rId4"/>
    <p:sldId id="349" r:id="rId5"/>
    <p:sldId id="386" r:id="rId6"/>
    <p:sldId id="387" r:id="rId7"/>
    <p:sldId id="320" r:id="rId8"/>
    <p:sldId id="388" r:id="rId9"/>
    <p:sldId id="389" r:id="rId10"/>
    <p:sldId id="321" r:id="rId11"/>
    <p:sldId id="391" r:id="rId12"/>
    <p:sldId id="392" r:id="rId13"/>
    <p:sldId id="393" r:id="rId14"/>
    <p:sldId id="397" r:id="rId15"/>
    <p:sldId id="394" r:id="rId16"/>
    <p:sldId id="398" r:id="rId17"/>
    <p:sldId id="395" r:id="rId18"/>
    <p:sldId id="399" r:id="rId19"/>
    <p:sldId id="396" r:id="rId20"/>
    <p:sldId id="350" r:id="rId21"/>
    <p:sldId id="400" r:id="rId22"/>
    <p:sldId id="351" r:id="rId23"/>
    <p:sldId id="356" r:id="rId24"/>
    <p:sldId id="401" r:id="rId25"/>
    <p:sldId id="352" r:id="rId26"/>
    <p:sldId id="402" r:id="rId27"/>
    <p:sldId id="353" r:id="rId28"/>
    <p:sldId id="403" r:id="rId29"/>
    <p:sldId id="40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80"/>
    <a:srgbClr val="990033"/>
    <a:srgbClr val="FFFF99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99" d="100"/>
          <a:sy n="99" d="100"/>
        </p:scale>
        <p:origin x="-462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jpeg"/><Relationship Id="rId7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46" y="843559"/>
            <a:ext cx="2463588" cy="3235892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857620" y="3071816"/>
            <a:ext cx="5073868" cy="128588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JASMANI, OLAHRAGA, DAN KESEHATAN (PJOK)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31382" y="285734"/>
            <a:ext cx="6746522" cy="639522"/>
            <a:chOff x="115920" y="214296"/>
            <a:chExt cx="6746522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746522" cy="6395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6276" y="267070"/>
              <a:ext cx="5971852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Sikap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Keadaan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Bergerak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7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88" y="1821403"/>
            <a:ext cx="2406177" cy="301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8" name="Group 5"/>
          <p:cNvGrpSpPr/>
          <p:nvPr/>
        </p:nvGrpSpPr>
        <p:grpSpPr>
          <a:xfrm>
            <a:off x="495365" y="1181857"/>
            <a:ext cx="4894368" cy="2423192"/>
            <a:chOff x="577650" y="1532362"/>
            <a:chExt cx="4486504" cy="24231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0" y="1532362"/>
              <a:ext cx="4486504" cy="242319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74105" y="1708785"/>
              <a:ext cx="412554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Ada juga sikap tubuh bergerak.</a:t>
              </a:r>
            </a:p>
            <a:p>
              <a:r>
                <a:rPr lang="id-ID" sz="2600" b="1" dirty="0" smtClean="0">
                  <a:solidFill>
                    <a:srgbClr val="7030A0"/>
                  </a:solidFill>
                </a:rPr>
                <a:t>Bergerak berarti berpindah tempat.</a:t>
              </a:r>
            </a:p>
            <a:p>
              <a:r>
                <a:rPr lang="id-ID" sz="2600" b="1" dirty="0" smtClean="0">
                  <a:solidFill>
                    <a:srgbClr val="008080"/>
                  </a:solidFill>
                </a:rPr>
                <a:t>Misalnya, berjalan, berlari, dan jalan di tempat.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142858"/>
            <a:ext cx="6858048" cy="589744"/>
            <a:chOff x="685800" y="1838738"/>
            <a:chExt cx="7165130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6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70498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Berikut macam-macam sikap tubuh bergerak.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000114"/>
            <a:ext cx="3286148" cy="2229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28596" y="3500444"/>
            <a:ext cx="3071834" cy="1015663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FF0066"/>
                </a:solidFill>
              </a:rPr>
              <a:t>Berjalan ke depan, ke samping, dan ke belakang dengan langkah biasa.</a:t>
            </a:r>
            <a:endParaRPr lang="en-ID" sz="20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72510" y="1192369"/>
            <a:ext cx="4873016" cy="2022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14942" y="3571882"/>
            <a:ext cx="2786082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B</a:t>
            </a:r>
            <a:r>
              <a:rPr lang="id-ID" sz="2200" b="1" dirty="0" smtClean="0">
                <a:solidFill>
                  <a:srgbClr val="008080"/>
                </a:solidFill>
              </a:rPr>
              <a:t>erjalan cepat.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8721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Mengenal</a:t>
            </a:r>
            <a:r>
              <a:rPr lang="en-ID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Bagian-Bagian</a:t>
            </a:r>
            <a:r>
              <a:rPr lang="en-ID" sz="32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2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Tubuh</a:t>
            </a:r>
            <a:endParaRPr lang="id-ID" sz="32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16216" y="1953278"/>
            <a:ext cx="2263301" cy="283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" y="1819791"/>
            <a:ext cx="5080648" cy="22276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91504" y="2039660"/>
            <a:ext cx="4234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</a:rPr>
              <a:t>Tubuh harus sehat.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504" y="2479688"/>
            <a:ext cx="4864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8080"/>
                </a:solidFill>
              </a:rPr>
              <a:t>Tubuh memiliki bagian-bagian.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344" y="2908316"/>
            <a:ext cx="3933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Semua bagian tubuh harus dijaga.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1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0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17731" y="608724"/>
            <a:ext cx="216238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/>
          <p:nvPr/>
        </p:nvGrpSpPr>
        <p:grpSpPr>
          <a:xfrm>
            <a:off x="1835696" y="799051"/>
            <a:ext cx="1512168" cy="543835"/>
            <a:chOff x="609600" y="1603800"/>
            <a:chExt cx="1386154" cy="543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Kepala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1350498" y="1483080"/>
            <a:ext cx="1512168" cy="543835"/>
            <a:chOff x="609600" y="1603800"/>
            <a:chExt cx="1386154" cy="5438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62025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Telinga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1917789" y="3153823"/>
            <a:ext cx="1286059" cy="543835"/>
            <a:chOff x="609600" y="1603800"/>
            <a:chExt cx="1178887" cy="5438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7888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63801" y="1611351"/>
              <a:ext cx="1007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Perut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2058179" y="3868203"/>
            <a:ext cx="1145669" cy="543835"/>
            <a:chOff x="609600" y="1603800"/>
            <a:chExt cx="1050197" cy="5438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5019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762025" y="1611351"/>
              <a:ext cx="897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Kaki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6372200" y="2639031"/>
            <a:ext cx="1512168" cy="543835"/>
            <a:chOff x="609600" y="1603800"/>
            <a:chExt cx="1386154" cy="5438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62025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Tangan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5854406" y="1647899"/>
            <a:ext cx="1237874" cy="543835"/>
            <a:chOff x="609600" y="1603800"/>
            <a:chExt cx="1134718" cy="54383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34718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762025" y="1611351"/>
              <a:ext cx="9822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Dada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5576726" y="3489044"/>
            <a:ext cx="2523666" cy="568605"/>
            <a:chOff x="50110" y="1579030"/>
            <a:chExt cx="2313361" cy="56860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0" y="1603800"/>
              <a:ext cx="2313361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182125" y="1579030"/>
              <a:ext cx="2181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Jari-jari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tangan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 rot="11866330" flipH="1" flipV="1">
            <a:off x="3107413" y="742702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051267" flipH="1" flipV="1">
            <a:off x="2653214" y="1560069"/>
            <a:ext cx="1320620" cy="13177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0165893" flipH="1" flipV="1">
            <a:off x="3063769" y="2753075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1626076" flipH="1" flipV="1">
            <a:off x="3113045" y="3895804"/>
            <a:ext cx="1046889" cy="47297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9733670" flipV="1">
            <a:off x="4541055" y="1824323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9733670" flipV="1">
            <a:off x="5160766" y="2260439"/>
            <a:ext cx="1217408" cy="81391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3677541" flipV="1">
            <a:off x="5386877" y="3195873"/>
            <a:ext cx="602390" cy="8971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5"/>
          <p:cNvGrpSpPr/>
          <p:nvPr/>
        </p:nvGrpSpPr>
        <p:grpSpPr>
          <a:xfrm>
            <a:off x="5929322" y="768700"/>
            <a:ext cx="1214446" cy="543835"/>
            <a:chOff x="609600" y="1603800"/>
            <a:chExt cx="1113242" cy="54383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13242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779312" y="1611351"/>
              <a:ext cx="8780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Dahi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 rot="10544343">
            <a:off x="4548104" y="921538"/>
            <a:ext cx="1330933" cy="5151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23"/>
          <p:cNvGrpSpPr/>
          <p:nvPr/>
        </p:nvGrpSpPr>
        <p:grpSpPr>
          <a:xfrm>
            <a:off x="7215206" y="1268766"/>
            <a:ext cx="1237874" cy="543835"/>
            <a:chOff x="609600" y="1603800"/>
            <a:chExt cx="1134718" cy="54383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34718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762025" y="1611351"/>
              <a:ext cx="9822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Mata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48" name="Freeform 47"/>
          <p:cNvSpPr/>
          <p:nvPr/>
        </p:nvSpPr>
        <p:spPr>
          <a:xfrm rot="10506244" flipV="1">
            <a:off x="5085016" y="1216127"/>
            <a:ext cx="2131458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11"/>
          <p:cNvGrpSpPr/>
          <p:nvPr/>
        </p:nvGrpSpPr>
        <p:grpSpPr>
          <a:xfrm>
            <a:off x="1857356" y="2296567"/>
            <a:ext cx="1286059" cy="543835"/>
            <a:chOff x="609600" y="1603800"/>
            <a:chExt cx="1178887" cy="54383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7888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763801" y="1611351"/>
              <a:ext cx="1007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Mulut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2" name="Freeform 51"/>
          <p:cNvSpPr/>
          <p:nvPr/>
        </p:nvSpPr>
        <p:spPr>
          <a:xfrm rot="10165893" flipH="1" flipV="1">
            <a:off x="2991545" y="1768345"/>
            <a:ext cx="1499337" cy="51592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14282" y="-18"/>
            <a:ext cx="6858048" cy="589744"/>
            <a:chOff x="685800" y="1838738"/>
            <a:chExt cx="7165130" cy="58974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6" cy="58974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801129" y="1921553"/>
              <a:ext cx="7049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9999"/>
                  </a:solidFill>
                </a:rPr>
                <a:t>Berikut contoh sikap duduk di kursi yang benar.</a:t>
              </a:r>
              <a:endParaRPr lang="en-US" sz="24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4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1821403"/>
            <a:ext cx="2406177" cy="301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8" name="Group 5"/>
          <p:cNvGrpSpPr/>
          <p:nvPr/>
        </p:nvGrpSpPr>
        <p:grpSpPr>
          <a:xfrm>
            <a:off x="753984" y="738473"/>
            <a:ext cx="4894368" cy="2423192"/>
            <a:chOff x="577650" y="1532362"/>
            <a:chExt cx="4486504" cy="24231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0" y="1532362"/>
              <a:ext cx="4486504" cy="242319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74105" y="1708785"/>
              <a:ext cx="412554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Ini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bagian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kepala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.</a:t>
              </a:r>
              <a:endParaRPr lang="id-ID" sz="2600" b="1" dirty="0" smtClean="0">
                <a:solidFill>
                  <a:srgbClr val="FF0066"/>
                </a:solidFill>
              </a:endParaRPr>
            </a:p>
            <a:p>
              <a:r>
                <a:rPr lang="en-US" sz="2600" b="1" dirty="0" err="1" smtClean="0">
                  <a:solidFill>
                    <a:srgbClr val="7030A0"/>
                  </a:solidFill>
                </a:rPr>
                <a:t>Kepala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ada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di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bagian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atas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tubuh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.</a:t>
              </a:r>
              <a:endParaRPr lang="id-ID" sz="2600" b="1" dirty="0" smtClean="0">
                <a:solidFill>
                  <a:srgbClr val="7030A0"/>
                </a:solidFill>
              </a:endParaRPr>
            </a:p>
            <a:p>
              <a:r>
                <a:rPr lang="en-US" sz="2600" b="1" dirty="0" err="1" smtClean="0">
                  <a:solidFill>
                    <a:srgbClr val="008080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bagian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tubuh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yang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ada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di </a:t>
              </a:r>
              <a:r>
                <a:rPr lang="en-US" sz="2600" b="1" dirty="0" err="1" smtClean="0">
                  <a:solidFill>
                    <a:srgbClr val="008080"/>
                  </a:solidFill>
                </a:rPr>
                <a:t>kepala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</a:t>
              </a:r>
              <a:endParaRPr lang="id-ID" sz="2600" b="1" dirty="0" smtClean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980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0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ere\vector\Foto Anak\happy-boy-little-cute-adorable-white-t-shirt-blue-jeans-pin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 bwMode="auto">
          <a:xfrm>
            <a:off x="107504" y="0"/>
            <a:ext cx="8817582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8" name="Picture 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15990" y="310948"/>
            <a:ext cx="1512168" cy="543835"/>
            <a:chOff x="609600" y="1603800"/>
            <a:chExt cx="1386154" cy="5438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36921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Rambut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59632" y="1019803"/>
            <a:ext cx="1368153" cy="543835"/>
            <a:chOff x="609600" y="1603800"/>
            <a:chExt cx="1254140" cy="5438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96073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Mata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67744" y="2643758"/>
            <a:ext cx="1116915" cy="543835"/>
            <a:chOff x="609600" y="1603800"/>
            <a:chExt cx="1023839" cy="5438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23839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779312" y="1611351"/>
              <a:ext cx="7960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Gigi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96136" y="411510"/>
            <a:ext cx="1152128" cy="543835"/>
            <a:chOff x="609600" y="1603800"/>
            <a:chExt cx="1056117" cy="5438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5611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79312" y="1611351"/>
              <a:ext cx="7543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Alis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12160" y="1203598"/>
            <a:ext cx="1512168" cy="543835"/>
            <a:chOff x="609600" y="1603800"/>
            <a:chExt cx="1386154" cy="5438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Telinga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52120" y="2355726"/>
            <a:ext cx="1512168" cy="543835"/>
            <a:chOff x="609600" y="1603800"/>
            <a:chExt cx="1386154" cy="54383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Mulut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75656" y="1707654"/>
            <a:ext cx="1512168" cy="543835"/>
            <a:chOff x="609600" y="1603800"/>
            <a:chExt cx="1386154" cy="5438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Hidung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32040" y="2859782"/>
            <a:ext cx="1289536" cy="543835"/>
            <a:chOff x="609600" y="1603800"/>
            <a:chExt cx="1182075" cy="54383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82075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779312" y="1611351"/>
              <a:ext cx="8803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Lidah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91880" y="2787774"/>
            <a:ext cx="1189948" cy="543835"/>
            <a:chOff x="609600" y="1603800"/>
            <a:chExt cx="1090786" cy="5438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90786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779312" y="1611351"/>
              <a:ext cx="9210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Bibir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 rot="11398047" flipH="1" flipV="1">
            <a:off x="3050779" y="421329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1381230" flipH="1" flipV="1">
            <a:off x="2620414" y="960319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0242919" flipH="1" flipV="1">
            <a:off x="2984240" y="1387672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0800000" flipH="1" flipV="1">
            <a:off x="3078872" y="1419622"/>
            <a:ext cx="1349112" cy="113817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8503992" flipV="1">
            <a:off x="4778971" y="607503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1065292">
            <a:off x="5014478" y="1384637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1065292" flipV="1">
            <a:off x="4589361" y="1754995"/>
            <a:ext cx="1247371" cy="49851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7828923" flipH="1" flipV="1">
            <a:off x="3726540" y="2163917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2592104" flipH="1">
            <a:off x="4186075" y="2176780"/>
            <a:ext cx="1449929" cy="20042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00">
        <p:fade/>
      </p:transition>
    </mc:Choice>
    <mc:Fallback xmlns="">
      <p:transition spd="med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1821403"/>
            <a:ext cx="2406177" cy="301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8" name="Group 5"/>
          <p:cNvGrpSpPr/>
          <p:nvPr/>
        </p:nvGrpSpPr>
        <p:grpSpPr>
          <a:xfrm>
            <a:off x="753984" y="810481"/>
            <a:ext cx="4710992" cy="2193317"/>
            <a:chOff x="577650" y="1604370"/>
            <a:chExt cx="4318409" cy="219331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0" y="1604370"/>
              <a:ext cx="4318409" cy="219331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70514" y="1955778"/>
              <a:ext cx="41255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66"/>
                  </a:solidFill>
                </a:rPr>
                <a:t>Ini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bagian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badan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.</a:t>
              </a:r>
              <a:endParaRPr lang="id-ID" sz="2800" b="1" dirty="0" smtClean="0">
                <a:solidFill>
                  <a:srgbClr val="FF0066"/>
                </a:solidFill>
              </a:endParaRPr>
            </a:p>
            <a:p>
              <a:r>
                <a:rPr lang="en-US" sz="2800" b="1" dirty="0" err="1" smtClean="0">
                  <a:solidFill>
                    <a:srgbClr val="7030A0"/>
                  </a:solidFill>
                </a:rPr>
                <a:t>Bagian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badan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dimulai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dari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leher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sampai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pinggang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.</a:t>
              </a:r>
              <a:endParaRPr lang="id-ID" sz="2800" b="1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600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e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3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Tere\vector\Foto Anak\portrait-young-cute-childr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0"/>
          <a:stretch/>
        </p:blipFill>
        <p:spPr bwMode="auto">
          <a:xfrm>
            <a:off x="-36512" y="-100186"/>
            <a:ext cx="3845159" cy="49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10823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91880" y="1131590"/>
            <a:ext cx="1512168" cy="543835"/>
            <a:chOff x="609600" y="1603800"/>
            <a:chExt cx="1386154" cy="543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Leher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90721" y="2139702"/>
            <a:ext cx="1517383" cy="543835"/>
            <a:chOff x="609600" y="1603800"/>
            <a:chExt cx="1390935" cy="5438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29850" y="1611351"/>
              <a:ext cx="12706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Pundak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91880" y="3147814"/>
            <a:ext cx="1298429" cy="543835"/>
            <a:chOff x="609600" y="1603800"/>
            <a:chExt cx="1190227" cy="5438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9022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79312" y="1611351"/>
              <a:ext cx="8224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Dada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08104" y="1379843"/>
            <a:ext cx="1512168" cy="543835"/>
            <a:chOff x="609600" y="1603800"/>
            <a:chExt cx="1386154" cy="5438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845319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Perut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0152" y="3684099"/>
            <a:ext cx="1872208" cy="543835"/>
            <a:chOff x="576680" y="1603800"/>
            <a:chExt cx="1716190" cy="5438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80" y="1603800"/>
              <a:ext cx="168327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708694" y="1611351"/>
              <a:ext cx="15841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Pinggang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rot="10201953">
            <a:off x="1943572" y="1622198"/>
            <a:ext cx="1534378" cy="29475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1092797" flipV="1">
            <a:off x="2446244" y="2128990"/>
            <a:ext cx="1507258" cy="26488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1092797" flipV="1">
            <a:off x="1903019" y="2476827"/>
            <a:ext cx="1932846" cy="55755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1092797">
            <a:off x="2653057" y="3889937"/>
            <a:ext cx="3209248" cy="27399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1092797">
            <a:off x="2522600" y="1859563"/>
            <a:ext cx="3260652" cy="213477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1821403"/>
            <a:ext cx="2406177" cy="301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8" name="Group 5"/>
          <p:cNvGrpSpPr/>
          <p:nvPr/>
        </p:nvGrpSpPr>
        <p:grpSpPr>
          <a:xfrm>
            <a:off x="683568" y="810481"/>
            <a:ext cx="4781408" cy="2553357"/>
            <a:chOff x="513102" y="1604370"/>
            <a:chExt cx="4382957" cy="255335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02" y="1604370"/>
              <a:ext cx="4318409" cy="255335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70514" y="1781463"/>
              <a:ext cx="412554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66"/>
                  </a:solidFill>
                </a:rPr>
                <a:t>Ini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bagian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tangan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dan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kaki.</a:t>
              </a:r>
              <a:endParaRPr lang="id-ID" sz="2800" b="1" dirty="0" smtClean="0">
                <a:solidFill>
                  <a:srgbClr val="FF0066"/>
                </a:solidFill>
              </a:endParaRPr>
            </a:p>
            <a:p>
              <a:r>
                <a:rPr lang="en-US" sz="2800" b="1" dirty="0" err="1" smtClean="0">
                  <a:solidFill>
                    <a:srgbClr val="7030A0"/>
                  </a:solidFill>
                </a:rPr>
                <a:t>Tangan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ada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di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bagian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atas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tubuh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.</a:t>
              </a:r>
            </a:p>
            <a:p>
              <a:r>
                <a:rPr lang="en-US" sz="2800" b="1" dirty="0" smtClean="0">
                  <a:solidFill>
                    <a:srgbClr val="008080"/>
                  </a:solidFill>
                </a:rPr>
                <a:t>Kaki </a:t>
              </a:r>
              <a:r>
                <a:rPr lang="en-US" sz="2800" b="1" dirty="0" err="1" smtClean="0">
                  <a:solidFill>
                    <a:srgbClr val="008080"/>
                  </a:solidFill>
                </a:rPr>
                <a:t>ada</a:t>
              </a:r>
              <a:r>
                <a:rPr lang="en-US" sz="2800" b="1" dirty="0" smtClean="0">
                  <a:solidFill>
                    <a:srgbClr val="008080"/>
                  </a:solidFill>
                </a:rPr>
                <a:t> di </a:t>
              </a:r>
              <a:r>
                <a:rPr lang="en-US" sz="2800" b="1" dirty="0" err="1" smtClean="0">
                  <a:solidFill>
                    <a:srgbClr val="008080"/>
                  </a:solidFill>
                </a:rPr>
                <a:t>bagian</a:t>
              </a:r>
              <a:r>
                <a:rPr lang="en-US" sz="28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8080"/>
                  </a:solidFill>
                </a:rPr>
                <a:t>bawah</a:t>
              </a:r>
              <a:r>
                <a:rPr lang="en-US" sz="28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8080"/>
                  </a:solidFill>
                </a:rPr>
                <a:t>tubuh</a:t>
              </a:r>
              <a:r>
                <a:rPr lang="en-US" sz="2800" b="1" dirty="0" smtClean="0">
                  <a:solidFill>
                    <a:srgbClr val="008080"/>
                  </a:solidFill>
                </a:rPr>
                <a:t>.</a:t>
              </a:r>
              <a:endParaRPr lang="id-ID" sz="2800" b="1" dirty="0" smtClean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82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ere\vector\Foto Anak\young-boy-with-soccer-ball-doing-flying-ki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20416"/>
          <a:stretch/>
        </p:blipFill>
        <p:spPr bwMode="auto">
          <a:xfrm>
            <a:off x="1118835" y="123478"/>
            <a:ext cx="6045453" cy="48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36096" y="595306"/>
            <a:ext cx="2230280" cy="543835"/>
            <a:chOff x="609600" y="1603800"/>
            <a:chExt cx="2044424" cy="5438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93216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93554" y="1611351"/>
              <a:ext cx="19604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Lengan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atas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6056" y="2139702"/>
            <a:ext cx="2520281" cy="543835"/>
            <a:chOff x="609600" y="1603800"/>
            <a:chExt cx="2310258" cy="543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2310258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93554" y="1611351"/>
              <a:ext cx="2226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Lengan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bawah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5696" y="803779"/>
            <a:ext cx="1053905" cy="543835"/>
            <a:chOff x="609600" y="1603800"/>
            <a:chExt cx="966080" cy="5438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93554" y="1611351"/>
              <a:ext cx="8821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Siku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0584" y="1419622"/>
            <a:ext cx="1431776" cy="543835"/>
            <a:chOff x="609600" y="1603800"/>
            <a:chExt cx="1312462" cy="5438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12462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93554" y="1611351"/>
              <a:ext cx="12285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Tangan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7624" y="1715113"/>
            <a:ext cx="2523666" cy="568605"/>
            <a:chOff x="50110" y="1579030"/>
            <a:chExt cx="2313361" cy="5686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0" y="1603800"/>
              <a:ext cx="2313361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82125" y="1579030"/>
              <a:ext cx="2181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Jari-jari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tangan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0112" y="3180043"/>
            <a:ext cx="1053905" cy="543835"/>
            <a:chOff x="609600" y="1603800"/>
            <a:chExt cx="966080" cy="5438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93554" y="1611351"/>
              <a:ext cx="8821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Lutut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11760" y="2571750"/>
            <a:ext cx="1053905" cy="543835"/>
            <a:chOff x="609600" y="1603800"/>
            <a:chExt cx="966080" cy="5438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693554" y="1611351"/>
              <a:ext cx="8821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Paha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1800" y="3363838"/>
            <a:ext cx="1053905" cy="543835"/>
            <a:chOff x="609600" y="1603800"/>
            <a:chExt cx="966080" cy="5438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693554" y="1611351"/>
              <a:ext cx="8821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Betis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61881" y="4061240"/>
            <a:ext cx="1053905" cy="543835"/>
            <a:chOff x="609600" y="1603800"/>
            <a:chExt cx="966080" cy="54383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693554" y="1611351"/>
              <a:ext cx="8821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Kaki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 rot="12358415" flipH="1" flipV="1">
            <a:off x="2943470" y="1009513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2358415" flipH="1" flipV="1">
            <a:off x="3816095" y="1212867"/>
            <a:ext cx="359681" cy="90585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1278457" flipH="1" flipV="1">
            <a:off x="3355116" y="2758244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3160320" flipH="1" flipV="1">
            <a:off x="3766731" y="3709879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3160320" flipH="1" flipV="1">
            <a:off x="3064354" y="4065718"/>
            <a:ext cx="1335462" cy="71881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8286626" flipV="1">
            <a:off x="4615120" y="991230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5456006">
            <a:off x="4778270" y="1755217"/>
            <a:ext cx="644357" cy="35064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9241585" flipV="1">
            <a:off x="5590797" y="1561052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1050356" flipV="1">
            <a:off x="4747110" y="3206350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Kebugaran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Jasmani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15140" y="1953278"/>
            <a:ext cx="2263301" cy="283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95536" y="1635646"/>
            <a:ext cx="4248472" cy="156966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Bugar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berarti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sehat</a:t>
            </a:r>
            <a:r>
              <a:rPr lang="en-ID" sz="2400" b="1" dirty="0" smtClean="0">
                <a:solidFill>
                  <a:srgbClr val="660033"/>
                </a:solidFill>
              </a:rPr>
              <a:t>.</a:t>
            </a:r>
          </a:p>
          <a:p>
            <a:r>
              <a:rPr lang="en-ID" sz="2400" b="1" dirty="0" err="1" smtClean="0">
                <a:solidFill>
                  <a:srgbClr val="660033"/>
                </a:solidFill>
              </a:rPr>
              <a:t>Kesehatan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jasmani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dapat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dijaga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dengan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sikap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tubuh</a:t>
            </a:r>
            <a:r>
              <a:rPr lang="en-ID" sz="2400" b="1" dirty="0" smtClean="0">
                <a:solidFill>
                  <a:srgbClr val="660033"/>
                </a:solidFill>
              </a:rPr>
              <a:t> yang </a:t>
            </a:r>
            <a:r>
              <a:rPr lang="en-ID" sz="2400" b="1" dirty="0" err="1" smtClean="0">
                <a:solidFill>
                  <a:srgbClr val="660033"/>
                </a:solidFill>
              </a:rPr>
              <a:t>baik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dan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benar</a:t>
            </a:r>
            <a:r>
              <a:rPr lang="en-ID" sz="2400" b="1" dirty="0" smtClean="0">
                <a:solidFill>
                  <a:srgbClr val="660033"/>
                </a:solidFill>
              </a:rPr>
              <a:t>. 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3396937"/>
            <a:ext cx="4104456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smtClean="0">
                <a:solidFill>
                  <a:srgbClr val="008080"/>
                </a:solidFill>
              </a:rPr>
              <a:t>Ada </a:t>
            </a:r>
            <a:r>
              <a:rPr lang="en-ID" sz="2400" b="1" dirty="0" err="1" smtClean="0">
                <a:solidFill>
                  <a:srgbClr val="008080"/>
                </a:solidFill>
              </a:rPr>
              <a:t>sikap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tubuh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saat</a:t>
            </a:r>
            <a:r>
              <a:rPr lang="en-ID" sz="2400" b="1" dirty="0" smtClean="0">
                <a:solidFill>
                  <a:srgbClr val="008080"/>
                </a:solidFill>
              </a:rPr>
              <a:t> diam.</a:t>
            </a:r>
          </a:p>
          <a:p>
            <a:r>
              <a:rPr lang="en-ID" sz="2400" b="1" dirty="0" smtClean="0">
                <a:solidFill>
                  <a:srgbClr val="008080"/>
                </a:solidFill>
              </a:rPr>
              <a:t>Ada </a:t>
            </a:r>
            <a:r>
              <a:rPr lang="en-ID" sz="2400" b="1" dirty="0" err="1" smtClean="0">
                <a:solidFill>
                  <a:srgbClr val="008080"/>
                </a:solidFill>
              </a:rPr>
              <a:t>sikap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tubuh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saat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bergerak</a:t>
            </a:r>
            <a:r>
              <a:rPr lang="en-ID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3" y="608533"/>
            <a:ext cx="3505113" cy="37413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84251" y="959341"/>
            <a:ext cx="3000117" cy="129266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600" b="1" dirty="0" smtClean="0">
                <a:solidFill>
                  <a:srgbClr val="008080"/>
                </a:solidFill>
              </a:rPr>
              <a:t>Ada </a:t>
            </a:r>
            <a:r>
              <a:rPr lang="en-ID" sz="2600" b="1" dirty="0" err="1" smtClean="0">
                <a:solidFill>
                  <a:srgbClr val="008080"/>
                </a:solidFill>
              </a:rPr>
              <a:t>bagian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tubuh</a:t>
            </a:r>
            <a:r>
              <a:rPr lang="en-ID" sz="2600" b="1" dirty="0" smtClean="0">
                <a:solidFill>
                  <a:srgbClr val="008080"/>
                </a:solidFill>
              </a:rPr>
              <a:t> yang </a:t>
            </a:r>
            <a:r>
              <a:rPr lang="en-ID" sz="2600" b="1" dirty="0" err="1" smtClean="0">
                <a:solidFill>
                  <a:srgbClr val="FF0066"/>
                </a:solidFill>
              </a:rPr>
              <a:t>boleh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disentuh</a:t>
            </a:r>
            <a:r>
              <a:rPr lang="en-ID" sz="2600" b="1" dirty="0" smtClean="0">
                <a:solidFill>
                  <a:srgbClr val="008080"/>
                </a:solidFill>
              </a:rPr>
              <a:t> orang lain.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1999" y="3248473"/>
            <a:ext cx="2898276" cy="1195485"/>
            <a:chOff x="576262" y="1551170"/>
            <a:chExt cx="820937" cy="11954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2" y="1551170"/>
              <a:ext cx="820937" cy="119548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76262" y="1594527"/>
              <a:ext cx="820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FF0066"/>
                  </a:solidFill>
                </a:rPr>
                <a:t>Bagian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tubuh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yang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dilingkari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</a:rPr>
                <a:t>boleh</a:t>
              </a:r>
              <a:r>
                <a:rPr lang="en-US" sz="2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disentuh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orang lain.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 rot="11050356" flipV="1">
            <a:off x="3771971" y="3331076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3"/>
          <a:stretch/>
        </p:blipFill>
        <p:spPr bwMode="auto">
          <a:xfrm>
            <a:off x="395537" y="898849"/>
            <a:ext cx="3421244" cy="35009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84251" y="959341"/>
            <a:ext cx="3000117" cy="129266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600" b="1" dirty="0" smtClean="0">
                <a:solidFill>
                  <a:srgbClr val="008080"/>
                </a:solidFill>
              </a:rPr>
              <a:t>Ada </a:t>
            </a:r>
            <a:r>
              <a:rPr lang="en-ID" sz="2600" b="1" dirty="0" err="1" smtClean="0">
                <a:solidFill>
                  <a:srgbClr val="008080"/>
                </a:solidFill>
              </a:rPr>
              <a:t>bagian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tubuh</a:t>
            </a:r>
            <a:r>
              <a:rPr lang="en-ID" sz="2600" b="1" dirty="0" smtClean="0">
                <a:solidFill>
                  <a:srgbClr val="008080"/>
                </a:solidFill>
              </a:rPr>
              <a:t> yang </a:t>
            </a:r>
            <a:r>
              <a:rPr lang="en-ID" sz="2600" b="1" dirty="0" err="1" smtClean="0">
                <a:solidFill>
                  <a:srgbClr val="FF0066"/>
                </a:solidFill>
              </a:rPr>
              <a:t>tidak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FF0066"/>
                </a:solidFill>
              </a:rPr>
              <a:t>boleh</a:t>
            </a:r>
            <a:r>
              <a:rPr lang="en-ID" sz="2600" b="1" dirty="0" smtClean="0">
                <a:solidFill>
                  <a:srgbClr val="FF0066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disentuh</a:t>
            </a:r>
            <a:r>
              <a:rPr lang="en-ID" sz="2600" b="1" dirty="0" smtClean="0">
                <a:solidFill>
                  <a:srgbClr val="008080"/>
                </a:solidFill>
              </a:rPr>
              <a:t> orang lain.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1999" y="3248473"/>
            <a:ext cx="2898276" cy="1195485"/>
            <a:chOff x="576262" y="1551170"/>
            <a:chExt cx="820937" cy="11954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2" y="1551170"/>
              <a:ext cx="820937" cy="119548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76262" y="1594527"/>
              <a:ext cx="8209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FF0066"/>
                  </a:solidFill>
                </a:rPr>
                <a:t>Bagian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tubuh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yang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dilingkari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</a:rPr>
                <a:t>tidak</a:t>
              </a:r>
              <a:r>
                <a:rPr lang="en-US" sz="2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</a:rPr>
                <a:t>boleh</a:t>
              </a:r>
              <a:r>
                <a:rPr lang="en-US" sz="2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disentuh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orang lain.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 rot="11050356" flipV="1">
            <a:off x="3771971" y="3331076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0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8"/>
          <a:stretch/>
        </p:blipFill>
        <p:spPr bwMode="auto">
          <a:xfrm flipH="1">
            <a:off x="251518" y="1469932"/>
            <a:ext cx="4187053" cy="333406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07904" y="804649"/>
            <a:ext cx="4788786" cy="83099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smtClean="0">
                <a:solidFill>
                  <a:srgbClr val="008080"/>
                </a:solidFill>
              </a:rPr>
              <a:t>Akan </a:t>
            </a:r>
            <a:r>
              <a:rPr lang="en-ID" sz="2400" b="1" dirty="0" err="1" smtClean="0">
                <a:solidFill>
                  <a:srgbClr val="008080"/>
                </a:solidFill>
              </a:rPr>
              <a:t>tetapi</a:t>
            </a:r>
            <a:r>
              <a:rPr lang="en-ID" sz="2400" b="1" dirty="0" smtClean="0">
                <a:solidFill>
                  <a:srgbClr val="008080"/>
                </a:solidFill>
              </a:rPr>
              <a:t>, </a:t>
            </a:r>
            <a:r>
              <a:rPr lang="en-ID" sz="2400" b="1" dirty="0" err="1" smtClean="0">
                <a:solidFill>
                  <a:srgbClr val="008080"/>
                </a:solidFill>
              </a:rPr>
              <a:t>ada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saat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tubuhmu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tersebut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boleh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disentuh</a:t>
            </a:r>
            <a:r>
              <a:rPr lang="en-ID" sz="2400" b="1" dirty="0" smtClean="0">
                <a:solidFill>
                  <a:srgbClr val="008080"/>
                </a:solidFill>
              </a:rPr>
              <a:t> orang lain.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8101" y="1838310"/>
            <a:ext cx="3986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Misalnya</a:t>
            </a:r>
            <a:r>
              <a:rPr lang="en-ID" sz="2400" b="1" dirty="0" smtClean="0">
                <a:solidFill>
                  <a:srgbClr val="FF0066"/>
                </a:solidFill>
              </a:rPr>
              <a:t>, orang </a:t>
            </a:r>
            <a:r>
              <a:rPr lang="en-ID" sz="2400" b="1" dirty="0" err="1" smtClean="0">
                <a:solidFill>
                  <a:srgbClr val="FF0066"/>
                </a:solidFill>
              </a:rPr>
              <a:t>tuamu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atau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dokter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ketika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kamu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sakit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Dokter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akan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memeriksa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tubuhmu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Dokter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akan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meminta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izin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kepadamu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dan</a:t>
            </a:r>
            <a:r>
              <a:rPr lang="en-US" sz="2400" b="1" dirty="0" smtClean="0">
                <a:solidFill>
                  <a:srgbClr val="7030A0"/>
                </a:solidFill>
              </a:rPr>
              <a:t> orang </a:t>
            </a:r>
            <a:r>
              <a:rPr lang="en-US" sz="2400" b="1" dirty="0" err="1" smtClean="0">
                <a:solidFill>
                  <a:srgbClr val="7030A0"/>
                </a:solidFill>
              </a:rPr>
              <a:t>tuamu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terlebih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dahulu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ID" sz="2400" b="1" dirty="0" smtClean="0">
              <a:solidFill>
                <a:srgbClr val="7030A0"/>
              </a:solidFill>
            </a:endParaRPr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5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1000114"/>
            <a:ext cx="1927331" cy="377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865" y="975033"/>
            <a:ext cx="4411479" cy="329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40908" y="1761007"/>
            <a:ext cx="369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660033"/>
                </a:solidFill>
              </a:rPr>
              <a:t>Tubuh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harus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selalu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dijaga</a:t>
            </a:r>
            <a:r>
              <a:rPr lang="en-ID" sz="2400" b="1" dirty="0" smtClean="0">
                <a:solidFill>
                  <a:srgbClr val="660033"/>
                </a:solidFill>
              </a:rPr>
              <a:t> </a:t>
            </a:r>
            <a:r>
              <a:rPr lang="en-ID" sz="2400" b="1" dirty="0" err="1" smtClean="0">
                <a:solidFill>
                  <a:srgbClr val="660033"/>
                </a:solidFill>
              </a:rPr>
              <a:t>kebersihannya</a:t>
            </a:r>
            <a:r>
              <a:rPr lang="en-ID" sz="2400" b="1" dirty="0" smtClean="0">
                <a:solidFill>
                  <a:srgbClr val="660033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Tujuannya</a:t>
            </a:r>
            <a:r>
              <a:rPr lang="en-US" sz="2400" b="1" dirty="0" smtClean="0">
                <a:solidFill>
                  <a:srgbClr val="7030A0"/>
                </a:solidFill>
              </a:rPr>
              <a:t>, agar </a:t>
            </a:r>
            <a:r>
              <a:rPr lang="en-US" sz="2400" b="1" dirty="0" err="1" smtClean="0">
                <a:solidFill>
                  <a:srgbClr val="7030A0"/>
                </a:solidFill>
              </a:rPr>
              <a:t>tubuh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tetap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sehat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terhindar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dari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kuman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penyakit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31382" y="214296"/>
            <a:ext cx="5827518" cy="639522"/>
            <a:chOff x="115920" y="214296"/>
            <a:chExt cx="5827518" cy="6395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827518" cy="63952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6276" y="267070"/>
              <a:ext cx="4691098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Cara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Kebersihan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1"/>
          <a:stretch/>
        </p:blipFill>
        <p:spPr bwMode="auto">
          <a:xfrm>
            <a:off x="-108520" y="843557"/>
            <a:ext cx="2712179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188629" y="987574"/>
            <a:ext cx="5988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Setiap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bagian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tubuh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dibersihkan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dengan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cara</a:t>
            </a:r>
            <a:r>
              <a:rPr lang="en-US" sz="2800" b="1" dirty="0" smtClean="0">
                <a:solidFill>
                  <a:srgbClr val="FF0066"/>
                </a:solidFill>
              </a:rPr>
              <a:t> yang </a:t>
            </a:r>
            <a:r>
              <a:rPr lang="en-US" sz="2800" b="1" dirty="0" err="1" smtClean="0">
                <a:solidFill>
                  <a:srgbClr val="FF0066"/>
                </a:solidFill>
              </a:rPr>
              <a:t>berbeda</a:t>
            </a:r>
            <a:r>
              <a:rPr lang="en-US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88629" y="1941681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Misalnya</a:t>
            </a:r>
            <a:r>
              <a:rPr lang="en-US" sz="2800" b="1" dirty="0" smtClean="0">
                <a:solidFill>
                  <a:srgbClr val="008080"/>
                </a:solidFill>
              </a:rPr>
              <a:t>, </a:t>
            </a:r>
            <a:r>
              <a:rPr lang="en-US" sz="2800" b="1" dirty="0" err="1" smtClean="0">
                <a:solidFill>
                  <a:srgbClr val="008080"/>
                </a:solidFill>
              </a:rPr>
              <a:t>rambut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dibersihkan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dengan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keramas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Gigi </a:t>
            </a:r>
            <a:r>
              <a:rPr lang="en-US" sz="2800" b="1" dirty="0" err="1" smtClean="0">
                <a:solidFill>
                  <a:srgbClr val="7030A0"/>
                </a:solidFill>
              </a:rPr>
              <a:t>dibersihkan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dengan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disikat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23528" y="581378"/>
            <a:ext cx="7560840" cy="563881"/>
            <a:chOff x="548081" y="1785540"/>
            <a:chExt cx="10972774" cy="563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81" y="1785540"/>
              <a:ext cx="10972774" cy="56388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6559" y="1831696"/>
              <a:ext cx="10705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4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macam-macam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cara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menjaga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kebersihan</a:t>
              </a:r>
              <a:r>
                <a:rPr lang="en-ID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FF0066"/>
                  </a:solidFill>
                </a:rPr>
                <a:t>tubuh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6" b="11956"/>
          <a:stretch/>
        </p:blipFill>
        <p:spPr bwMode="auto">
          <a:xfrm>
            <a:off x="323527" y="339502"/>
            <a:ext cx="4233507" cy="419816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794131" y="1635646"/>
            <a:ext cx="3954333" cy="2462213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8080"/>
                </a:solidFill>
              </a:rPr>
              <a:t>Mandi</a:t>
            </a:r>
            <a:r>
              <a:rPr lang="en-US" sz="2200" b="1" dirty="0" smtClean="0">
                <a:solidFill>
                  <a:srgbClr val="008080"/>
                </a:solidFill>
              </a:rPr>
              <a:t> </a:t>
            </a:r>
            <a:r>
              <a:rPr lang="en-US" sz="2200" b="1" dirty="0" err="1" smtClean="0">
                <a:solidFill>
                  <a:srgbClr val="008080"/>
                </a:solidFill>
              </a:rPr>
              <a:t>dua</a:t>
            </a:r>
            <a:r>
              <a:rPr lang="en-US" sz="2200" b="1" dirty="0" smtClean="0">
                <a:solidFill>
                  <a:srgbClr val="008080"/>
                </a:solidFill>
              </a:rPr>
              <a:t> kali </a:t>
            </a:r>
            <a:r>
              <a:rPr lang="en-US" sz="2200" b="1" dirty="0" err="1" smtClean="0">
                <a:solidFill>
                  <a:srgbClr val="008080"/>
                </a:solidFill>
              </a:rPr>
              <a:t>sehari</a:t>
            </a:r>
            <a:r>
              <a:rPr lang="en-US" sz="22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</a:rPr>
              <a:t>Mencuci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tangan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dengan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sabun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8080"/>
                </a:solidFill>
              </a:rPr>
              <a:t>Menyikat</a:t>
            </a:r>
            <a:r>
              <a:rPr lang="en-US" sz="2200" b="1" dirty="0" smtClean="0">
                <a:solidFill>
                  <a:srgbClr val="008080"/>
                </a:solidFill>
              </a:rPr>
              <a:t> </a:t>
            </a:r>
            <a:r>
              <a:rPr lang="en-US" sz="2200" b="1" dirty="0" err="1" smtClean="0">
                <a:solidFill>
                  <a:srgbClr val="008080"/>
                </a:solidFill>
              </a:rPr>
              <a:t>gigi</a:t>
            </a:r>
            <a:r>
              <a:rPr lang="en-US" sz="2200" b="1" dirty="0" smtClean="0">
                <a:solidFill>
                  <a:srgbClr val="008080"/>
                </a:solidFill>
              </a:rPr>
              <a:t> </a:t>
            </a:r>
            <a:r>
              <a:rPr lang="en-US" sz="2200" b="1" dirty="0" err="1" smtClean="0">
                <a:solidFill>
                  <a:srgbClr val="008080"/>
                </a:solidFill>
              </a:rPr>
              <a:t>teratur</a:t>
            </a:r>
            <a:r>
              <a:rPr lang="en-US" sz="22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</a:rPr>
              <a:t>Menjaga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kebersihan</a:t>
            </a:r>
            <a:r>
              <a:rPr lang="en-US" sz="2200" b="1" dirty="0" smtClean="0">
                <a:solidFill>
                  <a:srgbClr val="0070C0"/>
                </a:solidFill>
              </a:rPr>
              <a:t> kuku.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8080"/>
                </a:solidFill>
              </a:rPr>
              <a:t>Mencuci</a:t>
            </a:r>
            <a:r>
              <a:rPr lang="en-US" sz="2200" b="1" dirty="0" smtClean="0">
                <a:solidFill>
                  <a:srgbClr val="008080"/>
                </a:solidFill>
              </a:rPr>
              <a:t> kaki </a:t>
            </a:r>
            <a:r>
              <a:rPr lang="en-US" sz="2200" b="1" dirty="0" err="1" smtClean="0">
                <a:solidFill>
                  <a:srgbClr val="008080"/>
                </a:solidFill>
              </a:rPr>
              <a:t>sebelum</a:t>
            </a:r>
            <a:r>
              <a:rPr lang="en-US" sz="2200" b="1" dirty="0" smtClean="0">
                <a:solidFill>
                  <a:srgbClr val="008080"/>
                </a:solidFill>
              </a:rPr>
              <a:t> </a:t>
            </a:r>
            <a:r>
              <a:rPr lang="en-US" sz="2200" b="1" dirty="0" err="1" smtClean="0">
                <a:solidFill>
                  <a:srgbClr val="008080"/>
                </a:solidFill>
              </a:rPr>
              <a:t>tidur</a:t>
            </a:r>
            <a:r>
              <a:rPr lang="en-US" sz="22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200" b="1" dirty="0" err="1" smtClean="0">
                <a:solidFill>
                  <a:srgbClr val="0070C0"/>
                </a:solidFill>
              </a:rPr>
              <a:t>Istirahat</a:t>
            </a:r>
            <a:r>
              <a:rPr lang="en-US" sz="2200" b="1" dirty="0" smtClean="0">
                <a:solidFill>
                  <a:srgbClr val="0070C0"/>
                </a:solidFill>
              </a:rPr>
              <a:t> yang </a:t>
            </a:r>
            <a:r>
              <a:rPr lang="en-US" sz="2200" b="1" dirty="0" err="1" smtClean="0">
                <a:solidFill>
                  <a:srgbClr val="0070C0"/>
                </a:solidFill>
              </a:rPr>
              <a:t>cukup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3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3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3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3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1"/>
          <a:stretch/>
        </p:blipFill>
        <p:spPr bwMode="auto">
          <a:xfrm>
            <a:off x="-108520" y="843557"/>
            <a:ext cx="2712179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404653" y="1456784"/>
            <a:ext cx="5199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Pakaian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digunakan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untuk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menutup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tubuh</a:t>
            </a:r>
            <a:r>
              <a:rPr lang="en-US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04653" y="241089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Pakaian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untuk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melindungi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tubuh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dari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cuaca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panas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atau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dingin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8658" y="214296"/>
            <a:ext cx="5827518" cy="639522"/>
            <a:chOff x="115920" y="214296"/>
            <a:chExt cx="5827518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827518" cy="63952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6276" y="267070"/>
              <a:ext cx="497913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Cara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Kebersihan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Pakaian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2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546"/>
            <a:ext cx="9144000" cy="514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51"/>
          <a:stretch/>
        </p:blipFill>
        <p:spPr bwMode="auto">
          <a:xfrm>
            <a:off x="4966086" y="997917"/>
            <a:ext cx="4162634" cy="34835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7187" y="1509708"/>
            <a:ext cx="3960440" cy="1938992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008080"/>
                </a:solidFill>
              </a:rPr>
              <a:t>Pakaian</a:t>
            </a:r>
            <a:r>
              <a:rPr lang="en-US" sz="2400" b="1" dirty="0" smtClean="0">
                <a:solidFill>
                  <a:srgbClr val="008080"/>
                </a:solidFill>
              </a:rPr>
              <a:t> yang </a:t>
            </a:r>
            <a:r>
              <a:rPr lang="en-US" sz="2400" b="1" dirty="0" err="1" smtClean="0">
                <a:solidFill>
                  <a:srgbClr val="008080"/>
                </a:solidFill>
              </a:rPr>
              <a:t>dipakai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harus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sesuai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id-ID" sz="2400" b="1" dirty="0" smtClean="0">
              <a:solidFill>
                <a:srgbClr val="008080"/>
              </a:solidFill>
            </a:endParaRP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2400" b="1" dirty="0" err="1" smtClean="0">
                <a:solidFill>
                  <a:srgbClr val="0070C0"/>
                </a:solidFill>
              </a:rPr>
              <a:t>Misalnya</a:t>
            </a:r>
            <a:r>
              <a:rPr lang="en-ID" sz="2400" b="1" dirty="0" smtClean="0">
                <a:solidFill>
                  <a:srgbClr val="0070C0"/>
                </a:solidFill>
              </a:rPr>
              <a:t>, </a:t>
            </a:r>
            <a:r>
              <a:rPr lang="en-ID" sz="2400" b="1" dirty="0" err="1" smtClean="0">
                <a:solidFill>
                  <a:srgbClr val="0070C0"/>
                </a:solidFill>
              </a:rPr>
              <a:t>ketika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sekolah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menggunakan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seragam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sekolah</a:t>
            </a:r>
            <a:r>
              <a:rPr lang="en-ID" sz="24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0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3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3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3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3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1"/>
          <a:stretch/>
        </p:blipFill>
        <p:spPr bwMode="auto">
          <a:xfrm>
            <a:off x="-108520" y="843557"/>
            <a:ext cx="2712179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188629" y="98757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Kebersihan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pakaian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harus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selalu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dijaga</a:t>
            </a:r>
            <a:r>
              <a:rPr lang="en-US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88629" y="1941681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Gunakan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pakaian</a:t>
            </a:r>
            <a:r>
              <a:rPr lang="en-US" sz="2800" b="1" dirty="0" smtClean="0">
                <a:solidFill>
                  <a:srgbClr val="008080"/>
                </a:solidFill>
              </a:rPr>
              <a:t> yang </a:t>
            </a:r>
            <a:r>
              <a:rPr lang="en-US" sz="2800" b="1" dirty="0" err="1" smtClean="0">
                <a:solidFill>
                  <a:srgbClr val="008080"/>
                </a:solidFill>
              </a:rPr>
              <a:t>bersih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rapi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Tujuannya</a:t>
            </a:r>
            <a:r>
              <a:rPr lang="en-US" sz="2800" b="1" dirty="0" smtClean="0">
                <a:solidFill>
                  <a:srgbClr val="7030A0"/>
                </a:solidFill>
              </a:rPr>
              <a:t> agar </a:t>
            </a:r>
            <a:r>
              <a:rPr lang="en-US" sz="2800" b="1" dirty="0" err="1" smtClean="0">
                <a:solidFill>
                  <a:srgbClr val="7030A0"/>
                </a:solidFill>
              </a:rPr>
              <a:t>terhindar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dari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kuman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bakteri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r="19541"/>
          <a:stretch/>
        </p:blipFill>
        <p:spPr bwMode="auto">
          <a:xfrm>
            <a:off x="285719" y="963374"/>
            <a:ext cx="2852521" cy="26248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3752" y="3588259"/>
            <a:ext cx="212604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660033"/>
                </a:solidFill>
              </a:rPr>
              <a:t>Mencuci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pakaian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dengan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sabun</a:t>
            </a:r>
            <a:r>
              <a:rPr lang="en-US" sz="2000" b="1" dirty="0" smtClean="0">
                <a:solidFill>
                  <a:srgbClr val="660033"/>
                </a:solidFill>
              </a:rPr>
              <a:t>.</a:t>
            </a:r>
            <a:endParaRPr lang="en-US" sz="2000" b="1" dirty="0">
              <a:solidFill>
                <a:srgbClr val="FFFF99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21368" b="32721"/>
          <a:stretch/>
        </p:blipFill>
        <p:spPr bwMode="auto">
          <a:xfrm>
            <a:off x="3098752" y="1149713"/>
            <a:ext cx="3024282" cy="2457113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285720" y="285734"/>
            <a:ext cx="7454631" cy="571504"/>
            <a:chOff x="517895" y="1690022"/>
            <a:chExt cx="6833410" cy="5715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95" y="1690022"/>
              <a:ext cx="6569382" cy="57150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48863" y="1761460"/>
              <a:ext cx="6702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8080"/>
                </a:buClr>
              </a:pPr>
              <a:r>
                <a:rPr lang="en-US" sz="24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beberapa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cara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menjaga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kebersihan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pakaian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182133" y="3592056"/>
            <a:ext cx="28575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660033"/>
                </a:solidFill>
              </a:rPr>
              <a:t>Menyetrika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pakaian</a:t>
            </a:r>
            <a:r>
              <a:rPr lang="en-US" sz="2000" b="1" dirty="0" smtClean="0">
                <a:solidFill>
                  <a:srgbClr val="660033"/>
                </a:solidFill>
              </a:rPr>
              <a:t> agar </a:t>
            </a:r>
            <a:r>
              <a:rPr lang="en-US" sz="2000" b="1" dirty="0" err="1" smtClean="0">
                <a:solidFill>
                  <a:srgbClr val="660033"/>
                </a:solidFill>
              </a:rPr>
              <a:t>rapi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dan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kuman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mati</a:t>
            </a:r>
            <a:r>
              <a:rPr lang="en-US" sz="2000" b="1" dirty="0" smtClean="0">
                <a:solidFill>
                  <a:srgbClr val="660033"/>
                </a:solidFill>
              </a:rPr>
              <a:t>.</a:t>
            </a:r>
            <a:endParaRPr lang="en-US" sz="2000" b="1" dirty="0">
              <a:solidFill>
                <a:srgbClr val="FFFF99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7781"/>
          <a:stretch/>
        </p:blipFill>
        <p:spPr bwMode="auto">
          <a:xfrm>
            <a:off x="6423141" y="997155"/>
            <a:ext cx="2455375" cy="24359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573404" y="3429006"/>
            <a:ext cx="203104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660033"/>
                </a:solidFill>
              </a:rPr>
              <a:t>Menyimpan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pakaian</a:t>
            </a:r>
            <a:r>
              <a:rPr lang="en-US" sz="2000" b="1" dirty="0" smtClean="0">
                <a:solidFill>
                  <a:srgbClr val="660033"/>
                </a:solidFill>
              </a:rPr>
              <a:t> di </a:t>
            </a:r>
            <a:r>
              <a:rPr lang="en-US" sz="2000" b="1" dirty="0" err="1" smtClean="0">
                <a:solidFill>
                  <a:srgbClr val="660033"/>
                </a:solidFill>
              </a:rPr>
              <a:t>lemari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</a:rPr>
              <a:t>pakaian</a:t>
            </a:r>
            <a:r>
              <a:rPr lang="en-US" sz="2000" b="1" dirty="0" smtClean="0">
                <a:solidFill>
                  <a:srgbClr val="660033"/>
                </a:solidFill>
              </a:rPr>
              <a:t>.</a:t>
            </a:r>
            <a:endParaRPr lang="en-US" sz="20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9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0"/>
            <a:ext cx="91779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1030494"/>
            <a:ext cx="2026625" cy="397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80166"/>
            <a:ext cx="4262722" cy="22276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707904" y="1500035"/>
            <a:ext cx="4234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Sikap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tubuh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diam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berarti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tidak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bergerak</a:t>
            </a:r>
            <a:r>
              <a:rPr lang="en-US" sz="2800" b="1" dirty="0" smtClean="0">
                <a:solidFill>
                  <a:srgbClr val="FF0066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904" y="2300695"/>
            <a:ext cx="3933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Sikap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tubuh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diam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disebut</a:t>
            </a:r>
            <a:r>
              <a:rPr lang="en-US" sz="2800" b="1" dirty="0" smtClean="0">
                <a:solidFill>
                  <a:srgbClr val="008080"/>
                </a:solidFill>
              </a:rPr>
              <a:t> juga </a:t>
            </a:r>
            <a:r>
              <a:rPr lang="en-US" sz="2800" b="1" dirty="0" err="1" smtClean="0">
                <a:solidFill>
                  <a:srgbClr val="008080"/>
                </a:solidFill>
              </a:rPr>
              <a:t>posisi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statis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1382" y="195486"/>
            <a:ext cx="6043542" cy="639522"/>
            <a:chOff x="115920" y="214296"/>
            <a:chExt cx="6043542" cy="6395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043542" cy="63952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6276" y="267070"/>
              <a:ext cx="519515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Sikap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Keadaan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Diam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71966"/>
      </p:ext>
    </p:extLst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577346"/>
            <a:ext cx="2143140" cy="419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0066" y="411510"/>
            <a:ext cx="4522254" cy="337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71868" y="1197484"/>
            <a:ext cx="4000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600" b="1" dirty="0" err="1" smtClean="0">
                <a:solidFill>
                  <a:srgbClr val="660033"/>
                </a:solidFill>
              </a:rPr>
              <a:t>Sikap</a:t>
            </a:r>
            <a:r>
              <a:rPr lang="en-ID" sz="2600" b="1" dirty="0" smtClean="0">
                <a:solidFill>
                  <a:srgbClr val="660033"/>
                </a:solidFill>
              </a:rPr>
              <a:t> </a:t>
            </a:r>
            <a:r>
              <a:rPr lang="en-ID" sz="2600" b="1" dirty="0" err="1" smtClean="0">
                <a:solidFill>
                  <a:srgbClr val="660033"/>
                </a:solidFill>
              </a:rPr>
              <a:t>tubuh</a:t>
            </a:r>
            <a:r>
              <a:rPr lang="en-ID" sz="2600" b="1" dirty="0" smtClean="0">
                <a:solidFill>
                  <a:srgbClr val="660033"/>
                </a:solidFill>
              </a:rPr>
              <a:t> </a:t>
            </a:r>
            <a:r>
              <a:rPr lang="en-ID" sz="2600" b="1" dirty="0" err="1" smtClean="0">
                <a:solidFill>
                  <a:srgbClr val="660033"/>
                </a:solidFill>
              </a:rPr>
              <a:t>diam</a:t>
            </a:r>
            <a:r>
              <a:rPr lang="en-ID" sz="2600" b="1" dirty="0" smtClean="0">
                <a:solidFill>
                  <a:srgbClr val="660033"/>
                </a:solidFill>
              </a:rPr>
              <a:t> </a:t>
            </a:r>
            <a:r>
              <a:rPr lang="en-ID" sz="2600" b="1" dirty="0" err="1" smtClean="0">
                <a:solidFill>
                  <a:srgbClr val="660033"/>
                </a:solidFill>
              </a:rPr>
              <a:t>ada</a:t>
            </a:r>
            <a:r>
              <a:rPr lang="en-ID" sz="2600" b="1" dirty="0" smtClean="0">
                <a:solidFill>
                  <a:srgbClr val="660033"/>
                </a:solidFill>
              </a:rPr>
              <a:t> </a:t>
            </a:r>
            <a:r>
              <a:rPr lang="en-ID" sz="2600" b="1" dirty="0" err="1" smtClean="0">
                <a:solidFill>
                  <a:srgbClr val="660033"/>
                </a:solidFill>
              </a:rPr>
              <a:t>berbagai</a:t>
            </a:r>
            <a:r>
              <a:rPr lang="en-ID" sz="2600" b="1" dirty="0" smtClean="0">
                <a:solidFill>
                  <a:srgbClr val="660033"/>
                </a:solidFill>
              </a:rPr>
              <a:t> </a:t>
            </a:r>
            <a:r>
              <a:rPr lang="en-ID" sz="2600" b="1" dirty="0" err="1" smtClean="0">
                <a:solidFill>
                  <a:srgbClr val="660033"/>
                </a:solidFill>
              </a:rPr>
              <a:t>macam</a:t>
            </a:r>
            <a:r>
              <a:rPr lang="en-ID" sz="2600" b="1" dirty="0" smtClean="0">
                <a:solidFill>
                  <a:srgbClr val="660033"/>
                </a:solidFill>
              </a:rPr>
              <a:t>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1868" y="2139702"/>
            <a:ext cx="35924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600" b="1" dirty="0" err="1" smtClean="0">
                <a:solidFill>
                  <a:srgbClr val="008080"/>
                </a:solidFill>
              </a:rPr>
              <a:t>Duduk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merupakan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salah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satu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sikap</a:t>
            </a:r>
            <a:r>
              <a:rPr lang="en-ID" sz="2600" b="1" dirty="0" smtClean="0">
                <a:solidFill>
                  <a:srgbClr val="008080"/>
                </a:solidFill>
              </a:rPr>
              <a:t> </a:t>
            </a:r>
            <a:r>
              <a:rPr lang="en-ID" sz="2600" b="1" dirty="0" err="1" smtClean="0">
                <a:solidFill>
                  <a:srgbClr val="008080"/>
                </a:solidFill>
              </a:rPr>
              <a:t>tubuh</a:t>
            </a:r>
            <a:r>
              <a:rPr lang="en-ID" sz="2600" b="1" dirty="0" smtClean="0">
                <a:solidFill>
                  <a:srgbClr val="008080"/>
                </a:solidFill>
              </a:rPr>
              <a:t> diam.</a:t>
            </a:r>
            <a:endParaRPr lang="en-US" sz="26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Template Bupena Merdeka (Konten QR-Media mengajar)\BACKGROUND\hijau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/>
          <a:stretch>
            <a:fillRect/>
          </a:stretch>
        </p:blipFill>
        <p:spPr bwMode="auto">
          <a:xfrm>
            <a:off x="-11113" y="0"/>
            <a:ext cx="9167813" cy="48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4282" y="142858"/>
            <a:ext cx="6858048" cy="589744"/>
            <a:chOff x="685800" y="1838738"/>
            <a:chExt cx="7165130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6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7049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9999"/>
                  </a:solidFill>
                </a:rPr>
                <a:t>Berikut contoh sikap duduk di kursi yang benar.</a:t>
              </a:r>
              <a:endParaRPr lang="en-US" sz="24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98130" y="928676"/>
            <a:ext cx="2267063" cy="2857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1538" y="3874011"/>
            <a:ext cx="2857520" cy="769441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Sikap duduk membaca atau belajar.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83983" y="928676"/>
            <a:ext cx="2545603" cy="2841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14942" y="3874011"/>
            <a:ext cx="3000396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S</a:t>
            </a:r>
            <a:r>
              <a:rPr lang="id-ID" sz="2200" b="1" dirty="0" smtClean="0">
                <a:solidFill>
                  <a:srgbClr val="008080"/>
                </a:solidFill>
              </a:rPr>
              <a:t>ikap duduk menulis yang baik dan benar.</a:t>
            </a:r>
            <a:endParaRPr lang="en-US" sz="2200" dirty="0"/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07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142858"/>
            <a:ext cx="6858048" cy="589744"/>
            <a:chOff x="685800" y="1838738"/>
            <a:chExt cx="7165130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7015856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7049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9999"/>
                  </a:solidFill>
                </a:rPr>
                <a:t>Berikut contoh sikap duduk di lantai yang benar.</a:t>
              </a:r>
              <a:endParaRPr lang="en-US" sz="24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69770" y="928676"/>
            <a:ext cx="1923783" cy="2857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1538" y="3874011"/>
            <a:ext cx="2857520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Sikap duduk bersila.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76728" y="928676"/>
            <a:ext cx="2360112" cy="2841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14942" y="3874011"/>
            <a:ext cx="3000396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S</a:t>
            </a:r>
            <a:r>
              <a:rPr lang="id-ID" sz="2200" b="1" dirty="0" smtClean="0">
                <a:solidFill>
                  <a:srgbClr val="008080"/>
                </a:solidFill>
              </a:rPr>
              <a:t>ikap duduk menjulur.</a:t>
            </a:r>
            <a:endParaRPr lang="en-US" sz="2200" dirty="0"/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75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1036844"/>
            <a:ext cx="1908582" cy="373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31382" y="195486"/>
            <a:ext cx="6043542" cy="639522"/>
            <a:chOff x="115920" y="214296"/>
            <a:chExt cx="6043542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043542" cy="63952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6276" y="267070"/>
              <a:ext cx="519515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Sikap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Tubuh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Keadaan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Berdiri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98" y="1344194"/>
            <a:ext cx="4619912" cy="27277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409612" y="1487070"/>
            <a:ext cx="4234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Sikap tubuh berdiri dilakukan dalam posisi berdiri.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9612" y="2287730"/>
            <a:ext cx="3856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Posisi tubuh ketika berdiri harus tegak.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0077" y="3071816"/>
            <a:ext cx="3856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Pandangan mata lurus </a:t>
            </a:r>
            <a:r>
              <a:rPr lang="en-US" sz="2600" b="1" dirty="0" smtClean="0">
                <a:solidFill>
                  <a:srgbClr val="7030A0"/>
                </a:solidFill>
              </a:rPr>
              <a:t/>
            </a:r>
            <a:br>
              <a:rPr lang="en-US" sz="2600" b="1" dirty="0" smtClean="0">
                <a:solidFill>
                  <a:srgbClr val="7030A0"/>
                </a:solidFill>
              </a:rPr>
            </a:br>
            <a:r>
              <a:rPr lang="id-ID" sz="2600" b="1" dirty="0" smtClean="0">
                <a:solidFill>
                  <a:srgbClr val="7030A0"/>
                </a:solidFill>
              </a:rPr>
              <a:t>ke </a:t>
            </a:r>
            <a:r>
              <a:rPr lang="id-ID" sz="2600" b="1" dirty="0" smtClean="0">
                <a:solidFill>
                  <a:srgbClr val="7030A0"/>
                </a:solidFill>
              </a:rPr>
              <a:t>depan.</a:t>
            </a:r>
            <a:endParaRPr lang="en-US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142858"/>
            <a:ext cx="5286412" cy="589744"/>
            <a:chOff x="685800" y="1838738"/>
            <a:chExt cx="5523120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523120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525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9999"/>
                  </a:solidFill>
                </a:rPr>
                <a:t>Berikut macam-macam sikap berdiri.</a:t>
              </a:r>
              <a:endParaRPr lang="en-US" sz="24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909523"/>
            <a:ext cx="2214578" cy="2870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1538" y="3874011"/>
            <a:ext cx="3143272" cy="430887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Sikap berdiri yang benar.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76728" y="1030318"/>
            <a:ext cx="2360112" cy="26385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14942" y="3874011"/>
            <a:ext cx="3000396" cy="430887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S</a:t>
            </a:r>
            <a:r>
              <a:rPr lang="id-ID" sz="2200" b="1" dirty="0" smtClean="0">
                <a:solidFill>
                  <a:srgbClr val="008080"/>
                </a:solidFill>
              </a:rPr>
              <a:t>ikap berdiri istirahat.</a:t>
            </a:r>
            <a:endParaRPr lang="en-US" sz="2200" dirty="0"/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54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82" y="142858"/>
            <a:ext cx="5286412" cy="589744"/>
            <a:chOff x="685800" y="1838738"/>
            <a:chExt cx="5523120" cy="589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523120" cy="5897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525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9999"/>
                  </a:solidFill>
                </a:rPr>
                <a:t>Berikut macam-macam sikap berdiri.</a:t>
              </a:r>
              <a:endParaRPr lang="en-US" sz="24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r="13418"/>
          <a:stretch/>
        </p:blipFill>
        <p:spPr bwMode="auto">
          <a:xfrm>
            <a:off x="1106404" y="1030318"/>
            <a:ext cx="2548526" cy="2638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3568" y="3874011"/>
            <a:ext cx="3143272" cy="769441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FF0066"/>
                </a:solidFill>
              </a:rPr>
              <a:t>Sikap berdiri </a:t>
            </a:r>
            <a:r>
              <a:rPr lang="en-ID" sz="2200" b="1" dirty="0" err="1" smtClean="0">
                <a:solidFill>
                  <a:srgbClr val="FF0066"/>
                </a:solidFill>
              </a:rPr>
              <a:t>dengan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smtClean="0">
                <a:solidFill>
                  <a:srgbClr val="FF0066"/>
                </a:solidFill>
              </a:rPr>
              <a:t/>
            </a:r>
            <a:br>
              <a:rPr lang="en-ID" sz="2200" b="1" dirty="0" smtClean="0">
                <a:solidFill>
                  <a:srgbClr val="FF0066"/>
                </a:solidFill>
              </a:rPr>
            </a:br>
            <a:r>
              <a:rPr lang="en-ID" sz="2200" b="1" dirty="0" err="1" smtClean="0">
                <a:solidFill>
                  <a:srgbClr val="FF0066"/>
                </a:solidFill>
              </a:rPr>
              <a:t>satu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smtClean="0">
                <a:solidFill>
                  <a:srgbClr val="FF0066"/>
                </a:solidFill>
              </a:rPr>
              <a:t>kaki </a:t>
            </a:r>
            <a:r>
              <a:rPr lang="en-ID" sz="2200" b="1" dirty="0" err="1" smtClean="0">
                <a:solidFill>
                  <a:srgbClr val="FF0066"/>
                </a:solidFill>
              </a:rPr>
              <a:t>ke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depan</a:t>
            </a:r>
            <a:r>
              <a:rPr lang="en-ID" sz="2200" b="1" dirty="0" smtClean="0">
                <a:solidFill>
                  <a:srgbClr val="FF0066"/>
                </a:solidFill>
              </a:rPr>
              <a:t>.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600790"/>
            <a:ext cx="4676789" cy="33062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148064" y="3874011"/>
            <a:ext cx="3312368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smtClean="0">
                <a:solidFill>
                  <a:srgbClr val="008080"/>
                </a:solidFill>
              </a:rPr>
              <a:t>S</a:t>
            </a:r>
            <a:r>
              <a:rPr lang="id-ID" sz="2200" b="1" dirty="0" smtClean="0">
                <a:solidFill>
                  <a:srgbClr val="008080"/>
                </a:solidFill>
              </a:rPr>
              <a:t>ikap berdiri </a:t>
            </a:r>
            <a:r>
              <a:rPr lang="en-ID" sz="2200" b="1" dirty="0" err="1" smtClean="0">
                <a:solidFill>
                  <a:srgbClr val="008080"/>
                </a:solidFill>
              </a:rPr>
              <a:t>menyangga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buku</a:t>
            </a:r>
            <a:r>
              <a:rPr lang="en-ID" sz="2200" b="1" dirty="0" smtClean="0">
                <a:solidFill>
                  <a:srgbClr val="008080"/>
                </a:solidFill>
              </a:rPr>
              <a:t> di </a:t>
            </a:r>
            <a:r>
              <a:rPr lang="en-ID" sz="2200" b="1" dirty="0" err="1" smtClean="0">
                <a:solidFill>
                  <a:srgbClr val="008080"/>
                </a:solidFill>
              </a:rPr>
              <a:t>kepala</a:t>
            </a:r>
            <a:r>
              <a:rPr lang="id-ID" sz="2200" b="1" dirty="0" smtClean="0">
                <a:solidFill>
                  <a:srgbClr val="008080"/>
                </a:solidFill>
              </a:rPr>
              <a:t>.</a:t>
            </a:r>
            <a:endParaRPr lang="en-US" sz="2200" dirty="0"/>
          </a:p>
        </p:txBody>
      </p:sp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50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599</Words>
  <Application>Microsoft Office PowerPoint</Application>
  <PresentationFormat>On-screen Show (16:9)</PresentationFormat>
  <Paragraphs>122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81</cp:revision>
  <dcterms:created xsi:type="dcterms:W3CDTF">2022-01-17T01:37:52Z</dcterms:created>
  <dcterms:modified xsi:type="dcterms:W3CDTF">2023-04-29T04:39:52Z</dcterms:modified>
</cp:coreProperties>
</file>