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2" r:id="rId4"/>
    <p:sldId id="283" r:id="rId5"/>
    <p:sldId id="284" r:id="rId6"/>
    <p:sldId id="286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6" r:id="rId15"/>
    <p:sldId id="305" r:id="rId16"/>
    <p:sldId id="30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FA7F0F"/>
    <a:srgbClr val="F0C757"/>
    <a:srgbClr val="F2773D"/>
    <a:srgbClr val="5DAB9B"/>
    <a:srgbClr val="FAE97D"/>
    <a:srgbClr val="EAE246"/>
    <a:srgbClr val="87C43B"/>
    <a:srgbClr val="BFD101"/>
    <a:srgbClr val="B2D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6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1235B-F142-48D7-88B0-B1BE97184E0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AFAEA272-AD32-4CBF-AC5B-310F94086237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alif</a:t>
          </a:r>
          <a:r>
            <a:rPr lang="en-US" dirty="0" smtClean="0"/>
            <a:t>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berharakat</a:t>
          </a:r>
          <a:r>
            <a:rPr lang="en-US" dirty="0" smtClean="0"/>
            <a:t> </a:t>
          </a:r>
          <a:r>
            <a:rPr lang="en-US" dirty="0" err="1" smtClean="0"/>
            <a:t>fathah</a:t>
          </a:r>
          <a:endParaRPr lang="en-US" dirty="0"/>
        </a:p>
      </dgm:t>
    </dgm:pt>
    <dgm:pt modelId="{BB1DF6A2-87CD-41F5-8928-73CAE29515C5}" type="parTrans" cxnId="{C00DA130-2DC8-4330-9E05-EC4DAD6A5279}">
      <dgm:prSet/>
      <dgm:spPr/>
      <dgm:t>
        <a:bodyPr/>
        <a:lstStyle/>
        <a:p>
          <a:endParaRPr lang="en-US"/>
        </a:p>
      </dgm:t>
    </dgm:pt>
    <dgm:pt modelId="{99C654FD-9FAE-43D8-A4A0-D0360E8CEEEE}" type="sibTrans" cxnId="{C00DA130-2DC8-4330-9E05-EC4DAD6A5279}">
      <dgm:prSet/>
      <dgm:spPr/>
      <dgm:t>
        <a:bodyPr/>
        <a:lstStyle/>
        <a:p>
          <a:endParaRPr lang="en-US"/>
        </a:p>
      </dgm:t>
    </dgm:pt>
    <dgm:pt modelId="{3FA2756B-4E08-4898-8EB2-6372E5E1E69B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ya</a:t>
          </a:r>
          <a:r>
            <a:rPr lang="en-US" dirty="0" smtClean="0"/>
            <a:t> </a:t>
          </a:r>
          <a:r>
            <a:rPr lang="en-US" dirty="0" err="1" smtClean="0"/>
            <a:t>sukun</a:t>
          </a:r>
          <a:r>
            <a:rPr lang="en-US" dirty="0" smtClean="0"/>
            <a:t>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berharakat</a:t>
          </a:r>
          <a:r>
            <a:rPr lang="en-US" dirty="0" smtClean="0"/>
            <a:t> </a:t>
          </a:r>
          <a:r>
            <a:rPr lang="en-US" dirty="0" err="1" smtClean="0"/>
            <a:t>kasrah</a:t>
          </a:r>
          <a:endParaRPr lang="en-US" dirty="0"/>
        </a:p>
      </dgm:t>
    </dgm:pt>
    <dgm:pt modelId="{4238D0B0-87FB-4CF9-96CA-83A6E330A2C0}" type="parTrans" cxnId="{C7824FFB-D57E-4C3D-8308-5ED4D015963F}">
      <dgm:prSet/>
      <dgm:spPr/>
      <dgm:t>
        <a:bodyPr/>
        <a:lstStyle/>
        <a:p>
          <a:endParaRPr lang="en-US"/>
        </a:p>
      </dgm:t>
    </dgm:pt>
    <dgm:pt modelId="{B6841523-6B85-4FEF-913B-7CF9CF42F2A8}" type="sibTrans" cxnId="{C7824FFB-D57E-4C3D-8308-5ED4D015963F}">
      <dgm:prSet/>
      <dgm:spPr/>
      <dgm:t>
        <a:bodyPr/>
        <a:lstStyle/>
        <a:p>
          <a:endParaRPr lang="en-US"/>
        </a:p>
      </dgm:t>
    </dgm:pt>
    <dgm:pt modelId="{D4048C56-7CD6-4578-86A7-62A4368C3FC7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wau</a:t>
          </a:r>
          <a:r>
            <a:rPr lang="en-US" dirty="0" smtClean="0"/>
            <a:t> </a:t>
          </a:r>
          <a:r>
            <a:rPr lang="en-US" dirty="0" err="1" smtClean="0"/>
            <a:t>sukun</a:t>
          </a:r>
          <a:r>
            <a:rPr lang="en-US" dirty="0" smtClean="0"/>
            <a:t>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huruf</a:t>
          </a:r>
          <a:r>
            <a:rPr lang="en-US" dirty="0" smtClean="0"/>
            <a:t> </a:t>
          </a:r>
          <a:r>
            <a:rPr lang="en-US" dirty="0" err="1" smtClean="0"/>
            <a:t>berharakat</a:t>
          </a:r>
          <a:r>
            <a:rPr lang="en-US" dirty="0" smtClean="0"/>
            <a:t> </a:t>
          </a:r>
          <a:r>
            <a:rPr lang="en-US" dirty="0" err="1" smtClean="0"/>
            <a:t>dammah</a:t>
          </a:r>
          <a:endParaRPr lang="en-US" dirty="0"/>
        </a:p>
      </dgm:t>
    </dgm:pt>
    <dgm:pt modelId="{7FEF81A9-783E-4FA7-AFFD-60364BFF7DAF}" type="parTrans" cxnId="{6D94F936-471F-42A1-82CF-B360EF8FA48B}">
      <dgm:prSet/>
      <dgm:spPr/>
      <dgm:t>
        <a:bodyPr/>
        <a:lstStyle/>
        <a:p>
          <a:endParaRPr lang="en-US"/>
        </a:p>
      </dgm:t>
    </dgm:pt>
    <dgm:pt modelId="{9F4275A6-0228-40E7-BE81-08E9D7CE6F49}" type="sibTrans" cxnId="{6D94F936-471F-42A1-82CF-B360EF8FA48B}">
      <dgm:prSet/>
      <dgm:spPr/>
      <dgm:t>
        <a:bodyPr/>
        <a:lstStyle/>
        <a:p>
          <a:endParaRPr lang="en-US"/>
        </a:p>
      </dgm:t>
    </dgm:pt>
    <dgm:pt modelId="{289E351C-3683-46C7-B56F-4A76BA464D94}" type="pres">
      <dgm:prSet presAssocID="{A281235B-F142-48D7-88B0-B1BE97184E02}" presName="outerComposite" presStyleCnt="0">
        <dgm:presLayoutVars>
          <dgm:chMax val="5"/>
          <dgm:dir/>
          <dgm:resizeHandles val="exact"/>
        </dgm:presLayoutVars>
      </dgm:prSet>
      <dgm:spPr/>
    </dgm:pt>
    <dgm:pt modelId="{ADB1A975-DB85-415B-B0C9-AEED24C38CEF}" type="pres">
      <dgm:prSet presAssocID="{A281235B-F142-48D7-88B0-B1BE97184E02}" presName="dummyMaxCanvas" presStyleCnt="0">
        <dgm:presLayoutVars/>
      </dgm:prSet>
      <dgm:spPr/>
    </dgm:pt>
    <dgm:pt modelId="{29CAD14D-51F1-4397-BC99-6D7AEC58D9DE}" type="pres">
      <dgm:prSet presAssocID="{A281235B-F142-48D7-88B0-B1BE97184E0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39BB2-D89C-4B11-A178-3C4D8D067C4D}" type="pres">
      <dgm:prSet presAssocID="{A281235B-F142-48D7-88B0-B1BE97184E0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301BB-C3C9-4312-827A-F0A53D9D16E8}" type="pres">
      <dgm:prSet presAssocID="{A281235B-F142-48D7-88B0-B1BE97184E0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F61BD-0F53-45E1-8324-9E4F2D013180}" type="pres">
      <dgm:prSet presAssocID="{A281235B-F142-48D7-88B0-B1BE97184E0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D601-7D65-48AF-A562-CF0654DDB20E}" type="pres">
      <dgm:prSet presAssocID="{A281235B-F142-48D7-88B0-B1BE97184E0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77FF8-5300-4B00-977A-3C0B8433631D}" type="pres">
      <dgm:prSet presAssocID="{A281235B-F142-48D7-88B0-B1BE97184E0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7661E-8302-46E7-A2BA-431DBBE084DA}" type="pres">
      <dgm:prSet presAssocID="{A281235B-F142-48D7-88B0-B1BE97184E0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960DB-DCBA-41E1-AB42-420E7C9C00D0}" type="pres">
      <dgm:prSet presAssocID="{A281235B-F142-48D7-88B0-B1BE97184E0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7149D-2964-404C-BEEB-A325A8447130}" type="presOf" srcId="{99C654FD-9FAE-43D8-A4A0-D0360E8CEEEE}" destId="{A85F61BD-0F53-45E1-8324-9E4F2D013180}" srcOrd="0" destOrd="0" presId="urn:microsoft.com/office/officeart/2005/8/layout/vProcess5"/>
    <dgm:cxn modelId="{010C6146-BE85-4478-8A57-CC3F2EA1E708}" type="presOf" srcId="{D4048C56-7CD6-4578-86A7-62A4368C3FC7}" destId="{A7F960DB-DCBA-41E1-AB42-420E7C9C00D0}" srcOrd="1" destOrd="0" presId="urn:microsoft.com/office/officeart/2005/8/layout/vProcess5"/>
    <dgm:cxn modelId="{52F26976-B15B-4F87-A86D-19D27C7F12D2}" type="presOf" srcId="{AFAEA272-AD32-4CBF-AC5B-310F94086237}" destId="{59D77FF8-5300-4B00-977A-3C0B8433631D}" srcOrd="1" destOrd="0" presId="urn:microsoft.com/office/officeart/2005/8/layout/vProcess5"/>
    <dgm:cxn modelId="{C00DA130-2DC8-4330-9E05-EC4DAD6A5279}" srcId="{A281235B-F142-48D7-88B0-B1BE97184E02}" destId="{AFAEA272-AD32-4CBF-AC5B-310F94086237}" srcOrd="0" destOrd="0" parTransId="{BB1DF6A2-87CD-41F5-8928-73CAE29515C5}" sibTransId="{99C654FD-9FAE-43D8-A4A0-D0360E8CEEEE}"/>
    <dgm:cxn modelId="{6D94F936-471F-42A1-82CF-B360EF8FA48B}" srcId="{A281235B-F142-48D7-88B0-B1BE97184E02}" destId="{D4048C56-7CD6-4578-86A7-62A4368C3FC7}" srcOrd="2" destOrd="0" parTransId="{7FEF81A9-783E-4FA7-AFFD-60364BFF7DAF}" sibTransId="{9F4275A6-0228-40E7-BE81-08E9D7CE6F49}"/>
    <dgm:cxn modelId="{627EA818-B6DF-4890-B994-AD2E2FEFBB51}" type="presOf" srcId="{AFAEA272-AD32-4CBF-AC5B-310F94086237}" destId="{29CAD14D-51F1-4397-BC99-6D7AEC58D9DE}" srcOrd="0" destOrd="0" presId="urn:microsoft.com/office/officeart/2005/8/layout/vProcess5"/>
    <dgm:cxn modelId="{C7824FFB-D57E-4C3D-8308-5ED4D015963F}" srcId="{A281235B-F142-48D7-88B0-B1BE97184E02}" destId="{3FA2756B-4E08-4898-8EB2-6372E5E1E69B}" srcOrd="1" destOrd="0" parTransId="{4238D0B0-87FB-4CF9-96CA-83A6E330A2C0}" sibTransId="{B6841523-6B85-4FEF-913B-7CF9CF42F2A8}"/>
    <dgm:cxn modelId="{CA8FC270-3D9E-4A63-B35A-8062D0135B02}" type="presOf" srcId="{3FA2756B-4E08-4898-8EB2-6372E5E1E69B}" destId="{42F39BB2-D89C-4B11-A178-3C4D8D067C4D}" srcOrd="0" destOrd="0" presId="urn:microsoft.com/office/officeart/2005/8/layout/vProcess5"/>
    <dgm:cxn modelId="{A16A66E2-5BD8-441A-B5FA-3F97A20E9FB1}" type="presOf" srcId="{A281235B-F142-48D7-88B0-B1BE97184E02}" destId="{289E351C-3683-46C7-B56F-4A76BA464D94}" srcOrd="0" destOrd="0" presId="urn:microsoft.com/office/officeart/2005/8/layout/vProcess5"/>
    <dgm:cxn modelId="{73C576D8-17B0-421D-8E39-E7970CA50680}" type="presOf" srcId="{D4048C56-7CD6-4578-86A7-62A4368C3FC7}" destId="{2CF301BB-C3C9-4312-827A-F0A53D9D16E8}" srcOrd="0" destOrd="0" presId="urn:microsoft.com/office/officeart/2005/8/layout/vProcess5"/>
    <dgm:cxn modelId="{21CDD098-F1F8-4695-8D85-8580351CB44A}" type="presOf" srcId="{B6841523-6B85-4FEF-913B-7CF9CF42F2A8}" destId="{7738D601-7D65-48AF-A562-CF0654DDB20E}" srcOrd="0" destOrd="0" presId="urn:microsoft.com/office/officeart/2005/8/layout/vProcess5"/>
    <dgm:cxn modelId="{57288AF7-4CAD-4323-BF61-B68C3EACBA40}" type="presOf" srcId="{3FA2756B-4E08-4898-8EB2-6372E5E1E69B}" destId="{23F7661E-8302-46E7-A2BA-431DBBE084DA}" srcOrd="1" destOrd="0" presId="urn:microsoft.com/office/officeart/2005/8/layout/vProcess5"/>
    <dgm:cxn modelId="{D7AB6A54-CD0C-40D4-A4BA-9E1963B73556}" type="presParOf" srcId="{289E351C-3683-46C7-B56F-4A76BA464D94}" destId="{ADB1A975-DB85-415B-B0C9-AEED24C38CEF}" srcOrd="0" destOrd="0" presId="urn:microsoft.com/office/officeart/2005/8/layout/vProcess5"/>
    <dgm:cxn modelId="{A067A59E-C453-40AC-A0FB-8866833D18E3}" type="presParOf" srcId="{289E351C-3683-46C7-B56F-4A76BA464D94}" destId="{29CAD14D-51F1-4397-BC99-6D7AEC58D9DE}" srcOrd="1" destOrd="0" presId="urn:microsoft.com/office/officeart/2005/8/layout/vProcess5"/>
    <dgm:cxn modelId="{BE7D1838-4A2A-4DC5-90B8-928530909569}" type="presParOf" srcId="{289E351C-3683-46C7-B56F-4A76BA464D94}" destId="{42F39BB2-D89C-4B11-A178-3C4D8D067C4D}" srcOrd="2" destOrd="0" presId="urn:microsoft.com/office/officeart/2005/8/layout/vProcess5"/>
    <dgm:cxn modelId="{DF7B7DD8-BD67-42E9-8278-1C4949167F8B}" type="presParOf" srcId="{289E351C-3683-46C7-B56F-4A76BA464D94}" destId="{2CF301BB-C3C9-4312-827A-F0A53D9D16E8}" srcOrd="3" destOrd="0" presId="urn:microsoft.com/office/officeart/2005/8/layout/vProcess5"/>
    <dgm:cxn modelId="{AADB808E-B776-448F-ACB3-7A232471D534}" type="presParOf" srcId="{289E351C-3683-46C7-B56F-4A76BA464D94}" destId="{A85F61BD-0F53-45E1-8324-9E4F2D013180}" srcOrd="4" destOrd="0" presId="urn:microsoft.com/office/officeart/2005/8/layout/vProcess5"/>
    <dgm:cxn modelId="{CFD0791B-0774-4070-997D-F467C95B8807}" type="presParOf" srcId="{289E351C-3683-46C7-B56F-4A76BA464D94}" destId="{7738D601-7D65-48AF-A562-CF0654DDB20E}" srcOrd="5" destOrd="0" presId="urn:microsoft.com/office/officeart/2005/8/layout/vProcess5"/>
    <dgm:cxn modelId="{7E963809-3854-4E55-B420-7B6B58FDAE02}" type="presParOf" srcId="{289E351C-3683-46C7-B56F-4A76BA464D94}" destId="{59D77FF8-5300-4B00-977A-3C0B8433631D}" srcOrd="6" destOrd="0" presId="urn:microsoft.com/office/officeart/2005/8/layout/vProcess5"/>
    <dgm:cxn modelId="{AE401D8E-F888-4FC2-9842-8E85949FE677}" type="presParOf" srcId="{289E351C-3683-46C7-B56F-4A76BA464D94}" destId="{23F7661E-8302-46E7-A2BA-431DBBE084DA}" srcOrd="7" destOrd="0" presId="urn:microsoft.com/office/officeart/2005/8/layout/vProcess5"/>
    <dgm:cxn modelId="{06934859-7510-44C2-A2DB-E2081E805107}" type="presParOf" srcId="{289E351C-3683-46C7-B56F-4A76BA464D94}" destId="{A7F960DB-DCBA-41E1-AB42-420E7C9C00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AD14D-51F1-4397-BC99-6D7AEC58D9DE}">
      <dsp:nvSpPr>
        <dsp:cNvPr id="0" name=""/>
        <dsp:cNvSpPr/>
      </dsp:nvSpPr>
      <dsp:spPr>
        <a:xfrm>
          <a:off x="0" y="0"/>
          <a:ext cx="4598670" cy="701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berharakat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fathah</a:t>
          </a:r>
          <a:endParaRPr lang="en-US" sz="1800" kern="1200" dirty="0"/>
        </a:p>
      </dsp:txBody>
      <dsp:txXfrm>
        <a:off x="20533" y="20533"/>
        <a:ext cx="3842192" cy="659974"/>
      </dsp:txXfrm>
    </dsp:sp>
    <dsp:sp modelId="{42F39BB2-D89C-4B11-A178-3C4D8D067C4D}">
      <dsp:nvSpPr>
        <dsp:cNvPr id="0" name=""/>
        <dsp:cNvSpPr/>
      </dsp:nvSpPr>
      <dsp:spPr>
        <a:xfrm>
          <a:off x="405764" y="817879"/>
          <a:ext cx="4598670" cy="70104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sukun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berharakat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kasrah</a:t>
          </a:r>
          <a:endParaRPr lang="en-US" sz="1800" kern="1200" dirty="0"/>
        </a:p>
      </dsp:txBody>
      <dsp:txXfrm>
        <a:off x="426297" y="838412"/>
        <a:ext cx="3696163" cy="659974"/>
      </dsp:txXfrm>
    </dsp:sp>
    <dsp:sp modelId="{2CF301BB-C3C9-4312-827A-F0A53D9D16E8}">
      <dsp:nvSpPr>
        <dsp:cNvPr id="0" name=""/>
        <dsp:cNvSpPr/>
      </dsp:nvSpPr>
      <dsp:spPr>
        <a:xfrm>
          <a:off x="811529" y="1635759"/>
          <a:ext cx="4598670" cy="70104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sukun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huruf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berharakat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dammah</a:t>
          </a:r>
          <a:endParaRPr lang="en-US" sz="1800" kern="1200" dirty="0"/>
        </a:p>
      </dsp:txBody>
      <dsp:txXfrm>
        <a:off x="832062" y="1656292"/>
        <a:ext cx="3696163" cy="659974"/>
      </dsp:txXfrm>
    </dsp:sp>
    <dsp:sp modelId="{A85F61BD-0F53-45E1-8324-9E4F2D013180}">
      <dsp:nvSpPr>
        <dsp:cNvPr id="0" name=""/>
        <dsp:cNvSpPr/>
      </dsp:nvSpPr>
      <dsp:spPr>
        <a:xfrm>
          <a:off x="4142994" y="531622"/>
          <a:ext cx="455676" cy="4556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45521" y="531622"/>
        <a:ext cx="250622" cy="342896"/>
      </dsp:txXfrm>
    </dsp:sp>
    <dsp:sp modelId="{7738D601-7D65-48AF-A562-CF0654DDB20E}">
      <dsp:nvSpPr>
        <dsp:cNvPr id="0" name=""/>
        <dsp:cNvSpPr/>
      </dsp:nvSpPr>
      <dsp:spPr>
        <a:xfrm>
          <a:off x="4548759" y="1344828"/>
          <a:ext cx="455676" cy="4556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51286" y="1344828"/>
        <a:ext cx="250622" cy="34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932281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816" y="1470151"/>
            <a:ext cx="651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Jika ada huruf berharakat </a:t>
            </a:r>
            <a:r>
              <a:rPr lang="id-ID" dirty="0" smtClean="0"/>
              <a:t>fathah</a:t>
            </a:r>
            <a:r>
              <a:rPr lang="en-US" dirty="0" smtClean="0"/>
              <a:t> </a:t>
            </a:r>
            <a:r>
              <a:rPr lang="id-ID" dirty="0" smtClean="0"/>
              <a:t>setelahnya </a:t>
            </a:r>
            <a:r>
              <a:rPr lang="id-ID" dirty="0"/>
              <a:t>ada huruf alif tidak </a:t>
            </a:r>
            <a:r>
              <a:rPr lang="id-ID" dirty="0" smtClean="0"/>
              <a:t>berharakat,</a:t>
            </a:r>
            <a:r>
              <a:rPr lang="en-US" dirty="0" smtClean="0"/>
              <a:t> </a:t>
            </a:r>
            <a:r>
              <a:rPr lang="id-ID" dirty="0" smtClean="0"/>
              <a:t>maka </a:t>
            </a:r>
            <a:r>
              <a:rPr lang="id-ID" dirty="0"/>
              <a:t>huruf itu harus dibaca panjang.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799" y="971550"/>
            <a:ext cx="4953001" cy="560652"/>
            <a:chOff x="4355979" y="1363845"/>
            <a:chExt cx="4953001" cy="560652"/>
          </a:xfrm>
        </p:grpSpPr>
        <p:grpSp>
          <p:nvGrpSpPr>
            <p:cNvPr id="10" name="Group 9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12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15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B9CD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6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13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en-US" sz="1800" dirty="0" smtClean="0"/>
                  <a:t>1</a:t>
                </a:r>
                <a:endParaRPr lang="en" sz="1800" dirty="0"/>
              </a:p>
            </p:txBody>
          </p:sp>
        </p:grpSp>
        <p:sp>
          <p:nvSpPr>
            <p:cNvPr id="11" name="Google Shape;1011;p34"/>
            <p:cNvSpPr txBox="1">
              <a:spLocks/>
            </p:cNvSpPr>
            <p:nvPr/>
          </p:nvSpPr>
          <p:spPr>
            <a:xfrm>
              <a:off x="4971925" y="1363845"/>
              <a:ext cx="4337055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 smtClean="0"/>
                <a:t>Huruf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alif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setelah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huruf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berharakat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fathah</a:t>
              </a:r>
              <a:endParaRPr lang="en-US" sz="18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58433"/>
              </p:ext>
            </p:extLst>
          </p:nvPr>
        </p:nvGraphicFramePr>
        <p:xfrm>
          <a:off x="4179422" y="2351920"/>
          <a:ext cx="4701687" cy="17843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567229">
                  <a:extLst>
                    <a:ext uri="{9D8B030D-6E8A-4147-A177-3AD203B41FA5}">
                      <a16:colId xmlns:a16="http://schemas.microsoft.com/office/drawing/2014/main" val="2564243790"/>
                    </a:ext>
                  </a:extLst>
                </a:gridCol>
                <a:gridCol w="1429977">
                  <a:extLst>
                    <a:ext uri="{9D8B030D-6E8A-4147-A177-3AD203B41FA5}">
                      <a16:colId xmlns:a16="http://schemas.microsoft.com/office/drawing/2014/main" val="3321662534"/>
                    </a:ext>
                  </a:extLst>
                </a:gridCol>
                <a:gridCol w="1704481">
                  <a:extLst>
                    <a:ext uri="{9D8B030D-6E8A-4147-A177-3AD203B41FA5}">
                      <a16:colId xmlns:a16="http://schemas.microsoft.com/office/drawing/2014/main" val="321290326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 ا نَ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 ا لَ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جَ ا يَ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95146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ka</a:t>
                      </a:r>
                      <a:r>
                        <a:rPr lang="id-ID" sz="1800" b="0" dirty="0">
                          <a:effectLst/>
                        </a:rPr>
                        <a:t>na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Qa</a:t>
                      </a:r>
                      <a:r>
                        <a:rPr lang="id-ID" sz="1800" b="0" dirty="0">
                          <a:effectLst/>
                        </a:rPr>
                        <a:t>la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ja</a:t>
                      </a:r>
                      <a:r>
                        <a:rPr lang="id-ID" sz="1800" b="0" dirty="0">
                          <a:effectLst/>
                        </a:rPr>
                        <a:t>ya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10538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رَ ا بِ عٌ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وَ ا حِ دٌ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كِ تَ ا بٌ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92404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ra</a:t>
                      </a:r>
                      <a:r>
                        <a:rPr lang="id-ID" sz="1800" b="0" dirty="0">
                          <a:effectLst/>
                        </a:rPr>
                        <a:t>bi’un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wa</a:t>
                      </a:r>
                      <a:r>
                        <a:rPr lang="id-ID" sz="1800" b="0" dirty="0">
                          <a:effectLst/>
                        </a:rPr>
                        <a:t>hidun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ki</a:t>
                      </a:r>
                      <a:r>
                        <a:rPr lang="id-ID" sz="1800" b="0" u="sng" dirty="0">
                          <a:effectLst/>
                        </a:rPr>
                        <a:t>ta</a:t>
                      </a:r>
                      <a:r>
                        <a:rPr lang="id-ID" sz="1800" b="0" dirty="0">
                          <a:effectLst/>
                        </a:rPr>
                        <a:t>bun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14923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328497"/>
            <a:ext cx="2895600" cy="455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Tanda</a:t>
            </a:r>
            <a:r>
              <a:rPr lang="en-US" sz="2000" b="1" dirty="0" smtClean="0">
                <a:solidFill>
                  <a:schemeClr val="tx1"/>
                </a:solidFill>
              </a:rPr>
              <a:t> Baca </a:t>
            </a:r>
            <a:r>
              <a:rPr lang="en-US" sz="2000" b="1" dirty="0" err="1" smtClean="0">
                <a:solidFill>
                  <a:schemeClr val="tx1"/>
                </a:solidFill>
              </a:rPr>
              <a:t>Panjang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3518" y="3059429"/>
            <a:ext cx="2975598" cy="369332"/>
            <a:chOff x="5535669" y="1293672"/>
            <a:chExt cx="2975598" cy="369332"/>
          </a:xfrm>
        </p:grpSpPr>
        <p:sp>
          <p:nvSpPr>
            <p:cNvPr id="19" name="Rectangle 18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20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0438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0746" y="1470151"/>
            <a:ext cx="651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Jika ada huruf berharakat </a:t>
            </a:r>
            <a:r>
              <a:rPr lang="id-ID" dirty="0" smtClean="0"/>
              <a:t>kasrah</a:t>
            </a:r>
            <a:r>
              <a:rPr lang="en-US" dirty="0" smtClean="0"/>
              <a:t> </a:t>
            </a:r>
            <a:r>
              <a:rPr lang="id-ID" dirty="0" smtClean="0"/>
              <a:t>setelahnya </a:t>
            </a:r>
            <a:r>
              <a:rPr lang="id-ID" dirty="0"/>
              <a:t>ada huruf ya berharakat sukun ( </a:t>
            </a:r>
            <a:r>
              <a:rPr lang="ar-SA" dirty="0"/>
              <a:t>يْ</a:t>
            </a:r>
            <a:r>
              <a:rPr lang="id-ID" dirty="0" smtClean="0"/>
              <a:t>),</a:t>
            </a:r>
            <a:r>
              <a:rPr lang="en-US" dirty="0" smtClean="0"/>
              <a:t> </a:t>
            </a:r>
            <a:r>
              <a:rPr lang="id-ID" dirty="0" smtClean="0"/>
              <a:t>maka </a:t>
            </a:r>
            <a:r>
              <a:rPr lang="id-ID" dirty="0"/>
              <a:t>huruf itu harus dibaca panjang.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16346"/>
              </p:ext>
            </p:extLst>
          </p:nvPr>
        </p:nvGraphicFramePr>
        <p:xfrm>
          <a:off x="3657601" y="2647950"/>
          <a:ext cx="5266373" cy="17729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34099">
                  <a:extLst>
                    <a:ext uri="{9D8B030D-6E8A-4147-A177-3AD203B41FA5}">
                      <a16:colId xmlns:a16="http://schemas.microsoft.com/office/drawing/2014/main" val="639887109"/>
                    </a:ext>
                  </a:extLst>
                </a:gridCol>
                <a:gridCol w="1783419">
                  <a:extLst>
                    <a:ext uri="{9D8B030D-6E8A-4147-A177-3AD203B41FA5}">
                      <a16:colId xmlns:a16="http://schemas.microsoft.com/office/drawing/2014/main" val="1831949828"/>
                    </a:ext>
                  </a:extLst>
                </a:gridCol>
                <a:gridCol w="1648855">
                  <a:extLst>
                    <a:ext uri="{9D8B030D-6E8A-4147-A177-3AD203B41FA5}">
                      <a16:colId xmlns:a16="http://schemas.microsoft.com/office/drawing/2014/main" val="239408952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بَ صِ يْ رِ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 بِ يْ لِ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فِ يْ هِ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25462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ba</a:t>
                      </a:r>
                      <a:r>
                        <a:rPr lang="id-ID" sz="1800" b="0" u="sng" dirty="0">
                          <a:effectLst/>
                        </a:rPr>
                        <a:t>shi</a:t>
                      </a:r>
                      <a:r>
                        <a:rPr lang="id-ID" sz="1800" b="0" dirty="0">
                          <a:effectLst/>
                        </a:rPr>
                        <a:t>ri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sa</a:t>
                      </a:r>
                      <a:r>
                        <a:rPr lang="id-ID" sz="1800" b="0" u="sng" dirty="0">
                          <a:effectLst/>
                        </a:rPr>
                        <a:t>bi</a:t>
                      </a:r>
                      <a:r>
                        <a:rPr lang="id-ID" sz="1800" b="0" dirty="0">
                          <a:effectLst/>
                        </a:rPr>
                        <a:t>li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fi</a:t>
                      </a:r>
                      <a:r>
                        <a:rPr lang="id-ID" sz="1800" b="0" dirty="0">
                          <a:effectLst/>
                        </a:rPr>
                        <a:t>hi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291573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بَ عِ يْ دُ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 رِ يْ بُ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يَ مِ يْ نُ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50917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ba</a:t>
                      </a:r>
                      <a:r>
                        <a:rPr lang="id-ID" sz="1800" b="0" u="sng" dirty="0">
                          <a:effectLst/>
                        </a:rPr>
                        <a:t>’i</a:t>
                      </a:r>
                      <a:r>
                        <a:rPr lang="id-ID" sz="1800" b="0" dirty="0">
                          <a:effectLst/>
                        </a:rPr>
                        <a:t>du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qa</a:t>
                      </a:r>
                      <a:r>
                        <a:rPr lang="id-ID" sz="1800" b="0" u="sng" dirty="0">
                          <a:effectLst/>
                        </a:rPr>
                        <a:t>ri</a:t>
                      </a:r>
                      <a:r>
                        <a:rPr lang="id-ID" sz="1800" b="0" dirty="0">
                          <a:effectLst/>
                        </a:rPr>
                        <a:t>bu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ya</a:t>
                      </a:r>
                      <a:r>
                        <a:rPr lang="id-ID" sz="1800" b="0" u="sng" dirty="0">
                          <a:effectLst/>
                        </a:rPr>
                        <a:t>mi</a:t>
                      </a:r>
                      <a:r>
                        <a:rPr lang="id-ID" sz="1800" b="0" dirty="0">
                          <a:effectLst/>
                        </a:rPr>
                        <a:t>nu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24947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328497"/>
            <a:ext cx="2895600" cy="455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Tanda</a:t>
            </a:r>
            <a:r>
              <a:rPr lang="en-US" sz="2000" b="1" dirty="0" smtClean="0">
                <a:solidFill>
                  <a:schemeClr val="tx1"/>
                </a:solidFill>
              </a:rPr>
              <a:t> Baca </a:t>
            </a:r>
            <a:r>
              <a:rPr lang="en-US" sz="2000" b="1" dirty="0" err="1" smtClean="0">
                <a:solidFill>
                  <a:schemeClr val="tx1"/>
                </a:solidFill>
              </a:rPr>
              <a:t>Panjang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971550"/>
            <a:ext cx="4800600" cy="560652"/>
            <a:chOff x="4355979" y="1363845"/>
            <a:chExt cx="4800600" cy="560652"/>
          </a:xfrm>
        </p:grpSpPr>
        <p:grpSp>
          <p:nvGrpSpPr>
            <p:cNvPr id="21" name="Group 20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23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25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B9CD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6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4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id-ID" sz="1800" dirty="0"/>
                  <a:t>2</a:t>
                </a:r>
                <a:endParaRPr lang="en" sz="1800" dirty="0"/>
              </a:p>
            </p:txBody>
          </p:sp>
        </p:grpSp>
        <p:sp>
          <p:nvSpPr>
            <p:cNvPr id="22" name="Google Shape;1011;p34"/>
            <p:cNvSpPr txBox="1">
              <a:spLocks/>
            </p:cNvSpPr>
            <p:nvPr/>
          </p:nvSpPr>
          <p:spPr>
            <a:xfrm>
              <a:off x="4971925" y="1363845"/>
              <a:ext cx="4184654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/>
                <a:t>Huruf</a:t>
              </a:r>
              <a:r>
                <a:rPr lang="en-US" sz="1800" b="1" dirty="0"/>
                <a:t> </a:t>
              </a:r>
              <a:r>
                <a:rPr lang="en-US" sz="1800" b="1" dirty="0" err="1"/>
                <a:t>ya</a:t>
              </a:r>
              <a:r>
                <a:rPr lang="en-US" sz="1800" b="1" dirty="0"/>
                <a:t> </a:t>
              </a:r>
              <a:r>
                <a:rPr lang="en-US" sz="1800" b="1" dirty="0" err="1"/>
                <a:t>setelah</a:t>
              </a:r>
              <a:r>
                <a:rPr lang="en-US" sz="1800" b="1" dirty="0"/>
                <a:t> </a:t>
              </a:r>
              <a:r>
                <a:rPr lang="en-US" sz="1800" b="1" dirty="0" err="1"/>
                <a:t>huruf</a:t>
              </a:r>
              <a:r>
                <a:rPr lang="en-US" sz="1800" b="1" dirty="0"/>
                <a:t> </a:t>
              </a:r>
              <a:r>
                <a:rPr lang="en-US" sz="1800" b="1" dirty="0" err="1"/>
                <a:t>berharakat</a:t>
              </a:r>
              <a:r>
                <a:rPr lang="en-US" sz="1800" b="1" dirty="0"/>
                <a:t> </a:t>
              </a:r>
              <a:r>
                <a:rPr lang="en-US" sz="1800" b="1" dirty="0" err="1"/>
                <a:t>kasrah</a:t>
              </a:r>
              <a:endParaRPr lang="en-US" sz="1800" b="1" dirty="0"/>
            </a:p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9993" y="3096739"/>
            <a:ext cx="2975598" cy="369332"/>
            <a:chOff x="5535669" y="1293672"/>
            <a:chExt cx="2975598" cy="369332"/>
          </a:xfrm>
        </p:grpSpPr>
        <p:sp>
          <p:nvSpPr>
            <p:cNvPr id="28" name="Rectangle 27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29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18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9098" y="1470151"/>
            <a:ext cx="651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Jika ada huruf berharakat </a:t>
            </a:r>
            <a:r>
              <a:rPr lang="id-ID" dirty="0" smtClean="0"/>
              <a:t>dammah</a:t>
            </a:r>
            <a:r>
              <a:rPr lang="en-US" dirty="0" smtClean="0"/>
              <a:t> </a:t>
            </a:r>
            <a:r>
              <a:rPr lang="id-ID" dirty="0" smtClean="0"/>
              <a:t>setelahnya </a:t>
            </a:r>
            <a:r>
              <a:rPr lang="id-ID" dirty="0"/>
              <a:t>ada huruf wau berharakat sukun ( </a:t>
            </a:r>
            <a:r>
              <a:rPr lang="ar-SA" dirty="0"/>
              <a:t>وْ</a:t>
            </a:r>
            <a:r>
              <a:rPr lang="id-ID" dirty="0" smtClean="0"/>
              <a:t>),</a:t>
            </a:r>
            <a:r>
              <a:rPr lang="en-US" dirty="0" smtClean="0"/>
              <a:t> </a:t>
            </a:r>
            <a:r>
              <a:rPr lang="id-ID" dirty="0" smtClean="0"/>
              <a:t>maka </a:t>
            </a:r>
            <a:r>
              <a:rPr lang="id-ID" dirty="0"/>
              <a:t>huruf itu harus dibaca panjang.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36460"/>
              </p:ext>
            </p:extLst>
          </p:nvPr>
        </p:nvGraphicFramePr>
        <p:xfrm>
          <a:off x="3733800" y="2576537"/>
          <a:ext cx="4859172" cy="173041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56385">
                  <a:extLst>
                    <a:ext uri="{9D8B030D-6E8A-4147-A177-3AD203B41FA5}">
                      <a16:colId xmlns:a16="http://schemas.microsoft.com/office/drawing/2014/main" val="1400874779"/>
                    </a:ext>
                  </a:extLst>
                </a:gridCol>
                <a:gridCol w="1604615">
                  <a:extLst>
                    <a:ext uri="{9D8B030D-6E8A-4147-A177-3AD203B41FA5}">
                      <a16:colId xmlns:a16="http://schemas.microsoft.com/office/drawing/2014/main" val="1185258615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1013963386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صَ بُ وْ رُ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 ا نُ وْ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يَ تُ وْ بُ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95578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sha</a:t>
                      </a:r>
                      <a:r>
                        <a:rPr lang="id-ID" sz="1800" b="0" u="sng" dirty="0">
                          <a:effectLst/>
                        </a:rPr>
                        <a:t>bu</a:t>
                      </a:r>
                      <a:r>
                        <a:rPr lang="id-ID" sz="1800" b="0" dirty="0">
                          <a:effectLst/>
                        </a:rPr>
                        <a:t>ru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ka</a:t>
                      </a:r>
                      <a:r>
                        <a:rPr lang="id-ID" sz="1800" b="0" u="sng" dirty="0">
                          <a:effectLst/>
                        </a:rPr>
                        <a:t>nu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ya</a:t>
                      </a:r>
                      <a:r>
                        <a:rPr lang="id-ID" sz="1800" b="0" u="sng" dirty="0">
                          <a:effectLst/>
                        </a:rPr>
                        <a:t>tu</a:t>
                      </a:r>
                      <a:r>
                        <a:rPr lang="id-ID" sz="1800" b="0" dirty="0">
                          <a:effectLst/>
                        </a:rPr>
                        <a:t>bu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974369"/>
                  </a:ext>
                </a:extLst>
              </a:tr>
              <a:tr h="48264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فُ وْ جَ ا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 فَ رُ وْ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رَ سُ وْ لُ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33103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u="sng" dirty="0">
                          <a:effectLst/>
                        </a:rPr>
                        <a:t>pu</a:t>
                      </a:r>
                      <a:r>
                        <a:rPr lang="id-ID" sz="1800" b="0" dirty="0">
                          <a:effectLst/>
                        </a:rPr>
                        <a:t>ja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kafa</a:t>
                      </a:r>
                      <a:r>
                        <a:rPr lang="id-ID" sz="1800" b="0" u="sng" dirty="0">
                          <a:effectLst/>
                        </a:rPr>
                        <a:t>ru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ra</a:t>
                      </a:r>
                      <a:r>
                        <a:rPr lang="id-ID" sz="1800" b="0" u="sng" dirty="0">
                          <a:effectLst/>
                        </a:rPr>
                        <a:t>su</a:t>
                      </a:r>
                      <a:r>
                        <a:rPr lang="id-ID" sz="1800" b="0" dirty="0">
                          <a:effectLst/>
                        </a:rPr>
                        <a:t>lu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25153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328497"/>
            <a:ext cx="2895600" cy="455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Tanda</a:t>
            </a:r>
            <a:r>
              <a:rPr lang="en-US" sz="2000" b="1" dirty="0" smtClean="0">
                <a:solidFill>
                  <a:schemeClr val="tx1"/>
                </a:solidFill>
              </a:rPr>
              <a:t> Baca </a:t>
            </a:r>
            <a:r>
              <a:rPr lang="en-US" sz="2000" b="1" dirty="0" err="1" smtClean="0">
                <a:solidFill>
                  <a:schemeClr val="tx1"/>
                </a:solidFill>
              </a:rPr>
              <a:t>Panjang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1" y="971550"/>
            <a:ext cx="5334000" cy="560652"/>
            <a:chOff x="4355979" y="1363845"/>
            <a:chExt cx="5021349" cy="560652"/>
          </a:xfrm>
        </p:grpSpPr>
        <p:grpSp>
          <p:nvGrpSpPr>
            <p:cNvPr id="19" name="Group 18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21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23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B9CD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4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2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id-ID" sz="1800" dirty="0" smtClean="0"/>
                  <a:t>3</a:t>
                </a:r>
                <a:endParaRPr lang="en" sz="1800" dirty="0"/>
              </a:p>
            </p:txBody>
          </p:sp>
        </p:grpSp>
        <p:sp>
          <p:nvSpPr>
            <p:cNvPr id="20" name="Google Shape;1011;p34"/>
            <p:cNvSpPr txBox="1">
              <a:spLocks/>
            </p:cNvSpPr>
            <p:nvPr/>
          </p:nvSpPr>
          <p:spPr>
            <a:xfrm>
              <a:off x="4971925" y="1363845"/>
              <a:ext cx="4405403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/>
                <a:t>Huruf</a:t>
              </a:r>
              <a:r>
                <a:rPr lang="en-US" sz="1800" b="1" dirty="0"/>
                <a:t> </a:t>
              </a:r>
              <a:r>
                <a:rPr lang="en-US" sz="1800" b="1" dirty="0" err="1"/>
                <a:t>wau</a:t>
              </a:r>
              <a:r>
                <a:rPr lang="en-US" sz="1800" b="1" dirty="0"/>
                <a:t> </a:t>
              </a:r>
              <a:r>
                <a:rPr lang="en-US" sz="1800" b="1" dirty="0" err="1"/>
                <a:t>setelah</a:t>
              </a:r>
              <a:r>
                <a:rPr lang="en-US" sz="1800" b="1" dirty="0"/>
                <a:t> </a:t>
              </a:r>
              <a:r>
                <a:rPr lang="en-US" sz="1800" b="1" dirty="0" err="1"/>
                <a:t>huruf</a:t>
              </a:r>
              <a:r>
                <a:rPr lang="en-US" sz="1800" b="1" dirty="0"/>
                <a:t> </a:t>
              </a:r>
              <a:r>
                <a:rPr lang="en-US" sz="1800" b="1" dirty="0" err="1"/>
                <a:t>berharakat</a:t>
              </a:r>
              <a:r>
                <a:rPr lang="en-US" sz="1800" b="1" dirty="0"/>
                <a:t> </a:t>
              </a:r>
              <a:r>
                <a:rPr lang="en-US" sz="1800" b="1" dirty="0" err="1"/>
                <a:t>dammah</a:t>
              </a:r>
              <a:endParaRPr lang="en-US" sz="1800" b="1" dirty="0"/>
            </a:p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1" y="3153841"/>
            <a:ext cx="2975598" cy="369332"/>
            <a:chOff x="5535669" y="1293672"/>
            <a:chExt cx="2975598" cy="369332"/>
          </a:xfrm>
        </p:grpSpPr>
        <p:sp>
          <p:nvSpPr>
            <p:cNvPr id="26" name="Rectangle 25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27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891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819150"/>
            <a:ext cx="4629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200150"/>
            <a:ext cx="6629400" cy="3276600"/>
            <a:chOff x="228600" y="1200150"/>
            <a:chExt cx="6629400" cy="3276600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1200150"/>
              <a:ext cx="4900961" cy="3276600"/>
              <a:chOff x="-136766" y="1411816"/>
              <a:chExt cx="4900961" cy="29718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59" t="20800" r="11441" b="28000"/>
              <a:stretch/>
            </p:blipFill>
            <p:spPr>
              <a:xfrm>
                <a:off x="-136766" y="1411816"/>
                <a:ext cx="4900961" cy="29718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64067" y="2285241"/>
                <a:ext cx="3899297" cy="29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76475" algn="l"/>
                  </a:tabLst>
                </a:pPr>
                <a:endParaRPr lang="en-U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43000" y="1962150"/>
              <a:ext cx="5715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Surah Al-</a:t>
              </a:r>
              <a:r>
                <a:rPr lang="en-US" dirty="0" err="1"/>
                <a:t>Ikhlas</a:t>
              </a:r>
              <a:r>
                <a:rPr lang="en-US" dirty="0"/>
                <a:t> </a:t>
              </a:r>
              <a:r>
                <a:rPr lang="en-US" dirty="0" err="1"/>
                <a:t>ada</a:t>
              </a:r>
              <a:r>
                <a:rPr lang="en-US" dirty="0"/>
                <a:t> </a:t>
              </a:r>
              <a:r>
                <a:rPr lang="id-ID" dirty="0"/>
                <a:t>empat</a:t>
              </a:r>
              <a:r>
                <a:rPr lang="en-US" dirty="0"/>
                <a:t> </a:t>
              </a:r>
              <a:r>
                <a:rPr lang="en-US" dirty="0" err="1"/>
                <a:t>ayat</a:t>
              </a:r>
              <a:r>
                <a:rPr lang="en-US" dirty="0"/>
                <a:t>.</a:t>
              </a:r>
            </a:p>
            <a:p>
              <a:r>
                <a:rPr lang="en-US" dirty="0"/>
                <a:t>Surah Al-</a:t>
              </a:r>
              <a:r>
                <a:rPr lang="en-US" dirty="0" err="1"/>
                <a:t>Ikhlas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surah </a:t>
              </a:r>
              <a:r>
                <a:rPr lang="en-US" dirty="0" smtClean="0"/>
                <a:t>ke-112 </a:t>
              </a:r>
            </a:p>
            <a:p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/>
                <a:t>Al-Qur’an.</a:t>
              </a:r>
            </a:p>
            <a:p>
              <a:r>
                <a:rPr lang="en-US" dirty="0"/>
                <a:t>S</a:t>
              </a:r>
              <a:r>
                <a:rPr lang="id-ID" dirty="0"/>
                <a:t>ura</a:t>
              </a:r>
              <a:r>
                <a:rPr lang="en-US" dirty="0"/>
                <a:t>h A</a:t>
              </a:r>
              <a:r>
                <a:rPr lang="id-ID" dirty="0"/>
                <a:t>l</a:t>
              </a:r>
              <a:r>
                <a:rPr lang="en-US" dirty="0"/>
                <a:t>-I</a:t>
              </a:r>
              <a:r>
                <a:rPr lang="id-ID" dirty="0"/>
                <a:t>khlas </a:t>
              </a:r>
              <a:r>
                <a:rPr lang="en-US" dirty="0" err="1"/>
                <a:t>ada</a:t>
              </a:r>
              <a:r>
                <a:rPr lang="en-US" dirty="0"/>
                <a:t> di</a:t>
              </a:r>
              <a:r>
                <a:rPr lang="id-ID" dirty="0"/>
                <a:t> juz 30</a:t>
              </a:r>
              <a:r>
                <a:rPr lang="en-US" dirty="0"/>
                <a:t>.</a:t>
              </a:r>
            </a:p>
            <a:p>
              <a:r>
                <a:rPr lang="en-US" dirty="0"/>
                <a:t>A</a:t>
              </a:r>
              <a:r>
                <a:rPr lang="id-ID" dirty="0"/>
                <a:t>l-</a:t>
              </a:r>
              <a:r>
                <a:rPr lang="en-US" dirty="0"/>
                <a:t>I</a:t>
              </a:r>
              <a:r>
                <a:rPr lang="id-ID" dirty="0"/>
                <a:t>khlas artinya memurnikan </a:t>
              </a:r>
              <a:endParaRPr lang="en-US" dirty="0"/>
            </a:p>
            <a:p>
              <a:r>
                <a:rPr lang="en-US" dirty="0" err="1"/>
                <a:t>keesaan</a:t>
              </a:r>
              <a:r>
                <a:rPr lang="id-ID" dirty="0"/>
                <a:t> Allah </a:t>
              </a:r>
              <a:r>
                <a:rPr lang="en-US" dirty="0"/>
                <a:t>S</a:t>
              </a:r>
              <a:r>
                <a:rPr lang="id-ID" dirty="0"/>
                <a:t>wt</a:t>
              </a:r>
              <a:r>
                <a:rPr lang="en-US" dirty="0"/>
                <a:t>.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26215"/>
            <a:ext cx="2438400" cy="455889"/>
          </a:xfrm>
          <a:prstGeom prst="rect">
            <a:avLst/>
          </a:prstGeom>
          <a:solidFill>
            <a:srgbClr val="FA7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Surah Al-</a:t>
            </a:r>
            <a:r>
              <a:rPr lang="en-US" sz="2000" b="1" dirty="0" err="1" smtClean="0"/>
              <a:t>Ikhlas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96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91946"/>
              </p:ext>
            </p:extLst>
          </p:nvPr>
        </p:nvGraphicFramePr>
        <p:xfrm>
          <a:off x="2819399" y="2147898"/>
          <a:ext cx="6090080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5034">
                  <a:extLst>
                    <a:ext uri="{9D8B030D-6E8A-4147-A177-3AD203B41FA5}">
                      <a16:colId xmlns:a16="http://schemas.microsoft.com/office/drawing/2014/main" val="3304922960"/>
                    </a:ext>
                  </a:extLst>
                </a:gridCol>
                <a:gridCol w="2275046">
                  <a:extLst>
                    <a:ext uri="{9D8B030D-6E8A-4147-A177-3AD203B41FA5}">
                      <a16:colId xmlns:a16="http://schemas.microsoft.com/office/drawing/2014/main" val="866879274"/>
                    </a:ext>
                  </a:extLst>
                </a:gridCol>
              </a:tblGrid>
              <a:tr h="582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1. </a:t>
                      </a:r>
                      <a:r>
                        <a:rPr lang="en-US" sz="1800" dirty="0" err="1" smtClean="0">
                          <a:effectLst/>
                        </a:rPr>
                        <a:t>Katakanlah</a:t>
                      </a:r>
                      <a:r>
                        <a:rPr lang="id-ID" sz="1800" dirty="0" smtClean="0">
                          <a:effectLst/>
                        </a:rPr>
                        <a:t> </a:t>
                      </a:r>
                      <a:r>
                        <a:rPr lang="id-ID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id-ID" sz="1800" dirty="0">
                          <a:effectLst/>
                        </a:rPr>
                        <a:t>uhammad), “</a:t>
                      </a:r>
                      <a:r>
                        <a:rPr lang="en-US" sz="1800" dirty="0" err="1">
                          <a:effectLst/>
                        </a:rPr>
                        <a:t>Dialah</a:t>
                      </a:r>
                      <a:r>
                        <a:rPr lang="en-US" sz="1800" dirty="0">
                          <a:effectLst/>
                        </a:rPr>
                        <a:t> Allah</a:t>
                      </a:r>
                      <a:r>
                        <a:rPr lang="id-ID" sz="1800" dirty="0">
                          <a:effectLst/>
                        </a:rPr>
                        <a:t>, Y</a:t>
                      </a:r>
                      <a:r>
                        <a:rPr lang="en-US" sz="1800" dirty="0" err="1">
                          <a:effectLst/>
                        </a:rPr>
                        <a:t>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Maha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21" marR="45021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قُلْ هُوَ اللّٰهُ </a:t>
                      </a:r>
                      <a:r>
                        <a:rPr lang="ar-SA" sz="24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اَحَدٌۚ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45021" marR="45021" marT="0" marB="0"/>
                </a:tc>
                <a:extLst>
                  <a:ext uri="{0D108BD9-81ED-4DB2-BD59-A6C34878D82A}">
                    <a16:rowId xmlns:a16="http://schemas.microsoft.com/office/drawing/2014/main" val="3047291496"/>
                  </a:ext>
                </a:extLst>
              </a:tr>
              <a:tr h="575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2. Allah </a:t>
                      </a:r>
                      <a:r>
                        <a:rPr lang="id-ID" sz="1800" dirty="0">
                          <a:effectLst/>
                        </a:rPr>
                        <a:t>tempat meminta segala sesuatu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21" marR="45021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اَللّٰهُ </a:t>
                      </a:r>
                      <a:r>
                        <a:rPr lang="ar-SA" sz="24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الصَّمَدُۚ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45021" marR="45021" marT="0" marB="0"/>
                </a:tc>
                <a:extLst>
                  <a:ext uri="{0D108BD9-81ED-4DB2-BD59-A6C34878D82A}">
                    <a16:rowId xmlns:a16="http://schemas.microsoft.com/office/drawing/2014/main" val="4229670564"/>
                  </a:ext>
                </a:extLst>
              </a:tr>
              <a:tr h="582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3. </a:t>
                      </a:r>
                      <a:r>
                        <a:rPr lang="id-ID" sz="1800" dirty="0" smtClean="0">
                          <a:effectLst/>
                          <a:latin typeface="+mn-lt"/>
                        </a:rPr>
                        <a:t>(Allah</a:t>
                      </a:r>
                      <a:r>
                        <a:rPr lang="id-ID" sz="1800" dirty="0">
                          <a:effectLst/>
                          <a:latin typeface="+mn-lt"/>
                        </a:rPr>
                        <a:t>)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ti</a:t>
                      </a:r>
                      <a:r>
                        <a:rPr lang="id-ID" sz="1800" dirty="0">
                          <a:effectLst/>
                          <a:latin typeface="+mn-lt"/>
                        </a:rPr>
                        <a:t>dak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beranak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tidak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pula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diperanakkan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21" marR="45021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لَمْ يَلِدْ وَلَمْ يُوْلَدْۙ 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45021" marR="45021" marT="0" marB="0"/>
                </a:tc>
                <a:extLst>
                  <a:ext uri="{0D108BD9-81ED-4DB2-BD59-A6C34878D82A}">
                    <a16:rowId xmlns:a16="http://schemas.microsoft.com/office/drawing/2014/main" val="1421063146"/>
                  </a:ext>
                </a:extLst>
              </a:tr>
              <a:tr h="5927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 </a:t>
                      </a:r>
                      <a:r>
                        <a:rPr lang="id-ID" sz="1800" dirty="0" smtClean="0">
                          <a:effectLst/>
                        </a:rPr>
                        <a:t>D</a:t>
                      </a:r>
                      <a:r>
                        <a:rPr lang="en-US" sz="1800" dirty="0">
                          <a:effectLst/>
                        </a:rPr>
                        <a:t>an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id-ID" sz="1800" dirty="0">
                          <a:effectLst/>
                        </a:rPr>
                        <a:t>sesuatu </a:t>
                      </a:r>
                      <a:r>
                        <a:rPr lang="en-US" sz="1800" dirty="0">
                          <a:effectLst/>
                        </a:rPr>
                        <a:t>yang </a:t>
                      </a:r>
                      <a:r>
                        <a:rPr lang="en-US" sz="1800" dirty="0" err="1">
                          <a:effectLst/>
                        </a:rPr>
                        <a:t>setara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dengan</a:t>
                      </a:r>
                      <a:r>
                        <a:rPr lang="en-US" sz="1800" dirty="0">
                          <a:effectLst/>
                        </a:rPr>
                        <a:t> Dia.</a:t>
                      </a:r>
                      <a:r>
                        <a:rPr lang="id-ID" sz="1800" dirty="0">
                          <a:effectLst/>
                        </a:rPr>
                        <a:t>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21" marR="45021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وَلَمْ يَكُنْ لَّهٗ كُفُوًا </a:t>
                      </a:r>
                      <a:r>
                        <a:rPr lang="ar-SA" sz="2400" dirty="0" smtClean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اَحَدٌ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45021" marR="45021" marT="0" marB="0"/>
                </a:tc>
                <a:extLst>
                  <a:ext uri="{0D108BD9-81ED-4DB2-BD59-A6C34878D82A}">
                    <a16:rowId xmlns:a16="http://schemas.microsoft.com/office/drawing/2014/main" val="252583889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04145" y="1087782"/>
            <a:ext cx="2489252" cy="3497376"/>
            <a:chOff x="104145" y="1087782"/>
            <a:chExt cx="2489252" cy="3497376"/>
          </a:xfrm>
        </p:grpSpPr>
        <p:pic>
          <p:nvPicPr>
            <p:cNvPr id="5" name="Picture 2" descr="Cute young boy cartoon character holding blank banner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5" y="1087782"/>
              <a:ext cx="2489252" cy="349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3772" y="2836470"/>
              <a:ext cx="1589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Mari </a:t>
              </a:r>
              <a:r>
                <a:rPr lang="en-US" dirty="0" err="1" smtClean="0"/>
                <a:t>lafalkan</a:t>
              </a:r>
              <a:r>
                <a:rPr lang="en-US" dirty="0" smtClean="0"/>
                <a:t> Surah </a:t>
              </a:r>
              <a:r>
                <a:rPr lang="en-US" dirty="0"/>
                <a:t>Al-</a:t>
              </a:r>
              <a:r>
                <a:rPr lang="en-US" dirty="0" err="1"/>
                <a:t>Ikhlas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95238" y="618847"/>
            <a:ext cx="6114241" cy="1559103"/>
            <a:chOff x="2795238" y="655503"/>
            <a:chExt cx="6114241" cy="1559103"/>
          </a:xfrm>
        </p:grpSpPr>
        <p:sp>
          <p:nvSpPr>
            <p:cNvPr id="9" name="Rectangle 8"/>
            <p:cNvSpPr/>
            <p:nvPr/>
          </p:nvSpPr>
          <p:spPr>
            <a:xfrm>
              <a:off x="4568283" y="655503"/>
              <a:ext cx="2949846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algn="r" rtl="1">
                <a:lnSpc>
                  <a:spcPct val="115000"/>
                </a:lnSpc>
                <a:defRPr/>
              </a:pPr>
              <a:r>
                <a:rPr lang="ar-SA" sz="2400" dirty="0">
                  <a:latin typeface="Adobe Naskh Medium" panose="01010101010101010101" pitchFamily="50" charset="-78"/>
                  <a:cs typeface="Adobe Naskh Medium" panose="01010101010101010101" pitchFamily="50" charset="-78"/>
                </a:rPr>
                <a:t>اَعُوْذُ بِاللهِ مِنَ الشَّيْطٰنِ الرَّجِيْمِ</a:t>
              </a:r>
              <a:endPara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56757" y="1803724"/>
              <a:ext cx="5791200" cy="410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050" algn="ctr">
                <a:lnSpc>
                  <a:spcPct val="115000"/>
                </a:lnSpc>
                <a:spcAft>
                  <a:spcPts val="0"/>
                </a:spcAft>
                <a:tabLst>
                  <a:tab pos="2276475" algn="l"/>
                </a:tabLst>
              </a:pPr>
              <a:r>
                <a:rPr lang="en-US" dirty="0" smtClean="0"/>
                <a:t>D</a:t>
              </a:r>
              <a:r>
                <a:rPr lang="id-ID" dirty="0"/>
                <a:t>engan nama Allah </a:t>
              </a:r>
              <a:r>
                <a:rPr lang="en-US" dirty="0"/>
                <a:t>Y</a:t>
              </a:r>
              <a:r>
                <a:rPr lang="id-ID" dirty="0"/>
                <a:t>ang </a:t>
              </a:r>
              <a:r>
                <a:rPr lang="en-US" dirty="0"/>
                <a:t>M</a:t>
              </a:r>
              <a:r>
                <a:rPr lang="id-ID" dirty="0"/>
                <a:t>aha </a:t>
              </a:r>
              <a:r>
                <a:rPr lang="en-US" dirty="0"/>
                <a:t>P</a:t>
              </a:r>
              <a:r>
                <a:rPr lang="id-ID" dirty="0"/>
                <a:t>engasih, </a:t>
              </a:r>
              <a:r>
                <a:rPr lang="en-US" dirty="0" smtClean="0"/>
                <a:t>M</a:t>
              </a:r>
              <a:r>
                <a:rPr lang="id-ID" dirty="0"/>
                <a:t>aha </a:t>
              </a:r>
              <a:r>
                <a:rPr lang="en-US" dirty="0"/>
                <a:t>P</a:t>
              </a:r>
              <a:r>
                <a:rPr lang="id-ID" dirty="0" smtClean="0"/>
                <a:t>enyayang</a:t>
              </a:r>
              <a:endParaRPr lang="en-US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52014" y="1396155"/>
              <a:ext cx="2382383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algn="r" rtl="1">
                <a:lnSpc>
                  <a:spcPct val="115000"/>
                </a:lnSpc>
                <a:defRPr/>
              </a:pPr>
              <a:r>
                <a:rPr lang="ar-SA" sz="2400" dirty="0" smtClean="0">
                  <a:latin typeface="Adobe Naskh Medium" panose="01010101010101010101" pitchFamily="50" charset="-78"/>
                  <a:cs typeface="Adobe Naskh Medium" panose="01010101010101010101" pitchFamily="50" charset="-78"/>
                </a:rPr>
                <a:t>بِسْمِ </a:t>
              </a:r>
              <a:r>
                <a:rPr lang="ar-SA" sz="2400" dirty="0">
                  <a:latin typeface="Adobe Naskh Medium" panose="01010101010101010101" pitchFamily="50" charset="-78"/>
                  <a:cs typeface="Adobe Naskh Medium" panose="01010101010101010101" pitchFamily="50" charset="-78"/>
                </a:rPr>
                <a:t>اللهِ الرَّحْمٰنِ الرَّحِيْمِ</a:t>
              </a:r>
              <a:endPara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95238" y="1147410"/>
              <a:ext cx="6114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Aku berlindung kepada Allah dari godaan setan yang terkutuk</a:t>
              </a:r>
              <a:r>
                <a:rPr lang="en-US" dirty="0"/>
                <a:t>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326215"/>
            <a:ext cx="2438400" cy="455889"/>
          </a:xfrm>
          <a:prstGeom prst="rect">
            <a:avLst/>
          </a:prstGeom>
          <a:solidFill>
            <a:srgbClr val="FA7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Surah Al-</a:t>
            </a:r>
            <a:r>
              <a:rPr lang="en-US" sz="2000" b="1" dirty="0" err="1" smtClean="0"/>
              <a:t>Ikhlas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08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38900" y="766973"/>
            <a:ext cx="2005838" cy="1530988"/>
            <a:chOff x="6038900" y="766973"/>
            <a:chExt cx="2005838" cy="1530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00" y="766973"/>
              <a:ext cx="2005838" cy="1530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295224" y="1347800"/>
              <a:ext cx="1316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Rangkuman</a:t>
              </a:r>
              <a:endParaRPr lang="id-ID" b="1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2" descr="Muslim girl cartoon character sticker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59478"/>
            <a:ext cx="2838450" cy="20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4800" y="1047750"/>
            <a:ext cx="5486400" cy="3306776"/>
            <a:chOff x="304800" y="1017574"/>
            <a:chExt cx="5486400" cy="3306776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304800" y="1017574"/>
              <a:ext cx="5486400" cy="3306776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2500" y="1378300"/>
              <a:ext cx="5053657" cy="25853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id-ID" dirty="0"/>
                <a:t>Harakat f</a:t>
              </a:r>
              <a:r>
                <a:rPr lang="en-US" dirty="0" err="1"/>
                <a:t>athatain</a:t>
              </a:r>
              <a:r>
                <a:rPr lang="en-US" dirty="0"/>
                <a:t> </a:t>
              </a:r>
              <a:r>
                <a:rPr lang="en-US" dirty="0" err="1"/>
                <a:t>dibaca</a:t>
              </a:r>
              <a:r>
                <a:rPr lang="en-US" dirty="0"/>
                <a:t> </a:t>
              </a:r>
              <a:r>
                <a:rPr lang="id-ID" dirty="0"/>
                <a:t>“</a:t>
              </a:r>
              <a:r>
                <a:rPr lang="en-US" dirty="0"/>
                <a:t>an</a:t>
              </a:r>
              <a:r>
                <a:rPr lang="id-ID" dirty="0"/>
                <a:t>”. </a:t>
              </a:r>
              <a:endParaRPr lang="en-US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id-ID" dirty="0"/>
                <a:t>Harakat </a:t>
              </a:r>
              <a:r>
                <a:rPr lang="en-US" dirty="0" err="1"/>
                <a:t>kasratain</a:t>
              </a:r>
              <a:r>
                <a:rPr lang="en-US" dirty="0"/>
                <a:t> </a:t>
              </a:r>
              <a:r>
                <a:rPr lang="en-US" dirty="0" err="1"/>
                <a:t>dibaca</a:t>
              </a:r>
              <a:r>
                <a:rPr lang="en-US" dirty="0"/>
                <a:t> </a:t>
              </a:r>
              <a:r>
                <a:rPr lang="id-ID" dirty="0"/>
                <a:t>“</a:t>
              </a:r>
              <a:r>
                <a:rPr lang="en-US" dirty="0"/>
                <a:t>in</a:t>
              </a:r>
              <a:r>
                <a:rPr lang="id-ID" dirty="0"/>
                <a:t>”. </a:t>
              </a:r>
              <a:endParaRPr lang="en-US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id-ID" dirty="0"/>
                <a:t>Harakat </a:t>
              </a:r>
              <a:r>
                <a:rPr lang="en-US" dirty="0" err="1"/>
                <a:t>dammatain</a:t>
              </a:r>
              <a:r>
                <a:rPr lang="en-US" dirty="0"/>
                <a:t> </a:t>
              </a:r>
              <a:r>
                <a:rPr lang="en-US" dirty="0" err="1"/>
                <a:t>dibaca</a:t>
              </a:r>
              <a:r>
                <a:rPr lang="en-US" dirty="0"/>
                <a:t> </a:t>
              </a:r>
              <a:r>
                <a:rPr lang="id-ID" dirty="0"/>
                <a:t>“</a:t>
              </a:r>
              <a:r>
                <a:rPr lang="en-US" dirty="0"/>
                <a:t>un</a:t>
              </a:r>
              <a:r>
                <a:rPr lang="id-ID" dirty="0"/>
                <a:t>”</a:t>
              </a:r>
              <a:r>
                <a:rPr lang="en-US" dirty="0"/>
                <a:t>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 err="1"/>
                <a:t>Sukun</a:t>
              </a:r>
              <a:r>
                <a:rPr lang="en-US" dirty="0"/>
                <a:t> </a:t>
              </a:r>
              <a:r>
                <a:rPr lang="id-ID" dirty="0"/>
                <a:t>artinya huruf yang mati</a:t>
              </a:r>
              <a:r>
                <a:rPr lang="en-US" dirty="0"/>
                <a:t>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dirty="0"/>
                <a:t>Huruf yang berharakat tasydid </a:t>
              </a:r>
              <a:r>
                <a:rPr lang="id-ID" dirty="0" smtClean="0"/>
                <a:t>dibaca </a:t>
              </a:r>
              <a:r>
                <a:rPr lang="id-ID" dirty="0"/>
                <a:t>ganda.</a:t>
              </a:r>
              <a:endParaRPr lang="en-US" dirty="0"/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Al-</a:t>
              </a:r>
              <a:r>
                <a:rPr lang="en-US" dirty="0" err="1"/>
                <a:t>Ikhlas</a:t>
              </a:r>
              <a:r>
                <a:rPr lang="en-US" dirty="0"/>
                <a:t> </a:t>
              </a:r>
              <a:r>
                <a:rPr lang="en-US" dirty="0" err="1"/>
                <a:t>artinya</a:t>
              </a:r>
              <a:r>
                <a:rPr lang="en-US" dirty="0"/>
                <a:t> </a:t>
              </a:r>
              <a:r>
                <a:rPr lang="en-US" dirty="0" err="1"/>
                <a:t>memurnikan</a:t>
              </a:r>
              <a:r>
                <a:rPr lang="en-US" dirty="0"/>
                <a:t> </a:t>
              </a:r>
              <a:r>
                <a:rPr lang="en-US" dirty="0" err="1" smtClean="0"/>
                <a:t>keesaan</a:t>
              </a:r>
              <a:r>
                <a:rPr lang="en-US" dirty="0" smtClean="0"/>
                <a:t> </a:t>
              </a:r>
              <a:r>
                <a:rPr lang="en-US" dirty="0"/>
                <a:t>Allah </a:t>
              </a:r>
              <a:r>
                <a:rPr lang="en-US" dirty="0" err="1"/>
                <a:t>Swt</a:t>
              </a:r>
              <a:r>
                <a:rPr lang="en-US" dirty="0"/>
                <a:t>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dirty="0"/>
                <a:t>Surah </a:t>
              </a:r>
              <a:r>
                <a:rPr lang="en-US" dirty="0"/>
                <a:t>Al-</a:t>
              </a:r>
              <a:r>
                <a:rPr lang="en-US" dirty="0" err="1"/>
                <a:t>Ikhlas</a:t>
              </a:r>
              <a:r>
                <a:rPr lang="en-US" dirty="0"/>
                <a:t> </a:t>
              </a:r>
              <a:r>
                <a:rPr lang="en-US" dirty="0" err="1"/>
                <a:t>ada</a:t>
              </a:r>
              <a:r>
                <a:rPr lang="en-US" dirty="0"/>
                <a:t> 4 </a:t>
              </a:r>
              <a:r>
                <a:rPr lang="en-US" dirty="0" err="1"/>
                <a:t>ayat</a:t>
              </a:r>
              <a:r>
                <a:rPr lang="en-US" dirty="0"/>
                <a:t>. 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 err="1"/>
                <a:t>Huruf</a:t>
              </a:r>
              <a:r>
                <a:rPr lang="en-US" dirty="0"/>
                <a:t> yang </a:t>
              </a:r>
              <a:r>
                <a:rPr lang="en-US" dirty="0" err="1"/>
                <a:t>bertanda</a:t>
              </a:r>
              <a:r>
                <a:rPr lang="en-US" dirty="0"/>
                <a:t> </a:t>
              </a:r>
              <a:r>
                <a:rPr lang="en-US" dirty="0" err="1"/>
                <a:t>panjang</a:t>
              </a:r>
              <a:r>
                <a:rPr lang="en-US" dirty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/>
                <a:t>dibaca</a:t>
              </a:r>
              <a:r>
                <a:rPr lang="en-US" dirty="0"/>
                <a:t> </a:t>
              </a:r>
              <a:r>
                <a:rPr lang="en-US" dirty="0" err="1"/>
                <a:t>panjang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13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971600" y="248514"/>
            <a:ext cx="4563259" cy="944815"/>
          </a:xfrm>
          <a:prstGeom prst="snip1Rect">
            <a:avLst/>
          </a:prstGeom>
          <a:solidFill>
            <a:schemeClr val="bg1"/>
          </a:solidFill>
          <a:ln>
            <a:solidFill>
              <a:srgbClr val="EAE24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" y="90025"/>
            <a:ext cx="1178010" cy="1144213"/>
          </a:xfrm>
          <a:prstGeom prst="ellipse">
            <a:avLst/>
          </a:prstGeom>
          <a:solidFill>
            <a:srgbClr val="EAE2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503184" y="248514"/>
            <a:ext cx="89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BAB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775072" y="6085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6</a:t>
            </a:r>
            <a:endParaRPr lang="en-US" sz="3200" b="1" dirty="0" smtClean="0"/>
          </a:p>
        </p:txBody>
      </p:sp>
      <p:sp>
        <p:nvSpPr>
          <p:cNvPr id="8" name="TextBox 19"/>
          <p:cNvSpPr txBox="1"/>
          <p:nvPr/>
        </p:nvSpPr>
        <p:spPr>
          <a:xfrm>
            <a:off x="1600300" y="262852"/>
            <a:ext cx="3934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</a:t>
            </a:r>
            <a:r>
              <a:rPr lang="id-ID" sz="2800" b="1" dirty="0"/>
              <a:t>engenal </a:t>
            </a:r>
            <a:r>
              <a:rPr lang="en-US" sz="2800" b="1" dirty="0"/>
              <a:t>H</a:t>
            </a:r>
            <a:r>
              <a:rPr lang="id-ID" sz="2800" b="1" dirty="0"/>
              <a:t>arakat dan </a:t>
            </a:r>
            <a:r>
              <a:rPr lang="en-US" sz="2800" b="1" dirty="0"/>
              <a:t>S</a:t>
            </a:r>
            <a:r>
              <a:rPr lang="id-ID" sz="2800" b="1" dirty="0"/>
              <a:t>ura</a:t>
            </a:r>
            <a:r>
              <a:rPr lang="en-US" sz="2800" b="1" dirty="0"/>
              <a:t>h Al-I</a:t>
            </a:r>
            <a:r>
              <a:rPr lang="id-ID" sz="2800" b="1" dirty="0"/>
              <a:t>khla</a:t>
            </a:r>
            <a:r>
              <a:rPr lang="en-US" sz="2800" b="1" dirty="0" smtClean="0"/>
              <a:t>s</a:t>
            </a:r>
            <a:endParaRPr lang="en-US" sz="2800" dirty="0"/>
          </a:p>
        </p:txBody>
      </p:sp>
      <p:pic>
        <p:nvPicPr>
          <p:cNvPr id="1026" name="Picture 2" descr="6 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1"/>
          <a:stretch/>
        </p:blipFill>
        <p:spPr bwMode="auto">
          <a:xfrm>
            <a:off x="2743200" y="1267690"/>
            <a:ext cx="3581400" cy="33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8497"/>
            <a:ext cx="2311582" cy="455889"/>
          </a:xfrm>
          <a:prstGeom prst="rect">
            <a:avLst/>
          </a:prstGeom>
          <a:solidFill>
            <a:srgbClr val="F2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Harakat</a:t>
            </a:r>
            <a:endParaRPr lang="en-US" sz="2800" b="1" dirty="0"/>
          </a:p>
        </p:txBody>
      </p:sp>
      <p:sp>
        <p:nvSpPr>
          <p:cNvPr id="4" name="Cloud 3"/>
          <p:cNvSpPr/>
          <p:nvPr/>
        </p:nvSpPr>
        <p:spPr>
          <a:xfrm flipH="1">
            <a:off x="273064" y="2672535"/>
            <a:ext cx="1905000" cy="1173276"/>
          </a:xfrm>
          <a:prstGeom prst="cloud">
            <a:avLst/>
          </a:prstGeom>
          <a:solidFill>
            <a:srgbClr val="F0C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id-ID" dirty="0">
                <a:solidFill>
                  <a:schemeClr val="tx1"/>
                </a:solidFill>
              </a:rPr>
              <a:t>athatain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ar-SA" dirty="0">
                <a:solidFill>
                  <a:schemeClr val="tx1"/>
                </a:solidFill>
              </a:rPr>
              <a:t>ً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2050" name="Picture 2" descr="6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6636" r="13820" b="4475"/>
          <a:stretch/>
        </p:blipFill>
        <p:spPr bwMode="auto">
          <a:xfrm>
            <a:off x="5638800" y="1246075"/>
            <a:ext cx="32004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 flipH="1">
            <a:off x="4082782" y="3461923"/>
            <a:ext cx="2020231" cy="11732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Dammatain </a:t>
            </a:r>
            <a:r>
              <a:rPr lang="id-ID" dirty="0">
                <a:solidFill>
                  <a:schemeClr val="tx1"/>
                </a:solidFill>
              </a:rPr>
              <a:t>( </a:t>
            </a:r>
            <a:r>
              <a:rPr lang="ar-SA" dirty="0">
                <a:solidFill>
                  <a:schemeClr val="tx1"/>
                </a:solidFill>
              </a:rPr>
              <a:t>ٌ </a:t>
            </a:r>
            <a:r>
              <a:rPr lang="id-ID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6610" y="1421561"/>
            <a:ext cx="4572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276475" algn="l"/>
              </a:tabLs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anwin adalah tanda baca fathah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kasr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2276475" algn="l"/>
              </a:tabLst>
            </a:pPr>
            <a:r>
              <a:rPr lang="id-ID" dirty="0">
                <a:ea typeface="Times New Roman" panose="02020603050405020304" pitchFamily="18" charset="0"/>
                <a:cs typeface="Times New Roman" panose="02020603050405020304" pitchFamily="18" charset="0"/>
              </a:rPr>
              <a:t>dan dammah yang digandakan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2276475" algn="l"/>
              </a:tabLst>
            </a:pPr>
            <a:r>
              <a:rPr lang="en-US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Tanwin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1871" y="994523"/>
            <a:ext cx="3874623" cy="539456"/>
            <a:chOff x="4355979" y="1422339"/>
            <a:chExt cx="3874623" cy="539456"/>
          </a:xfrm>
        </p:grpSpPr>
        <p:grpSp>
          <p:nvGrpSpPr>
            <p:cNvPr id="10" name="Group 9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12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15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F0C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6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13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en-US" sz="1800" dirty="0" smtClean="0"/>
                  <a:t>1</a:t>
                </a:r>
                <a:endParaRPr lang="en" sz="1800" dirty="0"/>
              </a:p>
            </p:txBody>
          </p:sp>
        </p:grpSp>
        <p:sp>
          <p:nvSpPr>
            <p:cNvPr id="11" name="Google Shape;1011;p34"/>
            <p:cNvSpPr txBox="1">
              <a:spLocks/>
            </p:cNvSpPr>
            <p:nvPr/>
          </p:nvSpPr>
          <p:spPr>
            <a:xfrm>
              <a:off x="4971925" y="1463194"/>
              <a:ext cx="3258677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 smtClean="0"/>
                <a:t>Tanwin</a:t>
              </a:r>
              <a:endParaRPr lang="en-US" sz="1800" b="1" dirty="0"/>
            </a:p>
          </p:txBody>
        </p:sp>
      </p:grpSp>
      <p:sp>
        <p:nvSpPr>
          <p:cNvPr id="17" name="Cloud 16"/>
          <p:cNvSpPr/>
          <p:nvPr/>
        </p:nvSpPr>
        <p:spPr>
          <a:xfrm flipH="1">
            <a:off x="2190792" y="3043331"/>
            <a:ext cx="1905000" cy="117327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Kasratain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( </a:t>
            </a:r>
            <a:r>
              <a:rPr lang="ar-SA" dirty="0">
                <a:solidFill>
                  <a:schemeClr val="tx1"/>
                </a:solidFill>
              </a:rPr>
              <a:t>ٍ</a:t>
            </a:r>
            <a:r>
              <a:rPr lang="id-ID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140"/>
            <a:ext cx="9144000" cy="52999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45009"/>
              </p:ext>
            </p:extLst>
          </p:nvPr>
        </p:nvGraphicFramePr>
        <p:xfrm>
          <a:off x="5181600" y="1962149"/>
          <a:ext cx="3741420" cy="198803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47140">
                  <a:extLst>
                    <a:ext uri="{9D8B030D-6E8A-4147-A177-3AD203B41FA5}">
                      <a16:colId xmlns:a16="http://schemas.microsoft.com/office/drawing/2014/main" val="3097392084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75777423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335623102"/>
                    </a:ext>
                  </a:extLst>
                </a:gridCol>
              </a:tblGrid>
              <a:tr h="5690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حَ سَ دًا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 لَ مًا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 لَ مًا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857138"/>
                  </a:ext>
                </a:extLst>
              </a:tr>
              <a:tr h="380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Hasadan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Qalaman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salaman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426841"/>
                  </a:ext>
                </a:extLst>
              </a:tr>
              <a:tr h="646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جَ لِ سًا</a:t>
                      </a:r>
                      <a:endParaRPr lang="en-US" sz="11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حَ مِ دًا</a:t>
                      </a:r>
                      <a:endParaRPr lang="en-US" sz="11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بَ صِ رًا</a:t>
                      </a:r>
                      <a:endParaRPr lang="en-US" sz="11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5497"/>
                  </a:ext>
                </a:extLst>
              </a:tr>
              <a:tr h="39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Jalisan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Hamidan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bashiran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967516"/>
                  </a:ext>
                </a:extLst>
              </a:tr>
            </a:tbl>
          </a:graphicData>
        </a:graphic>
      </p:graphicFrame>
      <p:sp>
        <p:nvSpPr>
          <p:cNvPr id="12" name="Cloud 11"/>
          <p:cNvSpPr/>
          <p:nvPr/>
        </p:nvSpPr>
        <p:spPr>
          <a:xfrm flipH="1">
            <a:off x="152400" y="305062"/>
            <a:ext cx="1905000" cy="1173276"/>
          </a:xfrm>
          <a:prstGeom prst="cloud">
            <a:avLst/>
          </a:prstGeom>
          <a:solidFill>
            <a:srgbClr val="F0C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id-ID" dirty="0">
                <a:solidFill>
                  <a:schemeClr val="tx1"/>
                </a:solidFill>
              </a:rPr>
              <a:t>athatain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ar-SA" dirty="0">
                <a:solidFill>
                  <a:schemeClr val="tx1"/>
                </a:solidFill>
              </a:rPr>
              <a:t>ً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62600" y="1293672"/>
            <a:ext cx="2975598" cy="369332"/>
            <a:chOff x="5535669" y="1293672"/>
            <a:chExt cx="2975598" cy="369332"/>
          </a:xfrm>
        </p:grpSpPr>
        <p:sp>
          <p:nvSpPr>
            <p:cNvPr id="5" name="Rectangle 4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16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304800" y="1616049"/>
            <a:ext cx="4800600" cy="2743200"/>
            <a:chOff x="304800" y="1616049"/>
            <a:chExt cx="4800600" cy="27432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4800" y="1616049"/>
              <a:ext cx="4800600" cy="2743200"/>
              <a:chOff x="163551" y="1515623"/>
              <a:chExt cx="4800600" cy="27432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8" t="4949" r="5257" b="7208"/>
              <a:stretch/>
            </p:blipFill>
            <p:spPr>
              <a:xfrm>
                <a:off x="163551" y="1515623"/>
                <a:ext cx="4800600" cy="27432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905000" y="1616049"/>
                <a:ext cx="1112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id-ID" dirty="0"/>
                  <a:t>athatain</a:t>
                </a:r>
                <a:r>
                  <a:rPr lang="en-US" dirty="0"/>
                  <a:t> 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14202" y="2275367"/>
              <a:ext cx="3899297" cy="1524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2276475" algn="l"/>
                </a:tabLst>
              </a:pP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Harakat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fathatain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berada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atas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huruf</a:t>
              </a:r>
              <a:r>
                <a:rPr lang="en-US" dirty="0" smtClean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hijaiah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ar-SA" sz="2800" dirty="0">
                  <a:latin typeface="Calibri" panose="020F0502020204030204" pitchFamily="34" charset="0"/>
                  <a:ea typeface="Times New Roman" panose="02020603050405020304" pitchFamily="18" charset="0"/>
                  <a:cs typeface="Adobe Naskh Medium" panose="01010101010101010101" pitchFamily="50" charset="-78"/>
                </a:rPr>
                <a:t>ً</a:t>
              </a:r>
              <a:r>
                <a:rPr lang="en-US" dirty="0" smtClean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71500" marR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2276475" algn="l"/>
                </a:tabLst>
              </a:pPr>
              <a:r>
                <a:rPr lang="en-US" dirty="0" err="1" smtClean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Harakat</a:t>
              </a:r>
              <a:r>
                <a:rPr lang="en-US" dirty="0" smtClean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fathatain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berbunyi</a:t>
              </a:r>
              <a:r>
                <a:rPr lang="en-US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Roboto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“an”.</a:t>
              </a:r>
              <a:endPara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70759"/>
              </p:ext>
            </p:extLst>
          </p:nvPr>
        </p:nvGraphicFramePr>
        <p:xfrm>
          <a:off x="4419600" y="2096173"/>
          <a:ext cx="4419600" cy="193312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624667463"/>
                    </a:ext>
                  </a:extLst>
                </a:gridCol>
                <a:gridCol w="1344182">
                  <a:extLst>
                    <a:ext uri="{9D8B030D-6E8A-4147-A177-3AD203B41FA5}">
                      <a16:colId xmlns:a16="http://schemas.microsoft.com/office/drawing/2014/main" val="2048869064"/>
                    </a:ext>
                  </a:extLst>
                </a:gridCol>
                <a:gridCol w="1602218">
                  <a:extLst>
                    <a:ext uri="{9D8B030D-6E8A-4147-A177-3AD203B41FA5}">
                      <a16:colId xmlns:a16="http://schemas.microsoft.com/office/drawing/2014/main" val="3155059627"/>
                    </a:ext>
                  </a:extLst>
                </a:gridCol>
              </a:tblGrid>
              <a:tr h="55789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رُ سُ لٍ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 نِ دٍ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وَ حِ دٍ</a:t>
                      </a:r>
                      <a:endParaRPr lang="en-US" sz="240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1861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rusulin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qanidin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wahidin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111588"/>
                  </a:ext>
                </a:extLst>
              </a:tr>
              <a:tr h="50333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 جِ دٍ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رَ حِ مٍ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صَ بِ رٍ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319675"/>
                  </a:ext>
                </a:extLst>
              </a:tr>
              <a:tr h="49089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sajidin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rohimin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shabirin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2927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7200" y="1729234"/>
            <a:ext cx="3429000" cy="2667000"/>
            <a:chOff x="4432440" y="1176877"/>
            <a:chExt cx="2442191" cy="694622"/>
          </a:xfrm>
        </p:grpSpPr>
        <p:sp>
          <p:nvSpPr>
            <p:cNvPr id="17" name="Google Shape;1009;p34"/>
            <p:cNvSpPr/>
            <p:nvPr/>
          </p:nvSpPr>
          <p:spPr>
            <a:xfrm>
              <a:off x="4432440" y="1176877"/>
              <a:ext cx="2442191" cy="694622"/>
            </a:xfrm>
            <a:custGeom>
              <a:avLst/>
              <a:gdLst/>
              <a:ahLst/>
              <a:cxnLst/>
              <a:rect l="l" t="t" r="r" b="b"/>
              <a:pathLst>
                <a:path w="217932" h="80371" extrusionOk="0">
                  <a:moveTo>
                    <a:pt x="212766" y="4597"/>
                  </a:moveTo>
                  <a:lnTo>
                    <a:pt x="212766" y="4597"/>
                  </a:lnTo>
                  <a:cubicBezTo>
                    <a:pt x="209322" y="27657"/>
                    <a:pt x="210542" y="51884"/>
                    <a:pt x="210183" y="75184"/>
                  </a:cubicBezTo>
                  <a:cubicBezTo>
                    <a:pt x="204892" y="74597"/>
                    <a:pt x="199498" y="74402"/>
                    <a:pt x="194072" y="74402"/>
                  </a:cubicBezTo>
                  <a:cubicBezTo>
                    <a:pt x="183874" y="74402"/>
                    <a:pt x="173563" y="75091"/>
                    <a:pt x="163604" y="75162"/>
                  </a:cubicBezTo>
                  <a:cubicBezTo>
                    <a:pt x="146483" y="75304"/>
                    <a:pt x="129362" y="75413"/>
                    <a:pt x="112252" y="75609"/>
                  </a:cubicBezTo>
                  <a:cubicBezTo>
                    <a:pt x="77465" y="75990"/>
                    <a:pt x="42700" y="76557"/>
                    <a:pt x="7934" y="77309"/>
                  </a:cubicBezTo>
                  <a:cubicBezTo>
                    <a:pt x="7956" y="77243"/>
                    <a:pt x="7967" y="77178"/>
                    <a:pt x="7967" y="77102"/>
                  </a:cubicBezTo>
                  <a:cubicBezTo>
                    <a:pt x="7281" y="53856"/>
                    <a:pt x="6431" y="30153"/>
                    <a:pt x="4763" y="6929"/>
                  </a:cubicBezTo>
                  <a:lnTo>
                    <a:pt x="4763" y="6929"/>
                  </a:lnTo>
                  <a:cubicBezTo>
                    <a:pt x="11321" y="7723"/>
                    <a:pt x="18026" y="7953"/>
                    <a:pt x="24755" y="7953"/>
                  </a:cubicBezTo>
                  <a:cubicBezTo>
                    <a:pt x="33815" y="7953"/>
                    <a:pt x="42918" y="7536"/>
                    <a:pt x="51767" y="7518"/>
                  </a:cubicBezTo>
                  <a:cubicBezTo>
                    <a:pt x="69771" y="7463"/>
                    <a:pt x="87764" y="7245"/>
                    <a:pt x="105756" y="6995"/>
                  </a:cubicBezTo>
                  <a:cubicBezTo>
                    <a:pt x="141230" y="6515"/>
                    <a:pt x="177412" y="7572"/>
                    <a:pt x="212766" y="4597"/>
                  </a:cubicBezTo>
                  <a:close/>
                  <a:moveTo>
                    <a:pt x="194929" y="0"/>
                  </a:moveTo>
                  <a:cubicBezTo>
                    <a:pt x="165245" y="0"/>
                    <a:pt x="135363" y="1864"/>
                    <a:pt x="105756" y="2287"/>
                  </a:cubicBezTo>
                  <a:cubicBezTo>
                    <a:pt x="87764" y="2548"/>
                    <a:pt x="69771" y="2701"/>
                    <a:pt x="51767" y="2897"/>
                  </a:cubicBezTo>
                  <a:cubicBezTo>
                    <a:pt x="50665" y="2908"/>
                    <a:pt x="49560" y="2913"/>
                    <a:pt x="48452" y="2913"/>
                  </a:cubicBezTo>
                  <a:cubicBezTo>
                    <a:pt x="41424" y="2913"/>
                    <a:pt x="34264" y="2714"/>
                    <a:pt x="27117" y="2714"/>
                  </a:cubicBezTo>
                  <a:cubicBezTo>
                    <a:pt x="19386" y="2714"/>
                    <a:pt x="11670" y="2947"/>
                    <a:pt x="4153" y="3921"/>
                  </a:cubicBezTo>
                  <a:cubicBezTo>
                    <a:pt x="4028" y="3852"/>
                    <a:pt x="3891" y="3819"/>
                    <a:pt x="3754" y="3819"/>
                  </a:cubicBezTo>
                  <a:cubicBezTo>
                    <a:pt x="3545" y="3819"/>
                    <a:pt x="3337" y="3896"/>
                    <a:pt x="3172" y="4041"/>
                  </a:cubicBezTo>
                  <a:cubicBezTo>
                    <a:pt x="2769" y="4096"/>
                    <a:pt x="2355" y="4128"/>
                    <a:pt x="1951" y="4183"/>
                  </a:cubicBezTo>
                  <a:cubicBezTo>
                    <a:pt x="753" y="4368"/>
                    <a:pt x="753" y="6417"/>
                    <a:pt x="1951" y="6591"/>
                  </a:cubicBezTo>
                  <a:cubicBezTo>
                    <a:pt x="2180" y="6635"/>
                    <a:pt x="2420" y="6646"/>
                    <a:pt x="2660" y="6679"/>
                  </a:cubicBezTo>
                  <a:cubicBezTo>
                    <a:pt x="1" y="29630"/>
                    <a:pt x="753" y="54902"/>
                    <a:pt x="4066" y="77636"/>
                  </a:cubicBezTo>
                  <a:cubicBezTo>
                    <a:pt x="4213" y="78616"/>
                    <a:pt x="5003" y="79058"/>
                    <a:pt x="5834" y="79058"/>
                  </a:cubicBezTo>
                  <a:cubicBezTo>
                    <a:pt x="5927" y="79058"/>
                    <a:pt x="6021" y="79053"/>
                    <a:pt x="6114" y="79042"/>
                  </a:cubicBezTo>
                  <a:cubicBezTo>
                    <a:pt x="6252" y="79561"/>
                    <a:pt x="6719" y="79925"/>
                    <a:pt x="7256" y="79925"/>
                  </a:cubicBezTo>
                  <a:cubicBezTo>
                    <a:pt x="7271" y="79925"/>
                    <a:pt x="7287" y="79925"/>
                    <a:pt x="7302" y="79924"/>
                  </a:cubicBezTo>
                  <a:cubicBezTo>
                    <a:pt x="33436" y="80152"/>
                    <a:pt x="59563" y="80271"/>
                    <a:pt x="85684" y="80271"/>
                  </a:cubicBezTo>
                  <a:cubicBezTo>
                    <a:pt x="94541" y="80271"/>
                    <a:pt x="103397" y="80257"/>
                    <a:pt x="112252" y="80230"/>
                  </a:cubicBezTo>
                  <a:cubicBezTo>
                    <a:pt x="129373" y="80186"/>
                    <a:pt x="146494" y="80066"/>
                    <a:pt x="163615" y="79968"/>
                  </a:cubicBezTo>
                  <a:cubicBezTo>
                    <a:pt x="164117" y="79965"/>
                    <a:pt x="164619" y="79964"/>
                    <a:pt x="165123" y="79964"/>
                  </a:cubicBezTo>
                  <a:cubicBezTo>
                    <a:pt x="173618" y="79964"/>
                    <a:pt x="182366" y="80370"/>
                    <a:pt x="191058" y="80370"/>
                  </a:cubicBezTo>
                  <a:cubicBezTo>
                    <a:pt x="198550" y="80370"/>
                    <a:pt x="206001" y="80068"/>
                    <a:pt x="213212" y="78944"/>
                  </a:cubicBezTo>
                  <a:cubicBezTo>
                    <a:pt x="214139" y="78802"/>
                    <a:pt x="214553" y="77854"/>
                    <a:pt x="214455" y="76982"/>
                  </a:cubicBezTo>
                  <a:cubicBezTo>
                    <a:pt x="214520" y="76818"/>
                    <a:pt x="214553" y="76644"/>
                    <a:pt x="214575" y="76470"/>
                  </a:cubicBezTo>
                  <a:cubicBezTo>
                    <a:pt x="215294" y="52581"/>
                    <a:pt x="217931" y="27744"/>
                    <a:pt x="215403" y="3954"/>
                  </a:cubicBezTo>
                  <a:cubicBezTo>
                    <a:pt x="215381" y="3856"/>
                    <a:pt x="215348" y="3758"/>
                    <a:pt x="215316" y="3671"/>
                  </a:cubicBezTo>
                  <a:cubicBezTo>
                    <a:pt x="216231" y="2439"/>
                    <a:pt x="215741" y="347"/>
                    <a:pt x="213725" y="281"/>
                  </a:cubicBezTo>
                  <a:cubicBezTo>
                    <a:pt x="207471" y="84"/>
                    <a:pt x="201204" y="0"/>
                    <a:pt x="19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011;p34"/>
            <p:cNvSpPr txBox="1">
              <a:spLocks/>
            </p:cNvSpPr>
            <p:nvPr/>
          </p:nvSpPr>
          <p:spPr>
            <a:xfrm>
              <a:off x="4549494" y="1362908"/>
              <a:ext cx="2208082" cy="416773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800" dirty="0" smtClean="0"/>
                <a:t>Harakat </a:t>
              </a:r>
              <a:r>
                <a:rPr lang="id-ID" sz="1800" dirty="0"/>
                <a:t>kasratain berada di </a:t>
              </a:r>
              <a:r>
                <a:rPr lang="id-ID" sz="1800" dirty="0" smtClean="0"/>
                <a:t>bawahhuruf </a:t>
              </a:r>
              <a:r>
                <a:rPr lang="id-ID" sz="1800" dirty="0"/>
                <a:t>hijaiah ( </a:t>
              </a:r>
              <a:r>
                <a:rPr lang="ar-SA" sz="1800" dirty="0"/>
                <a:t>ٍ</a:t>
              </a:r>
              <a:r>
                <a:rPr lang="id-ID" sz="1800" dirty="0"/>
                <a:t> </a:t>
              </a:r>
              <a:r>
                <a:rPr lang="id-ID" sz="1800" dirty="0" smtClean="0"/>
                <a:t>).</a:t>
              </a:r>
            </a:p>
            <a:p>
              <a:r>
                <a:rPr lang="id-ID" sz="1800" dirty="0" smtClean="0"/>
                <a:t>Harakat </a:t>
              </a:r>
              <a:r>
                <a:rPr lang="id-ID" sz="1800" dirty="0"/>
                <a:t>kasratain berbunyi </a:t>
              </a:r>
              <a:r>
                <a:rPr lang="id-ID" sz="1800" b="1" dirty="0"/>
                <a:t>“in”.</a:t>
              </a:r>
              <a:endParaRPr lang="en-US" sz="1800" dirty="0"/>
            </a:p>
          </p:txBody>
        </p:sp>
      </p:grpSp>
      <p:sp>
        <p:nvSpPr>
          <p:cNvPr id="11" name="Cloud 10"/>
          <p:cNvSpPr/>
          <p:nvPr/>
        </p:nvSpPr>
        <p:spPr>
          <a:xfrm flipH="1">
            <a:off x="914400" y="236200"/>
            <a:ext cx="1905000" cy="117327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>
              <a:solidFill>
                <a:schemeClr val="tx1"/>
              </a:solidFill>
            </a:endParaRP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Kasratain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( </a:t>
            </a:r>
            <a:r>
              <a:rPr lang="ar-SA" dirty="0">
                <a:solidFill>
                  <a:schemeClr val="tx1"/>
                </a:solidFill>
              </a:rPr>
              <a:t>ٍ</a:t>
            </a:r>
            <a:r>
              <a:rPr lang="id-ID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41601" y="1511967"/>
            <a:ext cx="2975598" cy="369332"/>
            <a:chOff x="5535669" y="1293672"/>
            <a:chExt cx="2975598" cy="369332"/>
          </a:xfrm>
        </p:grpSpPr>
        <p:sp>
          <p:nvSpPr>
            <p:cNvPr id="15" name="Rectangle 14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16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25635"/>
              </p:ext>
            </p:extLst>
          </p:nvPr>
        </p:nvGraphicFramePr>
        <p:xfrm>
          <a:off x="3962400" y="2190750"/>
          <a:ext cx="4842510" cy="20727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14170">
                  <a:extLst>
                    <a:ext uri="{9D8B030D-6E8A-4147-A177-3AD203B41FA5}">
                      <a16:colId xmlns:a16="http://schemas.microsoft.com/office/drawing/2014/main" val="4245779573"/>
                    </a:ext>
                  </a:extLst>
                </a:gridCol>
                <a:gridCol w="1472807">
                  <a:extLst>
                    <a:ext uri="{9D8B030D-6E8A-4147-A177-3AD203B41FA5}">
                      <a16:colId xmlns:a16="http://schemas.microsoft.com/office/drawing/2014/main" val="3631003661"/>
                    </a:ext>
                  </a:extLst>
                </a:gridCol>
                <a:gridCol w="1755533">
                  <a:extLst>
                    <a:ext uri="{9D8B030D-6E8A-4147-A177-3AD203B41FA5}">
                      <a16:colId xmlns:a16="http://schemas.microsoft.com/office/drawing/2014/main" val="3241501360"/>
                    </a:ext>
                  </a:extLst>
                </a:gridCol>
              </a:tblGrid>
              <a:tr h="67706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عَ مَ لٌ</a:t>
                      </a:r>
                      <a:endParaRPr lang="en-US" sz="105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قَ لَ مٌ</a:t>
                      </a:r>
                      <a:endParaRPr lang="en-US" sz="105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رُ سُ لٌ</a:t>
                      </a:r>
                      <a:endParaRPr lang="en-US" sz="105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46746"/>
                  </a:ext>
                </a:extLst>
              </a:tr>
              <a:tr h="398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‘amalun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qalamun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 smtClean="0">
                          <a:effectLst/>
                        </a:rPr>
                        <a:t>r</a:t>
                      </a:r>
                      <a:r>
                        <a:rPr lang="en-US" sz="1800" b="0" dirty="0" smtClean="0">
                          <a:effectLst/>
                        </a:rPr>
                        <a:t>u</a:t>
                      </a:r>
                      <a:r>
                        <a:rPr lang="id-ID" sz="1800" b="0" dirty="0" smtClean="0">
                          <a:effectLst/>
                        </a:rPr>
                        <a:t>sulun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37988"/>
                  </a:ext>
                </a:extLst>
              </a:tr>
              <a:tr h="59908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رَ تِ بٌ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ضَ حِ كٌ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شَ رَ بٌ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271426"/>
                  </a:ext>
                </a:extLst>
              </a:tr>
              <a:tr h="398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rotibun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dhahikun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syarabun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385970"/>
                  </a:ext>
                </a:extLst>
              </a:tr>
            </a:tbl>
          </a:graphicData>
        </a:graphic>
      </p:graphicFrame>
      <p:pic>
        <p:nvPicPr>
          <p:cNvPr id="2050" name="Picture 2" descr="Adhesive notes with pin, clip and scotch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10543" r="52769" b="52396"/>
          <a:stretch/>
        </p:blipFill>
        <p:spPr bwMode="auto">
          <a:xfrm>
            <a:off x="381000" y="1678361"/>
            <a:ext cx="3129784" cy="28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43150"/>
            <a:ext cx="2362200" cy="1544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Harakat dammatain berada di </a:t>
            </a:r>
            <a:r>
              <a:rPr lang="id-ID" dirty="0" smtClean="0">
                <a:solidFill>
                  <a:schemeClr val="tx1"/>
                </a:solidFill>
              </a:rPr>
              <a:t>atas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huruf </a:t>
            </a:r>
            <a:r>
              <a:rPr lang="id-ID" dirty="0">
                <a:solidFill>
                  <a:schemeClr val="tx1"/>
                </a:solidFill>
              </a:rPr>
              <a:t>hijaiah ( </a:t>
            </a:r>
            <a:r>
              <a:rPr lang="ar-SA" dirty="0">
                <a:solidFill>
                  <a:schemeClr val="tx1"/>
                </a:solidFill>
              </a:rPr>
              <a:t>ٌ</a:t>
            </a:r>
            <a:r>
              <a:rPr lang="id-ID" dirty="0">
                <a:solidFill>
                  <a:schemeClr val="tx1"/>
                </a:solidFill>
              </a:rPr>
              <a:t> 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Harakat dammatain berbunyi </a:t>
            </a:r>
            <a:r>
              <a:rPr lang="id-ID" b="1" dirty="0">
                <a:solidFill>
                  <a:schemeClr val="tx1"/>
                </a:solidFill>
              </a:rPr>
              <a:t>“un”.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flipH="1">
            <a:off x="856784" y="172456"/>
            <a:ext cx="2020231" cy="11732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Dammatain </a:t>
            </a:r>
            <a:r>
              <a:rPr lang="id-ID" dirty="0">
                <a:solidFill>
                  <a:schemeClr val="tx1"/>
                </a:solidFill>
              </a:rPr>
              <a:t>( </a:t>
            </a:r>
            <a:r>
              <a:rPr lang="ar-SA" dirty="0">
                <a:solidFill>
                  <a:schemeClr val="tx1"/>
                </a:solidFill>
              </a:rPr>
              <a:t>ٌ </a:t>
            </a:r>
            <a:r>
              <a:rPr lang="id-ID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53000" y="1493695"/>
            <a:ext cx="2975598" cy="369332"/>
            <a:chOff x="5535669" y="1293672"/>
            <a:chExt cx="2975598" cy="369332"/>
          </a:xfrm>
        </p:grpSpPr>
        <p:sp>
          <p:nvSpPr>
            <p:cNvPr id="10" name="Rectangle 9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11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315044" y="1678361"/>
            <a:ext cx="3129784" cy="2874589"/>
            <a:chOff x="315044" y="1678361"/>
            <a:chExt cx="3129784" cy="2874589"/>
          </a:xfrm>
        </p:grpSpPr>
        <p:pic>
          <p:nvPicPr>
            <p:cNvPr id="12" name="Picture 2" descr="Adhesive notes with pin, clip and scotch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8" t="10543" r="52769" b="52396"/>
            <a:stretch/>
          </p:blipFill>
          <p:spPr bwMode="auto">
            <a:xfrm>
              <a:off x="315044" y="1678361"/>
              <a:ext cx="3129784" cy="287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9844" y="2343150"/>
              <a:ext cx="2362200" cy="1544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tx1"/>
                  </a:solidFill>
                </a:rPr>
                <a:t>Harakat dammatain berada di </a:t>
              </a:r>
              <a:r>
                <a:rPr lang="id-ID" dirty="0" smtClean="0">
                  <a:solidFill>
                    <a:schemeClr val="tx1"/>
                  </a:solidFill>
                </a:rPr>
                <a:t>atas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  <a:r>
                <a:rPr lang="id-ID" dirty="0" smtClean="0">
                  <a:solidFill>
                    <a:schemeClr val="tx1"/>
                  </a:solidFill>
                </a:rPr>
                <a:t>huruf </a:t>
              </a:r>
              <a:r>
                <a:rPr lang="id-ID" dirty="0">
                  <a:solidFill>
                    <a:schemeClr val="tx1"/>
                  </a:solidFill>
                </a:rPr>
                <a:t>hijaiah ( </a:t>
              </a:r>
              <a:r>
                <a:rPr lang="ar-SA" dirty="0">
                  <a:solidFill>
                    <a:schemeClr val="tx1"/>
                  </a:solidFill>
                </a:rPr>
                <a:t>ٌ</a:t>
              </a:r>
              <a:r>
                <a:rPr lang="id-ID" dirty="0">
                  <a:solidFill>
                    <a:schemeClr val="tx1"/>
                  </a:solidFill>
                </a:rPr>
                <a:t> ).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tx1"/>
                  </a:solidFill>
                </a:rPr>
                <a:t>Harakat dammatain berbunyi </a:t>
              </a:r>
              <a:r>
                <a:rPr lang="id-ID" b="1" dirty="0">
                  <a:solidFill>
                    <a:schemeClr val="tx1"/>
                  </a:solidFill>
                </a:rPr>
                <a:t>“un”.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74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10731"/>
              </p:ext>
            </p:extLst>
          </p:nvPr>
        </p:nvGraphicFramePr>
        <p:xfrm>
          <a:off x="4343400" y="2315010"/>
          <a:ext cx="4357348" cy="17843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52450">
                  <a:extLst>
                    <a:ext uri="{9D8B030D-6E8A-4147-A177-3AD203B41FA5}">
                      <a16:colId xmlns:a16="http://schemas.microsoft.com/office/drawing/2014/main" val="1757768449"/>
                    </a:ext>
                  </a:extLst>
                </a:gridCol>
                <a:gridCol w="1325249">
                  <a:extLst>
                    <a:ext uri="{9D8B030D-6E8A-4147-A177-3AD203B41FA5}">
                      <a16:colId xmlns:a16="http://schemas.microsoft.com/office/drawing/2014/main" val="2079013787"/>
                    </a:ext>
                  </a:extLst>
                </a:gridCol>
                <a:gridCol w="1579649">
                  <a:extLst>
                    <a:ext uri="{9D8B030D-6E8A-4147-A177-3AD203B41FA5}">
                      <a16:colId xmlns:a16="http://schemas.microsoft.com/office/drawing/2014/main" val="3555470409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صَ حِ حْ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بُ بُ رْ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 فِ رْ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52771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sha-hih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bu-bur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ka-fir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43426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 بَ رْ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غَ فُ رْ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هُ جَ نْ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14196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sabar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ghafur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hujan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20497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328497"/>
            <a:ext cx="2311582" cy="455889"/>
          </a:xfrm>
          <a:prstGeom prst="rect">
            <a:avLst/>
          </a:prstGeom>
          <a:solidFill>
            <a:srgbClr val="F2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Harakat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8357" y="1006895"/>
            <a:ext cx="3874623" cy="539456"/>
            <a:chOff x="4355979" y="1422339"/>
            <a:chExt cx="3874623" cy="539456"/>
          </a:xfrm>
        </p:grpSpPr>
        <p:grpSp>
          <p:nvGrpSpPr>
            <p:cNvPr id="21" name="Group 20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23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25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F0C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6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4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id-ID" sz="1800" dirty="0"/>
                  <a:t>2</a:t>
                </a:r>
                <a:endParaRPr lang="en" sz="1800" dirty="0"/>
              </a:p>
            </p:txBody>
          </p:sp>
        </p:grpSp>
        <p:sp>
          <p:nvSpPr>
            <p:cNvPr id="22" name="Google Shape;1011;p34"/>
            <p:cNvSpPr txBox="1">
              <a:spLocks/>
            </p:cNvSpPr>
            <p:nvPr/>
          </p:nvSpPr>
          <p:spPr>
            <a:xfrm>
              <a:off x="4971925" y="1463194"/>
              <a:ext cx="3258677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 smtClean="0"/>
                <a:t>Sukun</a:t>
              </a:r>
              <a:endParaRPr lang="en-US" sz="18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1947319"/>
            <a:ext cx="3341557" cy="2451153"/>
            <a:chOff x="228600" y="1947319"/>
            <a:chExt cx="3341557" cy="2451153"/>
          </a:xfrm>
        </p:grpSpPr>
        <p:grpSp>
          <p:nvGrpSpPr>
            <p:cNvPr id="17" name="Group 16"/>
            <p:cNvGrpSpPr/>
            <p:nvPr/>
          </p:nvGrpSpPr>
          <p:grpSpPr>
            <a:xfrm>
              <a:off x="228600" y="1971783"/>
              <a:ext cx="3341557" cy="2426689"/>
              <a:chOff x="3124200" y="-32881"/>
              <a:chExt cx="2971800" cy="3022169"/>
            </a:xfrm>
          </p:grpSpPr>
          <p:pic>
            <p:nvPicPr>
              <p:cNvPr id="3076" name="Picture 4" descr="Note memo paper with adhesive tape copy space vector illustration Premium Vecto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12" t="12981" r="12666" b="11030"/>
              <a:stretch/>
            </p:blipFill>
            <p:spPr bwMode="auto">
              <a:xfrm>
                <a:off x="3124200" y="-32881"/>
                <a:ext cx="2971800" cy="3022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429000" y="893729"/>
                <a:ext cx="2667000" cy="1598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Harakat sukun berada di </a:t>
                </a:r>
                <a:r>
                  <a:rPr lang="id-ID" dirty="0" smtClean="0"/>
                  <a:t>atas</a:t>
                </a:r>
                <a:r>
                  <a:rPr lang="id-ID" dirty="0"/>
                  <a:t> </a:t>
                </a:r>
                <a:r>
                  <a:rPr lang="id-ID" dirty="0" smtClean="0"/>
                  <a:t>huruf </a:t>
                </a:r>
                <a:r>
                  <a:rPr lang="id-ID" dirty="0"/>
                  <a:t>hijaiah (</a:t>
                </a:r>
                <a:r>
                  <a:rPr lang="ar-SA" dirty="0"/>
                  <a:t>ْ</a:t>
                </a:r>
                <a:r>
                  <a:rPr lang="id-ID" dirty="0"/>
                  <a:t>). </a:t>
                </a:r>
                <a:endParaRPr lang="id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 smtClean="0"/>
                  <a:t>Harakat </a:t>
                </a:r>
                <a:r>
                  <a:rPr lang="id-ID" dirty="0"/>
                  <a:t>sukun disebut harakat mati.</a:t>
                </a:r>
                <a:endParaRPr lang="en-U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522319" y="1947319"/>
              <a:ext cx="7541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b="1" dirty="0"/>
                <a:t>sukun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34275" y="1617721"/>
            <a:ext cx="2975598" cy="369332"/>
            <a:chOff x="5535669" y="1293672"/>
            <a:chExt cx="2975598" cy="369332"/>
          </a:xfrm>
        </p:grpSpPr>
        <p:sp>
          <p:nvSpPr>
            <p:cNvPr id="28" name="Rectangle 27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29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894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5930"/>
              </p:ext>
            </p:extLst>
          </p:nvPr>
        </p:nvGraphicFramePr>
        <p:xfrm>
          <a:off x="4532161" y="2501890"/>
          <a:ext cx="4460247" cy="17843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86749">
                  <a:extLst>
                    <a:ext uri="{9D8B030D-6E8A-4147-A177-3AD203B41FA5}">
                      <a16:colId xmlns:a16="http://schemas.microsoft.com/office/drawing/2014/main" val="3125319766"/>
                    </a:ext>
                  </a:extLst>
                </a:gridCol>
                <a:gridCol w="1356545">
                  <a:extLst>
                    <a:ext uri="{9D8B030D-6E8A-4147-A177-3AD203B41FA5}">
                      <a16:colId xmlns:a16="http://schemas.microsoft.com/office/drawing/2014/main" val="3300533276"/>
                    </a:ext>
                  </a:extLst>
                </a:gridCol>
                <a:gridCol w="1616953">
                  <a:extLst>
                    <a:ext uri="{9D8B030D-6E8A-4147-A177-3AD203B41FA5}">
                      <a16:colId xmlns:a16="http://schemas.microsoft.com/office/drawing/2014/main" val="301253285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دَ لَّ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عَ مَّ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اَ نَّ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32335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dalla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‘amma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Anna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18321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سَ رَّ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صَ لَّ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ar-SA" sz="2400" b="0" dirty="0">
                          <a:effectLst/>
                          <a:latin typeface="Adobe Naskh Medium" panose="01010101010101010101" pitchFamily="50" charset="-78"/>
                          <a:cs typeface="Adobe Naskh Medium" panose="01010101010101010101" pitchFamily="50" charset="-78"/>
                        </a:rPr>
                        <a:t>كَ لَّ</a:t>
                      </a:r>
                      <a:endParaRPr lang="en-US" sz="2400" b="0" dirty="0">
                        <a:effectLst/>
                        <a:latin typeface="Adobe Naskh Medium" panose="01010101010101010101" pitchFamily="50" charset="-78"/>
                        <a:ea typeface="Times New Roman" panose="02020603050405020304" pitchFamily="18" charset="0"/>
                        <a:cs typeface="Adobe Naskh Medium" panose="01010101010101010101" pitchFamily="50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26294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sarra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shalla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id-ID" sz="1800" b="0" dirty="0">
                          <a:effectLst/>
                        </a:rPr>
                        <a:t>Jalla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05037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94510" y="1661453"/>
            <a:ext cx="4034144" cy="3070225"/>
            <a:chOff x="358180" y="1457642"/>
            <a:chExt cx="4114800" cy="2895600"/>
          </a:xfrm>
        </p:grpSpPr>
        <p:pic>
          <p:nvPicPr>
            <p:cNvPr id="4098" name="Picture 2" descr="Testimonial design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33" b="52556" l="15655" r="843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4153" r="15709" b="47284"/>
            <a:stretch/>
          </p:blipFill>
          <p:spPr bwMode="auto">
            <a:xfrm>
              <a:off x="358180" y="1457642"/>
              <a:ext cx="4114800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0553" y="1962840"/>
              <a:ext cx="3370053" cy="1654545"/>
            </a:xfrm>
            <a:prstGeom prst="rect">
              <a:avLst/>
            </a:prstGeom>
            <a:solidFill>
              <a:srgbClr val="5DAB9B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bg1"/>
                  </a:solidFill>
                </a:rPr>
                <a:t>Harakat tasydid berbentuk seperti </a:t>
              </a:r>
              <a:r>
                <a:rPr lang="en-US" dirty="0" err="1">
                  <a:solidFill>
                    <a:schemeClr val="bg1"/>
                  </a:solidFill>
                </a:rPr>
                <a:t>huruf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id-ID" dirty="0">
                  <a:solidFill>
                    <a:schemeClr val="bg1"/>
                  </a:solidFill>
                </a:rPr>
                <a:t> “</a:t>
              </a:r>
              <a:r>
                <a:rPr lang="en-US" dirty="0">
                  <a:solidFill>
                    <a:schemeClr val="bg1"/>
                  </a:solidFill>
                </a:rPr>
                <a:t>w</a:t>
              </a:r>
              <a:r>
                <a:rPr lang="id-ID" dirty="0" smtClean="0">
                  <a:solidFill>
                    <a:schemeClr val="bg1"/>
                  </a:solidFill>
                </a:rPr>
                <a:t>”.</a:t>
              </a:r>
              <a:endParaRPr lang="id-ID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 smtClean="0">
                  <a:solidFill>
                    <a:schemeClr val="bg1"/>
                  </a:solidFill>
                </a:rPr>
                <a:t>Harakat </a:t>
              </a:r>
              <a:r>
                <a:rPr lang="id-ID" dirty="0">
                  <a:solidFill>
                    <a:schemeClr val="bg1"/>
                  </a:solidFill>
                </a:rPr>
                <a:t>tasydid berada di atas </a:t>
              </a:r>
              <a:r>
                <a:rPr lang="id-ID" dirty="0" smtClean="0">
                  <a:solidFill>
                    <a:schemeClr val="bg1"/>
                  </a:solidFill>
                </a:rPr>
                <a:t>huruf </a:t>
              </a:r>
              <a:r>
                <a:rPr lang="id-ID" dirty="0">
                  <a:solidFill>
                    <a:schemeClr val="bg1"/>
                  </a:solidFill>
                </a:rPr>
                <a:t>hijaiah (</a:t>
              </a:r>
              <a:r>
                <a:rPr lang="ar-SA" dirty="0">
                  <a:solidFill>
                    <a:schemeClr val="bg1"/>
                  </a:solidFill>
                </a:rPr>
                <a:t>ّ</a:t>
              </a:r>
              <a:r>
                <a:rPr lang="id-ID" dirty="0" smtClean="0">
                  <a:solidFill>
                    <a:schemeClr val="bg1"/>
                  </a:solidFill>
                </a:rPr>
                <a:t>).</a:t>
              </a:r>
              <a:endParaRPr lang="id-ID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 smtClean="0">
                  <a:solidFill>
                    <a:schemeClr val="bg1"/>
                  </a:solidFill>
                </a:rPr>
                <a:t>Huruf </a:t>
              </a:r>
              <a:r>
                <a:rPr lang="id-ID" dirty="0">
                  <a:solidFill>
                    <a:schemeClr val="bg1"/>
                  </a:solidFill>
                </a:rPr>
                <a:t>yang berharakat tasydid </a:t>
              </a:r>
              <a:r>
                <a:rPr lang="id-ID" dirty="0" smtClean="0">
                  <a:solidFill>
                    <a:schemeClr val="bg1"/>
                  </a:solidFill>
                </a:rPr>
                <a:t>dibaca </a:t>
              </a:r>
              <a:r>
                <a:rPr lang="id-ID" dirty="0">
                  <a:solidFill>
                    <a:schemeClr val="bg1"/>
                  </a:solidFill>
                </a:rPr>
                <a:t>ganda.</a:t>
              </a:r>
              <a:endPara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328497"/>
            <a:ext cx="2311582" cy="455889"/>
          </a:xfrm>
          <a:prstGeom prst="rect">
            <a:avLst/>
          </a:prstGeom>
          <a:solidFill>
            <a:srgbClr val="F2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Harakat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50757" y="1159295"/>
            <a:ext cx="3874623" cy="539456"/>
            <a:chOff x="4355979" y="1422339"/>
            <a:chExt cx="3874623" cy="539456"/>
          </a:xfrm>
        </p:grpSpPr>
        <p:grpSp>
          <p:nvGrpSpPr>
            <p:cNvPr id="20" name="Group 19"/>
            <p:cNvGrpSpPr/>
            <p:nvPr/>
          </p:nvGrpSpPr>
          <p:grpSpPr>
            <a:xfrm>
              <a:off x="4355979" y="1422339"/>
              <a:ext cx="582824" cy="502158"/>
              <a:chOff x="3850296" y="1280046"/>
              <a:chExt cx="576064" cy="502157"/>
            </a:xfrm>
          </p:grpSpPr>
          <p:grpSp>
            <p:nvGrpSpPr>
              <p:cNvPr id="22" name="Google Shape;1005;p34"/>
              <p:cNvGrpSpPr/>
              <p:nvPr/>
            </p:nvGrpSpPr>
            <p:grpSpPr>
              <a:xfrm>
                <a:off x="3850296" y="1280046"/>
                <a:ext cx="567039" cy="502157"/>
                <a:chOff x="2874404" y="2395531"/>
                <a:chExt cx="567039" cy="502157"/>
              </a:xfrm>
            </p:grpSpPr>
            <p:sp>
              <p:nvSpPr>
                <p:cNvPr id="24" name="Google Shape;1006;p34"/>
                <p:cNvSpPr/>
                <p:nvPr/>
              </p:nvSpPr>
              <p:spPr>
                <a:xfrm>
                  <a:off x="2938841" y="2410050"/>
                  <a:ext cx="464100" cy="464100"/>
                </a:xfrm>
                <a:prstGeom prst="ellipse">
                  <a:avLst/>
                </a:prstGeom>
                <a:solidFill>
                  <a:srgbClr val="F0C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5" name="Google Shape;1008;p34"/>
                <p:cNvSpPr/>
                <p:nvPr/>
              </p:nvSpPr>
              <p:spPr>
                <a:xfrm>
                  <a:off x="2874404" y="2395531"/>
                  <a:ext cx="567039" cy="502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29" h="64112" extrusionOk="0">
                      <a:moveTo>
                        <a:pt x="41887" y="4626"/>
                      </a:moveTo>
                      <a:cubicBezTo>
                        <a:pt x="47489" y="4626"/>
                        <a:pt x="53298" y="6884"/>
                        <a:pt x="58685" y="12306"/>
                      </a:cubicBezTo>
                      <a:cubicBezTo>
                        <a:pt x="58916" y="12537"/>
                        <a:pt x="59201" y="12635"/>
                        <a:pt x="59486" y="12635"/>
                      </a:cubicBezTo>
                      <a:cubicBezTo>
                        <a:pt x="60128" y="12635"/>
                        <a:pt x="60778" y="12139"/>
                        <a:pt x="60854" y="11543"/>
                      </a:cubicBezTo>
                      <a:cubicBezTo>
                        <a:pt x="66281" y="21275"/>
                        <a:pt x="68428" y="31323"/>
                        <a:pt x="62881" y="42286"/>
                      </a:cubicBezTo>
                      <a:cubicBezTo>
                        <a:pt x="57711" y="52502"/>
                        <a:pt x="48612" y="59031"/>
                        <a:pt x="38428" y="59031"/>
                      </a:cubicBezTo>
                      <a:cubicBezTo>
                        <a:pt x="34250" y="59031"/>
                        <a:pt x="29890" y="57932"/>
                        <a:pt x="25544" y="55538"/>
                      </a:cubicBezTo>
                      <a:cubicBezTo>
                        <a:pt x="1" y="41474"/>
                        <a:pt x="19257" y="4626"/>
                        <a:pt x="41887" y="4626"/>
                      </a:cubicBezTo>
                      <a:close/>
                      <a:moveTo>
                        <a:pt x="39305" y="0"/>
                      </a:moveTo>
                      <a:cubicBezTo>
                        <a:pt x="33188" y="0"/>
                        <a:pt x="26964" y="2142"/>
                        <a:pt x="21588" y="6508"/>
                      </a:cubicBezTo>
                      <a:cubicBezTo>
                        <a:pt x="8695" y="16981"/>
                        <a:pt x="1731" y="44074"/>
                        <a:pt x="16346" y="56116"/>
                      </a:cubicBezTo>
                      <a:cubicBezTo>
                        <a:pt x="22887" y="61508"/>
                        <a:pt x="30274" y="64112"/>
                        <a:pt x="37494" y="64112"/>
                      </a:cubicBezTo>
                      <a:cubicBezTo>
                        <a:pt x="47185" y="64112"/>
                        <a:pt x="56575" y="59419"/>
                        <a:pt x="63208" y="50482"/>
                      </a:cubicBezTo>
                      <a:cubicBezTo>
                        <a:pt x="72711" y="37655"/>
                        <a:pt x="75228" y="15749"/>
                        <a:pt x="60156" y="5941"/>
                      </a:cubicBezTo>
                      <a:cubicBezTo>
                        <a:pt x="59966" y="5816"/>
                        <a:pt x="59765" y="5761"/>
                        <a:pt x="59568" y="5761"/>
                      </a:cubicBezTo>
                      <a:cubicBezTo>
                        <a:pt x="58720" y="5761"/>
                        <a:pt x="57958" y="6786"/>
                        <a:pt x="58489" y="7609"/>
                      </a:cubicBezTo>
                      <a:cubicBezTo>
                        <a:pt x="58990" y="8382"/>
                        <a:pt x="59470" y="9167"/>
                        <a:pt x="59938" y="9941"/>
                      </a:cubicBezTo>
                      <a:cubicBezTo>
                        <a:pt x="54481" y="3368"/>
                        <a:pt x="46977" y="0"/>
                        <a:pt x="393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23" name="Google Shape;1010;p34"/>
              <p:cNvSpPr txBox="1">
                <a:spLocks/>
              </p:cNvSpPr>
              <p:nvPr/>
            </p:nvSpPr>
            <p:spPr>
              <a:xfrm>
                <a:off x="3875260" y="1338992"/>
                <a:ext cx="551100" cy="39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id-ID" sz="1800" dirty="0" smtClean="0"/>
                  <a:t>0</a:t>
                </a:r>
                <a:r>
                  <a:rPr lang="id-ID" sz="1800" dirty="0"/>
                  <a:t>3</a:t>
                </a:r>
                <a:endParaRPr lang="en" sz="1800" dirty="0"/>
              </a:p>
            </p:txBody>
          </p:sp>
        </p:grpSp>
        <p:sp>
          <p:nvSpPr>
            <p:cNvPr id="21" name="Google Shape;1011;p34"/>
            <p:cNvSpPr txBox="1">
              <a:spLocks/>
            </p:cNvSpPr>
            <p:nvPr/>
          </p:nvSpPr>
          <p:spPr>
            <a:xfrm>
              <a:off x="4971925" y="1463194"/>
              <a:ext cx="3258677" cy="498601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r>
                <a:rPr lang="en-US" sz="1800" b="1" dirty="0" err="1"/>
                <a:t>Tasydid</a:t>
              </a:r>
              <a:r>
                <a:rPr lang="en-US" sz="1800" b="1" dirty="0"/>
                <a:t> </a:t>
              </a:r>
              <a:r>
                <a:rPr lang="en-US" sz="1800" b="1" dirty="0" err="1"/>
                <a:t>atau</a:t>
              </a:r>
              <a:r>
                <a:rPr lang="en-US" sz="1800" b="1" dirty="0"/>
                <a:t> S</a:t>
              </a:r>
              <a:r>
                <a:rPr lang="id-ID" sz="1800" b="1" dirty="0"/>
                <a:t>yiddah</a:t>
              </a:r>
              <a:endParaRPr lang="en-US" sz="1800" b="1" dirty="0"/>
            </a:p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None/>
              </a:pPr>
              <a:endParaRPr lang="en-US" sz="18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0" y="1753566"/>
            <a:ext cx="2975598" cy="369332"/>
            <a:chOff x="5535669" y="1293672"/>
            <a:chExt cx="2975598" cy="369332"/>
          </a:xfrm>
        </p:grpSpPr>
        <p:sp>
          <p:nvSpPr>
            <p:cNvPr id="27" name="Rectangle 26"/>
            <p:cNvSpPr/>
            <p:nvPr/>
          </p:nvSpPr>
          <p:spPr>
            <a:xfrm>
              <a:off x="5593352" y="1293672"/>
              <a:ext cx="2917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Perhatikan contoh berikut:</a:t>
              </a:r>
              <a:endParaRPr lang="en-US" dirty="0"/>
            </a:p>
          </p:txBody>
        </p:sp>
        <p:cxnSp>
          <p:nvCxnSpPr>
            <p:cNvPr id="28" name="直線コネクタ 9"/>
            <p:cNvCxnSpPr/>
            <p:nvPr/>
          </p:nvCxnSpPr>
          <p:spPr>
            <a:xfrm flipV="1">
              <a:off x="5535669" y="1616049"/>
              <a:ext cx="2964434" cy="10662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414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8497"/>
            <a:ext cx="2895600" cy="455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Tanda</a:t>
            </a:r>
            <a:r>
              <a:rPr lang="en-US" sz="2000" b="1" dirty="0" smtClean="0">
                <a:solidFill>
                  <a:schemeClr val="tx1"/>
                </a:solidFill>
              </a:rPr>
              <a:t> Baca </a:t>
            </a:r>
            <a:r>
              <a:rPr lang="en-US" sz="2000" b="1" dirty="0" err="1" smtClean="0">
                <a:solidFill>
                  <a:schemeClr val="tx1"/>
                </a:solidFill>
              </a:rPr>
              <a:t>Panjang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23950"/>
            <a:ext cx="7304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Huruf hijaiah ada yang dibaca panjang. </a:t>
            </a:r>
            <a:endParaRPr lang="en-US" dirty="0"/>
          </a:p>
          <a:p>
            <a:r>
              <a:rPr lang="en-US" dirty="0"/>
              <a:t>H</a:t>
            </a:r>
            <a:r>
              <a:rPr lang="id-ID" dirty="0"/>
              <a:t>uruf yang dibaca panjang memiliki tanda.</a:t>
            </a:r>
            <a:endParaRPr lang="en-US" dirty="0"/>
          </a:p>
          <a:p>
            <a:r>
              <a:rPr lang="id-ID" dirty="0"/>
              <a:t>Huruf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id-ID" dirty="0"/>
              <a:t>tanda baca panjang</a:t>
            </a:r>
            <a:r>
              <a:rPr lang="en-US" dirty="0" smtClean="0"/>
              <a:t>, </a:t>
            </a:r>
            <a:r>
              <a:rPr lang="id-ID" dirty="0" smtClean="0"/>
              <a:t>harus </a:t>
            </a:r>
            <a:r>
              <a:rPr lang="id-ID" dirty="0"/>
              <a:t>dipanjangkan</a:t>
            </a:r>
            <a:r>
              <a:rPr lang="en-US" dirty="0"/>
              <a:t> </a:t>
            </a:r>
            <a:r>
              <a:rPr lang="en-US" dirty="0" err="1"/>
              <a:t>bacaannya</a:t>
            </a:r>
            <a:r>
              <a:rPr lang="en-US" dirty="0"/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5973867"/>
              </p:ext>
            </p:extLst>
          </p:nvPr>
        </p:nvGraphicFramePr>
        <p:xfrm>
          <a:off x="3048000" y="2234444"/>
          <a:ext cx="5410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56592" y="1039562"/>
            <a:ext cx="72008" cy="1106254"/>
          </a:xfrm>
          <a:prstGeom prst="rect">
            <a:avLst/>
          </a:prstGeom>
          <a:solidFill>
            <a:srgbClr val="3BC2D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51" y="1225575"/>
            <a:ext cx="88941" cy="720080"/>
          </a:xfrm>
          <a:prstGeom prst="rect">
            <a:avLst/>
          </a:prstGeom>
          <a:solidFill>
            <a:srgbClr val="DF653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2876550"/>
            <a:ext cx="2857500" cy="1493203"/>
            <a:chOff x="228600" y="2856142"/>
            <a:chExt cx="2857500" cy="1493203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2856142"/>
              <a:ext cx="2857500" cy="1493203"/>
              <a:chOff x="4570540" y="181825"/>
              <a:chExt cx="4468657" cy="397373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540" y="181825"/>
                <a:ext cx="4468657" cy="3155457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3F0230-5AA0-43C4-BDB5-80715D596213}"/>
                  </a:ext>
                </a:extLst>
              </p:cNvPr>
              <p:cNvSpPr/>
              <p:nvPr/>
            </p:nvSpPr>
            <p:spPr>
              <a:xfrm>
                <a:off x="4570541" y="339139"/>
                <a:ext cx="4210820" cy="381642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14388" y="3125835"/>
              <a:ext cx="2322167" cy="64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 smtClean="0">
                  <a:latin typeface="Roboto" pitchFamily="2" charset="0"/>
                  <a:cs typeface="Times New Roman" panose="02020603050405020304" pitchFamily="18" charset="0"/>
                </a:rPr>
                <a:t>Tanda baca ada tiga, yaitu: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253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796</Words>
  <Application>Microsoft Office PowerPoint</Application>
  <PresentationFormat>On-screen Show (16:9)</PresentationFormat>
  <Paragraphs>213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Adobe Naskh Medium</vt:lpstr>
      <vt:lpstr>Arial</vt:lpstr>
      <vt:lpstr>Calibri</vt:lpstr>
      <vt:lpstr>Roboto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62</cp:revision>
  <dcterms:created xsi:type="dcterms:W3CDTF">2022-01-17T01:37:52Z</dcterms:created>
  <dcterms:modified xsi:type="dcterms:W3CDTF">2022-06-05T19:10:42Z</dcterms:modified>
</cp:coreProperties>
</file>