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" name="Google Shape;4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Google Shape;6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" name="Google Shape;7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4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on left, two objects on right" type="txAndTwoObj">
  <p:cSld name="TEXT_AND_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01/11/2017</a:t>
            </a:r>
            <a:endParaRPr/>
          </a:p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2" name="Google Shape;42;p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BILANGAN ROMAWI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01/11/2017</a:t>
            </a:r>
            <a:endParaRPr/>
          </a:p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49" name="Google Shape;49;p7"/>
          <p:cNvSpPr txBox="1"/>
          <p:nvPr>
            <p:ph idx="4294967295"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ANGKA ROMAWI</a:t>
            </a:r>
            <a:endParaRPr/>
          </a:p>
        </p:txBody>
      </p:sp>
      <p:sp>
        <p:nvSpPr>
          <p:cNvPr id="50" name="Google Shape;50;p7"/>
          <p:cNvSpPr txBox="1"/>
          <p:nvPr>
            <p:ph idx="4294967295" type="body"/>
          </p:nvPr>
        </p:nvSpPr>
        <p:spPr>
          <a:xfrm>
            <a:off x="457200" y="1600200"/>
            <a:ext cx="836295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Angka Dasar</a:t>
            </a:r>
            <a:endParaRPr/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Angka Kelipatan 1000 (seribu)</a:t>
            </a:r>
            <a:endParaRPr/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" name="Google Shape;51;p7"/>
          <p:cNvGrpSpPr/>
          <p:nvPr/>
        </p:nvGrpSpPr>
        <p:grpSpPr>
          <a:xfrm>
            <a:off x="539750" y="2349500"/>
            <a:ext cx="8291513" cy="1222375"/>
            <a:chOff x="395287" y="2349500"/>
            <a:chExt cx="8291513" cy="1222375"/>
          </a:xfrm>
        </p:grpSpPr>
        <p:sp>
          <p:nvSpPr>
            <p:cNvPr id="52" name="Google Shape;52;p7"/>
            <p:cNvSpPr txBox="1"/>
            <p:nvPr/>
          </p:nvSpPr>
          <p:spPr>
            <a:xfrm>
              <a:off x="7804150" y="2960687"/>
              <a:ext cx="882650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1000</a:t>
              </a:r>
              <a:endParaRPr/>
            </a:p>
          </p:txBody>
        </p:sp>
        <p:sp>
          <p:nvSpPr>
            <p:cNvPr id="53" name="Google Shape;53;p7"/>
            <p:cNvSpPr txBox="1"/>
            <p:nvPr/>
          </p:nvSpPr>
          <p:spPr>
            <a:xfrm>
              <a:off x="7804150" y="2349500"/>
              <a:ext cx="882650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  <a:endParaRPr/>
            </a:p>
          </p:txBody>
        </p:sp>
        <p:sp>
          <p:nvSpPr>
            <p:cNvPr id="54" name="Google Shape;54;p7"/>
            <p:cNvSpPr txBox="1"/>
            <p:nvPr/>
          </p:nvSpPr>
          <p:spPr>
            <a:xfrm>
              <a:off x="6921500" y="2960687"/>
              <a:ext cx="882650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500</a:t>
              </a:r>
              <a:endParaRPr/>
            </a:p>
          </p:txBody>
        </p:sp>
        <p:sp>
          <p:nvSpPr>
            <p:cNvPr id="55" name="Google Shape;55;p7"/>
            <p:cNvSpPr txBox="1"/>
            <p:nvPr/>
          </p:nvSpPr>
          <p:spPr>
            <a:xfrm>
              <a:off x="6921500" y="2349500"/>
              <a:ext cx="882650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/>
            </a:p>
          </p:txBody>
        </p:sp>
        <p:sp>
          <p:nvSpPr>
            <p:cNvPr id="56" name="Google Shape;56;p7"/>
            <p:cNvSpPr txBox="1"/>
            <p:nvPr/>
          </p:nvSpPr>
          <p:spPr>
            <a:xfrm>
              <a:off x="6038850" y="2960687"/>
              <a:ext cx="882650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100</a:t>
              </a:r>
              <a:endParaRPr/>
            </a:p>
          </p:txBody>
        </p:sp>
        <p:sp>
          <p:nvSpPr>
            <p:cNvPr id="57" name="Google Shape;57;p7"/>
            <p:cNvSpPr txBox="1"/>
            <p:nvPr/>
          </p:nvSpPr>
          <p:spPr>
            <a:xfrm>
              <a:off x="6038850" y="2349500"/>
              <a:ext cx="882650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/>
            </a:p>
          </p:txBody>
        </p:sp>
        <p:sp>
          <p:nvSpPr>
            <p:cNvPr id="58" name="Google Shape;58;p7"/>
            <p:cNvSpPr txBox="1"/>
            <p:nvPr/>
          </p:nvSpPr>
          <p:spPr>
            <a:xfrm>
              <a:off x="5157787" y="2960687"/>
              <a:ext cx="881062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50</a:t>
              </a:r>
              <a:endParaRPr/>
            </a:p>
          </p:txBody>
        </p:sp>
        <p:sp>
          <p:nvSpPr>
            <p:cNvPr id="59" name="Google Shape;59;p7"/>
            <p:cNvSpPr txBox="1"/>
            <p:nvPr/>
          </p:nvSpPr>
          <p:spPr>
            <a:xfrm>
              <a:off x="5157787" y="2349500"/>
              <a:ext cx="881062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</a:t>
              </a:r>
              <a:endParaRPr/>
            </a:p>
          </p:txBody>
        </p:sp>
        <p:sp>
          <p:nvSpPr>
            <p:cNvPr id="60" name="Google Shape;60;p7"/>
            <p:cNvSpPr txBox="1"/>
            <p:nvPr/>
          </p:nvSpPr>
          <p:spPr>
            <a:xfrm>
              <a:off x="4276725" y="2960687"/>
              <a:ext cx="881062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/>
            </a:p>
          </p:txBody>
        </p:sp>
        <p:sp>
          <p:nvSpPr>
            <p:cNvPr id="61" name="Google Shape;61;p7"/>
            <p:cNvSpPr txBox="1"/>
            <p:nvPr/>
          </p:nvSpPr>
          <p:spPr>
            <a:xfrm>
              <a:off x="4276725" y="2349500"/>
              <a:ext cx="881062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endParaRPr/>
            </a:p>
          </p:txBody>
        </p:sp>
        <p:sp>
          <p:nvSpPr>
            <p:cNvPr id="62" name="Google Shape;62;p7"/>
            <p:cNvSpPr txBox="1"/>
            <p:nvPr/>
          </p:nvSpPr>
          <p:spPr>
            <a:xfrm>
              <a:off x="3397250" y="2960687"/>
              <a:ext cx="879475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63" name="Google Shape;63;p7"/>
            <p:cNvSpPr txBox="1"/>
            <p:nvPr/>
          </p:nvSpPr>
          <p:spPr>
            <a:xfrm>
              <a:off x="3397250" y="2349500"/>
              <a:ext cx="879475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</a:t>
              </a:r>
              <a:endParaRPr/>
            </a:p>
          </p:txBody>
        </p:sp>
        <p:sp>
          <p:nvSpPr>
            <p:cNvPr id="64" name="Google Shape;64;p7"/>
            <p:cNvSpPr txBox="1"/>
            <p:nvPr/>
          </p:nvSpPr>
          <p:spPr>
            <a:xfrm>
              <a:off x="2514600" y="2960687"/>
              <a:ext cx="882650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65" name="Google Shape;65;p7"/>
            <p:cNvSpPr txBox="1"/>
            <p:nvPr/>
          </p:nvSpPr>
          <p:spPr>
            <a:xfrm>
              <a:off x="395287" y="2960687"/>
              <a:ext cx="2119312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Angka Desimal</a:t>
              </a:r>
              <a:endParaRPr/>
            </a:p>
          </p:txBody>
        </p:sp>
        <p:sp>
          <p:nvSpPr>
            <p:cNvPr id="66" name="Google Shape;66;p7"/>
            <p:cNvSpPr txBox="1"/>
            <p:nvPr/>
          </p:nvSpPr>
          <p:spPr>
            <a:xfrm>
              <a:off x="2514600" y="2349500"/>
              <a:ext cx="882650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sp>
          <p:nvSpPr>
            <p:cNvPr id="67" name="Google Shape;67;p7"/>
            <p:cNvSpPr txBox="1"/>
            <p:nvPr/>
          </p:nvSpPr>
          <p:spPr>
            <a:xfrm>
              <a:off x="395287" y="2349500"/>
              <a:ext cx="2119312" cy="6111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Angka Romawi</a:t>
              </a:r>
              <a:endParaRPr/>
            </a:p>
          </p:txBody>
        </p:sp>
        <p:cxnSp>
          <p:nvCxnSpPr>
            <p:cNvPr id="68" name="Google Shape;68;p7"/>
            <p:cNvCxnSpPr/>
            <p:nvPr/>
          </p:nvCxnSpPr>
          <p:spPr>
            <a:xfrm>
              <a:off x="395287" y="2349500"/>
              <a:ext cx="8291512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69" name="Google Shape;69;p7"/>
            <p:cNvCxnSpPr/>
            <p:nvPr/>
          </p:nvCxnSpPr>
          <p:spPr>
            <a:xfrm>
              <a:off x="395287" y="2960687"/>
              <a:ext cx="8291512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0" name="Google Shape;70;p7"/>
            <p:cNvCxnSpPr/>
            <p:nvPr/>
          </p:nvCxnSpPr>
          <p:spPr>
            <a:xfrm>
              <a:off x="395287" y="3571875"/>
              <a:ext cx="8291512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1" name="Google Shape;71;p7"/>
            <p:cNvCxnSpPr/>
            <p:nvPr/>
          </p:nvCxnSpPr>
          <p:spPr>
            <a:xfrm>
              <a:off x="395287" y="2349500"/>
              <a:ext cx="0" cy="1222375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2" name="Google Shape;72;p7"/>
            <p:cNvCxnSpPr/>
            <p:nvPr/>
          </p:nvCxnSpPr>
          <p:spPr>
            <a:xfrm>
              <a:off x="2514600" y="2349500"/>
              <a:ext cx="0" cy="122237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3" name="Google Shape;73;p7"/>
            <p:cNvCxnSpPr/>
            <p:nvPr/>
          </p:nvCxnSpPr>
          <p:spPr>
            <a:xfrm>
              <a:off x="8686800" y="2349500"/>
              <a:ext cx="0" cy="1222375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4" name="Google Shape;74;p7"/>
            <p:cNvCxnSpPr/>
            <p:nvPr/>
          </p:nvCxnSpPr>
          <p:spPr>
            <a:xfrm>
              <a:off x="3397250" y="2349500"/>
              <a:ext cx="0" cy="122237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5" name="Google Shape;75;p7"/>
            <p:cNvCxnSpPr/>
            <p:nvPr/>
          </p:nvCxnSpPr>
          <p:spPr>
            <a:xfrm>
              <a:off x="4276725" y="2349500"/>
              <a:ext cx="0" cy="122237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6" name="Google Shape;76;p7"/>
            <p:cNvCxnSpPr/>
            <p:nvPr/>
          </p:nvCxnSpPr>
          <p:spPr>
            <a:xfrm>
              <a:off x="5157787" y="2349500"/>
              <a:ext cx="0" cy="122237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7" name="Google Shape;77;p7"/>
            <p:cNvCxnSpPr/>
            <p:nvPr/>
          </p:nvCxnSpPr>
          <p:spPr>
            <a:xfrm>
              <a:off x="6038850" y="2349500"/>
              <a:ext cx="0" cy="122237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8" name="Google Shape;78;p7"/>
            <p:cNvCxnSpPr/>
            <p:nvPr/>
          </p:nvCxnSpPr>
          <p:spPr>
            <a:xfrm>
              <a:off x="6921500" y="2349500"/>
              <a:ext cx="0" cy="122237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9" name="Google Shape;79;p7"/>
            <p:cNvCxnSpPr/>
            <p:nvPr/>
          </p:nvCxnSpPr>
          <p:spPr>
            <a:xfrm>
              <a:off x="7804150" y="2349500"/>
              <a:ext cx="0" cy="1222375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grpSp>
        <p:nvGrpSpPr>
          <p:cNvPr id="80" name="Google Shape;80;p7"/>
          <p:cNvGrpSpPr/>
          <p:nvPr/>
        </p:nvGrpSpPr>
        <p:grpSpPr>
          <a:xfrm>
            <a:off x="141287" y="5013325"/>
            <a:ext cx="8967788" cy="1219200"/>
            <a:chOff x="141287" y="5013325"/>
            <a:chExt cx="8967788" cy="1219200"/>
          </a:xfrm>
        </p:grpSpPr>
        <p:sp>
          <p:nvSpPr>
            <p:cNvPr id="81" name="Google Shape;81;p7"/>
            <p:cNvSpPr txBox="1"/>
            <p:nvPr/>
          </p:nvSpPr>
          <p:spPr>
            <a:xfrm>
              <a:off x="7686675" y="5661025"/>
              <a:ext cx="1422400" cy="5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1.000.000</a:t>
              </a:r>
              <a:endParaRPr/>
            </a:p>
          </p:txBody>
        </p:sp>
        <p:sp>
          <p:nvSpPr>
            <p:cNvPr id="82" name="Google Shape;82;p7"/>
            <p:cNvSpPr txBox="1"/>
            <p:nvPr/>
          </p:nvSpPr>
          <p:spPr>
            <a:xfrm>
              <a:off x="7686675" y="5013325"/>
              <a:ext cx="1422400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7"/>
            <p:cNvSpPr txBox="1"/>
            <p:nvPr/>
          </p:nvSpPr>
          <p:spPr>
            <a:xfrm>
              <a:off x="6342062" y="5661025"/>
              <a:ext cx="1344612" cy="5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500.000</a:t>
              </a:r>
              <a:endParaRPr/>
            </a:p>
          </p:txBody>
        </p:sp>
        <p:sp>
          <p:nvSpPr>
            <p:cNvPr id="84" name="Google Shape;84;p7"/>
            <p:cNvSpPr txBox="1"/>
            <p:nvPr/>
          </p:nvSpPr>
          <p:spPr>
            <a:xfrm>
              <a:off x="6342062" y="5013325"/>
              <a:ext cx="1344612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7"/>
            <p:cNvSpPr txBox="1"/>
            <p:nvPr/>
          </p:nvSpPr>
          <p:spPr>
            <a:xfrm>
              <a:off x="5146675" y="5661025"/>
              <a:ext cx="1195387" cy="5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100.000</a:t>
              </a:r>
              <a:endParaRPr/>
            </a:p>
          </p:txBody>
        </p:sp>
        <p:sp>
          <p:nvSpPr>
            <p:cNvPr id="86" name="Google Shape;86;p7"/>
            <p:cNvSpPr txBox="1"/>
            <p:nvPr/>
          </p:nvSpPr>
          <p:spPr>
            <a:xfrm>
              <a:off x="5146675" y="5013325"/>
              <a:ext cx="1195387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7"/>
            <p:cNvSpPr txBox="1"/>
            <p:nvPr/>
          </p:nvSpPr>
          <p:spPr>
            <a:xfrm>
              <a:off x="4100512" y="5661025"/>
              <a:ext cx="1046162" cy="5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50.000</a:t>
              </a:r>
              <a:endParaRPr/>
            </a:p>
          </p:txBody>
        </p:sp>
        <p:sp>
          <p:nvSpPr>
            <p:cNvPr id="88" name="Google Shape;88;p7"/>
            <p:cNvSpPr txBox="1"/>
            <p:nvPr/>
          </p:nvSpPr>
          <p:spPr>
            <a:xfrm>
              <a:off x="4100512" y="5013325"/>
              <a:ext cx="1046162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7"/>
            <p:cNvSpPr txBox="1"/>
            <p:nvPr/>
          </p:nvSpPr>
          <p:spPr>
            <a:xfrm>
              <a:off x="3054350" y="5661025"/>
              <a:ext cx="1046162" cy="5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10.000</a:t>
              </a:r>
              <a:endParaRPr/>
            </a:p>
          </p:txBody>
        </p:sp>
        <p:sp>
          <p:nvSpPr>
            <p:cNvPr id="90" name="Google Shape;90;p7"/>
            <p:cNvSpPr txBox="1"/>
            <p:nvPr/>
          </p:nvSpPr>
          <p:spPr>
            <a:xfrm>
              <a:off x="3054350" y="5013325"/>
              <a:ext cx="1046162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7"/>
            <p:cNvSpPr txBox="1"/>
            <p:nvPr/>
          </p:nvSpPr>
          <p:spPr>
            <a:xfrm>
              <a:off x="2159000" y="5661025"/>
              <a:ext cx="895350" cy="5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5.000</a:t>
              </a:r>
              <a:endParaRPr/>
            </a:p>
          </p:txBody>
        </p:sp>
        <p:sp>
          <p:nvSpPr>
            <p:cNvPr id="92" name="Google Shape;92;p7"/>
            <p:cNvSpPr txBox="1"/>
            <p:nvPr/>
          </p:nvSpPr>
          <p:spPr>
            <a:xfrm>
              <a:off x="141287" y="5661025"/>
              <a:ext cx="2017712" cy="5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Angka Desimal</a:t>
              </a:r>
              <a:endParaRPr/>
            </a:p>
          </p:txBody>
        </p:sp>
        <p:sp>
          <p:nvSpPr>
            <p:cNvPr id="93" name="Google Shape;93;p7"/>
            <p:cNvSpPr txBox="1"/>
            <p:nvPr/>
          </p:nvSpPr>
          <p:spPr>
            <a:xfrm>
              <a:off x="2159000" y="5013325"/>
              <a:ext cx="895350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7"/>
            <p:cNvSpPr txBox="1"/>
            <p:nvPr/>
          </p:nvSpPr>
          <p:spPr>
            <a:xfrm>
              <a:off x="141287" y="5013325"/>
              <a:ext cx="2017712" cy="64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Angka Romawi</a:t>
              </a:r>
              <a:endParaRPr/>
            </a:p>
          </p:txBody>
        </p:sp>
        <p:cxnSp>
          <p:nvCxnSpPr>
            <p:cNvPr id="95" name="Google Shape;95;p7"/>
            <p:cNvCxnSpPr/>
            <p:nvPr/>
          </p:nvCxnSpPr>
          <p:spPr>
            <a:xfrm>
              <a:off x="141287" y="5013325"/>
              <a:ext cx="8967787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96" name="Google Shape;96;p7"/>
            <p:cNvCxnSpPr/>
            <p:nvPr/>
          </p:nvCxnSpPr>
          <p:spPr>
            <a:xfrm>
              <a:off x="141287" y="5661025"/>
              <a:ext cx="8967787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97" name="Google Shape;97;p7"/>
            <p:cNvCxnSpPr/>
            <p:nvPr/>
          </p:nvCxnSpPr>
          <p:spPr>
            <a:xfrm>
              <a:off x="141287" y="6232525"/>
              <a:ext cx="8967787" cy="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98" name="Google Shape;98;p7"/>
            <p:cNvCxnSpPr/>
            <p:nvPr/>
          </p:nvCxnSpPr>
          <p:spPr>
            <a:xfrm>
              <a:off x="141287" y="5013325"/>
              <a:ext cx="0" cy="121920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2159000" y="5013325"/>
              <a:ext cx="0" cy="12192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9109075" y="5013325"/>
              <a:ext cx="0" cy="1219200"/>
            </a:xfrm>
            <a:prstGeom prst="straightConnector1">
              <a:avLst/>
            </a:prstGeom>
            <a:noFill/>
            <a:ln cap="sq" cmpd="sng" w="2857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3054350" y="5013325"/>
              <a:ext cx="0" cy="12192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4100512" y="5013325"/>
              <a:ext cx="0" cy="12192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5146675" y="5013325"/>
              <a:ext cx="0" cy="12192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6342062" y="5013325"/>
              <a:ext cx="0" cy="12192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7686675" y="5013325"/>
              <a:ext cx="0" cy="121920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grpSp>
        <p:nvGrpSpPr>
          <p:cNvPr id="106" name="Google Shape;106;p7"/>
          <p:cNvGrpSpPr/>
          <p:nvPr/>
        </p:nvGrpSpPr>
        <p:grpSpPr>
          <a:xfrm>
            <a:off x="2555875" y="5010150"/>
            <a:ext cx="5830887" cy="579437"/>
            <a:chOff x="2628900" y="4505325"/>
            <a:chExt cx="5830887" cy="579437"/>
          </a:xfrm>
        </p:grpSpPr>
        <p:pic>
          <p:nvPicPr>
            <p:cNvPr id="107" name="Google Shape;107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628900" y="4508500"/>
              <a:ext cx="411162" cy="5762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Google Shape;108;p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406775" y="4508500"/>
              <a:ext cx="444500" cy="5492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" name="Google Shape;109;p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4344987" y="4508500"/>
              <a:ext cx="442912" cy="5762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510212" y="4508500"/>
              <a:ext cx="430212" cy="5762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Google Shape;111;p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6767512" y="4505325"/>
              <a:ext cx="468312" cy="5794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" name="Google Shape;112;p7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8048625" y="4579937"/>
              <a:ext cx="411162" cy="5048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01/11/2017</a:t>
            </a:r>
            <a:endParaRPr/>
          </a:p>
        </p:txBody>
      </p:sp>
      <p:sp>
        <p:nvSpPr>
          <p:cNvPr id="118" name="Google Shape;118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19" name="Google Shape;119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Ketentuan Menulis Bilangan Romawi dengan Angka Romawi</a:t>
            </a:r>
            <a:endParaRPr/>
          </a:p>
        </p:txBody>
      </p:sp>
      <p:sp>
        <p:nvSpPr>
          <p:cNvPr id="120" name="Google Shape;120;p8"/>
          <p:cNvSpPr txBox="1"/>
          <p:nvPr/>
        </p:nvSpPr>
        <p:spPr>
          <a:xfrm>
            <a:off x="468312" y="1628775"/>
            <a:ext cx="8424862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Penulisan angka dasar secara berturut-turut hanya berlaku untuk bilangan-bilangan satuan, sepuluhan, seratusan, seribuan, … dst.</a:t>
            </a:r>
            <a:endParaRPr/>
          </a:p>
        </p:txBody>
      </p:sp>
      <p:sp>
        <p:nvSpPr>
          <p:cNvPr id="121" name="Google Shape;121;p8"/>
          <p:cNvSpPr txBox="1"/>
          <p:nvPr/>
        </p:nvSpPr>
        <p:spPr>
          <a:xfrm>
            <a:off x="468312" y="2798762"/>
            <a:ext cx="842486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2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Penulisan angka secara berturut-turut pada ketentuan (1) hanya dibolehkan paling banyak tiga kali.</a:t>
            </a:r>
            <a:endParaRPr/>
          </a:p>
        </p:txBody>
      </p:sp>
      <p:sp>
        <p:nvSpPr>
          <p:cNvPr id="122" name="Google Shape;122;p8"/>
          <p:cNvSpPr txBox="1"/>
          <p:nvPr/>
        </p:nvSpPr>
        <p:spPr>
          <a:xfrm>
            <a:off x="468312" y="3630612"/>
            <a:ext cx="8424862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3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Sebuah angka dasar pada ketentuan (1) menyatakan pengurang angka yang lebih besar, jika letaknya di kiri angka yang lebih besar itu. Pengurangan adalah angka-angka pada ketentuan (1) dan letaknya paling jauh 2 tingkat dari angka yang dikurangi.</a:t>
            </a:r>
            <a:endParaRPr/>
          </a:p>
        </p:txBody>
      </p:sp>
      <p:sp>
        <p:nvSpPr>
          <p:cNvPr id="123" name="Google Shape;123;p8"/>
          <p:cNvSpPr txBox="1"/>
          <p:nvPr/>
        </p:nvSpPr>
        <p:spPr>
          <a:xfrm>
            <a:off x="468312" y="5157787"/>
            <a:ext cx="8424862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4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Penulisan angka pada ketentuan (2) menyatakan penambah angka dasar yang lebih besar, jika letaknya di kanan angka dasar yang lebih besar itu.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01/11/2017</a:t>
            </a:r>
            <a:endParaRPr/>
          </a:p>
        </p:txBody>
      </p:sp>
      <p:sp>
        <p:nvSpPr>
          <p:cNvPr id="129" name="Google Shape;129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30" name="Google Shape;130;p9"/>
          <p:cNvSpPr txBox="1"/>
          <p:nvPr>
            <p:ph type="title"/>
          </p:nvPr>
        </p:nvSpPr>
        <p:spPr>
          <a:xfrm>
            <a:off x="457200" y="11255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Penulisan angka dasar secara berturut-turut hanya berlaku untuk bilangan-bilangan satuan, sepuluhan, seratusan, seribuan, … dst.</a:t>
            </a:r>
            <a:endParaRPr/>
          </a:p>
        </p:txBody>
      </p:sp>
      <p:sp>
        <p:nvSpPr>
          <p:cNvPr id="131" name="Google Shape;131;p9"/>
          <p:cNvSpPr txBox="1"/>
          <p:nvPr/>
        </p:nvSpPr>
        <p:spPr>
          <a:xfrm>
            <a:off x="900112" y="2335212"/>
            <a:ext cx="7921625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Contoh 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Benar : II = 2,	    XX = 20,	CCC = 300,	MMM = 3.000,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Salah : VV = 10,   LL = 100,	DDD = 1.500,</a:t>
            </a:r>
            <a:endParaRPr/>
          </a:p>
        </p:txBody>
      </p:sp>
      <p:sp>
        <p:nvSpPr>
          <p:cNvPr id="132" name="Google Shape;132;p9"/>
          <p:cNvSpPr txBox="1"/>
          <p:nvPr/>
        </p:nvSpPr>
        <p:spPr>
          <a:xfrm>
            <a:off x="468312" y="3775075"/>
            <a:ext cx="8424862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 startAt="2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Penulisan angka secara berturut-turut pada ketentuan (1) hanya dibolehkan paling banyak tiga kali.</a:t>
            </a:r>
            <a:endParaRPr/>
          </a:p>
        </p:txBody>
      </p:sp>
      <p:sp>
        <p:nvSpPr>
          <p:cNvPr id="133" name="Google Shape;133;p9"/>
          <p:cNvSpPr txBox="1"/>
          <p:nvPr/>
        </p:nvSpPr>
        <p:spPr>
          <a:xfrm>
            <a:off x="827087" y="4624387"/>
            <a:ext cx="7921625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Contoh 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Benar : III = 3,		XXX = 30,	CCC = 300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Salah : IIII = 4,		XXXX = 40,	MMMM = 4.000</a:t>
            </a:r>
            <a:endParaRPr/>
          </a:p>
        </p:txBody>
      </p:sp>
      <p:sp>
        <p:nvSpPr>
          <p:cNvPr id="134" name="Google Shape;134;p9"/>
          <p:cNvSpPr txBox="1"/>
          <p:nvPr/>
        </p:nvSpPr>
        <p:spPr>
          <a:xfrm>
            <a:off x="395287" y="195262"/>
            <a:ext cx="6985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PENJELASAN KETENTUAN :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01/11/2017</a:t>
            </a:r>
            <a:endParaRPr/>
          </a:p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41" name="Google Shape;141;p10"/>
          <p:cNvSpPr txBox="1"/>
          <p:nvPr/>
        </p:nvSpPr>
        <p:spPr>
          <a:xfrm>
            <a:off x="34925" y="476250"/>
            <a:ext cx="8424862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3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Sebuah angka dasar pada ketentuan (1) menyatakan pengurang angka yang lebih besar, jika letaknya di kiri angka yang lebih besar itu. Pengurangan adalah angka-angka pada ketentuan (1) dan letaknya paling jauh 2 tingkat dari angka yang dikurangi.</a:t>
            </a:r>
            <a:endParaRPr/>
          </a:p>
        </p:txBody>
      </p:sp>
      <p:sp>
        <p:nvSpPr>
          <p:cNvPr id="142" name="Google Shape;142;p10"/>
          <p:cNvSpPr txBox="1"/>
          <p:nvPr/>
        </p:nvSpPr>
        <p:spPr>
          <a:xfrm>
            <a:off x="827087" y="1989137"/>
            <a:ext cx="7921625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Contoh 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Benar : IX = 10 – 1 = 9,		XL = 50 – 10 = 40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Salah : IL = 50 – 1 = 49,	VL = 50 -  5 = 45</a:t>
            </a:r>
            <a:endParaRPr/>
          </a:p>
        </p:txBody>
      </p:sp>
      <p:sp>
        <p:nvSpPr>
          <p:cNvPr id="143" name="Google Shape;143;p10"/>
          <p:cNvSpPr txBox="1"/>
          <p:nvPr/>
        </p:nvSpPr>
        <p:spPr>
          <a:xfrm>
            <a:off x="107950" y="3429000"/>
            <a:ext cx="8424862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 startAt="4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Penulisan angka pada ketentuan (2) menyatakan penambah angka dasar yang lebih besar, jika letaknya di kanan angka dasar yang lebih besar itu.</a:t>
            </a:r>
            <a:endParaRPr/>
          </a:p>
        </p:txBody>
      </p:sp>
      <p:sp>
        <p:nvSpPr>
          <p:cNvPr id="144" name="Google Shape;144;p10"/>
          <p:cNvSpPr txBox="1"/>
          <p:nvPr/>
        </p:nvSpPr>
        <p:spPr>
          <a:xfrm>
            <a:off x="827087" y="4652962"/>
            <a:ext cx="7921625" cy="176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Contoh 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Benar : VII = 5+1+1 = 7		CX = 100 + 10 = 110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XIII = 10+1+1+1 = 13,	CXX = 100+10+10 = 120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Salah : LVV = 500+5+5 = 510,	XCC = 10+100+100 = 210	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01/11/2017</a:t>
            </a:r>
            <a:endParaRPr/>
          </a:p>
        </p:txBody>
      </p:sp>
      <p:sp>
        <p:nvSpPr>
          <p:cNvPr id="150" name="Google Shape;150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51" name="Google Shape;151;p11"/>
          <p:cNvSpPr txBox="1"/>
          <p:nvPr/>
        </p:nvSpPr>
        <p:spPr>
          <a:xfrm>
            <a:off x="179387" y="333375"/>
            <a:ext cx="8424862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 startAt="4"/>
            </a:pPr>
            <a:r>
              <a:rPr b="1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CONTOH PENGGUNAAN/PEMAKAIAN :</a:t>
            </a:r>
            <a:endParaRPr/>
          </a:p>
        </p:txBody>
      </p:sp>
      <p:sp>
        <p:nvSpPr>
          <p:cNvPr id="152" name="Google Shape;152;p11"/>
          <p:cNvSpPr txBox="1"/>
          <p:nvPr/>
        </p:nvSpPr>
        <p:spPr>
          <a:xfrm>
            <a:off x="539750" y="1449387"/>
            <a:ext cx="7921625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Contoh 1: Tulis dalam bentuk desimal CLXII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Jawab     : CLXII = 100 + 50 + 10 + 1 + 1 = 162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1"/>
          <p:cNvSpPr txBox="1"/>
          <p:nvPr/>
        </p:nvSpPr>
        <p:spPr>
          <a:xfrm>
            <a:off x="539750" y="2924175"/>
            <a:ext cx="7921625" cy="264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Contoh 2 : Tulis dalam bentuk Romawi 289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Jawab : 289 = 200 + 80 + 9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= 100 + 100 + 50 + 10 + 10 + 10 + 9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= 100 + 100 + 50 + 10 + 10 + 10 + (10 – 1)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= CCLXXXIX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