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 name="Shape 34"/>
        <p:cNvGrpSpPr/>
        <p:nvPr/>
      </p:nvGrpSpPr>
      <p:grpSpPr>
        <a:xfrm>
          <a:off x="0" y="0"/>
          <a:ext cx="0" cy="0"/>
          <a:chOff x="0" y="0"/>
          <a:chExt cx="0" cy="0"/>
        </a:xfrm>
      </p:grpSpPr>
      <p:sp>
        <p:nvSpPr>
          <p:cNvPr id="35" name="Google Shape;35;p2"/>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Google Shape;36;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7" name="Google Shape;37;p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1" name="Shape 91"/>
        <p:cNvGrpSpPr/>
        <p:nvPr/>
      </p:nvGrpSpPr>
      <p:grpSpPr>
        <a:xfrm>
          <a:off x="0" y="0"/>
          <a:ext cx="0" cy="0"/>
          <a:chOff x="0" y="0"/>
          <a:chExt cx="0" cy="0"/>
        </a:xfrm>
      </p:grpSpPr>
      <p:sp>
        <p:nvSpPr>
          <p:cNvPr id="92" name="Google Shape;92;p11"/>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3" name="Google Shape;93;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4" name="Google Shape;94;p1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5" name="Google Shape;95;p1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6" name="Google Shape;96;p1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7" name="Shape 97"/>
        <p:cNvGrpSpPr/>
        <p:nvPr/>
      </p:nvGrpSpPr>
      <p:grpSpPr>
        <a:xfrm>
          <a:off x="0" y="0"/>
          <a:ext cx="0" cy="0"/>
          <a:chOff x="0" y="0"/>
          <a:chExt cx="0" cy="0"/>
        </a:xfrm>
      </p:grpSpPr>
      <p:sp>
        <p:nvSpPr>
          <p:cNvPr id="98" name="Google Shape;98;p12"/>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9" name="Google Shape;99;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00" name="Google Shape;100;p1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1" name="Google Shape;101;p1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2" name="Google Shape;102;p1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0" name="Shape 40"/>
        <p:cNvGrpSpPr/>
        <p:nvPr/>
      </p:nvGrpSpPr>
      <p:grpSpPr>
        <a:xfrm>
          <a:off x="0" y="0"/>
          <a:ext cx="0" cy="0"/>
          <a:chOff x="0" y="0"/>
          <a:chExt cx="0" cy="0"/>
        </a:xfrm>
      </p:grpSpPr>
      <p:sp>
        <p:nvSpPr>
          <p:cNvPr id="41" name="Google Shape;41;p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Google Shape;42;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43" name="Google Shape;43;p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5" name="Google Shape;45;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6" name="Shape 46"/>
        <p:cNvGrpSpPr/>
        <p:nvPr/>
      </p:nvGrpSpPr>
      <p:grpSpPr>
        <a:xfrm>
          <a:off x="0" y="0"/>
          <a:ext cx="0" cy="0"/>
          <a:chOff x="0" y="0"/>
          <a:chExt cx="0" cy="0"/>
        </a:xfrm>
      </p:grpSpPr>
      <p:sp>
        <p:nvSpPr>
          <p:cNvPr id="47" name="Google Shape;47;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8" name="Google Shape;48;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49" name="Google Shape;49;p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0" name="Google Shape;50;p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1" name="Google Shape;51;p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2" name="Shape 52"/>
        <p:cNvGrpSpPr/>
        <p:nvPr/>
      </p:nvGrpSpPr>
      <p:grpSpPr>
        <a:xfrm>
          <a:off x="0" y="0"/>
          <a:ext cx="0" cy="0"/>
          <a:chOff x="0" y="0"/>
          <a:chExt cx="0" cy="0"/>
        </a:xfrm>
      </p:grpSpPr>
      <p:sp>
        <p:nvSpPr>
          <p:cNvPr id="53" name="Google Shape;53;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5" name="Google Shape;55;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6" name="Google Shape;56;p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Google Shape;58;p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9" name="Shape 59"/>
        <p:cNvGrpSpPr/>
        <p:nvPr/>
      </p:nvGrpSpPr>
      <p:grpSpPr>
        <a:xfrm>
          <a:off x="0" y="0"/>
          <a:ext cx="0" cy="0"/>
          <a:chOff x="0" y="0"/>
          <a:chExt cx="0" cy="0"/>
        </a:xfrm>
      </p:grpSpPr>
      <p:sp>
        <p:nvSpPr>
          <p:cNvPr id="60" name="Google Shape;60;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1" name="Google Shape;61;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62" name="Google Shape;62;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3" name="Google Shape;63;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64" name="Google Shape;64;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5" name="Google Shape;65;p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8" name="Shape 68"/>
        <p:cNvGrpSpPr/>
        <p:nvPr/>
      </p:nvGrpSpPr>
      <p:grpSpPr>
        <a:xfrm>
          <a:off x="0" y="0"/>
          <a:ext cx="0" cy="0"/>
          <a:chOff x="0" y="0"/>
          <a:chExt cx="0" cy="0"/>
        </a:xfrm>
      </p:grpSpPr>
      <p:sp>
        <p:nvSpPr>
          <p:cNvPr id="69" name="Google Shape;69;p7"/>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Google Shape;70;p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3" name="Shape 73"/>
        <p:cNvGrpSpPr/>
        <p:nvPr/>
      </p:nvGrpSpPr>
      <p:grpSpPr>
        <a:xfrm>
          <a:off x="0" y="0"/>
          <a:ext cx="0" cy="0"/>
          <a:chOff x="0" y="0"/>
          <a:chExt cx="0" cy="0"/>
        </a:xfrm>
      </p:grpSpPr>
      <p:sp>
        <p:nvSpPr>
          <p:cNvPr id="74" name="Google Shape;74;p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5" name="Google Shape;75;p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Google Shape;76;p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7" name="Shape 77"/>
        <p:cNvGrpSpPr/>
        <p:nvPr/>
      </p:nvGrpSpPr>
      <p:grpSpPr>
        <a:xfrm>
          <a:off x="0" y="0"/>
          <a:ext cx="0" cy="0"/>
          <a:chOff x="0" y="0"/>
          <a:chExt cx="0" cy="0"/>
        </a:xfrm>
      </p:grpSpPr>
      <p:sp>
        <p:nvSpPr>
          <p:cNvPr id="78" name="Google Shape;78;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9" name="Google Shape;79;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0" name="Google Shape;80;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1" name="Google Shape;81;p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Google Shape;83;p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4" name="Shape 84"/>
        <p:cNvGrpSpPr/>
        <p:nvPr/>
      </p:nvGrpSpPr>
      <p:grpSpPr>
        <a:xfrm>
          <a:off x="0" y="0"/>
          <a:ext cx="0" cy="0"/>
          <a:chOff x="0" y="0"/>
          <a:chExt cx="0" cy="0"/>
        </a:xfrm>
      </p:grpSpPr>
      <p:sp>
        <p:nvSpPr>
          <p:cNvPr id="85" name="Google Shape;85;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0"/>
          <p:cNvSpPr/>
          <p:nvPr>
            <p:ph idx="2" type="pic"/>
          </p:nvPr>
        </p:nvSpPr>
        <p:spPr>
          <a:xfrm>
            <a:off x="1792288" y="612775"/>
            <a:ext cx="5486400" cy="4114800"/>
          </a:xfrm>
          <a:prstGeom prst="rect">
            <a:avLst/>
          </a:prstGeom>
          <a:noFill/>
          <a:ln>
            <a:noFill/>
          </a:ln>
        </p:spPr>
      </p:sp>
      <p:sp>
        <p:nvSpPr>
          <p:cNvPr id="87" name="Google Shape;87;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8" name="Google Shape;88;p1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9" name="Google Shape;89;p1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0" name="Google Shape;90;p1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5.xml"/><Relationship Id="rId22" Type="http://schemas.openxmlformats.org/officeDocument/2006/relationships/slideLayout" Target="../slideLayouts/slideLayout7.xml"/><Relationship Id="rId21" Type="http://schemas.openxmlformats.org/officeDocument/2006/relationships/slideLayout" Target="../slideLayouts/slideLayout6.xml"/><Relationship Id="rId24" Type="http://schemas.openxmlformats.org/officeDocument/2006/relationships/slideLayout" Target="../slideLayouts/slideLayout9.xml"/><Relationship Id="rId23" Type="http://schemas.openxmlformats.org/officeDocument/2006/relationships/slideLayout" Target="../slideLayouts/slideLayout8.xml"/><Relationship Id="rId1" Type="http://schemas.openxmlformats.org/officeDocument/2006/relationships/image" Target="../media/image4.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5.png"/><Relationship Id="rId26" Type="http://schemas.openxmlformats.org/officeDocument/2006/relationships/slideLayout" Target="../slideLayouts/slideLayout11.xml"/><Relationship Id="rId25" Type="http://schemas.openxmlformats.org/officeDocument/2006/relationships/slideLayout" Target="../slideLayouts/slideLayout10.xml"/><Relationship Id="rId27" Type="http://schemas.openxmlformats.org/officeDocument/2006/relationships/theme" Target="../theme/theme1.xml"/><Relationship Id="rId5" Type="http://schemas.openxmlformats.org/officeDocument/2006/relationships/hyperlink" Target="about:blank" TargetMode="External"/><Relationship Id="rId6" Type="http://schemas.openxmlformats.org/officeDocument/2006/relationships/image" Target="../media/image1.png"/><Relationship Id="rId7" Type="http://schemas.openxmlformats.org/officeDocument/2006/relationships/hyperlink" Target="about:blank" TargetMode="External"/><Relationship Id="rId8"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image" Target="../media/image2.png"/><Relationship Id="rId15" Type="http://schemas.openxmlformats.org/officeDocument/2006/relationships/hyperlink" Target="about:blank" TargetMode="External"/><Relationship Id="rId14" Type="http://schemas.openxmlformats.org/officeDocument/2006/relationships/image" Target="../media/image6.png"/><Relationship Id="rId17" Type="http://schemas.openxmlformats.org/officeDocument/2006/relationships/slideLayout" Target="../slideLayouts/slideLayout2.xml"/><Relationship Id="rId16" Type="http://schemas.openxmlformats.org/officeDocument/2006/relationships/slideLayout" Target="../slideLayouts/slideLayout1.xml"/><Relationship Id="rId19" Type="http://schemas.openxmlformats.org/officeDocument/2006/relationships/slideLayout" Target="../slideLayouts/slideLayout4.xml"/><Relationship Id="rId18"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11" name="Google Shape;11;p1">
            <a:hlinkClick r:id="rId2"/>
          </p:cNvPr>
          <p:cNvSpPr/>
          <p:nvPr/>
        </p:nvSpPr>
        <p:spPr>
          <a:xfrm>
            <a:off x="3665142" y="236425"/>
            <a:ext cx="8066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rgbClr val="002060"/>
                </a:solidFill>
                <a:latin typeface="Calibri"/>
                <a:ea typeface="Calibri"/>
                <a:cs typeface="Calibri"/>
                <a:sym typeface="Calibri"/>
              </a:rPr>
              <a:t>JUDUL</a:t>
            </a:r>
            <a:endParaRPr b="1" sz="1800" u="none">
              <a:solidFill>
                <a:srgbClr val="002060"/>
              </a:solidFill>
              <a:latin typeface="Calibri"/>
              <a:ea typeface="Calibri"/>
              <a:cs typeface="Calibri"/>
              <a:sym typeface="Calibri"/>
            </a:endParaRPr>
          </a:p>
        </p:txBody>
      </p:sp>
      <p:sp>
        <p:nvSpPr>
          <p:cNvPr id="12" name="Google Shape;12;p1">
            <a:hlinkClick action="ppaction://hlinksldjump" r:id="rId3"/>
          </p:cNvPr>
          <p:cNvSpPr/>
          <p:nvPr/>
        </p:nvSpPr>
        <p:spPr>
          <a:xfrm>
            <a:off x="4593836" y="236425"/>
            <a:ext cx="120860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none">
                <a:solidFill>
                  <a:schemeClr val="dk1"/>
                </a:solidFill>
                <a:latin typeface="Calibri"/>
                <a:ea typeface="Calibri"/>
                <a:cs typeface="Calibri"/>
                <a:sym typeface="Calibri"/>
              </a:rPr>
              <a:t>ISI MATERI</a:t>
            </a:r>
            <a:endParaRPr b="1" sz="1800" u="none">
              <a:solidFill>
                <a:schemeClr val="dk1"/>
              </a:solidFill>
              <a:latin typeface="Calibri"/>
              <a:ea typeface="Calibri"/>
              <a:cs typeface="Calibri"/>
              <a:sym typeface="Calibri"/>
            </a:endParaRPr>
          </a:p>
        </p:txBody>
      </p:sp>
      <p:grpSp>
        <p:nvGrpSpPr>
          <p:cNvPr id="13" name="Google Shape;13;p1"/>
          <p:cNvGrpSpPr/>
          <p:nvPr/>
        </p:nvGrpSpPr>
        <p:grpSpPr>
          <a:xfrm>
            <a:off x="2643174" y="228804"/>
            <a:ext cx="4057899" cy="371704"/>
            <a:chOff x="100244" y="896401"/>
            <a:chExt cx="4057899" cy="371704"/>
          </a:xfrm>
        </p:grpSpPr>
        <p:grpSp>
          <p:nvGrpSpPr>
            <p:cNvPr id="14" name="Google Shape;14;p1"/>
            <p:cNvGrpSpPr/>
            <p:nvPr/>
          </p:nvGrpSpPr>
          <p:grpSpPr>
            <a:xfrm>
              <a:off x="100244" y="896401"/>
              <a:ext cx="907871" cy="369332"/>
              <a:chOff x="1071538" y="884259"/>
              <a:chExt cx="907871" cy="369332"/>
            </a:xfrm>
          </p:grpSpPr>
          <p:sp>
            <p:nvSpPr>
              <p:cNvPr id="15" name="Google Shape;15;p1">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PREV</a:t>
                </a:r>
                <a:endParaRPr b="1" sz="1800" u="none">
                  <a:solidFill>
                    <a:srgbClr val="FFFF00"/>
                  </a:solidFill>
                  <a:latin typeface="Calibri"/>
                  <a:ea typeface="Calibri"/>
                  <a:cs typeface="Calibri"/>
                  <a:sym typeface="Calibri"/>
                </a:endParaRPr>
              </a:p>
            </p:txBody>
          </p:sp>
          <p:sp>
            <p:nvSpPr>
              <p:cNvPr id="16" name="Google Shape;16;p1">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nvGrpSpPr>
            <p:cNvPr id="17" name="Google Shape;17;p1"/>
            <p:cNvGrpSpPr/>
            <p:nvPr/>
          </p:nvGrpSpPr>
          <p:grpSpPr>
            <a:xfrm>
              <a:off x="3351055" y="898773"/>
              <a:ext cx="807088" cy="369332"/>
              <a:chOff x="3351055" y="886631"/>
              <a:chExt cx="807088" cy="369332"/>
            </a:xfrm>
          </p:grpSpPr>
          <p:sp>
            <p:nvSpPr>
              <p:cNvPr id="18" name="Google Shape;18;p1">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NEXT</a:t>
                </a:r>
                <a:endParaRPr b="1" sz="1800" u="none">
                  <a:solidFill>
                    <a:srgbClr val="FFFF00"/>
                  </a:solidFill>
                  <a:latin typeface="Calibri"/>
                  <a:ea typeface="Calibri"/>
                  <a:cs typeface="Calibri"/>
                  <a:sym typeface="Calibri"/>
                </a:endParaRPr>
              </a:p>
            </p:txBody>
          </p:sp>
          <p:sp>
            <p:nvSpPr>
              <p:cNvPr id="19" name="Google Shape;19;p1">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pic>
        <p:nvPicPr>
          <p:cNvPr id="20" name="Google Shape;20;p1"/>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21" name="Google Shape;21;p1"/>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22" name="Google Shape;22;p1"/>
          <p:cNvGrpSpPr/>
          <p:nvPr/>
        </p:nvGrpSpPr>
        <p:grpSpPr>
          <a:xfrm>
            <a:off x="8001024" y="1187528"/>
            <a:ext cx="1116082" cy="988402"/>
            <a:chOff x="8001024" y="1357298"/>
            <a:chExt cx="1116082" cy="988402"/>
          </a:xfrm>
        </p:grpSpPr>
        <p:sp>
          <p:nvSpPr>
            <p:cNvPr id="23" name="Google Shape;23;p1">
              <a:hlinkClick r:id="rId4"/>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a:t>
              </a:r>
              <a:endParaRPr b="1" sz="1200">
                <a:solidFill>
                  <a:srgbClr val="3F3151"/>
                </a:solidFill>
                <a:latin typeface="Arial"/>
                <a:ea typeface="Arial"/>
                <a:cs typeface="Arial"/>
                <a:sym typeface="Arial"/>
              </a:endParaRPr>
            </a:p>
          </p:txBody>
        </p:sp>
        <p:pic>
          <p:nvPicPr>
            <p:cNvPr id="24" name="Google Shape;24;p1">
              <a:hlinkClick r:id="rId5"/>
            </p:cNvPr>
            <p:cNvPicPr preferRelativeResize="0"/>
            <p:nvPr/>
          </p:nvPicPr>
          <p:blipFill rotWithShape="1">
            <a:blip r:embed="rId6">
              <a:alphaModFix/>
            </a:blip>
            <a:srcRect b="0" l="0" r="0" t="0"/>
            <a:stretch/>
          </p:blipFill>
          <p:spPr>
            <a:xfrm>
              <a:off x="8103528" y="1643050"/>
              <a:ext cx="1000131" cy="702650"/>
            </a:xfrm>
            <a:prstGeom prst="rect">
              <a:avLst/>
            </a:prstGeom>
            <a:noFill/>
            <a:ln>
              <a:noFill/>
            </a:ln>
          </p:spPr>
        </p:pic>
      </p:grpSp>
      <p:grpSp>
        <p:nvGrpSpPr>
          <p:cNvPr id="25" name="Google Shape;25;p1"/>
          <p:cNvGrpSpPr/>
          <p:nvPr/>
        </p:nvGrpSpPr>
        <p:grpSpPr>
          <a:xfrm>
            <a:off x="8072462" y="2473412"/>
            <a:ext cx="1039820" cy="1041641"/>
            <a:chOff x="8072462" y="3071810"/>
            <a:chExt cx="1039820" cy="1041641"/>
          </a:xfrm>
        </p:grpSpPr>
        <p:sp>
          <p:nvSpPr>
            <p:cNvPr id="26" name="Google Shape;26;p1">
              <a:hlinkClick r:id="rId7"/>
            </p:cNvPr>
            <p:cNvSpPr txBox="1"/>
            <p:nvPr/>
          </p:nvSpPr>
          <p:spPr>
            <a:xfrm>
              <a:off x="8072462" y="3071810"/>
              <a:ext cx="103982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a:t>
              </a:r>
              <a:endParaRPr b="1" sz="1200">
                <a:solidFill>
                  <a:srgbClr val="3F3151"/>
                </a:solidFill>
                <a:latin typeface="Arial"/>
                <a:ea typeface="Arial"/>
                <a:cs typeface="Arial"/>
                <a:sym typeface="Arial"/>
              </a:endParaRPr>
            </a:p>
          </p:txBody>
        </p:sp>
        <p:pic>
          <p:nvPicPr>
            <p:cNvPr id="27" name="Google Shape;27;p1">
              <a:hlinkClick r:id="rId8"/>
            </p:cNvPr>
            <p:cNvPicPr preferRelativeResize="0"/>
            <p:nvPr/>
          </p:nvPicPr>
          <p:blipFill rotWithShape="1">
            <a:blip r:embed="rId9">
              <a:alphaModFix/>
            </a:blip>
            <a:srcRect b="0" l="0" r="0" t="0"/>
            <a:stretch/>
          </p:blipFill>
          <p:spPr>
            <a:xfrm>
              <a:off x="8103527" y="3388659"/>
              <a:ext cx="1000132" cy="724792"/>
            </a:xfrm>
            <a:prstGeom prst="rect">
              <a:avLst/>
            </a:prstGeom>
            <a:noFill/>
            <a:ln>
              <a:noFill/>
            </a:ln>
          </p:spPr>
        </p:pic>
      </p:grpSp>
      <p:grpSp>
        <p:nvGrpSpPr>
          <p:cNvPr id="28" name="Google Shape;28;p1"/>
          <p:cNvGrpSpPr/>
          <p:nvPr/>
        </p:nvGrpSpPr>
        <p:grpSpPr>
          <a:xfrm>
            <a:off x="8072430" y="3884522"/>
            <a:ext cx="1071570" cy="996714"/>
            <a:chOff x="8072430" y="4786322"/>
            <a:chExt cx="1071570" cy="996714"/>
          </a:xfrm>
        </p:grpSpPr>
        <p:sp>
          <p:nvSpPr>
            <p:cNvPr id="29" name="Google Shape;29;p1">
              <a:hlinkClick r:id="rId10"/>
            </p:cNvPr>
            <p:cNvSpPr txBox="1"/>
            <p:nvPr/>
          </p:nvSpPr>
          <p:spPr>
            <a:xfrm>
              <a:off x="8072430" y="4786322"/>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III</a:t>
              </a:r>
              <a:endParaRPr b="1" sz="1200">
                <a:solidFill>
                  <a:srgbClr val="3F3151"/>
                </a:solidFill>
                <a:latin typeface="Arial"/>
                <a:ea typeface="Arial"/>
                <a:cs typeface="Arial"/>
                <a:sym typeface="Arial"/>
              </a:endParaRPr>
            </a:p>
          </p:txBody>
        </p:sp>
        <p:pic>
          <p:nvPicPr>
            <p:cNvPr id="30" name="Google Shape;30;p1">
              <a:hlinkClick r:id="rId11"/>
            </p:cNvPr>
            <p:cNvPicPr preferRelativeResize="0"/>
            <p:nvPr/>
          </p:nvPicPr>
          <p:blipFill rotWithShape="1">
            <a:blip r:embed="rId12">
              <a:alphaModFix/>
            </a:blip>
            <a:srcRect b="0" l="0" r="0" t="0"/>
            <a:stretch/>
          </p:blipFill>
          <p:spPr>
            <a:xfrm>
              <a:off x="8103527" y="5103171"/>
              <a:ext cx="1000132" cy="679865"/>
            </a:xfrm>
            <a:prstGeom prst="rect">
              <a:avLst/>
            </a:prstGeom>
            <a:noFill/>
            <a:ln>
              <a:noFill/>
            </a:ln>
          </p:spPr>
        </p:pic>
      </p:grpSp>
      <p:grpSp>
        <p:nvGrpSpPr>
          <p:cNvPr id="31" name="Google Shape;31;p1"/>
          <p:cNvGrpSpPr/>
          <p:nvPr/>
        </p:nvGrpSpPr>
        <p:grpSpPr>
          <a:xfrm>
            <a:off x="8059015" y="5227702"/>
            <a:ext cx="1071570" cy="1023518"/>
            <a:chOff x="5929322" y="4929198"/>
            <a:chExt cx="1071570" cy="1023518"/>
          </a:xfrm>
        </p:grpSpPr>
        <p:pic>
          <p:nvPicPr>
            <p:cNvPr id="32" name="Google Shape;32;p1">
              <a:hlinkClick r:id="rId13"/>
            </p:cNvPr>
            <p:cNvPicPr preferRelativeResize="0"/>
            <p:nvPr/>
          </p:nvPicPr>
          <p:blipFill rotWithShape="1">
            <a:blip r:embed="rId14">
              <a:alphaModFix/>
            </a:blip>
            <a:srcRect b="0" l="0" r="0" t="0"/>
            <a:stretch/>
          </p:blipFill>
          <p:spPr>
            <a:xfrm>
              <a:off x="5956216" y="5255291"/>
              <a:ext cx="1000132" cy="697425"/>
            </a:xfrm>
            <a:prstGeom prst="rect">
              <a:avLst/>
            </a:prstGeom>
            <a:noFill/>
            <a:ln>
              <a:noFill/>
            </a:ln>
          </p:spPr>
        </p:pic>
        <p:sp>
          <p:nvSpPr>
            <p:cNvPr id="33" name="Google Shape;33;p1">
              <a:hlinkClick r:id="rId15"/>
            </p:cNvPr>
            <p:cNvSpPr txBox="1"/>
            <p:nvPr/>
          </p:nvSpPr>
          <p:spPr>
            <a:xfrm>
              <a:off x="5929322" y="4929198"/>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IV</a:t>
              </a:r>
              <a:endParaRPr b="1" sz="1200">
                <a:solidFill>
                  <a:srgbClr val="3F315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8" r:id="rId16"/>
    <p:sldLayoutId id="2147483649" r:id="rId17"/>
    <p:sldLayoutId id="2147483650" r:id="rId18"/>
    <p:sldLayoutId id="2147483651" r:id="rId19"/>
    <p:sldLayoutId id="2147483652" r:id="rId20"/>
    <p:sldLayoutId id="2147483653" r:id="rId21"/>
    <p:sldLayoutId id="2147483654" r:id="rId22"/>
    <p:sldLayoutId id="2147483655" r:id="rId23"/>
    <p:sldLayoutId id="2147483656" r:id="rId24"/>
    <p:sldLayoutId id="2147483657" r:id="rId25"/>
    <p:sldLayoutId id="2147483658" r:id="rId26"/>
  </p:sldLayoutIdLs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2"/>
                                        </p:tgtEl>
                                        <p:attrNameLst>
                                          <p:attrName>style.visibility</p:attrName>
                                        </p:attrNameLst>
                                      </p:cBhvr>
                                      <p:to>
                                        <p:strVal val="visible"/>
                                      </p:to>
                                    </p:set>
                                    <p:animEffect filter="fade" transition="in">
                                      <p:cBhvr>
                                        <p:cTn dur="2000"/>
                                        <p:tgtEl>
                                          <p:spTgt spid="22"/>
                                        </p:tgtEl>
                                      </p:cBhvr>
                                    </p:animEffect>
                                  </p:childTnLst>
                                </p:cTn>
                              </p:par>
                              <p:par>
                                <p:cTn fill="hold" nodeType="withEffect" presetClass="entr" presetID="10" presetSubtype="0">
                                  <p:stCondLst>
                                    <p:cond delay="0"/>
                                  </p:stCondLst>
                                  <p:childTnLst>
                                    <p:set>
                                      <p:cBhvr>
                                        <p:cTn dur="1" fill="hold">
                                          <p:stCondLst>
                                            <p:cond delay="0"/>
                                          </p:stCondLst>
                                        </p:cTn>
                                        <p:tgtEl>
                                          <p:spTgt spid="25"/>
                                        </p:tgtEl>
                                        <p:attrNameLst>
                                          <p:attrName>style.visibility</p:attrName>
                                        </p:attrNameLst>
                                      </p:cBhvr>
                                      <p:to>
                                        <p:strVal val="visible"/>
                                      </p:to>
                                    </p:set>
                                    <p:animEffect filter="fade" transition="in">
                                      <p:cBhvr>
                                        <p:cTn dur="2000"/>
                                        <p:tgtEl>
                                          <p:spTgt spid="25"/>
                                        </p:tgtEl>
                                      </p:cBhvr>
                                    </p:animEffect>
                                  </p:childTnLst>
                                </p:cTn>
                              </p:par>
                              <p:par>
                                <p:cTn fill="hold" nodeType="withEffect" presetClass="entr" presetID="10" presetSubtype="0">
                                  <p:stCondLst>
                                    <p:cond delay="0"/>
                                  </p:stCondLst>
                                  <p:childTnLst>
                                    <p:set>
                                      <p:cBhvr>
                                        <p:cTn dur="1" fill="hold">
                                          <p:stCondLst>
                                            <p:cond delay="0"/>
                                          </p:stCondLst>
                                        </p:cTn>
                                        <p:tgtEl>
                                          <p:spTgt spid="28"/>
                                        </p:tgtEl>
                                        <p:attrNameLst>
                                          <p:attrName>style.visibility</p:attrName>
                                        </p:attrNameLst>
                                      </p:cBhvr>
                                      <p:to>
                                        <p:strVal val="visible"/>
                                      </p:to>
                                    </p:set>
                                    <p:animEffect filter="fade" transition="in">
                                      <p:cBhvr>
                                        <p:cTn dur="2000"/>
                                        <p:tgtEl>
                                          <p:spTgt spid="28"/>
                                        </p:tgtEl>
                                      </p:cBhvr>
                                    </p:animEffect>
                                  </p:childTnLst>
                                </p:cTn>
                              </p:par>
                              <p:par>
                                <p:cTn fill="hold" nodeType="withEffect" presetClass="entr" presetID="10" presetSubtype="0">
                                  <p:stCondLst>
                                    <p:cond delay="0"/>
                                  </p:stCondLst>
                                  <p:childTnLst>
                                    <p:set>
                                      <p:cBhvr>
                                        <p:cTn dur="1" fill="hold">
                                          <p:stCondLst>
                                            <p:cond delay="0"/>
                                          </p:stCondLst>
                                        </p:cTn>
                                        <p:tgtEl>
                                          <p:spTgt spid="31"/>
                                        </p:tgtEl>
                                        <p:attrNameLst>
                                          <p:attrName>style.visibility</p:attrName>
                                        </p:attrNameLst>
                                      </p:cBhvr>
                                      <p:to>
                                        <p:strVal val="visible"/>
                                      </p:to>
                                    </p:set>
                                    <p:animEffect filter="fade" transition="in">
                                      <p:cBhvr>
                                        <p:cTn dur="2000"/>
                                        <p:tgtEl>
                                          <p:spTgt spid="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5" Type="http://schemas.openxmlformats.org/officeDocument/2006/relationships/slide" Target="/ppt/slides/slide5.xml"/><Relationship Id="rId6" Type="http://schemas.openxmlformats.org/officeDocument/2006/relationships/slide" Target="/ppt/slid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2.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5.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id="107" name="Google Shape;107;p1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8" name="Google Shape;108;p13"/>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9" name="Google Shape;109;p13"/>
          <p:cNvSpPr txBox="1"/>
          <p:nvPr/>
        </p:nvSpPr>
        <p:spPr>
          <a:xfrm>
            <a:off x="2357422" y="714356"/>
            <a:ext cx="714380"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IV</a:t>
            </a:r>
            <a:endParaRPr b="1" sz="4200">
              <a:solidFill>
                <a:schemeClr val="lt1"/>
              </a:solidFill>
              <a:latin typeface="Arial"/>
              <a:ea typeface="Arial"/>
              <a:cs typeface="Arial"/>
              <a:sym typeface="Arial"/>
            </a:endParaRPr>
          </a:p>
        </p:txBody>
      </p:sp>
      <p:sp>
        <p:nvSpPr>
          <p:cNvPr id="110" name="Google Shape;110;p13"/>
          <p:cNvSpPr txBox="1"/>
          <p:nvPr/>
        </p:nvSpPr>
        <p:spPr>
          <a:xfrm>
            <a:off x="3315144" y="808946"/>
            <a:ext cx="361431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Denah dan Skala</a:t>
            </a:r>
            <a:endParaRPr b="1" sz="2600">
              <a:solidFill>
                <a:srgbClr val="3F3151"/>
              </a:solidFill>
              <a:latin typeface="Arial"/>
              <a:ea typeface="Arial"/>
              <a:cs typeface="Arial"/>
              <a:sym typeface="Arial"/>
            </a:endParaRPr>
          </a:p>
        </p:txBody>
      </p:sp>
      <p:pic>
        <p:nvPicPr>
          <p:cNvPr id="111" name="Google Shape;111;p13"/>
          <p:cNvPicPr preferRelativeResize="0"/>
          <p:nvPr/>
        </p:nvPicPr>
        <p:blipFill rotWithShape="1">
          <a:blip r:embed="rId4">
            <a:alphaModFix/>
          </a:blip>
          <a:srcRect b="0" l="0" r="0" t="0"/>
          <a:stretch/>
        </p:blipFill>
        <p:spPr>
          <a:xfrm>
            <a:off x="2357422" y="1714488"/>
            <a:ext cx="4143404" cy="2889334"/>
          </a:xfrm>
          <a:prstGeom prst="rect">
            <a:avLst/>
          </a:prstGeom>
          <a:noFill/>
          <a:ln>
            <a:noFill/>
          </a:ln>
        </p:spPr>
      </p:pic>
      <p:sp>
        <p:nvSpPr>
          <p:cNvPr id="112" name="Google Shape;112;p13"/>
          <p:cNvSpPr/>
          <p:nvPr/>
        </p:nvSpPr>
        <p:spPr>
          <a:xfrm>
            <a:off x="723928" y="4889384"/>
            <a:ext cx="7848600"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Pernahkah kamu berpikir bahwa sebelum membangun rumah harus disiapkan desainnya terlebih dahulu? Bangunan berupa rumah, hotel, atau menara sekali pun tentu memiliki desain denah tersendiri. Sebelum dibangun, sebuah rumah atau hotel dibuatlah denah dengan menggunakan skala tertentu. Dengan menggunakan denah berskala, kita dapat mengetahui posisi dan seberapa besar ukuran ruang-ruang yang akan dibuat.</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1"/>
                                        </p:tgtEl>
                                        <p:attrNameLst>
                                          <p:attrName>style.visibility</p:attrName>
                                        </p:attrNameLst>
                                      </p:cBhvr>
                                      <p:to>
                                        <p:strVal val="visible"/>
                                      </p:to>
                                    </p:set>
                                    <p:anim calcmode="lin" valueType="num">
                                      <p:cBhvr additive="base">
                                        <p:cTn dur="500"/>
                                        <p:tgtEl>
                                          <p:spTgt spid="11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2"/>
          <p:cNvSpPr/>
          <p:nvPr/>
        </p:nvSpPr>
        <p:spPr>
          <a:xfrm>
            <a:off x="500034" y="1214422"/>
            <a:ext cx="7358114" cy="163019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Kamar Ali berbentuk persegi panjang dengan ukuran panjang 4 m dan lebar 3 m. Kamar itu akan digambar pada selembar kertas dengan menggunakan skala 1 : 100.</a:t>
            </a:r>
            <a:endParaRPr/>
          </a:p>
        </p:txBody>
      </p:sp>
      <p:sp>
        <p:nvSpPr>
          <p:cNvPr id="177" name="Google Shape;177;p22"/>
          <p:cNvSpPr/>
          <p:nvPr/>
        </p:nvSpPr>
        <p:spPr>
          <a:xfrm>
            <a:off x="500034" y="2914976"/>
            <a:ext cx="7572428" cy="322293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Oleh karena itu, berikut ini yang ditentukan Ali.</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Panjang kamar Ali = 4 m = 400 cm.</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Lebar kamar Ali = 3 m = 300 cm.</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Ingat skala yang digunakan 1 : 100 sehingga</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panjang pada gambar =               = 4 cm</a:t>
            </a:r>
            <a:endParaRPr/>
          </a:p>
          <a:p>
            <a:pPr indent="0" lvl="0" marL="0" marR="0" rtl="0" algn="l">
              <a:lnSpc>
                <a:spcPct val="150000"/>
              </a:lnSpc>
              <a:spcBef>
                <a:spcPts val="0"/>
              </a:spcBef>
              <a:spcAft>
                <a:spcPts val="0"/>
              </a:spcAft>
              <a:buNone/>
            </a:pPr>
            <a:r>
              <a:rPr lang="en-US" sz="2300">
                <a:solidFill>
                  <a:schemeClr val="dk1"/>
                </a:solidFill>
                <a:latin typeface="Calibri"/>
                <a:ea typeface="Calibri"/>
                <a:cs typeface="Calibri"/>
                <a:sym typeface="Calibri"/>
              </a:rPr>
              <a:t>lebar pada gambar =              = 3 cm.</a:t>
            </a:r>
            <a:endParaRPr/>
          </a:p>
        </p:txBody>
      </p:sp>
      <p:pic>
        <p:nvPicPr>
          <p:cNvPr id="178" name="Google Shape;178;p22"/>
          <p:cNvPicPr preferRelativeResize="0"/>
          <p:nvPr/>
        </p:nvPicPr>
        <p:blipFill rotWithShape="1">
          <a:blip r:embed="rId3">
            <a:alphaModFix/>
          </a:blip>
          <a:srcRect b="0" l="0" r="0" t="0"/>
          <a:stretch/>
        </p:blipFill>
        <p:spPr>
          <a:xfrm>
            <a:off x="3446042" y="5109613"/>
            <a:ext cx="854954" cy="511375"/>
          </a:xfrm>
          <a:prstGeom prst="rect">
            <a:avLst/>
          </a:prstGeom>
          <a:noFill/>
          <a:ln>
            <a:noFill/>
          </a:ln>
        </p:spPr>
      </p:pic>
      <p:pic>
        <p:nvPicPr>
          <p:cNvPr id="179" name="Google Shape;179;p22"/>
          <p:cNvPicPr preferRelativeResize="0"/>
          <p:nvPr/>
        </p:nvPicPr>
        <p:blipFill rotWithShape="1">
          <a:blip r:embed="rId4">
            <a:alphaModFix/>
          </a:blip>
          <a:srcRect b="0" l="0" r="0" t="0"/>
          <a:stretch/>
        </p:blipFill>
        <p:spPr>
          <a:xfrm>
            <a:off x="3074104" y="5623459"/>
            <a:ext cx="869702" cy="539537"/>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anim calcmode="lin" valueType="num">
                                      <p:cBhvr additive="base">
                                        <p:cTn dur="500"/>
                                        <p:tgtEl>
                                          <p:spTgt spid="177">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anim calcmode="lin" valueType="num">
                                      <p:cBhvr additive="base">
                                        <p:cTn dur="500"/>
                                        <p:tgtEl>
                                          <p:spTgt spid="177">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2" st="2"/>
                                            </p:txEl>
                                          </p:spTgt>
                                        </p:tgtEl>
                                        <p:attrNameLst>
                                          <p:attrName>style.visibility</p:attrName>
                                        </p:attrNameLst>
                                      </p:cBhvr>
                                      <p:to>
                                        <p:strVal val="visible"/>
                                      </p:to>
                                    </p:set>
                                    <p:anim calcmode="lin" valueType="num">
                                      <p:cBhvr additive="base">
                                        <p:cTn dur="500"/>
                                        <p:tgtEl>
                                          <p:spTgt spid="177">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3" st="3"/>
                                            </p:txEl>
                                          </p:spTgt>
                                        </p:tgtEl>
                                        <p:attrNameLst>
                                          <p:attrName>style.visibility</p:attrName>
                                        </p:attrNameLst>
                                      </p:cBhvr>
                                      <p:to>
                                        <p:strVal val="visible"/>
                                      </p:to>
                                    </p:set>
                                    <p:anim calcmode="lin" valueType="num">
                                      <p:cBhvr additive="base">
                                        <p:cTn dur="500"/>
                                        <p:tgtEl>
                                          <p:spTgt spid="177">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4" st="4"/>
                                            </p:txEl>
                                          </p:spTgt>
                                        </p:tgtEl>
                                        <p:attrNameLst>
                                          <p:attrName>style.visibility</p:attrName>
                                        </p:attrNameLst>
                                      </p:cBhvr>
                                      <p:to>
                                        <p:strVal val="visible"/>
                                      </p:to>
                                    </p:set>
                                    <p:anim calcmode="lin" valueType="num">
                                      <p:cBhvr additive="base">
                                        <p:cTn dur="500"/>
                                        <p:tgtEl>
                                          <p:spTgt spid="177">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5" st="5"/>
                                            </p:txEl>
                                          </p:spTgt>
                                        </p:tgtEl>
                                        <p:attrNameLst>
                                          <p:attrName>style.visibility</p:attrName>
                                        </p:attrNameLst>
                                      </p:cBhvr>
                                      <p:to>
                                        <p:strVal val="visible"/>
                                      </p:to>
                                    </p:set>
                                    <p:anim calcmode="lin" valueType="num">
                                      <p:cBhvr additive="base">
                                        <p:cTn dur="500"/>
                                        <p:tgtEl>
                                          <p:spTgt spid="177">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8"/>
                                        </p:tgtEl>
                                        <p:attrNameLst>
                                          <p:attrName>style.visibility</p:attrName>
                                        </p:attrNameLst>
                                      </p:cBhvr>
                                      <p:to>
                                        <p:strVal val="visible"/>
                                      </p:to>
                                    </p:set>
                                    <p:anim calcmode="lin" valueType="num">
                                      <p:cBhvr additive="base">
                                        <p:cTn dur="500"/>
                                        <p:tgtEl>
                                          <p:spTgt spid="17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79"/>
                                        </p:tgtEl>
                                        <p:attrNameLst>
                                          <p:attrName>style.visibility</p:attrName>
                                        </p:attrNameLst>
                                      </p:cBhvr>
                                      <p:to>
                                        <p:strVal val="visible"/>
                                      </p:to>
                                    </p:set>
                                    <p:anim calcmode="lin" valueType="num">
                                      <p:cBhvr additive="base">
                                        <p:cTn dur="500"/>
                                        <p:tgtEl>
                                          <p:spTgt spid="17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4"/>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14"/>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9" name="Google Shape;119;p14">
            <a:hlinkClick action="ppaction://hlinksldjump" r:id="rId3"/>
          </p:cNvPr>
          <p:cNvSpPr/>
          <p:nvPr/>
        </p:nvSpPr>
        <p:spPr>
          <a:xfrm>
            <a:off x="609600" y="2169375"/>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Membuat Denah Letak Benda</a:t>
            </a:r>
            <a:endParaRPr b="1" sz="2200">
              <a:solidFill>
                <a:srgbClr val="002060"/>
              </a:solidFill>
              <a:latin typeface="Calibri"/>
              <a:ea typeface="Calibri"/>
              <a:cs typeface="Calibri"/>
              <a:sym typeface="Calibri"/>
            </a:endParaRPr>
          </a:p>
        </p:txBody>
      </p:sp>
      <p:sp>
        <p:nvSpPr>
          <p:cNvPr id="120" name="Google Shape;120;p14">
            <a:hlinkClick action="ppaction://hlinksldjump" r:id="rId4"/>
          </p:cNvPr>
          <p:cNvSpPr/>
          <p:nvPr/>
        </p:nvSpPr>
        <p:spPr>
          <a:xfrm>
            <a:off x="609600" y="2643182"/>
            <a:ext cx="6929486" cy="830997"/>
          </a:xfrm>
          <a:prstGeom prst="rect">
            <a:avLst/>
          </a:prstGeom>
          <a:noFill/>
          <a:ln>
            <a:noFill/>
          </a:ln>
        </p:spPr>
        <p:txBody>
          <a:bodyPr anchorCtr="0" anchor="t" bIns="45700" lIns="91425" spcFirstLastPara="1" rIns="91425" wrap="square" tIns="45700">
            <a:noAutofit/>
          </a:bodyPr>
          <a:lstStyle/>
          <a:p>
            <a:pPr indent="-442913" lvl="0" marL="442913" marR="0" rtl="0" algn="l">
              <a:spcBef>
                <a:spcPts val="0"/>
              </a:spcBef>
              <a:spcAft>
                <a:spcPts val="0"/>
              </a:spcAft>
              <a:buNone/>
            </a:pPr>
            <a:r>
              <a:rPr b="1" lang="en-US" sz="2200">
                <a:solidFill>
                  <a:srgbClr val="002060"/>
                </a:solidFill>
                <a:latin typeface="Calibri"/>
                <a:ea typeface="Calibri"/>
                <a:cs typeface="Calibri"/>
                <a:sym typeface="Calibri"/>
              </a:rPr>
              <a:t>B.   </a:t>
            </a:r>
            <a:r>
              <a:rPr b="1" lang="en-US" sz="2400">
                <a:solidFill>
                  <a:srgbClr val="002060"/>
                </a:solidFill>
                <a:latin typeface="Calibri"/>
                <a:ea typeface="Calibri"/>
                <a:cs typeface="Calibri"/>
                <a:sym typeface="Calibri"/>
              </a:rPr>
              <a:t>Menentukan Letak Benda atau Tempat pada Denah atau Peta</a:t>
            </a:r>
            <a:endParaRPr b="1" sz="2400">
              <a:solidFill>
                <a:srgbClr val="002060"/>
              </a:solidFill>
              <a:latin typeface="Calibri"/>
              <a:ea typeface="Calibri"/>
              <a:cs typeface="Calibri"/>
              <a:sym typeface="Calibri"/>
            </a:endParaRPr>
          </a:p>
        </p:txBody>
      </p:sp>
      <p:sp>
        <p:nvSpPr>
          <p:cNvPr id="121" name="Google Shape;121;p14">
            <a:hlinkClick action="ppaction://hlinksldjump" r:id="rId5"/>
          </p:cNvPr>
          <p:cNvSpPr/>
          <p:nvPr/>
        </p:nvSpPr>
        <p:spPr>
          <a:xfrm>
            <a:off x="609600" y="3571876"/>
            <a:ext cx="721523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Perbandingan Paling Sederhana</a:t>
            </a:r>
            <a:endParaRPr b="1" sz="2200">
              <a:solidFill>
                <a:srgbClr val="002060"/>
              </a:solidFill>
              <a:latin typeface="Calibri"/>
              <a:ea typeface="Calibri"/>
              <a:cs typeface="Calibri"/>
              <a:sym typeface="Calibri"/>
            </a:endParaRPr>
          </a:p>
        </p:txBody>
      </p:sp>
      <p:sp>
        <p:nvSpPr>
          <p:cNvPr id="122" name="Google Shape;122;p14">
            <a:hlinkClick action="ppaction://hlinksldjump" r:id="rId6"/>
          </p:cNvPr>
          <p:cNvSpPr/>
          <p:nvPr/>
        </p:nvSpPr>
        <p:spPr>
          <a:xfrm>
            <a:off x="609600" y="4143380"/>
            <a:ext cx="6929486" cy="430887"/>
          </a:xfrm>
          <a:prstGeom prst="rect">
            <a:avLst/>
          </a:prstGeom>
          <a:noFill/>
          <a:ln>
            <a:noFill/>
          </a:ln>
        </p:spPr>
        <p:txBody>
          <a:bodyPr anchorCtr="0" anchor="t" bIns="45700" lIns="91425" spcFirstLastPara="1" rIns="91425" wrap="square" tIns="45700">
            <a:noAutofit/>
          </a:bodyPr>
          <a:lstStyle/>
          <a:p>
            <a:pPr indent="-442913" lvl="0" marL="442913" marR="0" rtl="0" algn="l">
              <a:spcBef>
                <a:spcPts val="0"/>
              </a:spcBef>
              <a:spcAft>
                <a:spcPts val="0"/>
              </a:spcAft>
              <a:buNone/>
            </a:pPr>
            <a:r>
              <a:rPr b="1" lang="en-US" sz="2200">
                <a:solidFill>
                  <a:srgbClr val="002060"/>
                </a:solidFill>
                <a:latin typeface="Calibri"/>
                <a:ea typeface="Calibri"/>
                <a:cs typeface="Calibri"/>
                <a:sym typeface="Calibri"/>
              </a:rPr>
              <a:t>D.   Menggambar Denah atau Daerah Menggunakan Skala</a:t>
            </a:r>
            <a:endParaRPr b="1" sz="2200">
              <a:solidFill>
                <a:srgbClr val="00206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9"/>
                                        </p:tgtEl>
                                        <p:attrNameLst>
                                          <p:attrName>style.visibility</p:attrName>
                                        </p:attrNameLst>
                                      </p:cBhvr>
                                      <p:to>
                                        <p:strVal val="visible"/>
                                      </p:to>
                                    </p:set>
                                    <p:anim calcmode="lin" valueType="num">
                                      <p:cBhvr additive="base">
                                        <p:cTn dur="500"/>
                                        <p:tgtEl>
                                          <p:spTgt spid="11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500"/>
                                        <p:tgtEl>
                                          <p:spTgt spid="12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gtEl>
                                        <p:attrNameLst>
                                          <p:attrName>style.visibility</p:attrName>
                                        </p:attrNameLst>
                                      </p:cBhvr>
                                      <p:to>
                                        <p:strVal val="visible"/>
                                      </p:to>
                                    </p:set>
                                    <p:anim calcmode="lin" valueType="num">
                                      <p:cBhvr additive="base">
                                        <p:cTn dur="500"/>
                                        <p:tgtEl>
                                          <p:spTgt spid="12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2"/>
                                        </p:tgtEl>
                                        <p:attrNameLst>
                                          <p:attrName>style.visibility</p:attrName>
                                        </p:attrNameLst>
                                      </p:cBhvr>
                                      <p:to>
                                        <p:strVal val="visible"/>
                                      </p:to>
                                    </p:set>
                                    <p:anim calcmode="lin" valueType="num">
                                      <p:cBhvr additive="base">
                                        <p:cTn dur="500"/>
                                        <p:tgtEl>
                                          <p:spTgt spid="12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5"/>
          <p:cNvSpPr/>
          <p:nvPr/>
        </p:nvSpPr>
        <p:spPr>
          <a:xfrm>
            <a:off x="404783" y="1209700"/>
            <a:ext cx="552809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Membuat Denah Letak Benda</a:t>
            </a:r>
            <a:endParaRPr/>
          </a:p>
        </p:txBody>
      </p:sp>
      <p:pic>
        <p:nvPicPr>
          <p:cNvPr id="128" name="Google Shape;128;p15"/>
          <p:cNvPicPr preferRelativeResize="0"/>
          <p:nvPr/>
        </p:nvPicPr>
        <p:blipFill rotWithShape="1">
          <a:blip r:embed="rId3">
            <a:alphaModFix/>
          </a:blip>
          <a:srcRect b="0" l="0" r="0" t="0"/>
          <a:stretch/>
        </p:blipFill>
        <p:spPr>
          <a:xfrm>
            <a:off x="439570" y="2505100"/>
            <a:ext cx="3957638" cy="2362200"/>
          </a:xfrm>
          <a:prstGeom prst="rect">
            <a:avLst/>
          </a:prstGeom>
          <a:noFill/>
          <a:ln>
            <a:noFill/>
          </a:ln>
        </p:spPr>
      </p:pic>
      <p:pic>
        <p:nvPicPr>
          <p:cNvPr id="129" name="Google Shape;129;p15"/>
          <p:cNvPicPr preferRelativeResize="0"/>
          <p:nvPr/>
        </p:nvPicPr>
        <p:blipFill rotWithShape="1">
          <a:blip r:embed="rId4">
            <a:alphaModFix/>
          </a:blip>
          <a:srcRect b="0" l="0" r="0" t="0"/>
          <a:stretch/>
        </p:blipFill>
        <p:spPr>
          <a:xfrm>
            <a:off x="4857752" y="2252674"/>
            <a:ext cx="2022613" cy="2819400"/>
          </a:xfrm>
          <a:prstGeom prst="rect">
            <a:avLst/>
          </a:prstGeom>
          <a:noFill/>
          <a:ln>
            <a:noFill/>
          </a:ln>
        </p:spPr>
      </p:pic>
      <p:sp>
        <p:nvSpPr>
          <p:cNvPr id="130" name="Google Shape;130;p15"/>
          <p:cNvSpPr/>
          <p:nvPr/>
        </p:nvSpPr>
        <p:spPr>
          <a:xfrm>
            <a:off x="404783" y="1602368"/>
            <a:ext cx="515346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Membaca Denah Letak Benda atau Rumah</a:t>
            </a:r>
            <a:endParaRPr/>
          </a:p>
        </p:txBody>
      </p:sp>
      <p:sp>
        <p:nvSpPr>
          <p:cNvPr id="131" name="Google Shape;131;p15"/>
          <p:cNvSpPr/>
          <p:nvPr/>
        </p:nvSpPr>
        <p:spPr>
          <a:xfrm>
            <a:off x="413848" y="1971700"/>
            <a:ext cx="78486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200">
                <a:solidFill>
                  <a:schemeClr val="dk1"/>
                </a:solidFill>
                <a:latin typeface="Calibri"/>
                <a:ea typeface="Calibri"/>
                <a:cs typeface="Calibri"/>
                <a:sym typeface="Calibri"/>
              </a:rPr>
              <a:t>Perhatikan denah berikut.</a:t>
            </a:r>
            <a:endParaRPr sz="2200">
              <a:solidFill>
                <a:schemeClr val="dk1"/>
              </a:solidFill>
              <a:latin typeface="Calibri"/>
              <a:ea typeface="Calibri"/>
              <a:cs typeface="Calibri"/>
              <a:sym typeface="Calibri"/>
            </a:endParaRPr>
          </a:p>
        </p:txBody>
      </p:sp>
      <p:sp>
        <p:nvSpPr>
          <p:cNvPr id="132" name="Google Shape;132;p15"/>
          <p:cNvSpPr/>
          <p:nvPr/>
        </p:nvSpPr>
        <p:spPr>
          <a:xfrm>
            <a:off x="371906" y="5109613"/>
            <a:ext cx="7315200" cy="1545038"/>
          </a:xfrm>
          <a:prstGeom prst="rect">
            <a:avLst/>
          </a:prstGeom>
          <a:noFill/>
          <a:ln>
            <a:noFill/>
          </a:ln>
        </p:spPr>
        <p:txBody>
          <a:bodyPr anchorCtr="0" anchor="t" bIns="45700" lIns="91425" spcFirstLastPara="1" rIns="91425" wrap="square" tIns="45700">
            <a:noAutofit/>
          </a:bodyPr>
          <a:lstStyle/>
          <a:p>
            <a:pPr indent="-457200" lvl="0" marL="457200" marR="0" rtl="0" algn="l">
              <a:lnSpc>
                <a:spcPct val="120000"/>
              </a:lnSpc>
              <a:spcBef>
                <a:spcPts val="0"/>
              </a:spcBef>
              <a:spcAft>
                <a:spcPts val="0"/>
              </a:spcAft>
              <a:buNone/>
            </a:pPr>
            <a:r>
              <a:rPr lang="en-US" sz="2000">
                <a:solidFill>
                  <a:schemeClr val="dk1"/>
                </a:solidFill>
                <a:latin typeface="Calibri"/>
                <a:ea typeface="Calibri"/>
                <a:cs typeface="Calibri"/>
                <a:sym typeface="Calibri"/>
              </a:rPr>
              <a:t>Dari denah di atas, kita mengetahui</a:t>
            </a:r>
            <a:endParaRPr sz="2000">
              <a:solidFill>
                <a:schemeClr val="dk1"/>
              </a:solidFill>
              <a:latin typeface="Calibri"/>
              <a:ea typeface="Calibri"/>
              <a:cs typeface="Calibri"/>
              <a:sym typeface="Calibri"/>
            </a:endParaRPr>
          </a:p>
          <a:p>
            <a:pPr indent="-457200" lvl="0" marL="457200" marR="0" rtl="0" algn="l">
              <a:lnSpc>
                <a:spcPct val="120000"/>
              </a:lnSpc>
              <a:spcBef>
                <a:spcPts val="0"/>
              </a:spcBef>
              <a:spcAft>
                <a:spcPts val="0"/>
              </a:spcAft>
              <a:buNone/>
            </a:pPr>
            <a:r>
              <a:rPr lang="en-US" sz="2000">
                <a:solidFill>
                  <a:schemeClr val="dk1"/>
                </a:solidFill>
                <a:latin typeface="Calibri"/>
                <a:ea typeface="Calibri"/>
                <a:cs typeface="Calibri"/>
                <a:sym typeface="Calibri"/>
              </a:rPr>
              <a:t>•	letak ruang guru di samping ruang kepala sekolah;</a:t>
            </a:r>
            <a:endParaRPr sz="2000">
              <a:solidFill>
                <a:schemeClr val="dk1"/>
              </a:solidFill>
              <a:latin typeface="Calibri"/>
              <a:ea typeface="Calibri"/>
              <a:cs typeface="Calibri"/>
              <a:sym typeface="Calibri"/>
            </a:endParaRPr>
          </a:p>
          <a:p>
            <a:pPr indent="-457200" lvl="0" marL="457200" marR="0" rtl="0" algn="l">
              <a:lnSpc>
                <a:spcPct val="120000"/>
              </a:lnSpc>
              <a:spcBef>
                <a:spcPts val="0"/>
              </a:spcBef>
              <a:spcAft>
                <a:spcPts val="0"/>
              </a:spcAft>
              <a:buNone/>
            </a:pPr>
            <a:r>
              <a:rPr lang="en-US" sz="2000">
                <a:solidFill>
                  <a:schemeClr val="dk1"/>
                </a:solidFill>
                <a:latin typeface="Calibri"/>
                <a:ea typeface="Calibri"/>
                <a:cs typeface="Calibri"/>
                <a:sym typeface="Calibri"/>
              </a:rPr>
              <a:t>•	letak ruang perpustakaan antara ruang kelas I dan kamar mandi; Dan masih banyak hal yang dapat diketahui dari denah tersebut.</a:t>
            </a:r>
            <a:endParaRPr sz="2000">
              <a:solidFill>
                <a:schemeClr val="dk1"/>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6"/>
          <p:cNvSpPr/>
          <p:nvPr/>
        </p:nvSpPr>
        <p:spPr>
          <a:xfrm>
            <a:off x="270972" y="1142984"/>
            <a:ext cx="7786742" cy="60016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2060"/>
                </a:solidFill>
                <a:latin typeface="Calibri"/>
                <a:ea typeface="Calibri"/>
                <a:cs typeface="Calibri"/>
                <a:sym typeface="Calibri"/>
              </a:rPr>
              <a:t>B.   Menentukan Letak Benda atau Tempat pada Denah atau Peta</a:t>
            </a:r>
            <a:endParaRPr b="1" sz="2200">
              <a:solidFill>
                <a:srgbClr val="002060"/>
              </a:solidFill>
              <a:latin typeface="Calibri"/>
              <a:ea typeface="Calibri"/>
              <a:cs typeface="Calibri"/>
              <a:sym typeface="Calibri"/>
            </a:endParaRPr>
          </a:p>
        </p:txBody>
      </p:sp>
      <p:pic>
        <p:nvPicPr>
          <p:cNvPr id="138" name="Google Shape;138;p16"/>
          <p:cNvPicPr preferRelativeResize="0"/>
          <p:nvPr/>
        </p:nvPicPr>
        <p:blipFill rotWithShape="1">
          <a:blip r:embed="rId3">
            <a:alphaModFix/>
          </a:blip>
          <a:srcRect b="0" l="0" r="0" t="0"/>
          <a:stretch/>
        </p:blipFill>
        <p:spPr>
          <a:xfrm>
            <a:off x="2214546" y="1857364"/>
            <a:ext cx="3857652" cy="2589383"/>
          </a:xfrm>
          <a:prstGeom prst="rect">
            <a:avLst/>
          </a:prstGeom>
          <a:noFill/>
          <a:ln>
            <a:noFill/>
          </a:ln>
        </p:spPr>
      </p:pic>
      <p:sp>
        <p:nvSpPr>
          <p:cNvPr id="139" name="Google Shape;139;p16"/>
          <p:cNvSpPr/>
          <p:nvPr/>
        </p:nvSpPr>
        <p:spPr>
          <a:xfrm>
            <a:off x="428596" y="4572008"/>
            <a:ext cx="7572428" cy="212365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Dari peta di atas, dapat ditentukan letak suatu kota sebagai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Posisi Kota Denpasar adalah (G, 6).</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Posisi Kota Gianyar adalah (H, 5).</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5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 calcmode="lin" valueType="num">
                                      <p:cBhvr additive="base">
                                        <p:cTn dur="500"/>
                                        <p:tgtEl>
                                          <p:spTgt spid="139">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 calcmode="lin" valueType="num">
                                      <p:cBhvr additive="base">
                                        <p:cTn dur="500"/>
                                        <p:tgtEl>
                                          <p:spTgt spid="139">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 calcmode="lin" valueType="num">
                                      <p:cBhvr additive="base">
                                        <p:cTn dur="500"/>
                                        <p:tgtEl>
                                          <p:spTgt spid="139">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7"/>
          <p:cNvSpPr/>
          <p:nvPr/>
        </p:nvSpPr>
        <p:spPr>
          <a:xfrm>
            <a:off x="428596" y="1285860"/>
            <a:ext cx="430553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Perbandingan Paling Sederhana</a:t>
            </a:r>
            <a:endParaRPr b="1" sz="2200">
              <a:solidFill>
                <a:srgbClr val="002060"/>
              </a:solidFill>
              <a:latin typeface="Calibri"/>
              <a:ea typeface="Calibri"/>
              <a:cs typeface="Calibri"/>
              <a:sym typeface="Calibri"/>
            </a:endParaRPr>
          </a:p>
        </p:txBody>
      </p:sp>
      <p:sp>
        <p:nvSpPr>
          <p:cNvPr id="145" name="Google Shape;145;p17"/>
          <p:cNvSpPr/>
          <p:nvPr/>
        </p:nvSpPr>
        <p:spPr>
          <a:xfrm>
            <a:off x="428596" y="1714488"/>
            <a:ext cx="7572428" cy="2631490"/>
          </a:xfrm>
          <a:prstGeom prst="rect">
            <a:avLst/>
          </a:prstGeom>
          <a:noFill/>
          <a:ln>
            <a:noFill/>
          </a:ln>
        </p:spPr>
        <p:txBody>
          <a:bodyPr anchorCtr="0" anchor="t" bIns="45700" lIns="91425" spcFirstLastPara="1" rIns="91425" wrap="square" tIns="45700">
            <a:noAutofit/>
          </a:bodyPr>
          <a:lstStyle/>
          <a:p>
            <a:pPr indent="-442913" lvl="0" marL="44291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Misalnya ada 10 kelereng merah dan 3 kelereng kuning. Perbandingan banyak kelereng merah dengan kuning biasanya ditulis 10 : 3 (dibaca: </a:t>
            </a:r>
            <a:r>
              <a:rPr i="1" lang="en-US" sz="2200">
                <a:solidFill>
                  <a:schemeClr val="dk1"/>
                </a:solidFill>
                <a:latin typeface="Calibri"/>
                <a:ea typeface="Calibri"/>
                <a:cs typeface="Calibri"/>
                <a:sym typeface="Calibri"/>
              </a:rPr>
              <a:t>sepuluh berbanding tiga</a:t>
            </a:r>
            <a:r>
              <a:rPr lang="en-US" sz="2200">
                <a:solidFill>
                  <a:schemeClr val="dk1"/>
                </a:solidFill>
                <a:latin typeface="Calibri"/>
                <a:ea typeface="Calibri"/>
                <a:cs typeface="Calibri"/>
                <a:sym typeface="Calibri"/>
              </a:rPr>
              <a:t>). Jika penulisan dibalik, yaitu 3 : 10 maka dibaca </a:t>
            </a:r>
            <a:r>
              <a:rPr i="1" lang="en-US" sz="2200">
                <a:solidFill>
                  <a:schemeClr val="dk1"/>
                </a:solidFill>
                <a:latin typeface="Calibri"/>
                <a:ea typeface="Calibri"/>
                <a:cs typeface="Calibri"/>
                <a:sym typeface="Calibri"/>
              </a:rPr>
              <a:t>tiga berbanding sepuluh.</a:t>
            </a:r>
            <a:endParaRPr/>
          </a:p>
        </p:txBody>
      </p:sp>
      <p:sp>
        <p:nvSpPr>
          <p:cNvPr id="146" name="Google Shape;146;p17"/>
          <p:cNvSpPr/>
          <p:nvPr/>
        </p:nvSpPr>
        <p:spPr>
          <a:xfrm>
            <a:off x="428596" y="4242065"/>
            <a:ext cx="7500990" cy="1615827"/>
          </a:xfrm>
          <a:prstGeom prst="rect">
            <a:avLst/>
          </a:prstGeom>
          <a:noFill/>
          <a:ln>
            <a:noFill/>
          </a:ln>
        </p:spPr>
        <p:txBody>
          <a:bodyPr anchorCtr="0" anchor="t" bIns="45700" lIns="91425" spcFirstLastPara="1" rIns="91425" wrap="square" tIns="45700">
            <a:noAutofit/>
          </a:bodyPr>
          <a:lstStyle/>
          <a:p>
            <a:pPr indent="-442913" lvl="0" marL="44291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Perbandingan 6 : 8 ditulis 3 : 4. Penulisan 6 : 8 menjadi 3 : 4 dinamakan perbandingan terkecil atau </a:t>
            </a:r>
            <a:r>
              <a:rPr i="1" lang="en-US" sz="2200">
                <a:solidFill>
                  <a:schemeClr val="dk1"/>
                </a:solidFill>
                <a:latin typeface="Calibri"/>
                <a:ea typeface="Calibri"/>
                <a:cs typeface="Calibri"/>
                <a:sym typeface="Calibri"/>
              </a:rPr>
              <a:t>perbandingan paling sederhana.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5"/>
                                        </p:tgtEl>
                                        <p:attrNameLst>
                                          <p:attrName>style.visibility</p:attrName>
                                        </p:attrNameLst>
                                      </p:cBhvr>
                                      <p:to>
                                        <p:strVal val="visible"/>
                                      </p:to>
                                    </p:set>
                                    <p:anim calcmode="lin" valueType="num">
                                      <p:cBhvr additive="base">
                                        <p:cTn dur="500"/>
                                        <p:tgtEl>
                                          <p:spTgt spid="14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6"/>
                                        </p:tgtEl>
                                        <p:attrNameLst>
                                          <p:attrName>style.visibility</p:attrName>
                                        </p:attrNameLst>
                                      </p:cBhvr>
                                      <p:to>
                                        <p:strVal val="visible"/>
                                      </p:to>
                                    </p:set>
                                    <p:anim calcmode="lin" valueType="num">
                                      <p:cBhvr additive="base">
                                        <p:cTn dur="500"/>
                                        <p:tgtEl>
                                          <p:spTgt spid="14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8"/>
          <p:cNvSpPr/>
          <p:nvPr/>
        </p:nvSpPr>
        <p:spPr>
          <a:xfrm>
            <a:off x="485286" y="1025000"/>
            <a:ext cx="7643866" cy="567847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Perbandingan banyak uang Andi dan uang Wati adalah 3 : 7.</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Selisih uang Andi dan Wati adalah Rp20.000,00. Berapa rupiah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uang mereka masing-masing?</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Uang Andi : Uang Wita = 3 : 7.</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Selisih perbandingan = 7 – 3 = 4.</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Uang Andi 	=               × Rp20.000,00</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Rp15.000,00.</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Uang Wati =               × Rp20.000,00</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Rp35.000,00.</a:t>
            </a:r>
            <a:endParaRPr/>
          </a:p>
        </p:txBody>
      </p:sp>
      <p:pic>
        <p:nvPicPr>
          <p:cNvPr id="152" name="Google Shape;152;p18"/>
          <p:cNvPicPr preferRelativeResize="0"/>
          <p:nvPr/>
        </p:nvPicPr>
        <p:blipFill rotWithShape="1">
          <a:blip r:embed="rId3">
            <a:alphaModFix/>
          </a:blip>
          <a:srcRect b="0" l="0" r="0" t="0"/>
          <a:stretch/>
        </p:blipFill>
        <p:spPr>
          <a:xfrm>
            <a:off x="1995628" y="4557030"/>
            <a:ext cx="813518" cy="638568"/>
          </a:xfrm>
          <a:prstGeom prst="rect">
            <a:avLst/>
          </a:prstGeom>
          <a:noFill/>
          <a:ln>
            <a:noFill/>
          </a:ln>
        </p:spPr>
      </p:pic>
      <p:pic>
        <p:nvPicPr>
          <p:cNvPr id="153" name="Google Shape;153;p18"/>
          <p:cNvPicPr preferRelativeResize="0"/>
          <p:nvPr/>
        </p:nvPicPr>
        <p:blipFill rotWithShape="1">
          <a:blip r:embed="rId4">
            <a:alphaModFix/>
          </a:blip>
          <a:srcRect b="0" l="0" r="0" t="0"/>
          <a:stretch/>
        </p:blipFill>
        <p:spPr>
          <a:xfrm>
            <a:off x="2014980" y="5552174"/>
            <a:ext cx="857256" cy="717296"/>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2"/>
                                        </p:tgtEl>
                                        <p:attrNameLst>
                                          <p:attrName>style.visibility</p:attrName>
                                        </p:attrNameLst>
                                      </p:cBhvr>
                                      <p:to>
                                        <p:strVal val="visible"/>
                                      </p:to>
                                    </p:set>
                                    <p:anim calcmode="lin" valueType="num">
                                      <p:cBhvr additive="base">
                                        <p:cTn dur="500"/>
                                        <p:tgtEl>
                                          <p:spTgt spid="152"/>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3"/>
                                        </p:tgtEl>
                                        <p:attrNameLst>
                                          <p:attrName>style.visibility</p:attrName>
                                        </p:attrNameLst>
                                      </p:cBhvr>
                                      <p:to>
                                        <p:strVal val="visible"/>
                                      </p:to>
                                    </p:set>
                                    <p:anim calcmode="lin" valueType="num">
                                      <p:cBhvr additive="base">
                                        <p:cTn dur="500"/>
                                        <p:tgtEl>
                                          <p:spTgt spid="153"/>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9"/>
          <p:cNvSpPr/>
          <p:nvPr/>
        </p:nvSpPr>
        <p:spPr>
          <a:xfrm>
            <a:off x="357158" y="1142984"/>
            <a:ext cx="757242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D.   Menggambar Denah atau Daerah Menggunakan Skala</a:t>
            </a:r>
            <a:endParaRPr b="1" sz="2200">
              <a:solidFill>
                <a:srgbClr val="002060"/>
              </a:solidFill>
              <a:latin typeface="Calibri"/>
              <a:ea typeface="Calibri"/>
              <a:cs typeface="Calibri"/>
              <a:sym typeface="Calibri"/>
            </a:endParaRPr>
          </a:p>
        </p:txBody>
      </p:sp>
      <p:sp>
        <p:nvSpPr>
          <p:cNvPr id="159" name="Google Shape;159;p19"/>
          <p:cNvSpPr/>
          <p:nvPr/>
        </p:nvSpPr>
        <p:spPr>
          <a:xfrm>
            <a:off x="369604" y="1643049"/>
            <a:ext cx="2130904"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Pengertian Skala</a:t>
            </a:r>
            <a:endParaRPr b="1" sz="2200">
              <a:solidFill>
                <a:srgbClr val="00B0F0"/>
              </a:solidFill>
              <a:latin typeface="Calibri"/>
              <a:ea typeface="Calibri"/>
              <a:cs typeface="Calibri"/>
              <a:sym typeface="Calibri"/>
            </a:endParaRPr>
          </a:p>
        </p:txBody>
      </p:sp>
      <p:sp>
        <p:nvSpPr>
          <p:cNvPr id="160" name="Google Shape;160;p19"/>
          <p:cNvSpPr/>
          <p:nvPr/>
        </p:nvSpPr>
        <p:spPr>
          <a:xfrm>
            <a:off x="357158" y="2044484"/>
            <a:ext cx="7572428" cy="4458015"/>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en-US" sz="2200">
                <a:solidFill>
                  <a:schemeClr val="dk1"/>
                </a:solidFill>
                <a:latin typeface="Calibri"/>
                <a:ea typeface="Calibri"/>
                <a:cs typeface="Calibri"/>
                <a:sym typeface="Calibri"/>
              </a:rPr>
              <a:t>Misalnya panjang kayu 5 m. Dapatkah kamu menggambar sesuai dengan ukuran sebenarnya di bukumu? Tentu tidak dapat. Untuk itu, kamu menggambar di bukumu dengan gambar yang lebih pendek, misalnya kayu hanya sepanjang 5 cm.</a:t>
            </a:r>
            <a:endParaRPr/>
          </a:p>
          <a:p>
            <a:pPr indent="0" lvl="0" marL="0" marR="0" rtl="0" algn="l">
              <a:lnSpc>
                <a:spcPct val="130000"/>
              </a:lnSpc>
              <a:spcBef>
                <a:spcPts val="0"/>
              </a:spcBef>
              <a:spcAft>
                <a:spcPts val="0"/>
              </a:spcAft>
              <a:buNone/>
            </a:pPr>
            <a:r>
              <a:rPr lang="en-US" sz="2200">
                <a:solidFill>
                  <a:schemeClr val="dk1"/>
                </a:solidFill>
                <a:latin typeface="Calibri"/>
                <a:ea typeface="Calibri"/>
                <a:cs typeface="Calibri"/>
                <a:sym typeface="Calibri"/>
              </a:rPr>
              <a:t>Dalam hal ini, kamu menggunakan skala.</a:t>
            </a:r>
            <a:endParaRPr/>
          </a:p>
          <a:p>
            <a:pPr indent="0" lvl="0" marL="0" marR="0" rtl="0" algn="l">
              <a:lnSpc>
                <a:spcPct val="130000"/>
              </a:lnSpc>
              <a:spcBef>
                <a:spcPts val="0"/>
              </a:spcBef>
              <a:spcAft>
                <a:spcPts val="0"/>
              </a:spcAft>
              <a:buNone/>
            </a:pPr>
            <a:r>
              <a:rPr lang="en-US" sz="2200">
                <a:solidFill>
                  <a:schemeClr val="dk1"/>
                </a:solidFill>
                <a:latin typeface="Calibri"/>
                <a:ea typeface="Calibri"/>
                <a:cs typeface="Calibri"/>
                <a:sym typeface="Calibri"/>
              </a:rPr>
              <a:t>5 cm : 5 m 	= 5 cm : 500 cm</a:t>
            </a:r>
            <a:endParaRPr/>
          </a:p>
          <a:p>
            <a:pPr indent="0" lvl="0" marL="0" marR="0" rtl="0" algn="l">
              <a:lnSpc>
                <a:spcPct val="130000"/>
              </a:lnSpc>
              <a:spcBef>
                <a:spcPts val="0"/>
              </a:spcBef>
              <a:spcAft>
                <a:spcPts val="0"/>
              </a:spcAft>
              <a:buNone/>
            </a:pPr>
            <a:r>
              <a:rPr lang="en-US" sz="2200">
                <a:solidFill>
                  <a:schemeClr val="dk1"/>
                </a:solidFill>
                <a:latin typeface="Calibri"/>
                <a:ea typeface="Calibri"/>
                <a:cs typeface="Calibri"/>
                <a:sym typeface="Calibri"/>
              </a:rPr>
              <a:t>	= 1 : 100</a:t>
            </a:r>
            <a:endParaRPr/>
          </a:p>
          <a:p>
            <a:pPr indent="0" lvl="0" marL="0" marR="0" rtl="0" algn="l">
              <a:lnSpc>
                <a:spcPct val="130000"/>
              </a:lnSpc>
              <a:spcBef>
                <a:spcPts val="0"/>
              </a:spcBef>
              <a:spcAft>
                <a:spcPts val="0"/>
              </a:spcAft>
              <a:buNone/>
            </a:pPr>
            <a:r>
              <a:rPr lang="en-US" sz="2200">
                <a:solidFill>
                  <a:schemeClr val="dk1"/>
                </a:solidFill>
                <a:latin typeface="Calibri"/>
                <a:ea typeface="Calibri"/>
                <a:cs typeface="Calibri"/>
                <a:sym typeface="Calibri"/>
              </a:rPr>
              <a:t>Skala yang kamu gunakan 1 : 100. Artinya, setiap 1 cm mewakili 100 cm. Jadi, skala adalah perbandingan ukuran pada gambar dengan ukuran sebenarnya.</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9"/>
                                        </p:tgtEl>
                                        <p:attrNameLst>
                                          <p:attrName>style.visibility</p:attrName>
                                        </p:attrNameLst>
                                      </p:cBhvr>
                                      <p:to>
                                        <p:strVal val="visible"/>
                                      </p:to>
                                    </p:set>
                                    <p:anim calcmode="lin" valueType="num">
                                      <p:cBhvr additive="base">
                                        <p:cTn dur="500"/>
                                        <p:tgtEl>
                                          <p:spTgt spid="15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 calcmode="lin" valueType="num">
                                      <p:cBhvr additive="base">
                                        <p:cTn dur="500"/>
                                        <p:tgtEl>
                                          <p:spTgt spid="160">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 calcmode="lin" valueType="num">
                                      <p:cBhvr additive="base">
                                        <p:cTn dur="500"/>
                                        <p:tgtEl>
                                          <p:spTgt spid="160">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xEl>
                                              <p:pRg end="2" st="2"/>
                                            </p:txEl>
                                          </p:spTgt>
                                        </p:tgtEl>
                                        <p:attrNameLst>
                                          <p:attrName>style.visibility</p:attrName>
                                        </p:attrNameLst>
                                      </p:cBhvr>
                                      <p:to>
                                        <p:strVal val="visible"/>
                                      </p:to>
                                    </p:set>
                                    <p:anim calcmode="lin" valueType="num">
                                      <p:cBhvr additive="base">
                                        <p:cTn dur="500"/>
                                        <p:tgtEl>
                                          <p:spTgt spid="160">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xEl>
                                              <p:pRg end="3" st="3"/>
                                            </p:txEl>
                                          </p:spTgt>
                                        </p:tgtEl>
                                        <p:attrNameLst>
                                          <p:attrName>style.visibility</p:attrName>
                                        </p:attrNameLst>
                                      </p:cBhvr>
                                      <p:to>
                                        <p:strVal val="visible"/>
                                      </p:to>
                                    </p:set>
                                    <p:anim calcmode="lin" valueType="num">
                                      <p:cBhvr additive="base">
                                        <p:cTn dur="500"/>
                                        <p:tgtEl>
                                          <p:spTgt spid="160">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0">
                                            <p:txEl>
                                              <p:pRg end="4" st="4"/>
                                            </p:txEl>
                                          </p:spTgt>
                                        </p:tgtEl>
                                        <p:attrNameLst>
                                          <p:attrName>style.visibility</p:attrName>
                                        </p:attrNameLst>
                                      </p:cBhvr>
                                      <p:to>
                                        <p:strVal val="visible"/>
                                      </p:to>
                                    </p:set>
                                    <p:anim calcmode="lin" valueType="num">
                                      <p:cBhvr additive="base">
                                        <p:cTn dur="500"/>
                                        <p:tgtEl>
                                          <p:spTgt spid="160">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0"/>
          <p:cNvSpPr/>
          <p:nvPr/>
        </p:nvSpPr>
        <p:spPr>
          <a:xfrm>
            <a:off x="527228" y="1187228"/>
            <a:ext cx="7358114" cy="502105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400">
                <a:solidFill>
                  <a:schemeClr val="dk1"/>
                </a:solidFill>
                <a:latin typeface="Calibri"/>
                <a:ea typeface="Calibri"/>
                <a:cs typeface="Calibri"/>
                <a:sym typeface="Calibri"/>
              </a:rPr>
              <a:t>Contoh</a:t>
            </a:r>
            <a:endParaRPr b="1" sz="24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Jarak dua kota digambar pada peta berskala. Peta itu akan menggunakan skala 1 : 100.000. Jika jarak kedua kota itu 8 km, berapa sentimeter jarak kedua kota itu dalam peta?</a:t>
            </a:r>
            <a:endParaRPr/>
          </a:p>
          <a:p>
            <a:pPr indent="0" lvl="0" marL="0" marR="0" rtl="0" algn="l">
              <a:lnSpc>
                <a:spcPct val="150000"/>
              </a:lnSpc>
              <a:spcBef>
                <a:spcPts val="0"/>
              </a:spcBef>
              <a:spcAft>
                <a:spcPts val="0"/>
              </a:spcAft>
              <a:buNone/>
            </a:pPr>
            <a:r>
              <a:rPr b="1" lang="en-US" sz="24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Jarak dua kota = 8 km = 8.000 m = 800.000 cm.</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Skala 1 : 100.000 artinya setiap 1 cm mewakili 100.000 cm.</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Jadi, jarak pada peta = 800.000 : 100.000 = 8 cm.</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1"/>
          <p:cNvSpPr/>
          <p:nvPr/>
        </p:nvSpPr>
        <p:spPr>
          <a:xfrm>
            <a:off x="428596" y="2143116"/>
            <a:ext cx="7715304" cy="4662815"/>
          </a:xfrm>
          <a:prstGeom prst="rect">
            <a:avLst/>
          </a:prstGeom>
          <a:noFill/>
          <a:ln>
            <a:noFill/>
          </a:ln>
        </p:spPr>
        <p:txBody>
          <a:bodyPr anchorCtr="0" anchor="t" bIns="45700" lIns="91425" spcFirstLastPara="1" rIns="91425" wrap="square" tIns="45700">
            <a:noAutofit/>
          </a:bodyPr>
          <a:lstStyle/>
          <a:p>
            <a:pPr indent="-354013" lvl="0" marL="35401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Peta merupakan gambaran keadaaan suatu permukaan (misal permukaan bumi) yang ditampilkan pada bidang datar dengan skala tertentu. </a:t>
            </a:r>
            <a:endParaRPr/>
          </a:p>
          <a:p>
            <a:pPr indent="-354013" lvl="0" marL="35401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Gambaran permukaan itu dapat meliputi wilayah yang luas atau hanya wilayah yang sempit dan disajikan dalam sebuah lembar bidang datar (selembar kertas).</a:t>
            </a:r>
            <a:endParaRPr/>
          </a:p>
          <a:p>
            <a:pPr indent="-354013" lvl="0" marL="35401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Menggambar denah atau peta berskala harus mempertimbangkan jarak sesungguhnya dan jarak pada denah atau peta.</a:t>
            </a:r>
            <a:endParaRPr/>
          </a:p>
        </p:txBody>
      </p:sp>
      <p:sp>
        <p:nvSpPr>
          <p:cNvPr id="171" name="Google Shape;171;p21"/>
          <p:cNvSpPr/>
          <p:nvPr/>
        </p:nvSpPr>
        <p:spPr>
          <a:xfrm>
            <a:off x="428596" y="1071546"/>
            <a:ext cx="7572428" cy="110799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Menggambar Denah atau Peta Berskala dari Suatu Bangunan atau Daerah</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 calcmode="lin" valueType="num">
                                      <p:cBhvr additive="base">
                                        <p:cTn dur="500"/>
                                        <p:tgtEl>
                                          <p:spTgt spid="17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anim calcmode="lin" valueType="num">
                                      <p:cBhvr additive="base">
                                        <p:cTn dur="500"/>
                                        <p:tgtEl>
                                          <p:spTgt spid="17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anim calcmode="lin" valueType="num">
                                      <p:cBhvr additive="base">
                                        <p:cTn dur="500"/>
                                        <p:tgtEl>
                                          <p:spTgt spid="17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