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</p:sldMasterIdLst>
  <p:notesMasterIdLst>
    <p:notesMasterId r:id="rId18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4C6"/>
    <a:srgbClr val="82422B"/>
    <a:srgbClr val="A2D3CA"/>
    <a:srgbClr val="FFFF99"/>
    <a:srgbClr val="C4DF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73" d="100"/>
          <a:sy n="73" d="100"/>
        </p:scale>
        <p:origin x="126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87446D-3F27-4D92-9F55-F17F7C9B8922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AF95E2-FD2C-497A-AF5A-8FD9F550B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019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EA237-A359-4CC0-951A-F3A14D13DA26}" type="slidenum">
              <a:rPr lang="en-US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0022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EA237-A359-4CC0-951A-F3A14D13DA26}" type="slidenum">
              <a:rPr lang="en-US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0350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EA237-A359-4CC0-951A-F3A14D13DA26}" type="slidenum">
              <a:rPr lang="en-US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9772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EA237-A359-4CC0-951A-F3A14D13DA26}" type="slidenum">
              <a:rPr lang="en-US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7506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EA237-A359-4CC0-951A-F3A14D13DA26}" type="slidenum">
              <a:rPr lang="en-US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8812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EA237-A359-4CC0-951A-F3A14D13DA26}" type="slidenum">
              <a:rPr lang="en-US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6017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EA237-A359-4CC0-951A-F3A14D13DA26}" type="slidenum">
              <a:rPr lang="en-US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42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gambar</a:t>
            </a:r>
            <a:r>
              <a:rPr lang="en-US" dirty="0" smtClean="0"/>
              <a:t> </a:t>
            </a:r>
            <a:r>
              <a:rPr lang="en-US" dirty="0" err="1" smtClean="0"/>
              <a:t>cantumkan</a:t>
            </a:r>
            <a:r>
              <a:rPr lang="en-US" dirty="0" smtClean="0"/>
              <a:t> </a:t>
            </a:r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gambar</a:t>
            </a:r>
            <a:r>
              <a:rPr lang="en-US" dirty="0" smtClean="0"/>
              <a:t> </a:t>
            </a:r>
            <a:r>
              <a:rPr lang="en-US" dirty="0" err="1" smtClean="0"/>
              <a:t>dgn</a:t>
            </a:r>
            <a:r>
              <a:rPr lang="en-US" dirty="0" smtClean="0"/>
              <a:t> </a:t>
            </a:r>
            <a:r>
              <a:rPr lang="en-US" dirty="0" err="1" smtClean="0"/>
              <a:t>ukuran</a:t>
            </a:r>
            <a:r>
              <a:rPr lang="en-US" dirty="0" smtClean="0"/>
              <a:t> font 10pt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EA237-A359-4CC0-951A-F3A14D13DA26}" type="slidenum">
              <a:rPr lang="en-US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6960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EA237-A359-4CC0-951A-F3A14D13DA26}" type="slidenum">
              <a:rPr lang="en-US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7438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EA237-A359-4CC0-951A-F3A14D13DA26}" type="slidenum">
              <a:rPr lang="en-US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7968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EA237-A359-4CC0-951A-F3A14D13DA26}" type="slidenum">
              <a:rPr lang="en-US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6949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EA237-A359-4CC0-951A-F3A14D13DA26}" type="slidenum">
              <a:rPr lang="en-US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8995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EA237-A359-4CC0-951A-F3A14D13DA26}" type="slidenum">
              <a:rPr lang="en-US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6697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EA237-A359-4CC0-951A-F3A14D13DA26}" type="slidenum">
              <a:rPr lang="en-US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8242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EA237-A359-4CC0-951A-F3A14D13DA26}" type="slidenum">
              <a:rPr lang="en-US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657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8068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7267"/>
          </a:xfrm>
          <a:prstGeom prst="rect">
            <a:avLst/>
          </a:prstGeo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3833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867"/>
            <a:ext cx="7315200" cy="8043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>
                <a:solidFill>
                  <a:prstClr val="black"/>
                </a:solidFill>
              </a:rPr>
              <a:pPr/>
              <a:t>5/10/2022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179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43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>
                <a:solidFill>
                  <a:prstClr val="black"/>
                </a:solidFill>
              </a:rPr>
              <a:pPr/>
              <a:t>5/10/2022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1911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5167"/>
            <a:ext cx="2743200" cy="5850467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5167"/>
            <a:ext cx="8026400" cy="585046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>
                <a:solidFill>
                  <a:prstClr val="black"/>
                </a:solidFill>
              </a:rPr>
              <a:pPr/>
              <a:t>5/10/2022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79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9024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98345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77665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433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433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>
                <a:solidFill>
                  <a:prstClr val="black"/>
                </a:solidFill>
              </a:rPr>
              <a:pPr/>
              <a:t>5/10/2022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572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4584"/>
            <a:ext cx="5386917" cy="64134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5934"/>
            <a:ext cx="5386917" cy="39497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4584"/>
            <a:ext cx="5389033" cy="64134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5934"/>
            <a:ext cx="5389033" cy="39497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>
                <a:solidFill>
                  <a:prstClr val="black"/>
                </a:solidFill>
              </a:rPr>
              <a:pPr/>
              <a:t>5/10/2022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480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>
                <a:solidFill>
                  <a:prstClr val="black"/>
                </a:solidFill>
              </a:rPr>
              <a:pPr/>
              <a:t>5/10/2022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721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>
                <a:solidFill>
                  <a:prstClr val="black"/>
                </a:solidFill>
              </a:rPr>
              <a:pPr/>
              <a:t>5/10/2022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585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2"/>
            <a:ext cx="4011084" cy="1162049"/>
          </a:xfrm>
          <a:prstGeom prst="rect">
            <a:avLst/>
          </a:prstGeo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2583"/>
          </a:xfrm>
          <a:prstGeom prst="rect">
            <a:avLst/>
          </a:prstGeo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0"/>
            <a:ext cx="4011084" cy="46905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>
                <a:solidFill>
                  <a:prstClr val="black"/>
                </a:solidFill>
              </a:rPr>
              <a:pPr/>
              <a:t>5/10/2022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091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2517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iming>
    <p:tnLst>
      <p:par>
        <p:cTn id="1" dur="indefinite" restart="never" nodeType="tmRoot"/>
      </p:par>
    </p:tnLst>
  </p:timing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6264"/>
            <a:ext cx="12192000" cy="707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822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iming>
    <p:tnLst>
      <p:par>
        <p:cTn id="1" dur="indefinite" restart="never" nodeType="tmRoot"/>
      </p:par>
    </p:tnLst>
  </p:timing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jpeg"/><Relationship Id="rId4" Type="http://schemas.openxmlformats.org/officeDocument/2006/relationships/image" Target="../media/image1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" y="0"/>
            <a:ext cx="12181173" cy="6858000"/>
          </a:xfrm>
          <a:prstGeom prst="rect">
            <a:avLst/>
          </a:prstGeom>
        </p:spPr>
      </p:pic>
      <p:cxnSp>
        <p:nvCxnSpPr>
          <p:cNvPr id="9" name="直線コネクタ 9"/>
          <p:cNvCxnSpPr/>
          <p:nvPr/>
        </p:nvCxnSpPr>
        <p:spPr>
          <a:xfrm>
            <a:off x="6096000" y="3835400"/>
            <a:ext cx="4978400" cy="0"/>
          </a:xfrm>
          <a:prstGeom prst="line">
            <a:avLst/>
          </a:prstGeom>
          <a:noFill/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headEnd type="oval"/>
            <a:tailEnd type="oval"/>
          </a:ln>
          <a:effectLst/>
        </p:spPr>
      </p:cxnSp>
      <p:sp>
        <p:nvSpPr>
          <p:cNvPr id="10" name="タイトル 1"/>
          <p:cNvSpPr txBox="1">
            <a:spLocks/>
          </p:cNvSpPr>
          <p:nvPr/>
        </p:nvSpPr>
        <p:spPr>
          <a:xfrm>
            <a:off x="5080000" y="1782462"/>
            <a:ext cx="6765157" cy="625359"/>
          </a:xfrm>
          <a:prstGeom prst="rect">
            <a:avLst/>
          </a:prstGeom>
        </p:spPr>
        <p:txBody>
          <a:bodyPr lIns="91440" tIns="45720" rIns="91440" bIns="45720" anchor="b"/>
          <a:lstStyle>
            <a:lvl1pPr algn="ctr" defTabSz="914400" rtl="0" eaLnBrk="1" latinLnBrk="0" hangingPunct="1">
              <a:spcBef>
                <a:spcPct val="0"/>
              </a:spcBef>
              <a:buNone/>
              <a:defRPr sz="9600" kern="1200" spc="15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2176896">
              <a:defRPr/>
            </a:pPr>
            <a:r>
              <a:rPr kumimoji="1" lang="en-US" altLang="ja-JP" sz="4267" b="1" spc="0" dirty="0">
                <a:solidFill>
                  <a:prstClr val="black">
                    <a:lumMod val="65000"/>
                    <a:lumOff val="35000"/>
                  </a:prstClr>
                </a:solidFill>
                <a:latin typeface="Arial" pitchFamily="34" charset="0"/>
                <a:cs typeface="Arial" pitchFamily="34" charset="0"/>
              </a:rPr>
              <a:t>MEDIA MENGAJAR</a:t>
            </a:r>
            <a:endParaRPr kumimoji="1" lang="ja-JP" altLang="en-US" sz="4267" b="1" spc="0" dirty="0">
              <a:solidFill>
                <a:prstClr val="black">
                  <a:lumMod val="65000"/>
                  <a:lumOff val="3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086240" y="4024373"/>
            <a:ext cx="2752677" cy="420564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133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UNTUK SD/MI KELAS 1</a:t>
            </a:r>
            <a:endParaRPr lang="id-ID" sz="2133" b="1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3" name="Cube 12"/>
          <p:cNvSpPr/>
          <p:nvPr/>
        </p:nvSpPr>
        <p:spPr>
          <a:xfrm>
            <a:off x="2379933" y="1193800"/>
            <a:ext cx="3106468" cy="4383581"/>
          </a:xfrm>
          <a:prstGeom prst="cube">
            <a:avLst>
              <a:gd name="adj" fmla="val 3711"/>
            </a:avLst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5" name="テキスト プレースホルダー 11"/>
          <p:cNvSpPr txBox="1">
            <a:spLocks/>
          </p:cNvSpPr>
          <p:nvPr/>
        </p:nvSpPr>
        <p:spPr>
          <a:xfrm>
            <a:off x="5441507" y="2674581"/>
            <a:ext cx="5994400" cy="754420"/>
          </a:xfrm>
          <a:prstGeom prst="rect">
            <a:avLst/>
          </a:prstGeom>
        </p:spPr>
        <p:txBody>
          <a:bodyPr anchor="t">
            <a:noAutofit/>
          </a:bodyPr>
          <a:lstStyle>
            <a:lvl1pPr marL="342900" indent="-342900" algn="ct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0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3733" b="1" dirty="0" err="1">
                <a:solidFill>
                  <a:srgbClr val="8E9D01"/>
                </a:solidFill>
                <a:cs typeface="Arial" pitchFamily="34" charset="0"/>
              </a:rPr>
              <a:t>Seni</a:t>
            </a:r>
            <a:r>
              <a:rPr lang="en-US" sz="3733" b="1" dirty="0">
                <a:solidFill>
                  <a:srgbClr val="8E9D01"/>
                </a:solidFill>
                <a:cs typeface="Arial" pitchFamily="34" charset="0"/>
              </a:rPr>
              <a:t> </a:t>
            </a:r>
            <a:r>
              <a:rPr lang="en-US" sz="3733" b="1" dirty="0" err="1">
                <a:solidFill>
                  <a:srgbClr val="8E9D01"/>
                </a:solidFill>
                <a:cs typeface="Arial" pitchFamily="34" charset="0"/>
              </a:rPr>
              <a:t>Budaya</a:t>
            </a:r>
            <a:endParaRPr lang="en-US" sz="3733" b="1" dirty="0">
              <a:solidFill>
                <a:srgbClr val="8E9D01"/>
              </a:solidFill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9526" y="1360932"/>
            <a:ext cx="2938207" cy="4216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471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600"/>
                            </p:stCondLst>
                            <p:childTnLst>
                              <p:par>
                                <p:cTn id="1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50" y="271952"/>
            <a:ext cx="7728945" cy="75963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134619" y="296328"/>
            <a:ext cx="6511087" cy="6926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buSzPct val="100000"/>
            </a:pPr>
            <a:r>
              <a:rPr lang="en-US" sz="3733" b="1" dirty="0" smtClean="0">
                <a:solidFill>
                  <a:prstClr val="white"/>
                </a:solidFill>
                <a:cs typeface="Arial" pitchFamily="34" charset="0"/>
              </a:rPr>
              <a:t>4. Mari </a:t>
            </a:r>
            <a:r>
              <a:rPr lang="en-US" sz="3733" b="1" dirty="0" err="1" smtClean="0">
                <a:solidFill>
                  <a:prstClr val="white"/>
                </a:solidFill>
                <a:cs typeface="Arial" pitchFamily="34" charset="0"/>
              </a:rPr>
              <a:t>Menonton</a:t>
            </a:r>
            <a:r>
              <a:rPr lang="en-US" sz="3733" b="1" dirty="0" smtClean="0">
                <a:solidFill>
                  <a:prstClr val="white"/>
                </a:solidFill>
                <a:cs typeface="Arial" pitchFamily="34" charset="0"/>
              </a:rPr>
              <a:t> </a:t>
            </a:r>
            <a:r>
              <a:rPr lang="en-US" sz="3733" b="1" dirty="0" err="1" smtClean="0">
                <a:solidFill>
                  <a:prstClr val="white"/>
                </a:solidFill>
                <a:cs typeface="Arial" pitchFamily="34" charset="0"/>
              </a:rPr>
              <a:t>Pertunjukan</a:t>
            </a:r>
            <a:endParaRPr lang="en-US" sz="3733" b="1" dirty="0">
              <a:solidFill>
                <a:prstClr val="white"/>
              </a:solidFill>
              <a:cs typeface="Arial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440634" y="1055958"/>
            <a:ext cx="6612821" cy="4941437"/>
            <a:chOff x="5440634" y="1055958"/>
            <a:chExt cx="6612821" cy="494143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40634" y="1055958"/>
              <a:ext cx="6363437" cy="4917061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10377055" y="5751174"/>
              <a:ext cx="16764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err="1" smtClean="0"/>
                <a:t>Sumber</a:t>
              </a:r>
              <a:r>
                <a:rPr lang="en-US" sz="1000" dirty="0" smtClean="0"/>
                <a:t>: </a:t>
              </a:r>
              <a:r>
                <a:rPr lang="en-US" sz="1000" i="1" dirty="0" smtClean="0"/>
                <a:t>freepik.com</a:t>
              </a:r>
              <a:endParaRPr lang="en-US" sz="1000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36250" y="1413164"/>
            <a:ext cx="46274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Hal-</a:t>
            </a:r>
            <a:r>
              <a:rPr lang="en-US" sz="2800" b="1" dirty="0" err="1" smtClean="0"/>
              <a:t>hal</a:t>
            </a:r>
            <a:r>
              <a:rPr lang="en-US" sz="2800" b="1" dirty="0" smtClean="0"/>
              <a:t> yang </a:t>
            </a:r>
            <a:r>
              <a:rPr lang="en-US" sz="2800" b="1" dirty="0" err="1" smtClean="0"/>
              <a:t>dapat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dilakukan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saat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menonton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pertunjukan</a:t>
            </a:r>
            <a:r>
              <a:rPr lang="en-US" sz="2800" b="1" dirty="0" smtClean="0"/>
              <a:t>.</a:t>
            </a:r>
            <a:endParaRPr lang="en-US" sz="2800" b="1" dirty="0"/>
          </a:p>
        </p:txBody>
      </p:sp>
      <p:grpSp>
        <p:nvGrpSpPr>
          <p:cNvPr id="3" name="Group 2"/>
          <p:cNvGrpSpPr/>
          <p:nvPr/>
        </p:nvGrpSpPr>
        <p:grpSpPr>
          <a:xfrm>
            <a:off x="-456479" y="2535339"/>
            <a:ext cx="5499533" cy="3338945"/>
            <a:chOff x="-456479" y="2535339"/>
            <a:chExt cx="5499533" cy="3338945"/>
          </a:xfrm>
        </p:grpSpPr>
        <p:sp>
          <p:nvSpPr>
            <p:cNvPr id="2" name="Rounded Rectangle 1"/>
            <p:cNvSpPr/>
            <p:nvPr/>
          </p:nvSpPr>
          <p:spPr>
            <a:xfrm>
              <a:off x="-456479" y="2535339"/>
              <a:ext cx="5499533" cy="3338945"/>
            </a:xfrm>
            <a:prstGeom prst="roundRect">
              <a:avLst>
                <a:gd name="adj" fmla="val 11273"/>
              </a:avLst>
            </a:prstGeom>
            <a:solidFill>
              <a:srgbClr val="F8F4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-456478" y="2621357"/>
              <a:ext cx="5374844" cy="3166908"/>
            </a:xfrm>
            <a:prstGeom prst="roundRect">
              <a:avLst>
                <a:gd name="adj" fmla="val 11273"/>
              </a:avLst>
            </a:prstGeom>
            <a:noFill/>
            <a:ln w="57150">
              <a:solidFill>
                <a:srgbClr val="82422B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1141" y="2762708"/>
            <a:ext cx="484252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3000" b="1" dirty="0" err="1" smtClean="0">
                <a:solidFill>
                  <a:srgbClr val="FF0000"/>
                </a:solidFill>
              </a:rPr>
              <a:t>Meniru</a:t>
            </a:r>
            <a:r>
              <a:rPr lang="en-US" sz="3000" b="1" dirty="0" smtClean="0">
                <a:solidFill>
                  <a:srgbClr val="FF0000"/>
                </a:solidFill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</a:rPr>
              <a:t>ucapan</a:t>
            </a:r>
            <a:r>
              <a:rPr lang="en-US" sz="3000" b="1" dirty="0" smtClean="0">
                <a:solidFill>
                  <a:srgbClr val="FF0000"/>
                </a:solidFill>
              </a:rPr>
              <a:t> </a:t>
            </a:r>
            <a:r>
              <a:rPr lang="en-US" sz="3000" b="1" dirty="0" err="1" smtClean="0"/>
              <a:t>sederhana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salah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satu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tokoh</a:t>
            </a:r>
            <a:r>
              <a:rPr lang="en-US" sz="3000" b="1" dirty="0" smtClean="0"/>
              <a:t>.</a:t>
            </a:r>
          </a:p>
          <a:p>
            <a:pPr marL="342900" indent="-342900">
              <a:buAutoNum type="arabicPeriod"/>
            </a:pPr>
            <a:r>
              <a:rPr lang="en-US" sz="3000" b="1" dirty="0" err="1" smtClean="0">
                <a:solidFill>
                  <a:srgbClr val="0070C0"/>
                </a:solidFill>
              </a:rPr>
              <a:t>Meniru</a:t>
            </a:r>
            <a:r>
              <a:rPr lang="en-US" sz="3000" b="1" dirty="0" smtClean="0">
                <a:solidFill>
                  <a:srgbClr val="0070C0"/>
                </a:solidFill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</a:rPr>
              <a:t>gerak</a:t>
            </a:r>
            <a:r>
              <a:rPr lang="en-US" sz="3000" b="1" dirty="0" smtClean="0">
                <a:solidFill>
                  <a:srgbClr val="0070C0"/>
                </a:solidFill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</a:rPr>
              <a:t>wajah</a:t>
            </a:r>
            <a:r>
              <a:rPr lang="en-US" sz="3000" b="1" dirty="0" smtClean="0">
                <a:solidFill>
                  <a:srgbClr val="0070C0"/>
                </a:solidFill>
              </a:rPr>
              <a:t> </a:t>
            </a:r>
            <a:r>
              <a:rPr lang="en-US" sz="3000" b="1" dirty="0" err="1" smtClean="0"/>
              <a:t>salah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satu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tokoh</a:t>
            </a:r>
            <a:r>
              <a:rPr lang="en-US" sz="3000" b="1" dirty="0" smtClean="0"/>
              <a:t>.</a:t>
            </a:r>
          </a:p>
          <a:p>
            <a:pPr marL="342900" indent="-342900">
              <a:buAutoNum type="arabicPeriod"/>
            </a:pPr>
            <a:r>
              <a:rPr lang="en-US" sz="3000" b="1" dirty="0" err="1" smtClean="0">
                <a:solidFill>
                  <a:srgbClr val="00B050"/>
                </a:solidFill>
              </a:rPr>
              <a:t>Meniru</a:t>
            </a:r>
            <a:r>
              <a:rPr lang="en-US" sz="3000" b="1" dirty="0" smtClean="0">
                <a:solidFill>
                  <a:srgbClr val="00B050"/>
                </a:solidFill>
              </a:rPr>
              <a:t> </a:t>
            </a:r>
            <a:r>
              <a:rPr lang="en-US" sz="3000" b="1" dirty="0" err="1" smtClean="0">
                <a:solidFill>
                  <a:srgbClr val="00B050"/>
                </a:solidFill>
              </a:rPr>
              <a:t>gaya</a:t>
            </a:r>
            <a:r>
              <a:rPr lang="en-US" sz="3000" b="1" dirty="0" smtClean="0">
                <a:solidFill>
                  <a:srgbClr val="00B050"/>
                </a:solidFill>
              </a:rPr>
              <a:t> </a:t>
            </a:r>
            <a:r>
              <a:rPr lang="en-US" sz="3000" b="1" dirty="0" err="1" smtClean="0">
                <a:solidFill>
                  <a:srgbClr val="00B050"/>
                </a:solidFill>
              </a:rPr>
              <a:t>bergerak</a:t>
            </a:r>
            <a:r>
              <a:rPr lang="en-US" sz="3000" b="1" dirty="0" smtClean="0">
                <a:solidFill>
                  <a:srgbClr val="00B050"/>
                </a:solidFill>
              </a:rPr>
              <a:t> </a:t>
            </a:r>
            <a:r>
              <a:rPr lang="en-US" sz="3000" b="1" dirty="0" err="1" smtClean="0"/>
              <a:t>salah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satu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tokoh</a:t>
            </a:r>
            <a:r>
              <a:rPr lang="en-US" sz="3000" b="1" dirty="0"/>
              <a:t>.</a:t>
            </a:r>
            <a:endParaRPr lang="en-US" sz="3000" b="1" dirty="0" smtClean="0"/>
          </a:p>
        </p:txBody>
      </p:sp>
    </p:spTree>
    <p:extLst>
      <p:ext uri="{BB962C8B-B14F-4D97-AF65-F5344CB8AC3E}">
        <p14:creationId xmlns:p14="http://schemas.microsoft.com/office/powerpoint/2010/main" val="212098459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143333" y="1366989"/>
            <a:ext cx="8631605" cy="5020747"/>
            <a:chOff x="-1143333" y="1366989"/>
            <a:chExt cx="8631605" cy="502074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43333" y="1366989"/>
              <a:ext cx="8631605" cy="5020747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 rot="17531653">
              <a:off x="167267" y="2652591"/>
              <a:ext cx="16764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err="1" smtClean="0"/>
                <a:t>Sumber</a:t>
              </a:r>
              <a:r>
                <a:rPr lang="en-US" sz="1000" dirty="0" smtClean="0"/>
                <a:t>: </a:t>
              </a:r>
              <a:r>
                <a:rPr lang="en-US" sz="1000" i="1" dirty="0" smtClean="0"/>
                <a:t>freepik.com</a:t>
              </a:r>
              <a:endParaRPr lang="en-US" sz="1000" dirty="0"/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50" y="271952"/>
            <a:ext cx="7728945" cy="75963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217750" y="296328"/>
            <a:ext cx="5958906" cy="724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buSzPct val="100000"/>
            </a:pPr>
            <a:r>
              <a:rPr lang="en-US" sz="3733" b="1" dirty="0" smtClean="0">
                <a:solidFill>
                  <a:prstClr val="white"/>
                </a:solidFill>
                <a:cs typeface="Arial" pitchFamily="34" charset="0"/>
              </a:rPr>
              <a:t>5. Mari </a:t>
            </a:r>
            <a:r>
              <a:rPr lang="en-US" sz="3733" b="1" dirty="0" err="1" smtClean="0">
                <a:solidFill>
                  <a:prstClr val="white"/>
                </a:solidFill>
                <a:cs typeface="Arial" pitchFamily="34" charset="0"/>
              </a:rPr>
              <a:t>Bermain</a:t>
            </a:r>
            <a:r>
              <a:rPr lang="en-US" sz="3733" b="1" dirty="0" smtClean="0">
                <a:solidFill>
                  <a:prstClr val="white"/>
                </a:solidFill>
                <a:cs typeface="Arial" pitchFamily="34" charset="0"/>
              </a:rPr>
              <a:t> </a:t>
            </a:r>
            <a:r>
              <a:rPr lang="en-US" sz="3733" b="1" dirty="0" err="1" smtClean="0">
                <a:solidFill>
                  <a:prstClr val="white"/>
                </a:solidFill>
                <a:cs typeface="Arial" pitchFamily="34" charset="0"/>
              </a:rPr>
              <a:t>Pertunjukan</a:t>
            </a:r>
            <a:endParaRPr lang="en-US" sz="3733" b="1" dirty="0">
              <a:solidFill>
                <a:prstClr val="white"/>
              </a:solidFill>
              <a:cs typeface="Arial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06DB352D-C884-4467-87B7-FC4EF2BA6F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5" y="6165279"/>
            <a:ext cx="12161520" cy="70536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488439" y="1352292"/>
            <a:ext cx="5359670" cy="954107"/>
          </a:xfrm>
          <a:prstGeom prst="rect">
            <a:avLst/>
          </a:prstGeom>
          <a:solidFill>
            <a:srgbClr val="F8F4C6"/>
          </a:solidFill>
        </p:spPr>
        <p:txBody>
          <a:bodyPr wrap="square">
            <a:spAutoFit/>
          </a:bodyPr>
          <a:lstStyle/>
          <a:p>
            <a:r>
              <a:rPr lang="en-US" sz="2800" b="1" dirty="0" err="1" smtClean="0"/>
              <a:t>Persiapan</a:t>
            </a:r>
            <a:r>
              <a:rPr lang="en-US" sz="2800" b="1" dirty="0" smtClean="0"/>
              <a:t> yang </a:t>
            </a:r>
            <a:r>
              <a:rPr lang="en-US" sz="2800" b="1" dirty="0" err="1" smtClean="0"/>
              <a:t>dilakukan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sebelum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bermain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pertunjukan</a:t>
            </a:r>
            <a:r>
              <a:rPr lang="en-US" sz="2800" b="1" dirty="0" smtClean="0"/>
              <a:t>, </a:t>
            </a:r>
            <a:r>
              <a:rPr lang="en-US" sz="2800" b="1" dirty="0" err="1" smtClean="0"/>
              <a:t>yaitu</a:t>
            </a:r>
            <a:r>
              <a:rPr lang="en-US" sz="2800" b="1" dirty="0" smtClean="0"/>
              <a:t>:</a:t>
            </a:r>
            <a:endParaRPr lang="en-US" sz="2800" b="1" dirty="0"/>
          </a:p>
        </p:txBody>
      </p:sp>
      <p:sp>
        <p:nvSpPr>
          <p:cNvPr id="15" name="Rectangle 14"/>
          <p:cNvSpPr/>
          <p:nvPr/>
        </p:nvSpPr>
        <p:spPr>
          <a:xfrm>
            <a:off x="6541476" y="2490389"/>
            <a:ext cx="2676823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2800" b="1" dirty="0" smtClean="0"/>
              <a:t>a. </a:t>
            </a:r>
            <a:r>
              <a:rPr lang="en-US" sz="2800" b="1" dirty="0" err="1" smtClean="0"/>
              <a:t>Persiapan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diri</a:t>
            </a:r>
            <a:r>
              <a:rPr lang="en-US" sz="2800" b="1" dirty="0" smtClean="0"/>
              <a:t>.</a:t>
            </a:r>
            <a:endParaRPr lang="en-US" sz="2800" b="1" dirty="0"/>
          </a:p>
        </p:txBody>
      </p:sp>
      <p:sp>
        <p:nvSpPr>
          <p:cNvPr id="16" name="Rectangle 15"/>
          <p:cNvSpPr/>
          <p:nvPr/>
        </p:nvSpPr>
        <p:spPr>
          <a:xfrm>
            <a:off x="6541476" y="3203717"/>
            <a:ext cx="5253430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b="1" dirty="0" smtClean="0"/>
              <a:t>b. </a:t>
            </a:r>
            <a:r>
              <a:rPr lang="en-US" sz="2800" b="1" dirty="0" err="1" smtClean="0"/>
              <a:t>Paham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cerita</a:t>
            </a:r>
            <a:r>
              <a:rPr lang="en-US" sz="2800" b="1" dirty="0" smtClean="0"/>
              <a:t> yang </a:t>
            </a:r>
            <a:r>
              <a:rPr lang="en-US" sz="2800" b="1" dirty="0" err="1" smtClean="0"/>
              <a:t>dipentaskan</a:t>
            </a:r>
            <a:r>
              <a:rPr lang="en-US" sz="2800" b="1" dirty="0" smtClean="0"/>
              <a:t>.</a:t>
            </a:r>
            <a:endParaRPr lang="en-US" sz="2800" b="1" dirty="0"/>
          </a:p>
        </p:txBody>
      </p:sp>
      <p:sp>
        <p:nvSpPr>
          <p:cNvPr id="17" name="Rectangle 16"/>
          <p:cNvSpPr/>
          <p:nvPr/>
        </p:nvSpPr>
        <p:spPr>
          <a:xfrm>
            <a:off x="6541476" y="3934073"/>
            <a:ext cx="5253430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b="1" dirty="0" smtClean="0"/>
              <a:t>c. </a:t>
            </a:r>
            <a:r>
              <a:rPr lang="en-US" sz="2800" b="1" dirty="0" err="1" smtClean="0"/>
              <a:t>Hafal</a:t>
            </a:r>
            <a:r>
              <a:rPr lang="en-US" sz="2800" b="1" dirty="0" smtClean="0"/>
              <a:t> kata-kata yang </a:t>
            </a:r>
            <a:r>
              <a:rPr lang="en-US" sz="2800" b="1" dirty="0" err="1" smtClean="0"/>
              <a:t>diucapkan</a:t>
            </a:r>
            <a:r>
              <a:rPr lang="en-US" sz="2800" b="1" dirty="0"/>
              <a:t>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541476" y="4686833"/>
            <a:ext cx="5253430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b="1" dirty="0" smtClean="0"/>
              <a:t>d. </a:t>
            </a:r>
            <a:r>
              <a:rPr lang="en-US" sz="2800" b="1" dirty="0" err="1" smtClean="0"/>
              <a:t>Ingat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gerakan</a:t>
            </a:r>
            <a:r>
              <a:rPr lang="en-US" sz="2800" b="1" dirty="0" smtClean="0"/>
              <a:t> yang </a:t>
            </a:r>
            <a:r>
              <a:rPr lang="en-US" sz="2800" b="1" dirty="0" err="1" smtClean="0"/>
              <a:t>dilakukan</a:t>
            </a:r>
            <a:r>
              <a:rPr lang="en-US" sz="2800" b="1" dirty="0" smtClean="0"/>
              <a:t>.</a:t>
            </a:r>
            <a:endParaRPr lang="en-US" sz="2800" b="1" dirty="0"/>
          </a:p>
        </p:txBody>
      </p:sp>
      <p:sp>
        <p:nvSpPr>
          <p:cNvPr id="19" name="Rectangle 18"/>
          <p:cNvSpPr/>
          <p:nvPr/>
        </p:nvSpPr>
        <p:spPr>
          <a:xfrm>
            <a:off x="6541476" y="5458069"/>
            <a:ext cx="3877142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b="1" dirty="0" smtClean="0"/>
              <a:t>e. </a:t>
            </a:r>
            <a:r>
              <a:rPr lang="en-US" sz="2800" b="1" dirty="0" err="1" smtClean="0"/>
              <a:t>Bermain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pertunjukan</a:t>
            </a:r>
            <a:r>
              <a:rPr lang="en-US" sz="2800" b="1" dirty="0" smtClean="0"/>
              <a:t>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00644158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1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338368"/>
            <a:ext cx="6847595" cy="78361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11200" y="359044"/>
            <a:ext cx="5557398" cy="724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buSzPct val="100000"/>
            </a:pPr>
            <a:r>
              <a:rPr lang="en-US" sz="3733" b="1" dirty="0">
                <a:solidFill>
                  <a:prstClr val="white"/>
                </a:solidFill>
                <a:cs typeface="Arial" pitchFamily="34" charset="0"/>
              </a:rPr>
              <a:t>B</a:t>
            </a:r>
            <a:r>
              <a:rPr lang="en-US" sz="3733" b="1" dirty="0" smtClean="0">
                <a:solidFill>
                  <a:prstClr val="white"/>
                </a:solidFill>
                <a:cs typeface="Arial" pitchFamily="34" charset="0"/>
              </a:rPr>
              <a:t>. </a:t>
            </a:r>
            <a:r>
              <a:rPr lang="en-US" sz="3733" b="1" dirty="0" err="1" smtClean="0">
                <a:solidFill>
                  <a:prstClr val="white"/>
                </a:solidFill>
                <a:cs typeface="Arial" pitchFamily="34" charset="0"/>
              </a:rPr>
              <a:t>Serunya</a:t>
            </a:r>
            <a:r>
              <a:rPr lang="en-US" sz="3733" b="1" dirty="0" smtClean="0">
                <a:solidFill>
                  <a:prstClr val="white"/>
                </a:solidFill>
                <a:cs typeface="Arial" pitchFamily="34" charset="0"/>
              </a:rPr>
              <a:t> </a:t>
            </a:r>
            <a:r>
              <a:rPr lang="en-US" sz="3733" b="1" dirty="0" err="1" smtClean="0">
                <a:solidFill>
                  <a:prstClr val="white"/>
                </a:solidFill>
                <a:cs typeface="Arial" pitchFamily="34" charset="0"/>
              </a:rPr>
              <a:t>Bermain</a:t>
            </a:r>
            <a:r>
              <a:rPr lang="en-US" sz="3733" b="1" dirty="0" smtClean="0">
                <a:solidFill>
                  <a:prstClr val="white"/>
                </a:solidFill>
                <a:cs typeface="Arial" pitchFamily="34" charset="0"/>
              </a:rPr>
              <a:t> </a:t>
            </a:r>
            <a:r>
              <a:rPr lang="en-US" sz="3733" b="1" dirty="0" err="1" smtClean="0">
                <a:solidFill>
                  <a:prstClr val="white"/>
                </a:solidFill>
                <a:cs typeface="Arial" pitchFamily="34" charset="0"/>
              </a:rPr>
              <a:t>Tablo</a:t>
            </a:r>
            <a:endParaRPr lang="en-US" sz="3733" b="1" dirty="0">
              <a:solidFill>
                <a:prstClr val="white"/>
              </a:solidFill>
              <a:cs typeface="Arial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99" y="1298863"/>
            <a:ext cx="8788401" cy="75963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145636" y="1298863"/>
            <a:ext cx="7291782" cy="724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buSzPct val="100000"/>
            </a:pPr>
            <a:r>
              <a:rPr lang="en-US" sz="3733" b="1" dirty="0">
                <a:solidFill>
                  <a:prstClr val="white"/>
                </a:solidFill>
                <a:cs typeface="Arial" pitchFamily="34" charset="0"/>
              </a:rPr>
              <a:t>1. </a:t>
            </a:r>
            <a:r>
              <a:rPr lang="en-US" sz="3733" b="1" dirty="0" err="1" smtClean="0">
                <a:solidFill>
                  <a:prstClr val="white"/>
                </a:solidFill>
                <a:cs typeface="Arial" pitchFamily="34" charset="0"/>
              </a:rPr>
              <a:t>Ungkapan</a:t>
            </a:r>
            <a:r>
              <a:rPr lang="en-US" sz="3733" b="1" dirty="0" smtClean="0">
                <a:solidFill>
                  <a:prstClr val="white"/>
                </a:solidFill>
                <a:cs typeface="Arial" pitchFamily="34" charset="0"/>
              </a:rPr>
              <a:t> </a:t>
            </a:r>
            <a:r>
              <a:rPr lang="en-US" sz="3733" b="1" dirty="0" err="1" smtClean="0">
                <a:solidFill>
                  <a:prstClr val="white"/>
                </a:solidFill>
                <a:cs typeface="Arial" pitchFamily="34" charset="0"/>
              </a:rPr>
              <a:t>Perasaan</a:t>
            </a:r>
            <a:r>
              <a:rPr lang="en-US" sz="3733" b="1" dirty="0" smtClean="0">
                <a:solidFill>
                  <a:prstClr val="white"/>
                </a:solidFill>
                <a:cs typeface="Arial" pitchFamily="34" charset="0"/>
              </a:rPr>
              <a:t> </a:t>
            </a:r>
            <a:r>
              <a:rPr lang="en-US" sz="3733" b="1" dirty="0" err="1" smtClean="0">
                <a:solidFill>
                  <a:prstClr val="white"/>
                </a:solidFill>
                <a:cs typeface="Arial" pitchFamily="34" charset="0"/>
              </a:rPr>
              <a:t>dalam</a:t>
            </a:r>
            <a:r>
              <a:rPr lang="en-US" sz="3733" b="1" dirty="0" smtClean="0">
                <a:solidFill>
                  <a:prstClr val="white"/>
                </a:solidFill>
                <a:cs typeface="Arial" pitchFamily="34" charset="0"/>
              </a:rPr>
              <a:t> </a:t>
            </a:r>
            <a:r>
              <a:rPr lang="en-US" sz="3733" b="1" dirty="0" err="1" smtClean="0">
                <a:solidFill>
                  <a:prstClr val="white"/>
                </a:solidFill>
                <a:cs typeface="Arial" pitchFamily="34" charset="0"/>
              </a:rPr>
              <a:t>Gerak</a:t>
            </a:r>
            <a:endParaRPr lang="en-US" sz="3733" b="1" dirty="0">
              <a:solidFill>
                <a:prstClr val="white"/>
              </a:solidFill>
              <a:cs typeface="Arial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801" y="1288754"/>
            <a:ext cx="3065017" cy="499154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11200" y="2300401"/>
            <a:ext cx="6744827" cy="1015663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sz="3000" b="1" dirty="0" err="1" smtClean="0"/>
              <a:t>Senang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atau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sedih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dapat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terlihat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dari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gerak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wajah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seseorang</a:t>
            </a:r>
            <a:r>
              <a:rPr lang="en-US" sz="3000" b="1" dirty="0" smtClean="0"/>
              <a:t>.</a:t>
            </a:r>
            <a:endParaRPr lang="en-US" sz="3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11198" y="3557972"/>
            <a:ext cx="6744827" cy="1015663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sz="3000" b="1" dirty="0" err="1" smtClean="0"/>
              <a:t>Ketika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bergerak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dan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merasa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senang</a:t>
            </a:r>
            <a:r>
              <a:rPr lang="en-US" sz="3000" b="1" dirty="0" smtClean="0"/>
              <a:t>, </a:t>
            </a:r>
            <a:r>
              <a:rPr lang="en-US" sz="3000" b="1" dirty="0" err="1" smtClean="0"/>
              <a:t>wajah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tampak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tersenyum</a:t>
            </a:r>
            <a:r>
              <a:rPr lang="en-US" sz="3000" b="1" dirty="0" smtClean="0"/>
              <a:t>.</a:t>
            </a:r>
            <a:endParaRPr lang="en-US" sz="3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11198" y="4884944"/>
            <a:ext cx="6744827" cy="1015663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sz="3000" b="1" dirty="0" err="1" smtClean="0"/>
              <a:t>Ketika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bergerak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dan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merasa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sakit</a:t>
            </a:r>
            <a:r>
              <a:rPr lang="en-US" sz="3000" b="1" dirty="0" smtClean="0"/>
              <a:t>, </a:t>
            </a:r>
            <a:r>
              <a:rPr lang="en-US" sz="3000" b="1" dirty="0" err="1" smtClean="0"/>
              <a:t>wajah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tampak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cemberut</a:t>
            </a:r>
            <a:r>
              <a:rPr lang="en-US" sz="3000" b="1" dirty="0" smtClean="0"/>
              <a:t>.</a:t>
            </a:r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53609017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1" grpId="0" animBg="1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22609"/>
            <a:ext cx="10169236" cy="75963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242622" y="322609"/>
            <a:ext cx="8358582" cy="724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buSzPct val="100000"/>
            </a:pPr>
            <a:r>
              <a:rPr lang="en-US" sz="3733" b="1" dirty="0" smtClean="0">
                <a:solidFill>
                  <a:prstClr val="white"/>
                </a:solidFill>
                <a:cs typeface="Arial" pitchFamily="34" charset="0"/>
              </a:rPr>
              <a:t>2. </a:t>
            </a:r>
            <a:r>
              <a:rPr lang="en-US" sz="3733" b="1" dirty="0" err="1" smtClean="0">
                <a:solidFill>
                  <a:prstClr val="white"/>
                </a:solidFill>
                <a:cs typeface="Arial" pitchFamily="34" charset="0"/>
              </a:rPr>
              <a:t>Gerak</a:t>
            </a:r>
            <a:r>
              <a:rPr lang="en-US" sz="3733" b="1" dirty="0" smtClean="0">
                <a:solidFill>
                  <a:prstClr val="white"/>
                </a:solidFill>
                <a:cs typeface="Arial" pitchFamily="34" charset="0"/>
              </a:rPr>
              <a:t> </a:t>
            </a:r>
            <a:r>
              <a:rPr lang="en-US" sz="3733" b="1" dirty="0" err="1" smtClean="0">
                <a:solidFill>
                  <a:prstClr val="white"/>
                </a:solidFill>
                <a:cs typeface="Arial" pitchFamily="34" charset="0"/>
              </a:rPr>
              <a:t>Wajah</a:t>
            </a:r>
            <a:r>
              <a:rPr lang="en-US" sz="3733" b="1" dirty="0" smtClean="0">
                <a:solidFill>
                  <a:prstClr val="white"/>
                </a:solidFill>
                <a:cs typeface="Arial" pitchFamily="34" charset="0"/>
              </a:rPr>
              <a:t> </a:t>
            </a:r>
            <a:r>
              <a:rPr lang="en-US" sz="3733" b="1" dirty="0" err="1" smtClean="0">
                <a:solidFill>
                  <a:prstClr val="white"/>
                </a:solidFill>
                <a:cs typeface="Arial" pitchFamily="34" charset="0"/>
              </a:rPr>
              <a:t>Berdasarkan</a:t>
            </a:r>
            <a:r>
              <a:rPr lang="en-US" sz="3733" b="1" dirty="0" smtClean="0">
                <a:solidFill>
                  <a:prstClr val="white"/>
                </a:solidFill>
                <a:cs typeface="Arial" pitchFamily="34" charset="0"/>
              </a:rPr>
              <a:t> </a:t>
            </a:r>
            <a:r>
              <a:rPr lang="en-US" sz="3733" b="1" dirty="0" err="1" smtClean="0">
                <a:solidFill>
                  <a:prstClr val="white"/>
                </a:solidFill>
                <a:cs typeface="Arial" pitchFamily="34" charset="0"/>
              </a:rPr>
              <a:t>Pengalaman</a:t>
            </a:r>
            <a:endParaRPr lang="en-US" sz="3733" b="1" dirty="0">
              <a:solidFill>
                <a:prstClr val="white"/>
              </a:solidFill>
              <a:cs typeface="Arial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81891" y="1351983"/>
            <a:ext cx="11083636" cy="1127981"/>
            <a:chOff x="581891" y="1351983"/>
            <a:chExt cx="11083636" cy="1127981"/>
          </a:xfrm>
        </p:grpSpPr>
        <p:sp>
          <p:nvSpPr>
            <p:cNvPr id="2" name="Rounded Rectangle 1"/>
            <p:cNvSpPr/>
            <p:nvPr/>
          </p:nvSpPr>
          <p:spPr>
            <a:xfrm>
              <a:off x="581891" y="1351983"/>
              <a:ext cx="11083636" cy="1127981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 smtClean="0">
                  <a:solidFill>
                    <a:schemeClr val="tx1"/>
                  </a:solidFill>
                </a:rPr>
                <a:t>Perasaan</a:t>
              </a:r>
              <a:r>
                <a:rPr lang="en-US" sz="3600" b="1" dirty="0" smtClean="0">
                  <a:solidFill>
                    <a:schemeClr val="tx1"/>
                  </a:solidFill>
                </a:rPr>
                <a:t> </a:t>
              </a:r>
              <a:r>
                <a:rPr lang="en-US" sz="3600" b="1" dirty="0" err="1" smtClean="0">
                  <a:solidFill>
                    <a:schemeClr val="tx1"/>
                  </a:solidFill>
                </a:rPr>
                <a:t>dapat</a:t>
              </a:r>
              <a:r>
                <a:rPr lang="en-US" sz="3600" b="1" dirty="0" smtClean="0">
                  <a:solidFill>
                    <a:schemeClr val="tx1"/>
                  </a:solidFill>
                </a:rPr>
                <a:t> </a:t>
              </a:r>
              <a:r>
                <a:rPr lang="en-US" sz="3600" b="1" dirty="0" err="1" smtClean="0">
                  <a:solidFill>
                    <a:schemeClr val="tx1"/>
                  </a:solidFill>
                </a:rPr>
                <a:t>ditunjukkan</a:t>
              </a:r>
              <a:r>
                <a:rPr lang="en-US" sz="3600" b="1" dirty="0" smtClean="0">
                  <a:solidFill>
                    <a:schemeClr val="tx1"/>
                  </a:solidFill>
                </a:rPr>
                <a:t> </a:t>
              </a:r>
              <a:r>
                <a:rPr lang="en-US" sz="3600" b="1" dirty="0" err="1" smtClean="0">
                  <a:solidFill>
                    <a:schemeClr val="tx1"/>
                  </a:solidFill>
                </a:rPr>
                <a:t>dengan</a:t>
              </a:r>
              <a:r>
                <a:rPr lang="en-US" sz="3600" b="1" dirty="0" smtClean="0">
                  <a:solidFill>
                    <a:schemeClr val="tx1"/>
                  </a:solidFill>
                </a:rPr>
                <a:t> </a:t>
              </a:r>
              <a:r>
                <a:rPr lang="en-US" sz="3600" b="1" dirty="0" err="1" smtClean="0">
                  <a:solidFill>
                    <a:schemeClr val="tx1"/>
                  </a:solidFill>
                </a:rPr>
                <a:t>gerak</a:t>
              </a:r>
              <a:r>
                <a:rPr lang="en-US" sz="3600" b="1" dirty="0" smtClean="0">
                  <a:solidFill>
                    <a:schemeClr val="tx1"/>
                  </a:solidFill>
                </a:rPr>
                <a:t> </a:t>
              </a:r>
              <a:r>
                <a:rPr lang="en-US" sz="3600" b="1" dirty="0" err="1" smtClean="0">
                  <a:solidFill>
                    <a:schemeClr val="tx1"/>
                  </a:solidFill>
                </a:rPr>
                <a:t>wajah</a:t>
              </a:r>
              <a:r>
                <a:rPr lang="en-US" sz="3600" b="1" dirty="0" smtClean="0">
                  <a:solidFill>
                    <a:schemeClr val="tx1"/>
                  </a:solidFill>
                </a:rPr>
                <a:t>.</a:t>
              </a:r>
              <a:endParaRPr lang="en-US" sz="3600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706582" y="1476673"/>
              <a:ext cx="10820400" cy="864745"/>
            </a:xfrm>
            <a:prstGeom prst="roundRect">
              <a:avLst/>
            </a:prstGeom>
            <a:noFill/>
            <a:ln>
              <a:solidFill>
                <a:srgbClr val="82422B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581891" y="2666578"/>
            <a:ext cx="49876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Perhatikan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gerak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wajah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berikut</a:t>
            </a:r>
            <a:r>
              <a:rPr lang="en-US" sz="2800" b="1" dirty="0" smtClean="0"/>
              <a:t>.</a:t>
            </a:r>
            <a:endParaRPr lang="en-US" sz="2800" b="1" dirty="0"/>
          </a:p>
        </p:txBody>
      </p:sp>
      <p:grpSp>
        <p:nvGrpSpPr>
          <p:cNvPr id="23" name="Group 22"/>
          <p:cNvGrpSpPr/>
          <p:nvPr/>
        </p:nvGrpSpPr>
        <p:grpSpPr>
          <a:xfrm>
            <a:off x="581891" y="3189798"/>
            <a:ext cx="10945091" cy="2726092"/>
            <a:chOff x="581891" y="3189798"/>
            <a:chExt cx="10945091" cy="2726092"/>
          </a:xfrm>
        </p:grpSpPr>
        <p:grpSp>
          <p:nvGrpSpPr>
            <p:cNvPr id="17" name="Group 16"/>
            <p:cNvGrpSpPr/>
            <p:nvPr/>
          </p:nvGrpSpPr>
          <p:grpSpPr>
            <a:xfrm>
              <a:off x="581891" y="3189798"/>
              <a:ext cx="10945091" cy="2208913"/>
              <a:chOff x="581891" y="3366655"/>
              <a:chExt cx="10945091" cy="2208913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44" t="2399" r="50111"/>
              <a:stretch/>
            </p:blipFill>
            <p:spPr>
              <a:xfrm>
                <a:off x="581891" y="3366655"/>
                <a:ext cx="2199309" cy="2208913"/>
              </a:xfrm>
              <a:prstGeom prst="rect">
                <a:avLst/>
              </a:prstGeom>
            </p:spPr>
          </p:pic>
          <p:pic>
            <p:nvPicPr>
              <p:cNvPr id="16" name="Picture 15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9748" t="2666" r="2167"/>
              <a:stretch/>
            </p:blipFill>
            <p:spPr>
              <a:xfrm>
                <a:off x="2805240" y="3366655"/>
                <a:ext cx="2165124" cy="2202872"/>
              </a:xfrm>
              <a:prstGeom prst="rect">
                <a:avLst/>
              </a:prstGeom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70364" y="3366655"/>
                <a:ext cx="6556618" cy="2202872"/>
              </a:xfrm>
              <a:prstGeom prst="rect">
                <a:avLst/>
              </a:prstGeom>
            </p:spPr>
          </p:pic>
        </p:grpSp>
        <p:sp>
          <p:nvSpPr>
            <p:cNvPr id="18" name="TextBox 17"/>
            <p:cNvSpPr txBox="1"/>
            <p:nvPr/>
          </p:nvSpPr>
          <p:spPr>
            <a:xfrm>
              <a:off x="950103" y="5392670"/>
              <a:ext cx="136681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 smtClean="0"/>
                <a:t>Senang</a:t>
              </a:r>
              <a:endParaRPr lang="en-US" sz="2800" b="1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204395" y="5378814"/>
              <a:ext cx="136681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 smtClean="0"/>
                <a:t>Gelisah</a:t>
              </a:r>
              <a:endParaRPr lang="en-US" sz="2800" b="1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369519" y="5364958"/>
              <a:ext cx="145598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 smtClean="0"/>
                <a:t>Terkejut</a:t>
              </a:r>
              <a:endParaRPr lang="en-US" sz="2800" b="1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534643" y="5351102"/>
              <a:ext cx="145598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 smtClean="0"/>
                <a:t>Kesal</a:t>
              </a:r>
              <a:endParaRPr lang="en-US" sz="2800" b="1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9699767" y="5337246"/>
              <a:ext cx="145598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 smtClean="0"/>
                <a:t>Malu</a:t>
              </a:r>
              <a:endParaRPr lang="en-US" sz="28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93154003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22609"/>
            <a:ext cx="10169236" cy="75963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242622" y="322609"/>
            <a:ext cx="8358582" cy="724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buSzPct val="100000"/>
            </a:pPr>
            <a:r>
              <a:rPr lang="en-US" sz="3733" b="1" dirty="0" smtClean="0">
                <a:solidFill>
                  <a:prstClr val="white"/>
                </a:solidFill>
                <a:cs typeface="Arial" pitchFamily="34" charset="0"/>
              </a:rPr>
              <a:t>2. </a:t>
            </a:r>
            <a:r>
              <a:rPr lang="en-US" sz="3733" b="1" dirty="0" err="1" smtClean="0">
                <a:solidFill>
                  <a:prstClr val="white"/>
                </a:solidFill>
                <a:cs typeface="Arial" pitchFamily="34" charset="0"/>
              </a:rPr>
              <a:t>Gerak</a:t>
            </a:r>
            <a:r>
              <a:rPr lang="en-US" sz="3733" b="1" dirty="0" smtClean="0">
                <a:solidFill>
                  <a:prstClr val="white"/>
                </a:solidFill>
                <a:cs typeface="Arial" pitchFamily="34" charset="0"/>
              </a:rPr>
              <a:t> </a:t>
            </a:r>
            <a:r>
              <a:rPr lang="en-US" sz="3733" b="1" dirty="0" err="1" smtClean="0">
                <a:solidFill>
                  <a:prstClr val="white"/>
                </a:solidFill>
                <a:cs typeface="Arial" pitchFamily="34" charset="0"/>
              </a:rPr>
              <a:t>Wajah</a:t>
            </a:r>
            <a:r>
              <a:rPr lang="en-US" sz="3733" b="1" dirty="0" smtClean="0">
                <a:solidFill>
                  <a:prstClr val="white"/>
                </a:solidFill>
                <a:cs typeface="Arial" pitchFamily="34" charset="0"/>
              </a:rPr>
              <a:t> </a:t>
            </a:r>
            <a:r>
              <a:rPr lang="en-US" sz="3733" b="1" dirty="0" err="1" smtClean="0">
                <a:solidFill>
                  <a:prstClr val="white"/>
                </a:solidFill>
                <a:cs typeface="Arial" pitchFamily="34" charset="0"/>
              </a:rPr>
              <a:t>Berdasarkan</a:t>
            </a:r>
            <a:r>
              <a:rPr lang="en-US" sz="3733" b="1" dirty="0" smtClean="0">
                <a:solidFill>
                  <a:prstClr val="white"/>
                </a:solidFill>
                <a:cs typeface="Arial" pitchFamily="34" charset="0"/>
              </a:rPr>
              <a:t> </a:t>
            </a:r>
            <a:r>
              <a:rPr lang="en-US" sz="3733" b="1" dirty="0" err="1" smtClean="0">
                <a:solidFill>
                  <a:prstClr val="white"/>
                </a:solidFill>
                <a:cs typeface="Arial" pitchFamily="34" charset="0"/>
              </a:rPr>
              <a:t>Pengalaman</a:t>
            </a:r>
            <a:endParaRPr lang="en-US" sz="3733" b="1" dirty="0">
              <a:solidFill>
                <a:prstClr val="white"/>
              </a:solidFill>
              <a:cs typeface="Arial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81891" y="1351983"/>
            <a:ext cx="11083636" cy="1127981"/>
            <a:chOff x="581891" y="1351983"/>
            <a:chExt cx="11083636" cy="1127981"/>
          </a:xfrm>
        </p:grpSpPr>
        <p:sp>
          <p:nvSpPr>
            <p:cNvPr id="2" name="Rounded Rectangle 1"/>
            <p:cNvSpPr/>
            <p:nvPr/>
          </p:nvSpPr>
          <p:spPr>
            <a:xfrm>
              <a:off x="581891" y="1351983"/>
              <a:ext cx="11083636" cy="1127981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 smtClean="0">
                  <a:solidFill>
                    <a:schemeClr val="tx1"/>
                  </a:solidFill>
                </a:rPr>
                <a:t>Perasaan</a:t>
              </a:r>
              <a:r>
                <a:rPr lang="en-US" sz="3600" b="1" dirty="0" smtClean="0">
                  <a:solidFill>
                    <a:schemeClr val="tx1"/>
                  </a:solidFill>
                </a:rPr>
                <a:t> </a:t>
              </a:r>
              <a:r>
                <a:rPr lang="en-US" sz="3600" b="1" dirty="0" err="1" smtClean="0">
                  <a:solidFill>
                    <a:schemeClr val="tx1"/>
                  </a:solidFill>
                </a:rPr>
                <a:t>dapat</a:t>
              </a:r>
              <a:r>
                <a:rPr lang="en-US" sz="3600" b="1" dirty="0" smtClean="0">
                  <a:solidFill>
                    <a:schemeClr val="tx1"/>
                  </a:solidFill>
                </a:rPr>
                <a:t> </a:t>
              </a:r>
              <a:r>
                <a:rPr lang="en-US" sz="3600" b="1" dirty="0" err="1" smtClean="0">
                  <a:solidFill>
                    <a:schemeClr val="tx1"/>
                  </a:solidFill>
                </a:rPr>
                <a:t>ditunjukkan</a:t>
              </a:r>
              <a:r>
                <a:rPr lang="en-US" sz="3600" b="1" dirty="0" smtClean="0">
                  <a:solidFill>
                    <a:schemeClr val="tx1"/>
                  </a:solidFill>
                </a:rPr>
                <a:t> </a:t>
              </a:r>
              <a:r>
                <a:rPr lang="en-US" sz="3600" b="1" dirty="0" err="1" smtClean="0">
                  <a:solidFill>
                    <a:schemeClr val="tx1"/>
                  </a:solidFill>
                </a:rPr>
                <a:t>dengan</a:t>
              </a:r>
              <a:r>
                <a:rPr lang="en-US" sz="3600" b="1" dirty="0" smtClean="0">
                  <a:solidFill>
                    <a:schemeClr val="tx1"/>
                  </a:solidFill>
                </a:rPr>
                <a:t> </a:t>
              </a:r>
              <a:r>
                <a:rPr lang="en-US" sz="3600" b="1" dirty="0" err="1" smtClean="0">
                  <a:solidFill>
                    <a:schemeClr val="tx1"/>
                  </a:solidFill>
                </a:rPr>
                <a:t>gerak</a:t>
              </a:r>
              <a:r>
                <a:rPr lang="en-US" sz="3600" b="1" dirty="0" smtClean="0">
                  <a:solidFill>
                    <a:schemeClr val="tx1"/>
                  </a:solidFill>
                </a:rPr>
                <a:t> </a:t>
              </a:r>
              <a:r>
                <a:rPr lang="en-US" sz="3600" b="1" dirty="0" err="1" smtClean="0">
                  <a:solidFill>
                    <a:schemeClr val="tx1"/>
                  </a:solidFill>
                </a:rPr>
                <a:t>wajah</a:t>
              </a:r>
              <a:r>
                <a:rPr lang="en-US" sz="3600" b="1" dirty="0" smtClean="0">
                  <a:solidFill>
                    <a:schemeClr val="tx1"/>
                  </a:solidFill>
                </a:rPr>
                <a:t>.</a:t>
              </a:r>
              <a:endParaRPr lang="en-US" sz="3600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706582" y="1476673"/>
              <a:ext cx="10820400" cy="864745"/>
            </a:xfrm>
            <a:prstGeom prst="roundRect">
              <a:avLst/>
            </a:prstGeom>
            <a:noFill/>
            <a:ln>
              <a:solidFill>
                <a:srgbClr val="82422B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734291" y="2818978"/>
            <a:ext cx="49876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Perhatikan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gerak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wajah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berikut</a:t>
            </a:r>
            <a:r>
              <a:rPr lang="en-US" sz="2800" b="1" dirty="0" smtClean="0"/>
              <a:t>.</a:t>
            </a:r>
            <a:endParaRPr lang="en-US" sz="2800" b="1" dirty="0"/>
          </a:p>
        </p:txBody>
      </p:sp>
      <p:grpSp>
        <p:nvGrpSpPr>
          <p:cNvPr id="11" name="Group 10"/>
          <p:cNvGrpSpPr/>
          <p:nvPr/>
        </p:nvGrpSpPr>
        <p:grpSpPr>
          <a:xfrm>
            <a:off x="1619150" y="3366858"/>
            <a:ext cx="8821780" cy="2714977"/>
            <a:chOff x="1619150" y="3366858"/>
            <a:chExt cx="8821780" cy="2714977"/>
          </a:xfrm>
        </p:grpSpPr>
        <p:sp>
          <p:nvSpPr>
            <p:cNvPr id="6" name="TextBox 5"/>
            <p:cNvSpPr txBox="1"/>
            <p:nvPr/>
          </p:nvSpPr>
          <p:spPr>
            <a:xfrm>
              <a:off x="2189018" y="5558615"/>
              <a:ext cx="124690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 smtClean="0"/>
                <a:t>Marah</a:t>
              </a:r>
              <a:endParaRPr lang="en-US" sz="2800" b="1" dirty="0"/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1619150" y="3366858"/>
              <a:ext cx="8821780" cy="2205612"/>
              <a:chOff x="1619150" y="3366858"/>
              <a:chExt cx="8821780" cy="2205612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731"/>
              <a:stretch/>
            </p:blipFill>
            <p:spPr>
              <a:xfrm>
                <a:off x="1619150" y="3366858"/>
                <a:ext cx="4397035" cy="2205612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43895" y="3376412"/>
                <a:ext cx="4397035" cy="2196058"/>
              </a:xfrm>
              <a:prstGeom prst="rect">
                <a:avLst/>
              </a:prstGeom>
            </p:spPr>
          </p:pic>
        </p:grpSp>
        <p:sp>
          <p:nvSpPr>
            <p:cNvPr id="25" name="TextBox 24"/>
            <p:cNvSpPr txBox="1"/>
            <p:nvPr/>
          </p:nvSpPr>
          <p:spPr>
            <a:xfrm>
              <a:off x="4281056" y="5558615"/>
              <a:ext cx="14270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 smtClean="0"/>
                <a:t>Jengkel</a:t>
              </a:r>
              <a:endParaRPr lang="en-US" sz="2800" b="1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483932" y="5558615"/>
              <a:ext cx="14270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 smtClean="0"/>
                <a:t>Heran</a:t>
              </a:r>
              <a:endParaRPr lang="en-US" sz="2800" b="1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8686808" y="5558615"/>
              <a:ext cx="14270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 smtClean="0"/>
                <a:t>Sedih</a:t>
              </a:r>
              <a:endParaRPr lang="en-US" sz="28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43058840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22609"/>
            <a:ext cx="5708073" cy="75963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242622" y="322609"/>
            <a:ext cx="3675742" cy="724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buSzPct val="100000"/>
            </a:pPr>
            <a:r>
              <a:rPr lang="en-US" sz="3733" b="1" dirty="0" smtClean="0">
                <a:solidFill>
                  <a:prstClr val="white"/>
                </a:solidFill>
                <a:cs typeface="Arial" pitchFamily="34" charset="0"/>
              </a:rPr>
              <a:t>3. </a:t>
            </a:r>
            <a:r>
              <a:rPr lang="en-US" sz="3733" b="1" dirty="0" err="1" smtClean="0">
                <a:solidFill>
                  <a:prstClr val="white"/>
                </a:solidFill>
                <a:cs typeface="Arial" pitchFamily="34" charset="0"/>
              </a:rPr>
              <a:t>Bermain</a:t>
            </a:r>
            <a:r>
              <a:rPr lang="en-US" sz="3733" b="1" dirty="0" smtClean="0">
                <a:solidFill>
                  <a:prstClr val="white"/>
                </a:solidFill>
                <a:cs typeface="Arial" pitchFamily="34" charset="0"/>
              </a:rPr>
              <a:t> </a:t>
            </a:r>
            <a:r>
              <a:rPr lang="en-US" sz="3733" b="1" dirty="0" err="1" smtClean="0">
                <a:solidFill>
                  <a:prstClr val="white"/>
                </a:solidFill>
                <a:cs typeface="Arial" pitchFamily="34" charset="0"/>
              </a:rPr>
              <a:t>Tablo</a:t>
            </a:r>
            <a:endParaRPr lang="en-US" sz="3733" b="1" dirty="0">
              <a:solidFill>
                <a:prstClr val="white"/>
              </a:solidFill>
              <a:cs typeface="Arial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09"/>
          <a:stretch/>
        </p:blipFill>
        <p:spPr>
          <a:xfrm>
            <a:off x="7955785" y="866414"/>
            <a:ext cx="3723597" cy="5271151"/>
          </a:xfrm>
          <a:prstGeom prst="rect">
            <a:avLst/>
          </a:prstGeom>
        </p:spPr>
      </p:pic>
      <p:sp>
        <p:nvSpPr>
          <p:cNvPr id="9" name="Folded Corner 8"/>
          <p:cNvSpPr/>
          <p:nvPr/>
        </p:nvSpPr>
        <p:spPr>
          <a:xfrm>
            <a:off x="484909" y="1382243"/>
            <a:ext cx="7245928" cy="4239491"/>
          </a:xfrm>
          <a:prstGeom prst="foldedCorner">
            <a:avLst>
              <a:gd name="adj" fmla="val 8497"/>
            </a:avLst>
          </a:prstGeom>
          <a:solidFill>
            <a:srgbClr val="F8F4C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23455" y="1701495"/>
            <a:ext cx="6968836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800" b="1" dirty="0" err="1" smtClean="0"/>
              <a:t>Dalam</a:t>
            </a:r>
            <a:r>
              <a:rPr lang="en-US" sz="3800" b="1" dirty="0" smtClean="0"/>
              <a:t> </a:t>
            </a:r>
            <a:r>
              <a:rPr lang="en-US" sz="3800" b="1" dirty="0" err="1" smtClean="0"/>
              <a:t>bermain</a:t>
            </a:r>
            <a:r>
              <a:rPr lang="en-US" sz="3800" b="1" dirty="0" smtClean="0"/>
              <a:t> </a:t>
            </a:r>
            <a:r>
              <a:rPr lang="en-US" sz="3800" b="1" dirty="0" err="1" smtClean="0"/>
              <a:t>tablo</a:t>
            </a:r>
            <a:r>
              <a:rPr lang="en-US" sz="3800" b="1" dirty="0" smtClean="0"/>
              <a:t>, </a:t>
            </a:r>
            <a:r>
              <a:rPr lang="en-US" sz="3800" b="1" dirty="0" err="1" smtClean="0"/>
              <a:t>ada</a:t>
            </a:r>
            <a:r>
              <a:rPr lang="en-US" sz="3800" b="1" dirty="0" smtClean="0"/>
              <a:t> </a:t>
            </a:r>
            <a:r>
              <a:rPr lang="en-US" sz="3800" b="1" dirty="0" err="1" smtClean="0">
                <a:solidFill>
                  <a:srgbClr val="FF0000"/>
                </a:solidFill>
              </a:rPr>
              <a:t>pemain</a:t>
            </a:r>
            <a:r>
              <a:rPr lang="en-US" sz="3800" b="1" dirty="0" smtClean="0">
                <a:solidFill>
                  <a:srgbClr val="FF0000"/>
                </a:solidFill>
              </a:rPr>
              <a:t> yang </a:t>
            </a:r>
            <a:r>
              <a:rPr lang="en-US" sz="3800" b="1" dirty="0" err="1" smtClean="0">
                <a:solidFill>
                  <a:srgbClr val="FF0000"/>
                </a:solidFill>
              </a:rPr>
              <a:t>bercerita</a:t>
            </a:r>
            <a:r>
              <a:rPr lang="en-US" sz="3800" b="1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800" b="1" dirty="0" smtClean="0"/>
              <a:t>Ada </a:t>
            </a:r>
            <a:r>
              <a:rPr lang="en-US" sz="3800" b="1" dirty="0" err="1" smtClean="0"/>
              <a:t>juga</a:t>
            </a:r>
            <a:r>
              <a:rPr lang="en-US" sz="3800" b="1" dirty="0" smtClean="0"/>
              <a:t> </a:t>
            </a:r>
            <a:r>
              <a:rPr lang="en-US" sz="3800" b="1" dirty="0" err="1" smtClean="0">
                <a:solidFill>
                  <a:srgbClr val="00B050"/>
                </a:solidFill>
              </a:rPr>
              <a:t>pemain</a:t>
            </a:r>
            <a:r>
              <a:rPr lang="en-US" sz="3800" b="1" dirty="0" smtClean="0">
                <a:solidFill>
                  <a:srgbClr val="00B050"/>
                </a:solidFill>
              </a:rPr>
              <a:t> yang </a:t>
            </a:r>
            <a:r>
              <a:rPr lang="en-US" sz="3800" b="1" dirty="0" err="1" smtClean="0">
                <a:solidFill>
                  <a:srgbClr val="00B050"/>
                </a:solidFill>
              </a:rPr>
              <a:t>memeragakan</a:t>
            </a:r>
            <a:r>
              <a:rPr lang="en-US" sz="3800" b="1" dirty="0" smtClean="0">
                <a:solidFill>
                  <a:srgbClr val="00B050"/>
                </a:solidFill>
              </a:rPr>
              <a:t> </a:t>
            </a:r>
            <a:r>
              <a:rPr lang="en-US" sz="3800" b="1" dirty="0" err="1" smtClean="0">
                <a:solidFill>
                  <a:srgbClr val="00B050"/>
                </a:solidFill>
              </a:rPr>
              <a:t>gerak</a:t>
            </a:r>
            <a:r>
              <a:rPr lang="en-US" sz="3800" b="1" dirty="0" smtClean="0">
                <a:solidFill>
                  <a:srgbClr val="00B050"/>
                </a:solidFill>
              </a:rPr>
              <a:t> </a:t>
            </a:r>
            <a:r>
              <a:rPr lang="en-US" sz="3800" b="1" dirty="0" err="1" smtClean="0">
                <a:solidFill>
                  <a:srgbClr val="00B050"/>
                </a:solidFill>
              </a:rPr>
              <a:t>tubuh</a:t>
            </a:r>
            <a:r>
              <a:rPr lang="en-US" sz="3800" b="1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800" b="1" dirty="0" err="1" smtClean="0"/>
              <a:t>Dalam</a:t>
            </a:r>
            <a:r>
              <a:rPr lang="en-US" sz="3800" b="1" dirty="0" smtClean="0"/>
              <a:t> </a:t>
            </a:r>
            <a:r>
              <a:rPr lang="en-US" sz="3800" b="1" dirty="0" err="1" smtClean="0"/>
              <a:t>tablo</a:t>
            </a:r>
            <a:r>
              <a:rPr lang="en-US" sz="3800" b="1" dirty="0" smtClean="0"/>
              <a:t>, </a:t>
            </a:r>
            <a:r>
              <a:rPr lang="en-US" sz="3800" b="1" dirty="0" err="1" smtClean="0">
                <a:solidFill>
                  <a:srgbClr val="7030A0"/>
                </a:solidFill>
              </a:rPr>
              <a:t>pemain</a:t>
            </a:r>
            <a:r>
              <a:rPr lang="en-US" sz="3800" b="1" dirty="0" smtClean="0">
                <a:solidFill>
                  <a:srgbClr val="7030A0"/>
                </a:solidFill>
              </a:rPr>
              <a:t> </a:t>
            </a:r>
            <a:r>
              <a:rPr lang="en-US" sz="3800" b="1" dirty="0" err="1" smtClean="0">
                <a:solidFill>
                  <a:srgbClr val="7030A0"/>
                </a:solidFill>
              </a:rPr>
              <a:t>tidak</a:t>
            </a:r>
            <a:r>
              <a:rPr lang="en-US" sz="3800" b="1" dirty="0" smtClean="0">
                <a:solidFill>
                  <a:srgbClr val="7030A0"/>
                </a:solidFill>
              </a:rPr>
              <a:t> </a:t>
            </a:r>
            <a:r>
              <a:rPr lang="en-US" sz="3800" b="1" dirty="0" err="1" smtClean="0">
                <a:solidFill>
                  <a:srgbClr val="7030A0"/>
                </a:solidFill>
              </a:rPr>
              <a:t>berbicara</a:t>
            </a:r>
            <a:r>
              <a:rPr lang="en-US" sz="3800" b="1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6811056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9" grpId="0" animBg="1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1410553" y="690683"/>
            <a:ext cx="8432927" cy="1057917"/>
            <a:chOff x="1547607" y="3368313"/>
            <a:chExt cx="5883878" cy="612226"/>
          </a:xfrm>
        </p:grpSpPr>
        <p:sp>
          <p:nvSpPr>
            <p:cNvPr id="17" name="Parallelogram 16"/>
            <p:cNvSpPr/>
            <p:nvPr/>
          </p:nvSpPr>
          <p:spPr>
            <a:xfrm>
              <a:off x="1547607" y="3371295"/>
              <a:ext cx="5883878" cy="609244"/>
            </a:xfrm>
            <a:prstGeom prst="parallelogram">
              <a:avLst>
                <a:gd name="adj" fmla="val 45313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>
                <a:solidFill>
                  <a:prstClr val="white"/>
                </a:solidFill>
              </a:endParaRPr>
            </a:p>
          </p:txBody>
        </p:sp>
        <p:sp>
          <p:nvSpPr>
            <p:cNvPr id="18" name="テキスト プレースホルダー 17"/>
            <p:cNvSpPr txBox="1">
              <a:spLocks/>
            </p:cNvSpPr>
            <p:nvPr/>
          </p:nvSpPr>
          <p:spPr>
            <a:xfrm>
              <a:off x="2425648" y="3368313"/>
              <a:ext cx="4696750" cy="609600"/>
            </a:xfrm>
            <a:prstGeom prst="rect">
              <a:avLst/>
            </a:prstGeom>
          </p:spPr>
          <p:txBody>
            <a:bodyPr vert="horz" lIns="48000" tIns="48000" rIns="48000" bIns="48000" rtlCol="0" anchor="ctr">
              <a:noAutofit/>
            </a:bodyPr>
            <a:lstStyle>
              <a:lvl1pPr marL="342900" indent="-342900" algn="l" defTabSz="1632753" rtl="0" eaLnBrk="1" latinLnBrk="0" hangingPunct="1">
                <a:lnSpc>
                  <a:spcPct val="120000"/>
                </a:lnSpc>
                <a:spcBef>
                  <a:spcPts val="1200"/>
                </a:spcBef>
                <a:buClr>
                  <a:schemeClr val="accent5"/>
                </a:buClr>
                <a:buFont typeface="Wingdings" panose="05000000000000000000" pitchFamily="2" charset="2"/>
                <a:buChar char="l"/>
                <a:defRPr kumimoji="1" sz="20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1326612" indent="-510235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5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040941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857317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73693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490070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306446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122822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939199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Clr>
                  <a:srgbClr val="FFA513"/>
                </a:buClr>
                <a:buFont typeface="Wingdings" panose="05000000000000000000" pitchFamily="2" charset="2"/>
                <a:buNone/>
                <a:defRPr/>
              </a:pPr>
              <a:r>
                <a:rPr lang="nn-NO" sz="3733" b="1" dirty="0" smtClean="0">
                  <a:solidFill>
                    <a:prstClr val="black"/>
                  </a:solidFill>
                </a:rPr>
                <a:t>Seni Teater: Mengenal Teater</a:t>
              </a:r>
              <a:endParaRPr lang="nn-NO" sz="3733" b="1" dirty="0">
                <a:solidFill>
                  <a:prstClr val="black"/>
                </a:solidFill>
              </a:endParaRPr>
            </a:p>
          </p:txBody>
        </p:sp>
      </p:grpSp>
      <p:sp>
        <p:nvSpPr>
          <p:cNvPr id="19" name="直角三角形 28"/>
          <p:cNvSpPr/>
          <p:nvPr/>
        </p:nvSpPr>
        <p:spPr>
          <a:xfrm rot="2700000">
            <a:off x="421352" y="447737"/>
            <a:ext cx="1543896" cy="1543896"/>
          </a:xfrm>
          <a:prstGeom prst="rtTriangle">
            <a:avLst/>
          </a:prstGeom>
          <a:solidFill>
            <a:schemeClr val="accent4">
              <a:lumMod val="75000"/>
            </a:schemeClr>
          </a:solidFill>
          <a:ln w="25400" cap="flat" cmpd="sng" algn="ctr">
            <a:noFill/>
            <a:prstDash val="sysDot"/>
          </a:ln>
          <a:effectLst/>
        </p:spPr>
        <p:txBody>
          <a:bodyPr rot="0" spcFirstLastPara="0" vertOverflow="overflow" horzOverflow="overflow" vert="horz" wrap="square" lIns="162556" tIns="81277" rIns="162556" bIns="8127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625519">
              <a:defRPr/>
            </a:pPr>
            <a:endParaRPr kumimoji="1" lang="ja-JP" altLang="en-US" sz="2400" kern="0" dirty="0">
              <a:solidFill>
                <a:srgbClr val="5BB8D1"/>
              </a:solidFill>
              <a:latin typeface="Open Sans"/>
            </a:endParaRPr>
          </a:p>
        </p:txBody>
      </p:sp>
      <p:sp>
        <p:nvSpPr>
          <p:cNvPr id="20" name="直角三角形 8"/>
          <p:cNvSpPr/>
          <p:nvPr/>
        </p:nvSpPr>
        <p:spPr>
          <a:xfrm rot="2700000">
            <a:off x="718392" y="447752"/>
            <a:ext cx="1543896" cy="1543896"/>
          </a:xfrm>
          <a:prstGeom prst="rtTriangle">
            <a:avLst/>
          </a:prstGeom>
          <a:solidFill>
            <a:schemeClr val="accent4">
              <a:lumMod val="60000"/>
              <a:lumOff val="40000"/>
            </a:schemeClr>
          </a:solidFill>
          <a:ln w="25400" cap="flat" cmpd="sng" algn="ctr">
            <a:noFill/>
            <a:prstDash val="sysDot"/>
          </a:ln>
          <a:effectLst/>
        </p:spPr>
        <p:txBody>
          <a:bodyPr rot="0" spcFirstLastPara="0" vertOverflow="overflow" horzOverflow="overflow" vert="horz" wrap="square" lIns="162556" tIns="81277" rIns="162556" bIns="8127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625519">
              <a:defRPr/>
            </a:pPr>
            <a:endParaRPr kumimoji="1" lang="ja-JP" altLang="en-US" sz="2400" kern="0" dirty="0">
              <a:solidFill>
                <a:srgbClr val="5BB8D1"/>
              </a:solidFill>
              <a:latin typeface="Open Sans"/>
            </a:endParaRPr>
          </a:p>
        </p:txBody>
      </p:sp>
      <p:sp>
        <p:nvSpPr>
          <p:cNvPr id="21" name="直角三角形 4"/>
          <p:cNvSpPr/>
          <p:nvPr/>
        </p:nvSpPr>
        <p:spPr>
          <a:xfrm rot="13500000">
            <a:off x="718392" y="447751"/>
            <a:ext cx="1543896" cy="1543896"/>
          </a:xfrm>
          <a:prstGeom prst="rtTriangle">
            <a:avLst/>
          </a:prstGeom>
          <a:solidFill>
            <a:schemeClr val="accent4">
              <a:lumMod val="40000"/>
              <a:lumOff val="60000"/>
            </a:schemeClr>
          </a:solidFill>
          <a:ln w="25400" cap="flat" cmpd="sng" algn="ctr">
            <a:noFill/>
            <a:prstDash val="sysDot"/>
          </a:ln>
          <a:effectLst/>
        </p:spPr>
        <p:txBody>
          <a:bodyPr rot="0" spcFirstLastPara="0" vertOverflow="overflow" horzOverflow="overflow" vert="horz" wrap="square" lIns="162556" tIns="81277" rIns="162556" bIns="8127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625519">
              <a:defRPr/>
            </a:pPr>
            <a:endParaRPr kumimoji="1" lang="ja-JP" altLang="en-US" sz="2400" kern="0">
              <a:solidFill>
                <a:srgbClr val="5BB8D1"/>
              </a:solidFill>
              <a:latin typeface="Open Sans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821730" y="599236"/>
            <a:ext cx="1337222" cy="1339140"/>
            <a:chOff x="2895601" y="-542991"/>
            <a:chExt cx="960519" cy="961895"/>
          </a:xfrm>
        </p:grpSpPr>
        <p:grpSp>
          <p:nvGrpSpPr>
            <p:cNvPr id="23" name="Group 22"/>
            <p:cNvGrpSpPr/>
            <p:nvPr/>
          </p:nvGrpSpPr>
          <p:grpSpPr>
            <a:xfrm>
              <a:off x="2895601" y="-542991"/>
              <a:ext cx="960519" cy="960519"/>
              <a:chOff x="2895601" y="-542991"/>
              <a:chExt cx="960519" cy="960519"/>
            </a:xfrm>
          </p:grpSpPr>
          <p:sp>
            <p:nvSpPr>
              <p:cNvPr id="26" name="Oval 25"/>
              <p:cNvSpPr/>
              <p:nvPr/>
            </p:nvSpPr>
            <p:spPr>
              <a:xfrm>
                <a:off x="2895601" y="-542991"/>
                <a:ext cx="960519" cy="9605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467" dirty="0">
                  <a:solidFill>
                    <a:srgbClr val="4F81BD"/>
                  </a:solidFill>
                </a:endParaRPr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2926336" y="-512255"/>
                <a:ext cx="898264" cy="898263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467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4" name="Rectangle 23"/>
            <p:cNvSpPr/>
            <p:nvPr/>
          </p:nvSpPr>
          <p:spPr>
            <a:xfrm>
              <a:off x="2996531" y="-488577"/>
              <a:ext cx="757870" cy="53799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267" b="1" dirty="0">
                  <a:ln w="0"/>
                  <a:solidFill>
                    <a:prstClr val="white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Bab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218452" y="-119089"/>
              <a:ext cx="331842" cy="53799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267" b="1" dirty="0">
                  <a:ln w="0"/>
                  <a:solidFill>
                    <a:prstClr val="white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4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85940" y="2601943"/>
            <a:ext cx="5332711" cy="754629"/>
            <a:chOff x="385940" y="2601943"/>
            <a:chExt cx="5332711" cy="754629"/>
          </a:xfrm>
        </p:grpSpPr>
        <p:grpSp>
          <p:nvGrpSpPr>
            <p:cNvPr id="28" name="Group 27"/>
            <p:cNvGrpSpPr/>
            <p:nvPr/>
          </p:nvGrpSpPr>
          <p:grpSpPr>
            <a:xfrm>
              <a:off x="477574" y="2601943"/>
              <a:ext cx="5241077" cy="610111"/>
              <a:chOff x="298981" y="2086583"/>
              <a:chExt cx="3930808" cy="457583"/>
            </a:xfrm>
            <a:solidFill>
              <a:schemeClr val="accent4">
                <a:lumMod val="40000"/>
                <a:lumOff val="60000"/>
              </a:schemeClr>
            </a:solidFill>
          </p:grpSpPr>
          <p:sp>
            <p:nvSpPr>
              <p:cNvPr id="29" name="Rectangle 28"/>
              <p:cNvSpPr/>
              <p:nvPr/>
            </p:nvSpPr>
            <p:spPr>
              <a:xfrm>
                <a:off x="298981" y="2086966"/>
                <a:ext cx="3434820" cy="4572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30" name="Right Triangle 29"/>
              <p:cNvSpPr/>
              <p:nvPr/>
            </p:nvSpPr>
            <p:spPr>
              <a:xfrm flipV="1">
                <a:off x="3733800" y="2086583"/>
                <a:ext cx="495989" cy="457582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40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5" name="Group 4"/>
            <p:cNvGrpSpPr/>
            <p:nvPr/>
          </p:nvGrpSpPr>
          <p:grpSpPr>
            <a:xfrm>
              <a:off x="385940" y="2746461"/>
              <a:ext cx="5241077" cy="610111"/>
              <a:chOff x="298981" y="2086583"/>
              <a:chExt cx="3930808" cy="457583"/>
            </a:xfrm>
          </p:grpSpPr>
          <p:sp>
            <p:nvSpPr>
              <p:cNvPr id="3" name="Rectangle 2"/>
              <p:cNvSpPr/>
              <p:nvPr/>
            </p:nvSpPr>
            <p:spPr>
              <a:xfrm>
                <a:off x="298981" y="2086966"/>
                <a:ext cx="3434820" cy="457200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4" name="Right Triangle 3"/>
              <p:cNvSpPr/>
              <p:nvPr/>
            </p:nvSpPr>
            <p:spPr>
              <a:xfrm flipV="1">
                <a:off x="3733800" y="2086583"/>
                <a:ext cx="495989" cy="457582"/>
              </a:xfrm>
              <a:prstGeom prst="rtTriangle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4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520700" y="2742437"/>
              <a:ext cx="435609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solidFill>
                    <a:prstClr val="white"/>
                  </a:solidFill>
                </a:rPr>
                <a:t>Tujuan</a:t>
              </a:r>
              <a:r>
                <a:rPr lang="en-US" sz="3200" b="1" dirty="0">
                  <a:solidFill>
                    <a:prstClr val="white"/>
                  </a:solidFill>
                </a:rPr>
                <a:t> </a:t>
              </a:r>
              <a:r>
                <a:rPr lang="en-US" sz="3200" b="1" dirty="0" err="1">
                  <a:solidFill>
                    <a:prstClr val="white"/>
                  </a:solidFill>
                </a:rPr>
                <a:t>Pembelajaran</a:t>
              </a:r>
              <a:endParaRPr lang="en-US" sz="3200" b="1" dirty="0">
                <a:solidFill>
                  <a:prstClr val="white"/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76490" y="3429001"/>
            <a:ext cx="5770922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2100" dirty="0" err="1" smtClean="0">
                <a:solidFill>
                  <a:prstClr val="black"/>
                </a:solidFill>
              </a:rPr>
              <a:t>Menjelaskan</a:t>
            </a:r>
            <a:r>
              <a:rPr lang="en-US" sz="2100" dirty="0" smtClean="0">
                <a:solidFill>
                  <a:prstClr val="black"/>
                </a:solidFill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</a:rPr>
              <a:t>konsep</a:t>
            </a:r>
            <a:r>
              <a:rPr lang="en-US" sz="2100" dirty="0" smtClean="0">
                <a:solidFill>
                  <a:prstClr val="black"/>
                </a:solidFill>
              </a:rPr>
              <a:t> drama </a:t>
            </a:r>
            <a:r>
              <a:rPr lang="en-US" sz="2100" dirty="0" err="1" smtClean="0">
                <a:solidFill>
                  <a:prstClr val="black"/>
                </a:solidFill>
              </a:rPr>
              <a:t>melalui</a:t>
            </a:r>
            <a:r>
              <a:rPr lang="en-US" sz="2100" dirty="0" smtClean="0">
                <a:solidFill>
                  <a:prstClr val="black"/>
                </a:solidFill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</a:rPr>
              <a:t>permainan</a:t>
            </a:r>
            <a:r>
              <a:rPr lang="en-US" sz="2100" dirty="0" smtClean="0">
                <a:solidFill>
                  <a:prstClr val="black"/>
                </a:solidFill>
              </a:rPr>
              <a:t>.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2100" dirty="0" err="1" smtClean="0">
                <a:solidFill>
                  <a:prstClr val="black"/>
                </a:solidFill>
              </a:rPr>
              <a:t>Mengidentifikasi</a:t>
            </a:r>
            <a:r>
              <a:rPr lang="en-US" sz="2100" dirty="0" smtClean="0">
                <a:solidFill>
                  <a:prstClr val="black"/>
                </a:solidFill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</a:rPr>
              <a:t>berbagai</a:t>
            </a:r>
            <a:r>
              <a:rPr lang="en-US" sz="2100" dirty="0" smtClean="0">
                <a:solidFill>
                  <a:prstClr val="black"/>
                </a:solidFill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</a:rPr>
              <a:t>macam</a:t>
            </a:r>
            <a:r>
              <a:rPr lang="en-US" sz="2100" dirty="0" smtClean="0">
                <a:solidFill>
                  <a:prstClr val="black"/>
                </a:solidFill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</a:rPr>
              <a:t>ekspresi</a:t>
            </a:r>
            <a:r>
              <a:rPr lang="en-US" sz="2100" dirty="0" smtClean="0">
                <a:solidFill>
                  <a:prstClr val="black"/>
                </a:solidFill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</a:rPr>
              <a:t>dari</a:t>
            </a:r>
            <a:r>
              <a:rPr lang="en-US" sz="2100" dirty="0" smtClean="0">
                <a:solidFill>
                  <a:prstClr val="black"/>
                </a:solidFill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</a:rPr>
              <a:t>pengalaman</a:t>
            </a:r>
            <a:r>
              <a:rPr lang="en-US" sz="2100" dirty="0" smtClean="0">
                <a:solidFill>
                  <a:prstClr val="black"/>
                </a:solidFill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</a:rPr>
              <a:t>pribadi</a:t>
            </a:r>
            <a:r>
              <a:rPr lang="en-US" sz="2100" dirty="0" smtClean="0">
                <a:solidFill>
                  <a:prstClr val="black"/>
                </a:solidFill>
              </a:rPr>
              <a:t> orang-orang di </a:t>
            </a:r>
            <a:r>
              <a:rPr lang="en-US" sz="2100" dirty="0" err="1" smtClean="0">
                <a:solidFill>
                  <a:prstClr val="black"/>
                </a:solidFill>
              </a:rPr>
              <a:t>sekitar</a:t>
            </a:r>
            <a:r>
              <a:rPr lang="en-US" sz="2100" dirty="0" smtClean="0">
                <a:solidFill>
                  <a:prstClr val="black"/>
                </a:solidFill>
              </a:rPr>
              <a:t>.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2100" dirty="0" err="1" smtClean="0">
                <a:solidFill>
                  <a:prstClr val="black"/>
                </a:solidFill>
              </a:rPr>
              <a:t>Mempraktikkan</a:t>
            </a:r>
            <a:r>
              <a:rPr lang="en-US" sz="2100" dirty="0" smtClean="0">
                <a:solidFill>
                  <a:prstClr val="black"/>
                </a:solidFill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</a:rPr>
              <a:t>gerak</a:t>
            </a:r>
            <a:r>
              <a:rPr lang="en-US" sz="2100" dirty="0" smtClean="0">
                <a:solidFill>
                  <a:prstClr val="black"/>
                </a:solidFill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</a:rPr>
              <a:t>sesuai</a:t>
            </a:r>
            <a:r>
              <a:rPr lang="en-US" sz="2100" dirty="0" smtClean="0">
                <a:solidFill>
                  <a:prstClr val="black"/>
                </a:solidFill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</a:rPr>
              <a:t>pengalaman</a:t>
            </a:r>
            <a:r>
              <a:rPr lang="en-US" sz="2100" dirty="0" smtClean="0">
                <a:solidFill>
                  <a:prstClr val="black"/>
                </a:solidFill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</a:rPr>
              <a:t>dan</a:t>
            </a:r>
            <a:r>
              <a:rPr lang="en-US" sz="2100" dirty="0" smtClean="0">
                <a:solidFill>
                  <a:prstClr val="black"/>
                </a:solidFill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</a:rPr>
              <a:t>pengamatannya</a:t>
            </a:r>
            <a:r>
              <a:rPr lang="en-US" sz="2100" dirty="0" smtClean="0">
                <a:solidFill>
                  <a:prstClr val="black"/>
                </a:solidFill>
              </a:rPr>
              <a:t>.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2100" dirty="0" err="1" smtClean="0">
                <a:solidFill>
                  <a:prstClr val="black"/>
                </a:solidFill>
              </a:rPr>
              <a:t>Mengidentifikasi</a:t>
            </a:r>
            <a:r>
              <a:rPr lang="en-US" sz="2100" dirty="0" smtClean="0">
                <a:solidFill>
                  <a:prstClr val="black"/>
                </a:solidFill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</a:rPr>
              <a:t>gerak</a:t>
            </a:r>
            <a:r>
              <a:rPr lang="en-US" sz="2100" dirty="0" smtClean="0">
                <a:solidFill>
                  <a:prstClr val="black"/>
                </a:solidFill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</a:rPr>
              <a:t>dan</a:t>
            </a:r>
            <a:r>
              <a:rPr lang="en-US" sz="2100" dirty="0" smtClean="0">
                <a:solidFill>
                  <a:prstClr val="black"/>
                </a:solidFill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</a:rPr>
              <a:t>ekspresi</a:t>
            </a:r>
            <a:r>
              <a:rPr lang="en-US" sz="2100" dirty="0" smtClean="0">
                <a:solidFill>
                  <a:prstClr val="black"/>
                </a:solidFill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</a:rPr>
              <a:t>pemain</a:t>
            </a:r>
            <a:r>
              <a:rPr lang="en-US" sz="2100" dirty="0" smtClean="0">
                <a:solidFill>
                  <a:prstClr val="black"/>
                </a:solidFill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</a:rPr>
              <a:t>teater</a:t>
            </a:r>
            <a:r>
              <a:rPr lang="en-US" sz="2100" dirty="0" smtClean="0">
                <a:solidFill>
                  <a:prstClr val="black"/>
                </a:solidFill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</a:rPr>
              <a:t>atau</a:t>
            </a:r>
            <a:r>
              <a:rPr lang="en-US" sz="2100" dirty="0" smtClean="0">
                <a:solidFill>
                  <a:prstClr val="black"/>
                </a:solidFill>
              </a:rPr>
              <a:t> drama di </a:t>
            </a:r>
            <a:r>
              <a:rPr lang="en-US" sz="2100" dirty="0" err="1" smtClean="0">
                <a:solidFill>
                  <a:prstClr val="black"/>
                </a:solidFill>
              </a:rPr>
              <a:t>atas</a:t>
            </a:r>
            <a:r>
              <a:rPr lang="en-US" sz="2100" dirty="0" smtClean="0">
                <a:solidFill>
                  <a:prstClr val="black"/>
                </a:solidFill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</a:rPr>
              <a:t>pentas</a:t>
            </a:r>
            <a:r>
              <a:rPr lang="en-US" sz="2100" dirty="0" smtClean="0">
                <a:solidFill>
                  <a:prstClr val="black"/>
                </a:solidFill>
              </a:rPr>
              <a:t>.</a:t>
            </a:r>
            <a:endParaRPr lang="en-US" sz="2100" dirty="0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4736" y="2339563"/>
            <a:ext cx="5883650" cy="3783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917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338368"/>
            <a:ext cx="6847595" cy="78361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11200" y="359044"/>
            <a:ext cx="5557398" cy="724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buSzPct val="100000"/>
            </a:pPr>
            <a:r>
              <a:rPr lang="en-US" sz="3733" b="1" dirty="0">
                <a:solidFill>
                  <a:prstClr val="white"/>
                </a:solidFill>
                <a:cs typeface="Arial" pitchFamily="34" charset="0"/>
              </a:rPr>
              <a:t>A. </a:t>
            </a:r>
            <a:r>
              <a:rPr lang="en-US" sz="3733" b="1" dirty="0" err="1">
                <a:solidFill>
                  <a:prstClr val="white"/>
                </a:solidFill>
                <a:cs typeface="Arial" pitchFamily="34" charset="0"/>
              </a:rPr>
              <a:t>Mengenal</a:t>
            </a:r>
            <a:r>
              <a:rPr lang="en-US" sz="3733" b="1" dirty="0">
                <a:solidFill>
                  <a:prstClr val="white"/>
                </a:solidFill>
                <a:cs typeface="Arial" pitchFamily="34" charset="0"/>
              </a:rPr>
              <a:t> </a:t>
            </a:r>
            <a:r>
              <a:rPr lang="en-US" sz="3733" b="1" dirty="0" err="1" smtClean="0">
                <a:solidFill>
                  <a:prstClr val="white"/>
                </a:solidFill>
                <a:cs typeface="Arial" pitchFamily="34" charset="0"/>
              </a:rPr>
              <a:t>Dunia</a:t>
            </a:r>
            <a:r>
              <a:rPr lang="en-US" sz="3733" b="1" dirty="0" smtClean="0">
                <a:solidFill>
                  <a:prstClr val="white"/>
                </a:solidFill>
                <a:cs typeface="Arial" pitchFamily="34" charset="0"/>
              </a:rPr>
              <a:t> </a:t>
            </a:r>
            <a:r>
              <a:rPr lang="en-US" sz="3733" b="1" dirty="0" err="1" smtClean="0">
                <a:solidFill>
                  <a:prstClr val="white"/>
                </a:solidFill>
                <a:cs typeface="Arial" pitchFamily="34" charset="0"/>
              </a:rPr>
              <a:t>Teater</a:t>
            </a:r>
            <a:endParaRPr lang="en-US" sz="3733" b="1" dirty="0">
              <a:solidFill>
                <a:prstClr val="white"/>
              </a:solidFill>
              <a:cs typeface="Arial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99" y="1298863"/>
            <a:ext cx="5536589" cy="75963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145636" y="1298863"/>
            <a:ext cx="4979741" cy="6926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buSzPct val="100000"/>
            </a:pPr>
            <a:r>
              <a:rPr lang="en-US" sz="3733" b="1" dirty="0">
                <a:solidFill>
                  <a:prstClr val="white"/>
                </a:solidFill>
                <a:cs typeface="Arial" pitchFamily="34" charset="0"/>
              </a:rPr>
              <a:t>1. </a:t>
            </a:r>
            <a:r>
              <a:rPr lang="en-US" sz="3733" b="1" dirty="0" smtClean="0">
                <a:solidFill>
                  <a:prstClr val="white"/>
                </a:solidFill>
                <a:cs typeface="Arial" pitchFamily="34" charset="0"/>
              </a:rPr>
              <a:t>Mari </a:t>
            </a:r>
            <a:r>
              <a:rPr lang="en-US" sz="3733" b="1" dirty="0" err="1" smtClean="0">
                <a:solidFill>
                  <a:prstClr val="white"/>
                </a:solidFill>
                <a:cs typeface="Arial" pitchFamily="34" charset="0"/>
              </a:rPr>
              <a:t>Berkenalan</a:t>
            </a:r>
            <a:endParaRPr lang="en-US" sz="3733" b="1" dirty="0">
              <a:solidFill>
                <a:prstClr val="white"/>
              </a:solidFill>
              <a:cs typeface="Arial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237" y="472597"/>
            <a:ext cx="3413542" cy="555913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95759" y="2235372"/>
            <a:ext cx="672629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 smtClean="0"/>
              <a:t>Sikap-sikap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ketika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berkenalan</a:t>
            </a:r>
            <a:r>
              <a:rPr lang="en-US" sz="3000" b="1" dirty="0" smtClean="0"/>
              <a:t>:</a:t>
            </a:r>
            <a:endParaRPr lang="en-US" sz="30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95758" y="2966249"/>
            <a:ext cx="6726293" cy="2790764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000" b="1" dirty="0" err="1" smtClean="0"/>
              <a:t>Tersenyumlah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ketika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berkenalan</a:t>
            </a:r>
            <a:r>
              <a:rPr lang="en-US" sz="3000" b="1" dirty="0" smtClean="0"/>
              <a:t>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000" b="1" dirty="0" err="1" smtClean="0"/>
              <a:t>Sapa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teman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dengan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ramah</a:t>
            </a:r>
            <a:r>
              <a:rPr lang="en-US" sz="3000" b="1" dirty="0" smtClean="0"/>
              <a:t>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000" b="1" dirty="0" err="1" smtClean="0"/>
              <a:t>Perkenalkan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namamu</a:t>
            </a:r>
            <a:r>
              <a:rPr lang="en-US" sz="3000" b="1" dirty="0" smtClean="0"/>
              <a:t>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000" b="1" dirty="0" err="1" smtClean="0"/>
              <a:t>Tanyakan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keadaannya</a:t>
            </a:r>
            <a:r>
              <a:rPr lang="en-US" sz="3000" b="1" dirty="0" smtClean="0"/>
              <a:t>.</a:t>
            </a:r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346122038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9" grpId="0"/>
      <p:bldP spid="35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342611" y="257683"/>
            <a:ext cx="4692096" cy="685498"/>
            <a:chOff x="630757" y="3405456"/>
            <a:chExt cx="1789654" cy="685498"/>
          </a:xfrm>
        </p:grpSpPr>
        <p:sp>
          <p:nvSpPr>
            <p:cNvPr id="17" name="Rounded Rectangle 16"/>
            <p:cNvSpPr/>
            <p:nvPr/>
          </p:nvSpPr>
          <p:spPr>
            <a:xfrm>
              <a:off x="630757" y="3405456"/>
              <a:ext cx="1789654" cy="685498"/>
            </a:xfrm>
            <a:prstGeom prst="roundRect">
              <a:avLst>
                <a:gd name="adj" fmla="val 26310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660775" y="3457914"/>
              <a:ext cx="1704373" cy="564905"/>
            </a:xfrm>
            <a:prstGeom prst="roundRect">
              <a:avLst>
                <a:gd name="adj" fmla="val 26310"/>
              </a:avLst>
            </a:prstGeom>
            <a:noFill/>
            <a:ln w="38100">
              <a:solidFill>
                <a:schemeClr val="bg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21195" y="3494144"/>
              <a:ext cx="1583532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b="1" dirty="0" err="1" smtClean="0">
                  <a:solidFill>
                    <a:schemeClr val="bg1"/>
                  </a:solidFill>
                </a:rPr>
                <a:t>Contoh</a:t>
              </a:r>
              <a:r>
                <a:rPr lang="en-US" sz="2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2600" b="1" dirty="0" err="1" smtClean="0">
                  <a:solidFill>
                    <a:schemeClr val="bg1"/>
                  </a:solidFill>
                </a:rPr>
                <a:t>kegiatan</a:t>
              </a:r>
              <a:r>
                <a:rPr lang="en-US" sz="2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2600" b="1" dirty="0" err="1" smtClean="0">
                  <a:solidFill>
                    <a:schemeClr val="bg1"/>
                  </a:solidFill>
                </a:rPr>
                <a:t>berkenalan</a:t>
              </a:r>
              <a:endParaRPr lang="en-US" sz="26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612"/>
          <a:stretch/>
        </p:blipFill>
        <p:spPr>
          <a:xfrm>
            <a:off x="579720" y="1073483"/>
            <a:ext cx="1963996" cy="508450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53" r="49897"/>
          <a:stretch/>
        </p:blipFill>
        <p:spPr>
          <a:xfrm>
            <a:off x="9151993" y="1238736"/>
            <a:ext cx="2285341" cy="5084505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2878891" y="1147956"/>
            <a:ext cx="2877073" cy="2467779"/>
            <a:chOff x="2878891" y="1147956"/>
            <a:chExt cx="2877073" cy="2467779"/>
          </a:xfrm>
        </p:grpSpPr>
        <p:sp>
          <p:nvSpPr>
            <p:cNvPr id="23" name="Oval Callout 22"/>
            <p:cNvSpPr/>
            <p:nvPr/>
          </p:nvSpPr>
          <p:spPr>
            <a:xfrm>
              <a:off x="2878891" y="1147956"/>
              <a:ext cx="2877073" cy="2467779"/>
            </a:xfrm>
            <a:prstGeom prst="wedgeEllipseCallout">
              <a:avLst>
                <a:gd name="adj1" fmla="val -72910"/>
                <a:gd name="adj2" fmla="val 9375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049895" y="1735514"/>
              <a:ext cx="2535064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00" b="1" dirty="0" err="1" smtClean="0"/>
                <a:t>Selamat</a:t>
              </a:r>
              <a:r>
                <a:rPr lang="en-US" sz="2600" b="1" dirty="0" smtClean="0"/>
                <a:t> </a:t>
              </a:r>
              <a:r>
                <a:rPr lang="en-US" sz="2600" b="1" dirty="0" err="1" smtClean="0"/>
                <a:t>pagi</a:t>
              </a:r>
              <a:r>
                <a:rPr lang="en-US" sz="2600" b="1" dirty="0" smtClean="0"/>
                <a:t>, </a:t>
              </a:r>
              <a:r>
                <a:rPr lang="en-US" sz="2600" b="1" dirty="0" err="1" smtClean="0"/>
                <a:t>perkenalkan</a:t>
              </a:r>
              <a:r>
                <a:rPr lang="en-US" sz="2600" b="1" dirty="0" smtClean="0"/>
                <a:t> </a:t>
              </a:r>
              <a:r>
                <a:rPr lang="en-US" sz="2600" b="1" dirty="0" err="1" smtClean="0"/>
                <a:t>nama</a:t>
              </a:r>
              <a:r>
                <a:rPr lang="en-US" sz="2600" b="1" dirty="0" smtClean="0"/>
                <a:t> </a:t>
              </a:r>
              <a:r>
                <a:rPr lang="en-US" sz="2600" b="1" dirty="0" err="1" smtClean="0"/>
                <a:t>saya</a:t>
              </a:r>
              <a:r>
                <a:rPr lang="en-US" sz="2600" b="1" dirty="0" smtClean="0"/>
                <a:t>, </a:t>
              </a:r>
              <a:r>
                <a:rPr lang="en-US" sz="2600" b="1" dirty="0" err="1" smtClean="0"/>
                <a:t>Beni</a:t>
              </a:r>
              <a:r>
                <a:rPr lang="en-US" sz="2600" b="1" dirty="0" smtClean="0"/>
                <a:t>.</a:t>
              </a:r>
              <a:endParaRPr lang="en-US" sz="2600" b="1" dirty="0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6182117" y="257683"/>
            <a:ext cx="2877073" cy="2467779"/>
            <a:chOff x="6182117" y="257683"/>
            <a:chExt cx="2877073" cy="2467779"/>
          </a:xfrm>
        </p:grpSpPr>
        <p:sp>
          <p:nvSpPr>
            <p:cNvPr id="24" name="Oval Callout 23"/>
            <p:cNvSpPr/>
            <p:nvPr/>
          </p:nvSpPr>
          <p:spPr>
            <a:xfrm>
              <a:off x="6182117" y="257683"/>
              <a:ext cx="2877073" cy="2467779"/>
            </a:xfrm>
            <a:prstGeom prst="wedgeEllipseCallout">
              <a:avLst>
                <a:gd name="adj1" fmla="val 72217"/>
                <a:gd name="adj2" fmla="val 5804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456711" y="967417"/>
              <a:ext cx="2327884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00" b="1" dirty="0" err="1" smtClean="0"/>
                <a:t>Selamat</a:t>
              </a:r>
              <a:r>
                <a:rPr lang="en-US" sz="2600" b="1" dirty="0" smtClean="0"/>
                <a:t> </a:t>
              </a:r>
              <a:r>
                <a:rPr lang="en-US" sz="2600" b="1" dirty="0" err="1" smtClean="0"/>
                <a:t>pagi</a:t>
              </a:r>
              <a:r>
                <a:rPr lang="en-US" sz="2600" b="1" dirty="0" smtClean="0"/>
                <a:t>, </a:t>
              </a:r>
              <a:r>
                <a:rPr lang="en-US" sz="2600" b="1" dirty="0" err="1" smtClean="0"/>
                <a:t>saya</a:t>
              </a:r>
              <a:r>
                <a:rPr lang="en-US" sz="2600" b="1" dirty="0" smtClean="0"/>
                <a:t> </a:t>
              </a:r>
              <a:r>
                <a:rPr lang="en-US" sz="2600" b="1" dirty="0" err="1" smtClean="0"/>
                <a:t>Putri</a:t>
              </a:r>
              <a:r>
                <a:rPr lang="en-US" sz="2600" b="1" dirty="0" smtClean="0"/>
                <a:t>.</a:t>
              </a:r>
              <a:endParaRPr lang="en-US" sz="26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19384519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94" r="25694"/>
          <a:stretch/>
        </p:blipFill>
        <p:spPr>
          <a:xfrm>
            <a:off x="504319" y="1002756"/>
            <a:ext cx="2036374" cy="5084505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342611" y="257683"/>
            <a:ext cx="4692096" cy="685498"/>
            <a:chOff x="630757" y="3405456"/>
            <a:chExt cx="1789654" cy="685498"/>
          </a:xfrm>
        </p:grpSpPr>
        <p:sp>
          <p:nvSpPr>
            <p:cNvPr id="11" name="Rounded Rectangle 10"/>
            <p:cNvSpPr/>
            <p:nvPr/>
          </p:nvSpPr>
          <p:spPr>
            <a:xfrm>
              <a:off x="630757" y="3405456"/>
              <a:ext cx="1789654" cy="685498"/>
            </a:xfrm>
            <a:prstGeom prst="roundRect">
              <a:avLst>
                <a:gd name="adj" fmla="val 26310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660775" y="3457914"/>
              <a:ext cx="1704373" cy="564905"/>
            </a:xfrm>
            <a:prstGeom prst="roundRect">
              <a:avLst>
                <a:gd name="adj" fmla="val 26310"/>
              </a:avLst>
            </a:prstGeom>
            <a:noFill/>
            <a:ln w="38100">
              <a:solidFill>
                <a:schemeClr val="bg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21195" y="3494144"/>
              <a:ext cx="1583532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b="1" dirty="0" err="1" smtClean="0">
                  <a:solidFill>
                    <a:schemeClr val="bg1"/>
                  </a:solidFill>
                </a:rPr>
                <a:t>Contoh</a:t>
              </a:r>
              <a:r>
                <a:rPr lang="en-US" sz="2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2600" b="1" dirty="0" err="1" smtClean="0">
                  <a:solidFill>
                    <a:schemeClr val="bg1"/>
                  </a:solidFill>
                </a:rPr>
                <a:t>kegiatan</a:t>
              </a:r>
              <a:r>
                <a:rPr lang="en-US" sz="2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2600" b="1" dirty="0" err="1" smtClean="0">
                  <a:solidFill>
                    <a:schemeClr val="bg1"/>
                  </a:solidFill>
                </a:rPr>
                <a:t>berkenalan</a:t>
              </a:r>
              <a:endParaRPr lang="en-US" sz="26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85"/>
          <a:stretch/>
        </p:blipFill>
        <p:spPr>
          <a:xfrm>
            <a:off x="9397388" y="1002756"/>
            <a:ext cx="1948890" cy="5084505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2878891" y="1147956"/>
            <a:ext cx="2877073" cy="2467779"/>
            <a:chOff x="2878891" y="1147956"/>
            <a:chExt cx="2877073" cy="2467779"/>
          </a:xfrm>
        </p:grpSpPr>
        <p:sp>
          <p:nvSpPr>
            <p:cNvPr id="22" name="Oval Callout 21"/>
            <p:cNvSpPr/>
            <p:nvPr/>
          </p:nvSpPr>
          <p:spPr>
            <a:xfrm>
              <a:off x="2878891" y="1147956"/>
              <a:ext cx="2877073" cy="2467779"/>
            </a:xfrm>
            <a:prstGeom prst="wedgeEllipseCallout">
              <a:avLst>
                <a:gd name="adj1" fmla="val -72910"/>
                <a:gd name="adj2" fmla="val 9375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049895" y="1843236"/>
              <a:ext cx="2535064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 smtClean="0"/>
                <a:t>Apa</a:t>
              </a:r>
              <a:r>
                <a:rPr lang="en-US" sz="3200" b="1" dirty="0" smtClean="0"/>
                <a:t> </a:t>
              </a:r>
              <a:r>
                <a:rPr lang="en-US" sz="3200" b="1" dirty="0" err="1" smtClean="0"/>
                <a:t>kabar</a:t>
              </a:r>
              <a:r>
                <a:rPr lang="en-US" sz="3200" b="1" dirty="0" smtClean="0"/>
                <a:t>, </a:t>
              </a:r>
              <a:r>
                <a:rPr lang="en-US" sz="3200" b="1" dirty="0" err="1" smtClean="0"/>
                <a:t>Putri</a:t>
              </a:r>
              <a:r>
                <a:rPr lang="en-US" sz="3200" b="1" dirty="0" smtClean="0"/>
                <a:t>?</a:t>
              </a:r>
              <a:endParaRPr lang="en-US" sz="3200" b="1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182117" y="257683"/>
            <a:ext cx="2877073" cy="2467779"/>
            <a:chOff x="6182117" y="257683"/>
            <a:chExt cx="2877073" cy="2467779"/>
          </a:xfrm>
        </p:grpSpPr>
        <p:sp>
          <p:nvSpPr>
            <p:cNvPr id="25" name="Oval Callout 24"/>
            <p:cNvSpPr/>
            <p:nvPr/>
          </p:nvSpPr>
          <p:spPr>
            <a:xfrm>
              <a:off x="6182117" y="257683"/>
              <a:ext cx="2877073" cy="2467779"/>
            </a:xfrm>
            <a:prstGeom prst="wedgeEllipseCallout">
              <a:avLst>
                <a:gd name="adj1" fmla="val 72217"/>
                <a:gd name="adj2" fmla="val 5804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456711" y="752908"/>
              <a:ext cx="2327884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b="1" dirty="0" err="1" smtClean="0"/>
                <a:t>Kabar</a:t>
              </a:r>
              <a:r>
                <a:rPr lang="en-US" sz="3000" b="1" dirty="0" smtClean="0"/>
                <a:t> </a:t>
              </a:r>
              <a:r>
                <a:rPr lang="en-US" sz="3000" b="1" dirty="0" err="1" smtClean="0"/>
                <a:t>baik</a:t>
              </a:r>
              <a:r>
                <a:rPr lang="en-US" sz="3000" b="1" dirty="0" smtClean="0"/>
                <a:t>. </a:t>
              </a:r>
              <a:r>
                <a:rPr lang="en-US" sz="3000" b="1" dirty="0" err="1" smtClean="0"/>
                <a:t>Bagaimana</a:t>
              </a:r>
              <a:r>
                <a:rPr lang="en-US" sz="3000" b="1" dirty="0" smtClean="0"/>
                <a:t> </a:t>
              </a:r>
              <a:r>
                <a:rPr lang="en-US" sz="3000" b="1" dirty="0" err="1" smtClean="0"/>
                <a:t>denganmu</a:t>
              </a:r>
              <a:r>
                <a:rPr lang="en-US" sz="3000" b="1" dirty="0" smtClean="0"/>
                <a:t>?</a:t>
              </a:r>
              <a:endParaRPr lang="en-US" sz="30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3367926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4DF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82" y="296328"/>
            <a:ext cx="7577055" cy="75963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134619" y="296328"/>
            <a:ext cx="6004311" cy="724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buSzPct val="100000"/>
            </a:pPr>
            <a:r>
              <a:rPr lang="en-US" sz="3733" b="1" dirty="0" smtClean="0">
                <a:solidFill>
                  <a:prstClr val="white"/>
                </a:solidFill>
                <a:cs typeface="Arial" pitchFamily="34" charset="0"/>
              </a:rPr>
              <a:t>2. Mari </a:t>
            </a:r>
            <a:r>
              <a:rPr lang="en-US" sz="3733" b="1" dirty="0" err="1" smtClean="0">
                <a:solidFill>
                  <a:prstClr val="white"/>
                </a:solidFill>
                <a:cs typeface="Arial" pitchFamily="34" charset="0"/>
              </a:rPr>
              <a:t>Bermain</a:t>
            </a:r>
            <a:r>
              <a:rPr lang="en-US" sz="3733" b="1" dirty="0" smtClean="0">
                <a:solidFill>
                  <a:prstClr val="white"/>
                </a:solidFill>
                <a:cs typeface="Arial" pitchFamily="34" charset="0"/>
              </a:rPr>
              <a:t> </a:t>
            </a:r>
            <a:r>
              <a:rPr lang="en-US" sz="3733" b="1" dirty="0" err="1" smtClean="0">
                <a:solidFill>
                  <a:prstClr val="white"/>
                </a:solidFill>
                <a:cs typeface="Arial" pitchFamily="34" charset="0"/>
              </a:rPr>
              <a:t>Gerak</a:t>
            </a:r>
            <a:r>
              <a:rPr lang="en-US" sz="3733" b="1" dirty="0" smtClean="0">
                <a:solidFill>
                  <a:prstClr val="white"/>
                </a:solidFill>
                <a:cs typeface="Arial" pitchFamily="34" charset="0"/>
              </a:rPr>
              <a:t> </a:t>
            </a:r>
            <a:r>
              <a:rPr lang="en-US" sz="3733" b="1" dirty="0" err="1" smtClean="0">
                <a:solidFill>
                  <a:prstClr val="white"/>
                </a:solidFill>
                <a:cs typeface="Arial" pitchFamily="34" charset="0"/>
              </a:rPr>
              <a:t>Wajah</a:t>
            </a:r>
            <a:endParaRPr lang="en-US" sz="3733" b="1" dirty="0">
              <a:solidFill>
                <a:prstClr val="white"/>
              </a:solidFill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041" y="1020565"/>
            <a:ext cx="7368737" cy="532423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28810" y="1467803"/>
            <a:ext cx="5111828" cy="553998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sz="3000" b="1" dirty="0" smtClean="0"/>
              <a:t>Kita </a:t>
            </a:r>
            <a:r>
              <a:rPr lang="en-US" sz="3000" b="1" dirty="0" err="1" smtClean="0"/>
              <a:t>perlu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belajar</a:t>
            </a:r>
            <a:r>
              <a:rPr lang="en-US" sz="3000" b="1" dirty="0" smtClean="0"/>
              <a:t> </a:t>
            </a:r>
            <a:r>
              <a:rPr lang="en-US" sz="3000" b="1" dirty="0" err="1" smtClean="0">
                <a:solidFill>
                  <a:srgbClr val="FF0000"/>
                </a:solidFill>
              </a:rPr>
              <a:t>gerak</a:t>
            </a:r>
            <a:r>
              <a:rPr lang="en-US" sz="3000" b="1" dirty="0" smtClean="0">
                <a:solidFill>
                  <a:srgbClr val="FF0000"/>
                </a:solidFill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</a:rPr>
              <a:t>wajah</a:t>
            </a:r>
            <a:r>
              <a:rPr lang="en-US" sz="3000" b="1" dirty="0" smtClean="0"/>
              <a:t>.</a:t>
            </a:r>
            <a:endParaRPr lang="en-US" sz="3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28810" y="2238206"/>
            <a:ext cx="4461831" cy="1477328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sz="3000" b="1" dirty="0" smtClean="0"/>
              <a:t>Kita </a:t>
            </a:r>
            <a:r>
              <a:rPr lang="en-US" sz="3000" b="1" dirty="0" err="1" smtClean="0"/>
              <a:t>dapat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menggunakan</a:t>
            </a:r>
            <a:r>
              <a:rPr lang="en-US" sz="3000" b="1" dirty="0" smtClean="0"/>
              <a:t> </a:t>
            </a:r>
            <a:r>
              <a:rPr lang="en-US" sz="3000" b="1" dirty="0" err="1" smtClean="0">
                <a:solidFill>
                  <a:srgbClr val="7030A0"/>
                </a:solidFill>
              </a:rPr>
              <a:t>cermin</a:t>
            </a:r>
            <a:r>
              <a:rPr lang="en-US" sz="3000" b="1" dirty="0">
                <a:solidFill>
                  <a:srgbClr val="7030A0"/>
                </a:solidFill>
              </a:rPr>
              <a:t> </a:t>
            </a:r>
            <a:r>
              <a:rPr lang="en-US" sz="3000" b="1" dirty="0" err="1" smtClean="0"/>
              <a:t>untuk</a:t>
            </a:r>
            <a:r>
              <a:rPr lang="en-US" sz="3000" b="1" dirty="0" smtClean="0"/>
              <a:t> </a:t>
            </a:r>
            <a:r>
              <a:rPr lang="en-US" sz="3000" b="1" dirty="0" err="1" smtClean="0">
                <a:solidFill>
                  <a:srgbClr val="00B050"/>
                </a:solidFill>
              </a:rPr>
              <a:t>melihat</a:t>
            </a:r>
            <a:r>
              <a:rPr lang="en-US" sz="3000" b="1" dirty="0" smtClean="0">
                <a:solidFill>
                  <a:srgbClr val="00B050"/>
                </a:solidFill>
              </a:rPr>
              <a:t> </a:t>
            </a:r>
            <a:r>
              <a:rPr lang="en-US" sz="3000" b="1" dirty="0" err="1" smtClean="0">
                <a:solidFill>
                  <a:srgbClr val="00B050"/>
                </a:solidFill>
              </a:rPr>
              <a:t>gerak</a:t>
            </a:r>
            <a:r>
              <a:rPr lang="en-US" sz="3000" b="1" dirty="0" smtClean="0">
                <a:solidFill>
                  <a:srgbClr val="00B050"/>
                </a:solidFill>
              </a:rPr>
              <a:t> </a:t>
            </a:r>
            <a:r>
              <a:rPr lang="en-US" sz="3000" b="1" dirty="0" err="1" smtClean="0">
                <a:solidFill>
                  <a:srgbClr val="00B050"/>
                </a:solidFill>
              </a:rPr>
              <a:t>wajah</a:t>
            </a:r>
            <a:r>
              <a:rPr lang="en-US" sz="3000" b="1" dirty="0" smtClean="0">
                <a:solidFill>
                  <a:srgbClr val="00B050"/>
                </a:solidFill>
              </a:rPr>
              <a:t> </a:t>
            </a:r>
            <a:r>
              <a:rPr lang="en-US" sz="3000" b="1" dirty="0" err="1" smtClean="0">
                <a:solidFill>
                  <a:srgbClr val="00B050"/>
                </a:solidFill>
              </a:rPr>
              <a:t>kita</a:t>
            </a:r>
            <a:r>
              <a:rPr lang="en-US" sz="3000" b="1" dirty="0" smtClean="0"/>
              <a:t>.</a:t>
            </a:r>
            <a:endParaRPr lang="en-US" sz="3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28810" y="4013610"/>
            <a:ext cx="4461831" cy="1477328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sz="3000" b="1" dirty="0" err="1" smtClean="0"/>
              <a:t>Cobalah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amati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gerak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dan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bentuk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wajahmu</a:t>
            </a:r>
            <a:r>
              <a:rPr lang="en-US" sz="3000" b="1" dirty="0" smtClean="0"/>
              <a:t> di </a:t>
            </a:r>
            <a:r>
              <a:rPr lang="en-US" sz="3000" b="1" dirty="0" err="1" smtClean="0"/>
              <a:t>depan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cermin</a:t>
            </a:r>
            <a:r>
              <a:rPr lang="en-US" sz="3000" b="1" dirty="0" smtClean="0"/>
              <a:t>.</a:t>
            </a:r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90435476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9" grpId="0" animBg="1"/>
      <p:bldP spid="11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50" y="271952"/>
            <a:ext cx="7728945" cy="75963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134619" y="296328"/>
            <a:ext cx="6511087" cy="724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buSzPct val="100000"/>
            </a:pPr>
            <a:r>
              <a:rPr lang="en-US" sz="3733" b="1" dirty="0" smtClean="0">
                <a:solidFill>
                  <a:prstClr val="white"/>
                </a:solidFill>
                <a:cs typeface="Arial" pitchFamily="34" charset="0"/>
              </a:rPr>
              <a:t>3. Mari </a:t>
            </a:r>
            <a:r>
              <a:rPr lang="en-US" sz="3733" b="1" dirty="0" err="1" smtClean="0">
                <a:solidFill>
                  <a:prstClr val="white"/>
                </a:solidFill>
                <a:cs typeface="Arial" pitchFamily="34" charset="0"/>
              </a:rPr>
              <a:t>Bernyanyi</a:t>
            </a:r>
            <a:r>
              <a:rPr lang="en-US" sz="3733" b="1" dirty="0" smtClean="0">
                <a:solidFill>
                  <a:prstClr val="white"/>
                </a:solidFill>
                <a:cs typeface="Arial" pitchFamily="34" charset="0"/>
              </a:rPr>
              <a:t> </a:t>
            </a:r>
            <a:r>
              <a:rPr lang="en-US" sz="3733" b="1" dirty="0" err="1" smtClean="0">
                <a:solidFill>
                  <a:prstClr val="white"/>
                </a:solidFill>
                <a:cs typeface="Arial" pitchFamily="34" charset="0"/>
              </a:rPr>
              <a:t>dan</a:t>
            </a:r>
            <a:r>
              <a:rPr lang="en-US" sz="3733" b="1" dirty="0" smtClean="0">
                <a:solidFill>
                  <a:prstClr val="white"/>
                </a:solidFill>
                <a:cs typeface="Arial" pitchFamily="34" charset="0"/>
              </a:rPr>
              <a:t> </a:t>
            </a:r>
            <a:r>
              <a:rPr lang="en-US" sz="3733" b="1" dirty="0" err="1" smtClean="0">
                <a:solidFill>
                  <a:prstClr val="white"/>
                </a:solidFill>
                <a:cs typeface="Arial" pitchFamily="34" charset="0"/>
              </a:rPr>
              <a:t>Bergerak</a:t>
            </a:r>
            <a:endParaRPr lang="en-US" sz="3733" b="1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8809" y="1451416"/>
            <a:ext cx="5636463" cy="1754326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sz="3600" b="1" dirty="0" err="1" smtClean="0"/>
              <a:t>Dalam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teater</a:t>
            </a:r>
            <a:r>
              <a:rPr lang="en-US" sz="3600" b="1" dirty="0" smtClean="0"/>
              <a:t>, </a:t>
            </a:r>
            <a:r>
              <a:rPr lang="en-US" sz="3600" b="1" dirty="0" err="1" smtClean="0"/>
              <a:t>kita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perlu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berlatih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menyanyi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sambil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bergerak</a:t>
            </a:r>
            <a:r>
              <a:rPr lang="en-US" sz="3600" b="1" dirty="0" smtClean="0"/>
              <a:t>.</a:t>
            </a:r>
            <a:endParaRPr lang="en-US" sz="3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28809" y="3625576"/>
            <a:ext cx="5636463" cy="1754326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sz="3600" b="1" dirty="0" err="1" smtClean="0"/>
              <a:t>Lakukan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gerakan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sesuai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dengan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lagu</a:t>
            </a:r>
            <a:r>
              <a:rPr lang="en-US" sz="3600" b="1" dirty="0" smtClean="0"/>
              <a:t> yang </a:t>
            </a:r>
            <a:r>
              <a:rPr lang="en-US" sz="3600" b="1" dirty="0" err="1" smtClean="0"/>
              <a:t>dinyanyikan</a:t>
            </a:r>
            <a:r>
              <a:rPr lang="en-US" sz="3600" b="1" dirty="0" smtClean="0"/>
              <a:t>.</a:t>
            </a:r>
            <a:endParaRPr lang="en-US" sz="36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0725" y="359044"/>
            <a:ext cx="4484955" cy="5693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42065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9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50" y="271952"/>
            <a:ext cx="7728945" cy="75963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134619" y="296328"/>
            <a:ext cx="6511087" cy="724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buSzPct val="100000"/>
            </a:pPr>
            <a:r>
              <a:rPr lang="en-US" sz="3733" b="1" dirty="0" smtClean="0">
                <a:solidFill>
                  <a:prstClr val="white"/>
                </a:solidFill>
                <a:cs typeface="Arial" pitchFamily="34" charset="0"/>
              </a:rPr>
              <a:t>3. Mari </a:t>
            </a:r>
            <a:r>
              <a:rPr lang="en-US" sz="3733" b="1" dirty="0" err="1" smtClean="0">
                <a:solidFill>
                  <a:prstClr val="white"/>
                </a:solidFill>
                <a:cs typeface="Arial" pitchFamily="34" charset="0"/>
              </a:rPr>
              <a:t>Bernyanyi</a:t>
            </a:r>
            <a:r>
              <a:rPr lang="en-US" sz="3733" b="1" dirty="0" smtClean="0">
                <a:solidFill>
                  <a:prstClr val="white"/>
                </a:solidFill>
                <a:cs typeface="Arial" pitchFamily="34" charset="0"/>
              </a:rPr>
              <a:t> </a:t>
            </a:r>
            <a:r>
              <a:rPr lang="en-US" sz="3733" b="1" dirty="0" err="1" smtClean="0">
                <a:solidFill>
                  <a:prstClr val="white"/>
                </a:solidFill>
                <a:cs typeface="Arial" pitchFamily="34" charset="0"/>
              </a:rPr>
              <a:t>dan</a:t>
            </a:r>
            <a:r>
              <a:rPr lang="en-US" sz="3733" b="1" dirty="0" smtClean="0">
                <a:solidFill>
                  <a:prstClr val="white"/>
                </a:solidFill>
                <a:cs typeface="Arial" pitchFamily="34" charset="0"/>
              </a:rPr>
              <a:t> </a:t>
            </a:r>
            <a:r>
              <a:rPr lang="en-US" sz="3733" b="1" dirty="0" err="1" smtClean="0">
                <a:solidFill>
                  <a:prstClr val="white"/>
                </a:solidFill>
                <a:cs typeface="Arial" pitchFamily="34" charset="0"/>
              </a:rPr>
              <a:t>Bergerak</a:t>
            </a:r>
            <a:endParaRPr lang="en-US" sz="3733" b="1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4955" y="2241125"/>
            <a:ext cx="3876936" cy="1200329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Ayo, </a:t>
            </a:r>
            <a:r>
              <a:rPr lang="en-US" sz="3600" b="1" dirty="0" err="1" smtClean="0"/>
              <a:t>nyanyikan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lagu</a:t>
            </a:r>
            <a:r>
              <a:rPr lang="en-US" sz="3600" b="1" dirty="0" smtClean="0"/>
              <a:t> di </a:t>
            </a:r>
            <a:r>
              <a:rPr lang="en-US" sz="3600" b="1" dirty="0" err="1" smtClean="0"/>
              <a:t>samping</a:t>
            </a:r>
            <a:r>
              <a:rPr lang="en-US" sz="3600" b="1" dirty="0" smtClean="0"/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577300" y="3722742"/>
            <a:ext cx="3814591" cy="1200329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r>
              <a:rPr lang="en-US" sz="3600" b="1" dirty="0" err="1" smtClean="0"/>
              <a:t>Lalu</a:t>
            </a:r>
            <a:r>
              <a:rPr lang="en-US" sz="3600" b="1" dirty="0" smtClean="0"/>
              <a:t>, </a:t>
            </a:r>
            <a:r>
              <a:rPr lang="en-US" sz="3600" b="1" dirty="0" err="1" smtClean="0"/>
              <a:t>bergeraklah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sesuai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lirik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lagu</a:t>
            </a:r>
            <a:r>
              <a:rPr lang="en-US" sz="3600" b="1" dirty="0" smtClean="0"/>
              <a:t>.</a:t>
            </a:r>
            <a:endParaRPr lang="en-US" sz="36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22222" t="27132" r="22222" b="10323"/>
          <a:stretch/>
        </p:blipFill>
        <p:spPr>
          <a:xfrm>
            <a:off x="4752110" y="1239290"/>
            <a:ext cx="6940764" cy="4883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52367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50" y="271952"/>
            <a:ext cx="7728945" cy="75963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134619" y="296328"/>
            <a:ext cx="6511087" cy="6926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buSzPct val="100000"/>
            </a:pPr>
            <a:r>
              <a:rPr lang="en-US" sz="3733" b="1" dirty="0" smtClean="0">
                <a:solidFill>
                  <a:prstClr val="white"/>
                </a:solidFill>
                <a:cs typeface="Arial" pitchFamily="34" charset="0"/>
              </a:rPr>
              <a:t>4. Mari </a:t>
            </a:r>
            <a:r>
              <a:rPr lang="en-US" sz="3733" b="1" dirty="0" err="1" smtClean="0">
                <a:solidFill>
                  <a:prstClr val="white"/>
                </a:solidFill>
                <a:cs typeface="Arial" pitchFamily="34" charset="0"/>
              </a:rPr>
              <a:t>Menonton</a:t>
            </a:r>
            <a:r>
              <a:rPr lang="en-US" sz="3733" b="1" dirty="0" smtClean="0">
                <a:solidFill>
                  <a:prstClr val="white"/>
                </a:solidFill>
                <a:cs typeface="Arial" pitchFamily="34" charset="0"/>
              </a:rPr>
              <a:t> </a:t>
            </a:r>
            <a:r>
              <a:rPr lang="en-US" sz="3733" b="1" dirty="0" err="1" smtClean="0">
                <a:solidFill>
                  <a:prstClr val="white"/>
                </a:solidFill>
                <a:cs typeface="Arial" pitchFamily="34" charset="0"/>
              </a:rPr>
              <a:t>Pertunjukan</a:t>
            </a:r>
            <a:endParaRPr lang="en-US" sz="3733" b="1" dirty="0">
              <a:solidFill>
                <a:prstClr val="white"/>
              </a:solidFill>
              <a:cs typeface="Arial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440634" y="1055958"/>
            <a:ext cx="6612821" cy="4941437"/>
            <a:chOff x="5440634" y="1055958"/>
            <a:chExt cx="6612821" cy="494143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40634" y="1055958"/>
              <a:ext cx="6363437" cy="4917061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10377055" y="5751174"/>
              <a:ext cx="16764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err="1" smtClean="0"/>
                <a:t>Sumber</a:t>
              </a:r>
              <a:r>
                <a:rPr lang="en-US" sz="1000" dirty="0" smtClean="0"/>
                <a:t>: </a:t>
              </a:r>
              <a:r>
                <a:rPr lang="en-US" sz="1000" i="1" dirty="0" smtClean="0"/>
                <a:t>freepik.com</a:t>
              </a:r>
              <a:endParaRPr lang="en-US" sz="1000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36250" y="1413164"/>
            <a:ext cx="46274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Pertunjukan</a:t>
            </a:r>
            <a:r>
              <a:rPr lang="en-US" sz="2800" b="1" dirty="0" smtClean="0"/>
              <a:t> yang </a:t>
            </a:r>
            <a:r>
              <a:rPr lang="en-US" sz="2800" b="1" dirty="0" err="1" smtClean="0"/>
              <a:t>kamu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tonton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memiliki</a:t>
            </a:r>
            <a:r>
              <a:rPr lang="en-US" sz="2800" b="1" dirty="0"/>
              <a:t>: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-484909" y="2493818"/>
            <a:ext cx="4987636" cy="895979"/>
            <a:chOff x="-484909" y="2493818"/>
            <a:chExt cx="4987636" cy="895979"/>
          </a:xfrm>
        </p:grpSpPr>
        <p:sp>
          <p:nvSpPr>
            <p:cNvPr id="8" name="Rounded Rectangle 7"/>
            <p:cNvSpPr/>
            <p:nvPr/>
          </p:nvSpPr>
          <p:spPr>
            <a:xfrm>
              <a:off x="-484909" y="2493818"/>
              <a:ext cx="4987636" cy="895979"/>
            </a:xfrm>
            <a:prstGeom prst="roundRect">
              <a:avLst>
                <a:gd name="adj" fmla="val 50000"/>
              </a:avLst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81000" y="2549547"/>
              <a:ext cx="3255818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500" b="1" dirty="0" err="1" smtClean="0">
                  <a:solidFill>
                    <a:schemeClr val="bg1"/>
                  </a:solidFill>
                </a:rPr>
                <a:t>Judul</a:t>
              </a:r>
              <a:endParaRPr lang="en-US" sz="45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-484909" y="3657600"/>
            <a:ext cx="4987636" cy="895979"/>
            <a:chOff x="-484909" y="3657600"/>
            <a:chExt cx="4987636" cy="895979"/>
          </a:xfrm>
        </p:grpSpPr>
        <p:sp>
          <p:nvSpPr>
            <p:cNvPr id="13" name="Rounded Rectangle 12"/>
            <p:cNvSpPr/>
            <p:nvPr/>
          </p:nvSpPr>
          <p:spPr>
            <a:xfrm>
              <a:off x="-484909" y="3657600"/>
              <a:ext cx="4987636" cy="895979"/>
            </a:xfrm>
            <a:prstGeom prst="roundRect">
              <a:avLst>
                <a:gd name="adj" fmla="val 50000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29323" y="3713174"/>
              <a:ext cx="3255818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500" b="1" dirty="0" err="1" smtClean="0"/>
                <a:t>Tokoh</a:t>
              </a:r>
              <a:endParaRPr lang="en-US" sz="4500" b="1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-484909" y="4821382"/>
            <a:ext cx="4987636" cy="895979"/>
            <a:chOff x="-484909" y="4821382"/>
            <a:chExt cx="4987636" cy="895979"/>
          </a:xfrm>
        </p:grpSpPr>
        <p:sp>
          <p:nvSpPr>
            <p:cNvPr id="14" name="Rounded Rectangle 13"/>
            <p:cNvSpPr/>
            <p:nvPr/>
          </p:nvSpPr>
          <p:spPr>
            <a:xfrm>
              <a:off x="-484909" y="4821382"/>
              <a:ext cx="4987636" cy="895979"/>
            </a:xfrm>
            <a:prstGeom prst="roundRect">
              <a:avLst>
                <a:gd name="adj" fmla="val 50000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81000" y="4877111"/>
              <a:ext cx="3255818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500" b="1" dirty="0" err="1" smtClean="0"/>
                <a:t>Percakapan</a:t>
              </a:r>
              <a:endParaRPr lang="en-US" sz="45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35629496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7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843</TotalTime>
  <Words>430</Words>
  <Application>Microsoft Office PowerPoint</Application>
  <PresentationFormat>Widescreen</PresentationFormat>
  <Paragraphs>94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ＭＳ Ｐゴシック</vt:lpstr>
      <vt:lpstr>Arial</vt:lpstr>
      <vt:lpstr>Calibri</vt:lpstr>
      <vt:lpstr>Open Sans</vt:lpstr>
      <vt:lpstr>Wingdings</vt:lpstr>
      <vt:lpstr>1_Office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Nur Alivia Arianda</dc:creator>
  <cp:lastModifiedBy>Nur Alivia Arianda</cp:lastModifiedBy>
  <cp:revision>21</cp:revision>
  <dcterms:created xsi:type="dcterms:W3CDTF">2022-04-27T06:30:23Z</dcterms:created>
  <dcterms:modified xsi:type="dcterms:W3CDTF">2022-05-10T03:16:49Z</dcterms:modified>
</cp:coreProperties>
</file>