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75" r:id="rId2"/>
    <p:sldId id="277" r:id="rId3"/>
    <p:sldId id="289" r:id="rId4"/>
    <p:sldId id="276" r:id="rId5"/>
    <p:sldId id="281" r:id="rId6"/>
    <p:sldId id="288" r:id="rId7"/>
    <p:sldId id="285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03" r:id="rId22"/>
    <p:sldId id="304" r:id="rId23"/>
    <p:sldId id="305" r:id="rId24"/>
    <p:sldId id="306" r:id="rId25"/>
    <p:sldId id="307" r:id="rId26"/>
    <p:sldId id="308" r:id="rId27"/>
    <p:sldId id="309" r:id="rId28"/>
    <p:sldId id="310" r:id="rId29"/>
    <p:sldId id="311" r:id="rId30"/>
    <p:sldId id="312" r:id="rId31"/>
    <p:sldId id="313" r:id="rId32"/>
    <p:sldId id="314" r:id="rId33"/>
    <p:sldId id="315" r:id="rId34"/>
    <p:sldId id="316" r:id="rId35"/>
    <p:sldId id="317" r:id="rId3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FF0066"/>
    <a:srgbClr val="990033"/>
    <a:srgbClr val="FFFF99"/>
    <a:srgbClr val="FFFF66"/>
    <a:srgbClr val="FF9966"/>
    <a:srgbClr val="FF99CC"/>
    <a:srgbClr val="FFCC99"/>
    <a:srgbClr val="C9C011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203" autoAdjust="0"/>
  </p:normalViewPr>
  <p:slideViewPr>
    <p:cSldViewPr>
      <p:cViewPr>
        <p:scale>
          <a:sx n="90" d="100"/>
          <a:sy n="90" d="100"/>
        </p:scale>
        <p:origin x="-732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FA59A-4039-4780-8827-E3A9A9D801E3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7492-1529-472A-95BF-2C0C16D7DF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32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B7492-1529-472A-95BF-2C0C16D7DFC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52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26" y="96978"/>
            <a:ext cx="1523874" cy="4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1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26" y="96978"/>
            <a:ext cx="1523874" cy="4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1.pn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1.pn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1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38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4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6.png"/><Relationship Id="rId7" Type="http://schemas.openxmlformats.org/officeDocument/2006/relationships/image" Target="../media/image31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1.wma"/><Relationship Id="rId7" Type="http://schemas.openxmlformats.org/officeDocument/2006/relationships/image" Target="../media/image26.png"/><Relationship Id="rId2" Type="http://schemas.microsoft.com/office/2007/relationships/media" Target="../media/media1.wma"/><Relationship Id="rId1" Type="http://schemas.openxmlformats.org/officeDocument/2006/relationships/tags" Target="../tags/tag1.xml"/><Relationship Id="rId6" Type="http://schemas.openxmlformats.org/officeDocument/2006/relationships/image" Target="../media/image25.jpeg"/><Relationship Id="rId5" Type="http://schemas.openxmlformats.org/officeDocument/2006/relationships/image" Target="../media/image49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2.wma"/><Relationship Id="rId7" Type="http://schemas.openxmlformats.org/officeDocument/2006/relationships/image" Target="../media/image50.png"/><Relationship Id="rId2" Type="http://schemas.microsoft.com/office/2007/relationships/media" Target="../media/media2.wma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49.pn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2.pn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5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4254176" y="2071126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00B0ED"/>
                </a:solidFill>
                <a:cs typeface="Arial" pitchFamily="34" charset="0"/>
              </a:rPr>
              <a:t>BUPENA</a:t>
            </a:r>
            <a:endParaRPr lang="id-ID" b="1" dirty="0">
              <a:solidFill>
                <a:srgbClr val="00B0ED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854781" y="1488199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3012" y="2865879"/>
            <a:ext cx="2079737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KELAS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425010" y="763869"/>
            <a:ext cx="2553156" cy="3312267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82" y="843558"/>
            <a:ext cx="2463588" cy="3232578"/>
          </a:xfrm>
          <a:prstGeom prst="rect">
            <a:avLst/>
          </a:prstGeom>
        </p:spPr>
      </p:pic>
      <p:sp>
        <p:nvSpPr>
          <p:cNvPr id="12" name="タイトル 1"/>
          <p:cNvSpPr txBox="1">
            <a:spLocks/>
          </p:cNvSpPr>
          <p:nvPr/>
        </p:nvSpPr>
        <p:spPr>
          <a:xfrm>
            <a:off x="3927288" y="3317177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id-ID" altLang="ja-JP" sz="2400" b="1" spc="0" dirty="0" smtClean="0">
                <a:solidFill>
                  <a:srgbClr val="008080"/>
                </a:solidFill>
                <a:latin typeface="Arial" pitchFamily="34" charset="0"/>
                <a:cs typeface="Arial" pitchFamily="34" charset="0"/>
              </a:rPr>
              <a:t>BAHASA INDONESIA</a:t>
            </a:r>
            <a:endParaRPr kumimoji="1" lang="ja-JP" altLang="en-US" sz="2400" b="1" spc="0" dirty="0">
              <a:solidFill>
                <a:srgbClr val="00808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0876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-1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:\Template Bupena Merdeka (Konten QR-Media mengajar)\BI BAB 2\Guru membacakan cerit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206" y="1873948"/>
            <a:ext cx="4010388" cy="298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4282" y="1214429"/>
            <a:ext cx="4714908" cy="2653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358297" y="1777382"/>
            <a:ext cx="439248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008080"/>
                </a:solidFill>
              </a:rPr>
              <a:t>Ada kata yang artinya sudah kamu tahu.</a:t>
            </a:r>
          </a:p>
          <a:p>
            <a:r>
              <a:rPr lang="id-ID" sz="2600" b="1" dirty="0" smtClean="0">
                <a:solidFill>
                  <a:srgbClr val="FF0066"/>
                </a:solidFill>
              </a:rPr>
              <a:t>Ada juga kata yang artinya belum kamu tahu.</a:t>
            </a:r>
            <a:endParaRPr lang="en-US" sz="2600" b="1" dirty="0">
              <a:solidFill>
                <a:srgbClr val="FF0066"/>
              </a:solidFill>
            </a:endParaRPr>
          </a:p>
        </p:txBody>
      </p:sp>
      <p:grpSp>
        <p:nvGrpSpPr>
          <p:cNvPr id="8" name="Group 6"/>
          <p:cNvGrpSpPr/>
          <p:nvPr/>
        </p:nvGrpSpPr>
        <p:grpSpPr>
          <a:xfrm>
            <a:off x="-71470" y="123478"/>
            <a:ext cx="5133676" cy="785818"/>
            <a:chOff x="152400" y="214296"/>
            <a:chExt cx="5133676" cy="78581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14296"/>
              <a:ext cx="5133676" cy="785818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71472" y="267070"/>
              <a:ext cx="4152390" cy="5324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ID" sz="26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C</a:t>
              </a:r>
              <a:r>
                <a:rPr lang="en-US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en-ID" sz="26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Mencari</a:t>
              </a:r>
              <a:r>
                <a:rPr lang="en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ID" sz="26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Arti</a:t>
              </a:r>
              <a:r>
                <a:rPr lang="en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Kata </a:t>
              </a:r>
              <a:r>
                <a:rPr lang="en-ID" sz="26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Baru</a:t>
              </a:r>
              <a:endParaRPr lang="id-ID" sz="2600" b="1" i="1" dirty="0" smtClean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37465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5" grpI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Tere\KONTEN QR\BACKGROUND\gari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23" b="30564"/>
          <a:stretch/>
        </p:blipFill>
        <p:spPr bwMode="auto">
          <a:xfrm>
            <a:off x="495529" y="1203598"/>
            <a:ext cx="2996351" cy="3645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G:\Template Bupena Merdeka (Konten QR-Media mengajar)\BAHAN\Notes kunin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714362"/>
            <a:ext cx="4929222" cy="3762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4286248" y="1357304"/>
            <a:ext cx="35719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 smtClean="0">
                <a:solidFill>
                  <a:srgbClr val="660033"/>
                </a:solidFill>
              </a:rPr>
              <a:t>Kamu dapat mencari arti kata.</a:t>
            </a:r>
            <a:endParaRPr lang="en-US" sz="2800" b="1" dirty="0">
              <a:solidFill>
                <a:srgbClr val="00808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7" name="Picture 6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23478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286248" y="2285998"/>
            <a:ext cx="392909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 smtClean="0">
                <a:solidFill>
                  <a:srgbClr val="008080"/>
                </a:solidFill>
              </a:rPr>
              <a:t>Caranya, dengan bertanya kepada guru atau orang tuamu. </a:t>
            </a:r>
            <a:endParaRPr lang="en-US" sz="2800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838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Template Bupena Merdeka (Konten QR-Media mengajar)\BACKGROUND\kelas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582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2939" y="1655576"/>
            <a:ext cx="2743171" cy="32204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7553" y="928676"/>
            <a:ext cx="5165891" cy="3286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501568" y="1491630"/>
            <a:ext cx="46423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800" b="1" dirty="0" smtClean="0">
                <a:solidFill>
                  <a:srgbClr val="008080"/>
                </a:solidFill>
              </a:rPr>
              <a:t>Kamu dapat mencari arti kata pada kamus. </a:t>
            </a:r>
          </a:p>
          <a:p>
            <a:r>
              <a:rPr lang="id-ID" sz="2800" b="1" dirty="0" smtClean="0">
                <a:solidFill>
                  <a:srgbClr val="FF0066"/>
                </a:solidFill>
              </a:rPr>
              <a:t>Kamus ada </a:t>
            </a:r>
            <a:r>
              <a:rPr lang="de-DE" sz="2800" b="1" dirty="0" smtClean="0">
                <a:solidFill>
                  <a:srgbClr val="FF0066"/>
                </a:solidFill>
              </a:rPr>
              <a:t>yang berbentuk buku</a:t>
            </a:r>
            <a:r>
              <a:rPr lang="id-ID" sz="2800" b="1" dirty="0" smtClean="0">
                <a:solidFill>
                  <a:srgbClr val="FF0066"/>
                </a:solidFill>
              </a:rPr>
              <a:t> cetak</a:t>
            </a:r>
            <a:r>
              <a:rPr lang="de-DE" sz="2800" b="1" dirty="0" smtClean="0">
                <a:solidFill>
                  <a:srgbClr val="FF0066"/>
                </a:solidFill>
              </a:rPr>
              <a:t> atau kamus daring.</a:t>
            </a:r>
            <a:endParaRPr lang="en-US" sz="28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8819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3" grpI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267494"/>
            <a:ext cx="7249438" cy="661182"/>
            <a:chOff x="685800" y="1838738"/>
            <a:chExt cx="7574044" cy="66118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7574044" cy="66118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801129" y="1921553"/>
              <a:ext cx="745871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350" indent="-6350">
                <a:tabLst>
                  <a:tab pos="358775" algn="l"/>
                </a:tabLst>
              </a:pPr>
              <a:r>
                <a:rPr lang="id-ID" sz="2600" b="1" dirty="0" smtClean="0">
                  <a:solidFill>
                    <a:srgbClr val="009999"/>
                  </a:solidFill>
                </a:rPr>
                <a:t>Berikut cara mencari arti kata pada kamus cetak.</a:t>
              </a:r>
              <a:endParaRPr lang="en-US" sz="2600" b="1" dirty="0" smtClean="0">
                <a:solidFill>
                  <a:srgbClr val="009999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85720" y="1214428"/>
            <a:ext cx="4643470" cy="3071834"/>
            <a:chOff x="285720" y="1357304"/>
            <a:chExt cx="4643470" cy="3071834"/>
          </a:xfrm>
        </p:grpSpPr>
        <p:sp>
          <p:nvSpPr>
            <p:cNvPr id="12" name="Snip Single Corner Rectangle 11"/>
            <p:cNvSpPr/>
            <p:nvPr/>
          </p:nvSpPr>
          <p:spPr>
            <a:xfrm>
              <a:off x="357158" y="1643056"/>
              <a:ext cx="4572032" cy="2786082"/>
            </a:xfrm>
            <a:prstGeom prst="snip1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990033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0" name="Pentagon 9"/>
            <p:cNvSpPr/>
            <p:nvPr/>
          </p:nvSpPr>
          <p:spPr>
            <a:xfrm>
              <a:off x="285720" y="1357304"/>
              <a:ext cx="3024336" cy="609864"/>
            </a:xfrm>
            <a:prstGeom prst="homePlat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b="1" dirty="0" smtClean="0"/>
                <a:t>Kamus cetak</a:t>
              </a:r>
              <a:endParaRPr lang="en-US" sz="2400" b="1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57158" y="2040623"/>
              <a:ext cx="4572000" cy="230832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174625" indent="-174625">
                <a:buClr>
                  <a:srgbClr val="FF0066"/>
                </a:buClr>
                <a:buFont typeface="Arial" panose="020B0604020202020204" pitchFamily="34" charset="0"/>
                <a:buChar char="•"/>
              </a:pPr>
              <a:r>
                <a:rPr lang="id-ID" b="1" dirty="0" smtClean="0">
                  <a:solidFill>
                    <a:srgbClr val="7030A0"/>
                  </a:solidFill>
                  <a:cs typeface="Arial" panose="020B0604020202020204" pitchFamily="34" charset="0"/>
                </a:rPr>
                <a:t>Contoh kata yang dicari: </a:t>
              </a:r>
              <a:r>
                <a:rPr lang="id-ID" b="1" dirty="0" smtClean="0">
                  <a:solidFill>
                    <a:srgbClr val="FF0066"/>
                  </a:solidFill>
                  <a:cs typeface="Arial" panose="020B0604020202020204" pitchFamily="34" charset="0"/>
                </a:rPr>
                <a:t>rajin</a:t>
              </a:r>
            </a:p>
            <a:p>
              <a:pPr marL="174625" indent="-174625">
                <a:buClr>
                  <a:srgbClr val="FF0066"/>
                </a:buClr>
                <a:buFont typeface="Arial" panose="020B0604020202020204" pitchFamily="34" charset="0"/>
                <a:buChar char="•"/>
              </a:pPr>
              <a:r>
                <a:rPr lang="id-ID" b="1" dirty="0" smtClean="0">
                  <a:solidFill>
                    <a:srgbClr val="7030A0"/>
                  </a:solidFill>
                  <a:cs typeface="Arial" panose="020B0604020202020204" pitchFamily="34" charset="0"/>
                </a:rPr>
                <a:t>Bukalah kamus pada bagian huruf </a:t>
              </a:r>
              <a:r>
                <a:rPr lang="id-ID" b="1" dirty="0" smtClean="0">
                  <a:solidFill>
                    <a:srgbClr val="FF0066"/>
                  </a:solidFill>
                  <a:cs typeface="Arial" panose="020B0604020202020204" pitchFamily="34" charset="0"/>
                </a:rPr>
                <a:t>R</a:t>
              </a:r>
              <a:r>
                <a:rPr lang="id-ID" b="1" dirty="0" smtClean="0">
                  <a:solidFill>
                    <a:srgbClr val="7030A0"/>
                  </a:solidFill>
                  <a:cs typeface="Arial" panose="020B0604020202020204" pitchFamily="34" charset="0"/>
                </a:rPr>
                <a:t>.</a:t>
              </a:r>
            </a:p>
            <a:p>
              <a:pPr marL="174625" indent="-174625">
                <a:buClr>
                  <a:srgbClr val="FF0066"/>
                </a:buClr>
                <a:buFont typeface="Arial" panose="020B0604020202020204" pitchFamily="34" charset="0"/>
                <a:buChar char="•"/>
              </a:pPr>
              <a:r>
                <a:rPr lang="id-ID" b="1" dirty="0" smtClean="0">
                  <a:solidFill>
                    <a:srgbClr val="7030A0"/>
                  </a:solidFill>
                  <a:cs typeface="Arial" panose="020B0604020202020204" pitchFamily="34" charset="0"/>
                </a:rPr>
                <a:t>Huruf kedua adalah </a:t>
              </a:r>
              <a:r>
                <a:rPr lang="id-ID" b="1" dirty="0" smtClean="0">
                  <a:solidFill>
                    <a:srgbClr val="FF0066"/>
                  </a:solidFill>
                  <a:cs typeface="Arial" panose="020B0604020202020204" pitchFamily="34" charset="0"/>
                </a:rPr>
                <a:t>/a/</a:t>
              </a:r>
              <a:r>
                <a:rPr lang="id-ID" b="1" dirty="0" smtClean="0">
                  <a:solidFill>
                    <a:srgbClr val="7030A0"/>
                  </a:solidFill>
                  <a:cs typeface="Arial" panose="020B0604020202020204" pitchFamily="34" charset="0"/>
                </a:rPr>
                <a:t>, carilah daftar kata yang dimulai dengan suku kata </a:t>
              </a:r>
              <a:r>
                <a:rPr lang="id-ID" b="1" dirty="0" smtClean="0">
                  <a:solidFill>
                    <a:srgbClr val="FF0066"/>
                  </a:solidFill>
                  <a:cs typeface="Arial" panose="020B0604020202020204" pitchFamily="34" charset="0"/>
                </a:rPr>
                <a:t>/a/</a:t>
              </a:r>
              <a:r>
                <a:rPr lang="id-ID" b="1" dirty="0" smtClean="0">
                  <a:solidFill>
                    <a:srgbClr val="7030A0"/>
                  </a:solidFill>
                  <a:cs typeface="Arial" panose="020B0604020202020204" pitchFamily="34" charset="0"/>
                </a:rPr>
                <a:t>.</a:t>
              </a:r>
            </a:p>
            <a:p>
              <a:pPr marL="174625" indent="-174625">
                <a:buClr>
                  <a:srgbClr val="FF0066"/>
                </a:buClr>
                <a:buFont typeface="Arial" panose="020B0604020202020204" pitchFamily="34" charset="0"/>
                <a:buChar char="•"/>
              </a:pPr>
              <a:r>
                <a:rPr lang="id-ID" b="1" dirty="0" smtClean="0">
                  <a:solidFill>
                    <a:srgbClr val="7030A0"/>
                  </a:solidFill>
                  <a:cs typeface="Arial" panose="020B0604020202020204" pitchFamily="34" charset="0"/>
                </a:rPr>
                <a:t>Telusuri kata </a:t>
              </a:r>
              <a:r>
                <a:rPr lang="id-ID" b="1" dirty="0" smtClean="0">
                  <a:solidFill>
                    <a:srgbClr val="FF0066"/>
                  </a:solidFill>
                  <a:cs typeface="Arial" panose="020B0604020202020204" pitchFamily="34" charset="0"/>
                </a:rPr>
                <a:t>/ra/</a:t>
              </a:r>
              <a:r>
                <a:rPr lang="id-ID" b="1" dirty="0" smtClean="0">
                  <a:solidFill>
                    <a:srgbClr val="7030A0"/>
                  </a:solidFill>
                  <a:cs typeface="Arial" panose="020B0604020202020204" pitchFamily="34" charset="0"/>
                </a:rPr>
                <a:t> yang diikuti dengan huruf </a:t>
              </a:r>
              <a:r>
                <a:rPr lang="id-ID" b="1" dirty="0" smtClean="0">
                  <a:solidFill>
                    <a:srgbClr val="FF0066"/>
                  </a:solidFill>
                  <a:cs typeface="Arial" panose="020B0604020202020204" pitchFamily="34" charset="0"/>
                </a:rPr>
                <a:t>/j/</a:t>
              </a:r>
              <a:r>
                <a:rPr lang="id-ID" b="1" dirty="0" smtClean="0">
                  <a:solidFill>
                    <a:srgbClr val="7030A0"/>
                  </a:solidFill>
                  <a:cs typeface="Arial" panose="020B0604020202020204" pitchFamily="34" charset="0"/>
                </a:rPr>
                <a:t> menjadi </a:t>
              </a:r>
              <a:r>
                <a:rPr lang="id-ID" b="1" dirty="0" smtClean="0">
                  <a:solidFill>
                    <a:srgbClr val="FF0066"/>
                  </a:solidFill>
                  <a:cs typeface="Arial" panose="020B0604020202020204" pitchFamily="34" charset="0"/>
                </a:rPr>
                <a:t>/raj/</a:t>
              </a:r>
              <a:r>
                <a:rPr lang="id-ID" b="1" dirty="0" smtClean="0">
                  <a:solidFill>
                    <a:srgbClr val="7030A0"/>
                  </a:solidFill>
                  <a:cs typeface="Arial" panose="020B0604020202020204" pitchFamily="34" charset="0"/>
                </a:rPr>
                <a:t> san seterusnya sampai menemukan kata </a:t>
              </a:r>
              <a:r>
                <a:rPr lang="id-ID" b="1" dirty="0" smtClean="0">
                  <a:solidFill>
                    <a:srgbClr val="FF0066"/>
                  </a:solidFill>
                  <a:cs typeface="Arial" panose="020B0604020202020204" pitchFamily="34" charset="0"/>
                </a:rPr>
                <a:t>/rajin/</a:t>
              </a:r>
              <a:r>
                <a:rPr lang="id-ID" b="1" dirty="0" smtClean="0">
                  <a:solidFill>
                    <a:srgbClr val="7030A0"/>
                  </a:solidFill>
                  <a:cs typeface="Arial" panose="020B0604020202020204" pitchFamily="34" charset="0"/>
                </a:rPr>
                <a:t>.</a:t>
              </a:r>
            </a:p>
            <a:p>
              <a:pPr marL="174625" indent="-174625">
                <a:buClr>
                  <a:srgbClr val="FF0066"/>
                </a:buClr>
                <a:buFont typeface="Arial" panose="020B0604020202020204" pitchFamily="34" charset="0"/>
                <a:buChar char="•"/>
              </a:pPr>
              <a:r>
                <a:rPr lang="id-ID" b="1" dirty="0" smtClean="0">
                  <a:solidFill>
                    <a:srgbClr val="7030A0"/>
                  </a:solidFill>
                  <a:cs typeface="Arial" panose="020B0604020202020204" pitchFamily="34" charset="0"/>
                </a:rPr>
                <a:t>Dapatkan artinya.</a:t>
              </a:r>
            </a:p>
          </p:txBody>
        </p:sp>
      </p:grpSp>
      <p:pic>
        <p:nvPicPr>
          <p:cNvPr id="1026" name="Picture 2" descr="G:\Template Bupena Merdeka (Konten QR-Media mengajar)\BAHAN BUPENA 1B\PP\3 Gb anak belajar diruma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253698"/>
            <a:ext cx="4214810" cy="34430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93619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2190366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800" b="1" dirty="0" smtClean="0">
                <a:solidFill>
                  <a:srgbClr val="008080"/>
                </a:solidFill>
              </a:rPr>
              <a:t>Arti dari kata </a:t>
            </a:r>
            <a:r>
              <a:rPr lang="id-ID" sz="2800" b="1" dirty="0" smtClean="0">
                <a:solidFill>
                  <a:srgbClr val="FF0066"/>
                </a:solidFill>
              </a:rPr>
              <a:t>rajin</a:t>
            </a:r>
            <a:r>
              <a:rPr lang="id-ID" sz="2800" b="1" dirty="0" smtClean="0">
                <a:solidFill>
                  <a:srgbClr val="008080"/>
                </a:solidFill>
              </a:rPr>
              <a:t>:</a:t>
            </a:r>
            <a:endParaRPr lang="en-US" sz="2800" b="1" dirty="0">
              <a:solidFill>
                <a:srgbClr val="FF0066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5720" y="2786064"/>
            <a:ext cx="5572164" cy="1643074"/>
            <a:chOff x="285720" y="2786064"/>
            <a:chExt cx="5572164" cy="164307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720" y="2786064"/>
              <a:ext cx="5572164" cy="1643074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4" name="Rectangle 3"/>
            <p:cNvSpPr/>
            <p:nvPr/>
          </p:nvSpPr>
          <p:spPr>
            <a:xfrm>
              <a:off x="521312" y="2993600"/>
              <a:ext cx="5193696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d-ID" sz="2600" b="1" dirty="0" smtClean="0">
                  <a:solidFill>
                    <a:srgbClr val="FF0066"/>
                  </a:solidFill>
                </a:rPr>
                <a:t>ra.jin </a:t>
              </a:r>
              <a:r>
                <a:rPr lang="id-ID" sz="2600" dirty="0" smtClean="0">
                  <a:solidFill>
                    <a:srgbClr val="0070C0"/>
                  </a:solidFill>
                </a:rPr>
                <a:t>a suka bekerja (belajar dan sebagainya); getol; sungguh-sungguh bekerja; selalu berusaha giat</a:t>
              </a:r>
              <a:endParaRPr lang="en-US" sz="26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14282" y="214296"/>
            <a:ext cx="4643470" cy="1714512"/>
            <a:chOff x="285720" y="1357304"/>
            <a:chExt cx="4643470" cy="1714512"/>
          </a:xfrm>
        </p:grpSpPr>
        <p:sp>
          <p:nvSpPr>
            <p:cNvPr id="6" name="Snip Single Corner Rectangle 5"/>
            <p:cNvSpPr/>
            <p:nvPr/>
          </p:nvSpPr>
          <p:spPr>
            <a:xfrm>
              <a:off x="357158" y="1643056"/>
              <a:ext cx="4572032" cy="1428760"/>
            </a:xfrm>
            <a:prstGeom prst="snip1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990033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" name="Pentagon 6"/>
            <p:cNvSpPr/>
            <p:nvPr/>
          </p:nvSpPr>
          <p:spPr>
            <a:xfrm>
              <a:off x="285720" y="1357304"/>
              <a:ext cx="3024336" cy="609864"/>
            </a:xfrm>
            <a:prstGeom prst="homePlat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b="1" dirty="0" smtClean="0"/>
                <a:t>Kamus cetak</a:t>
              </a:r>
              <a:endParaRPr lang="en-US" sz="2400" b="1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57158" y="2040623"/>
              <a:ext cx="4572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174625" indent="-174625">
                <a:buClr>
                  <a:srgbClr val="FF0066"/>
                </a:buClr>
                <a:buFont typeface="Arial" panose="020B0604020202020204" pitchFamily="34" charset="0"/>
                <a:buChar char="•"/>
              </a:pPr>
              <a:r>
                <a:rPr lang="id-ID" b="1" dirty="0" smtClean="0">
                  <a:solidFill>
                    <a:srgbClr val="7030A0"/>
                  </a:solidFill>
                  <a:cs typeface="Arial" panose="020B0604020202020204" pitchFamily="34" charset="0"/>
                </a:rPr>
                <a:t>Lihatlah huruf sebelum arti kata “rajin”.</a:t>
              </a:r>
            </a:p>
            <a:p>
              <a:pPr marL="174625" indent="-174625">
                <a:buClr>
                  <a:srgbClr val="FF0066"/>
                </a:buClr>
                <a:buFont typeface="Arial" panose="020B0604020202020204" pitchFamily="34" charset="0"/>
                <a:buChar char="•"/>
              </a:pPr>
              <a:r>
                <a:rPr lang="id-ID" b="1" dirty="0" smtClean="0">
                  <a:solidFill>
                    <a:srgbClr val="7030A0"/>
                  </a:solidFill>
                  <a:cs typeface="Arial" panose="020B0604020202020204" pitchFamily="34" charset="0"/>
                </a:rPr>
                <a:t>Huruf /a/ menunjukkan bahwa kata “rajin” termasuk kata sifat.</a:t>
              </a: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6400861" y="1571618"/>
            <a:ext cx="2743171" cy="32204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1503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51520" y="267494"/>
            <a:ext cx="2463093" cy="661182"/>
            <a:chOff x="685800" y="1838738"/>
            <a:chExt cx="2573382" cy="66118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2573381" cy="66118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01129" y="1921553"/>
              <a:ext cx="245805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id-ID" sz="2600" b="1" dirty="0" smtClean="0">
                  <a:solidFill>
                    <a:srgbClr val="009999"/>
                  </a:solidFill>
                </a:rPr>
                <a:t>Kamus daring</a:t>
              </a:r>
              <a:endParaRPr lang="en-US" sz="2600" b="1" dirty="0" smtClean="0">
                <a:solidFill>
                  <a:srgbClr val="009999"/>
                </a:solidFill>
              </a:endParaRPr>
            </a:p>
          </p:txBody>
        </p:sp>
      </p:grpSp>
      <p:pic>
        <p:nvPicPr>
          <p:cNvPr id="2050" name="Picture 2" descr="G:\BUPENA 1D\2.PNG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2731638" y="1319574"/>
            <a:ext cx="6412362" cy="3466754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42844" y="1357304"/>
            <a:ext cx="250033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3175">
              <a:buClr>
                <a:srgbClr val="FF0066"/>
              </a:buClr>
            </a:pPr>
            <a:r>
              <a:rPr lang="id-ID" sz="20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Bukalah laman </a:t>
            </a:r>
            <a:r>
              <a:rPr lang="id-ID" sz="2000" b="1" dirty="0" smtClean="0">
                <a:solidFill>
                  <a:srgbClr val="FF0066"/>
                </a:solidFill>
                <a:cs typeface="Arial" panose="020B0604020202020204" pitchFamily="34" charset="0"/>
              </a:rPr>
              <a:t>kbbi.kemdikbud.go.id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2844" y="2643188"/>
            <a:ext cx="2928958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3175">
              <a:buClr>
                <a:srgbClr val="FF0066"/>
              </a:buClr>
            </a:pPr>
            <a:r>
              <a:rPr lang="id-ID" sz="20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Ketikkan kata yang dicari di kotak pencarian.</a:t>
            </a:r>
          </a:p>
        </p:txBody>
      </p:sp>
      <p:cxnSp>
        <p:nvCxnSpPr>
          <p:cNvPr id="15" name="Curved Connector 14"/>
          <p:cNvCxnSpPr/>
          <p:nvPr/>
        </p:nvCxnSpPr>
        <p:spPr>
          <a:xfrm rot="10800000" flipV="1">
            <a:off x="2786050" y="1571618"/>
            <a:ext cx="500066" cy="357190"/>
          </a:xfrm>
          <a:prstGeom prst="curvedConnector3">
            <a:avLst>
              <a:gd name="adj1" fmla="val 50000"/>
            </a:avLst>
          </a:prstGeom>
          <a:ln w="1905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/>
          <p:nvPr/>
        </p:nvCxnSpPr>
        <p:spPr>
          <a:xfrm rot="10800000" flipV="1">
            <a:off x="3286116" y="2571750"/>
            <a:ext cx="1428760" cy="642942"/>
          </a:xfrm>
          <a:prstGeom prst="curvedConnector3">
            <a:avLst>
              <a:gd name="adj1" fmla="val 50000"/>
            </a:avLst>
          </a:prstGeom>
          <a:ln w="1905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74365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G:\BUPENA 1D\4.PNG"/>
          <p:cNvPicPr>
            <a:picLocks noChangeAspect="1" noChangeArrowheads="1"/>
          </p:cNvPicPr>
          <p:nvPr/>
        </p:nvPicPr>
        <p:blipFill>
          <a:blip r:embed="rId2">
            <a:lum bright="-10000" contrast="10000"/>
          </a:blip>
          <a:srcRect/>
          <a:stretch>
            <a:fillRect/>
          </a:stretch>
        </p:blipFill>
        <p:spPr bwMode="auto">
          <a:xfrm>
            <a:off x="1785918" y="1214428"/>
            <a:ext cx="7358082" cy="2554088"/>
          </a:xfrm>
          <a:prstGeom prst="rect">
            <a:avLst/>
          </a:prstGeom>
          <a:noFill/>
        </p:spPr>
      </p:pic>
      <p:grpSp>
        <p:nvGrpSpPr>
          <p:cNvPr id="7" name="Group 6"/>
          <p:cNvGrpSpPr/>
          <p:nvPr/>
        </p:nvGrpSpPr>
        <p:grpSpPr>
          <a:xfrm>
            <a:off x="251520" y="267494"/>
            <a:ext cx="2463093" cy="661182"/>
            <a:chOff x="685800" y="1838738"/>
            <a:chExt cx="2573382" cy="66118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2573381" cy="66118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01129" y="1921553"/>
              <a:ext cx="245805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id-ID" sz="2600" b="1" dirty="0" smtClean="0">
                  <a:solidFill>
                    <a:srgbClr val="009999"/>
                  </a:solidFill>
                </a:rPr>
                <a:t>Kamus daring</a:t>
              </a:r>
              <a:endParaRPr lang="en-US" sz="2600" b="1" dirty="0" smtClean="0">
                <a:solidFill>
                  <a:srgbClr val="009999"/>
                </a:solidFill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285720" y="1357304"/>
            <a:ext cx="2000264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3175" algn="ctr">
              <a:buClr>
                <a:srgbClr val="FF0066"/>
              </a:buClr>
            </a:pPr>
            <a:r>
              <a:rPr lang="id-ID" sz="20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Ketikkan kata </a:t>
            </a:r>
            <a:r>
              <a:rPr lang="id-ID" sz="2000" b="1" dirty="0" smtClean="0">
                <a:solidFill>
                  <a:srgbClr val="FF0066"/>
                </a:solidFill>
                <a:cs typeface="Arial" panose="020B0604020202020204" pitchFamily="34" charset="0"/>
              </a:rPr>
              <a:t>“harga” </a:t>
            </a:r>
            <a:r>
              <a:rPr lang="id-ID" sz="20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pada kotak pencarian.</a:t>
            </a:r>
            <a:endParaRPr lang="id-ID" sz="2000" b="1" dirty="0" smtClean="0">
              <a:solidFill>
                <a:srgbClr val="FF0066"/>
              </a:solidFill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4282" y="3127723"/>
            <a:ext cx="1571636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3175" algn="ctr">
              <a:buClr>
                <a:srgbClr val="FF0066"/>
              </a:buClr>
            </a:pPr>
            <a:r>
              <a:rPr lang="id-ID" sz="20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Dapatkan artinya.</a:t>
            </a:r>
            <a:endParaRPr lang="id-ID" sz="2000" b="1" dirty="0" smtClean="0">
              <a:solidFill>
                <a:srgbClr val="FF0066"/>
              </a:solidFill>
              <a:cs typeface="Arial" panose="020B0604020202020204" pitchFamily="34" charset="0"/>
            </a:endParaRPr>
          </a:p>
        </p:txBody>
      </p:sp>
      <p:cxnSp>
        <p:nvCxnSpPr>
          <p:cNvPr id="14" name="Curved Connector 13"/>
          <p:cNvCxnSpPr/>
          <p:nvPr/>
        </p:nvCxnSpPr>
        <p:spPr>
          <a:xfrm rot="10800000">
            <a:off x="2357422" y="1928808"/>
            <a:ext cx="1428760" cy="428628"/>
          </a:xfrm>
          <a:prstGeom prst="curvedConnector3">
            <a:avLst>
              <a:gd name="adj1" fmla="val 50000"/>
            </a:avLst>
          </a:prstGeom>
          <a:ln w="1905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rot="10800000" flipV="1">
            <a:off x="2000232" y="3000378"/>
            <a:ext cx="928694" cy="428628"/>
          </a:xfrm>
          <a:prstGeom prst="curvedConnector3">
            <a:avLst>
              <a:gd name="adj1" fmla="val 50000"/>
            </a:avLst>
          </a:prstGeom>
          <a:ln w="1905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03373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Template Bupena Merdeka (Konten QR-Media mengajar)\BACKGROUND\hijau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7938"/>
            <a:ext cx="9167813" cy="516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:\Template Bupena Merdeka (Konten QR-Media mengajar)\BAHAN\tokoh 5.png"/>
          <p:cNvPicPr>
            <a:picLocks noChangeAspect="1" noChangeArrowheads="1"/>
          </p:cNvPicPr>
          <p:nvPr/>
        </p:nvPicPr>
        <p:blipFill>
          <a:blip r:embed="rId3" cstate="print"/>
          <a:srcRect b="32516"/>
          <a:stretch>
            <a:fillRect/>
          </a:stretch>
        </p:blipFill>
        <p:spPr bwMode="auto">
          <a:xfrm>
            <a:off x="500034" y="975486"/>
            <a:ext cx="2415782" cy="3791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5"/>
          <p:cNvGrpSpPr/>
          <p:nvPr/>
        </p:nvGrpSpPr>
        <p:grpSpPr>
          <a:xfrm>
            <a:off x="3357554" y="1134014"/>
            <a:ext cx="4528595" cy="3080810"/>
            <a:chOff x="383807" y="1316908"/>
            <a:chExt cx="4151213" cy="308081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807" y="1316908"/>
              <a:ext cx="4151213" cy="3080810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769926" y="1540198"/>
              <a:ext cx="3477487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800" b="1" dirty="0" smtClean="0">
                  <a:solidFill>
                    <a:srgbClr val="7030A0"/>
                  </a:solidFill>
                </a:rPr>
                <a:t>Uang</a:t>
              </a:r>
              <a:r>
                <a:rPr lang="id-ID" sz="2800" b="1" dirty="0" smtClean="0">
                  <a:solidFill>
                    <a:srgbClr val="0070C0"/>
                  </a:solidFill>
                </a:rPr>
                <a:t> adalah alat untuk membayar.</a:t>
              </a:r>
              <a:endParaRPr lang="en-ID" sz="2800" b="1" dirty="0" smtClean="0">
                <a:solidFill>
                  <a:srgbClr val="0070C0"/>
                </a:solidFill>
              </a:endParaRPr>
            </a:p>
            <a:p>
              <a:r>
                <a:rPr lang="id-ID" sz="2800" b="1" dirty="0" smtClean="0">
                  <a:solidFill>
                    <a:srgbClr val="008080"/>
                  </a:solidFill>
                </a:rPr>
                <a:t>Ada </a:t>
              </a:r>
              <a:r>
                <a:rPr lang="id-ID" sz="2800" b="1" dirty="0" smtClean="0">
                  <a:solidFill>
                    <a:srgbClr val="FF0066"/>
                  </a:solidFill>
                </a:rPr>
                <a:t>uang kertas </a:t>
              </a:r>
              <a:r>
                <a:rPr lang="id-ID" sz="2800" b="1" dirty="0" smtClean="0">
                  <a:solidFill>
                    <a:srgbClr val="008080"/>
                  </a:solidFill>
                </a:rPr>
                <a:t>dan </a:t>
              </a:r>
              <a:r>
                <a:rPr lang="id-ID" sz="2800" b="1" dirty="0" smtClean="0">
                  <a:solidFill>
                    <a:srgbClr val="7030A0"/>
                  </a:solidFill>
                </a:rPr>
                <a:t>uang logam</a:t>
              </a:r>
              <a:r>
                <a:rPr lang="id-ID" sz="2800" b="1" dirty="0" smtClean="0">
                  <a:solidFill>
                    <a:srgbClr val="008080"/>
                  </a:solidFill>
                </a:rPr>
                <a:t>.</a:t>
              </a:r>
            </a:p>
            <a:p>
              <a:r>
                <a:rPr lang="id-ID" sz="2800" b="1" dirty="0" smtClean="0">
                  <a:solidFill>
                    <a:srgbClr val="008080"/>
                  </a:solidFill>
                </a:rPr>
                <a:t>Setiap pecahan uang memiliki dua sisi.</a:t>
              </a:r>
              <a:endParaRPr lang="en-US" sz="2800" b="1" dirty="0">
                <a:solidFill>
                  <a:srgbClr val="FF0066"/>
                </a:solidFill>
              </a:endParaRPr>
            </a:p>
          </p:txBody>
        </p:sp>
      </p:grpSp>
      <p:pic>
        <p:nvPicPr>
          <p:cNvPr id="9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grpSp>
        <p:nvGrpSpPr>
          <p:cNvPr id="11" name="Group 6"/>
          <p:cNvGrpSpPr/>
          <p:nvPr/>
        </p:nvGrpSpPr>
        <p:grpSpPr>
          <a:xfrm>
            <a:off x="-71470" y="123478"/>
            <a:ext cx="5133676" cy="672144"/>
            <a:chOff x="152400" y="214296"/>
            <a:chExt cx="5133676" cy="67214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14296"/>
              <a:ext cx="5133676" cy="67214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71472" y="267070"/>
              <a:ext cx="4152390" cy="5324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D</a:t>
              </a:r>
              <a:r>
                <a:rPr lang="en-US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en-ID" sz="26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Jenis-Jenis</a:t>
              </a:r>
              <a:r>
                <a:rPr lang="en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ID" sz="26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Uang</a:t>
              </a:r>
              <a:endParaRPr lang="id-ID" sz="2600" b="1" i="1" dirty="0" smtClean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94771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2546"/>
            <a:ext cx="9144000" cy="51435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94396" y="267494"/>
            <a:ext cx="6320744" cy="589744"/>
            <a:chOff x="685800" y="1838738"/>
            <a:chExt cx="6603767" cy="58974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6305220" cy="58974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801129" y="1921553"/>
              <a:ext cx="64884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id-ID" sz="2600" b="1" dirty="0" smtClean="0">
                  <a:solidFill>
                    <a:srgbClr val="009999"/>
                  </a:solidFill>
                </a:rPr>
                <a:t>Perhatikan gambar uang kertas </a:t>
              </a:r>
              <a:r>
                <a:rPr lang="en-US" sz="2600" b="1" dirty="0" err="1" smtClean="0">
                  <a:solidFill>
                    <a:srgbClr val="009999"/>
                  </a:solidFill>
                </a:rPr>
                <a:t>berikut</a:t>
              </a:r>
              <a:r>
                <a:rPr lang="en-US" sz="2600" b="1" dirty="0" smtClean="0">
                  <a:solidFill>
                    <a:srgbClr val="009999"/>
                  </a:solidFill>
                </a:rPr>
                <a:t>.</a:t>
              </a:r>
            </a:p>
          </p:txBody>
        </p:sp>
      </p:grp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57158" y="2214560"/>
            <a:ext cx="4429156" cy="23813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57158" y="928676"/>
            <a:ext cx="60722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0070C0"/>
                </a:solidFill>
              </a:rPr>
              <a:t>Nilai uang berikut adalah </a:t>
            </a:r>
            <a:r>
              <a:rPr lang="id-ID" sz="2600" b="1" dirty="0" smtClean="0">
                <a:solidFill>
                  <a:srgbClr val="7030A0"/>
                </a:solidFill>
              </a:rPr>
              <a:t>seribu rupiah</a:t>
            </a:r>
            <a:r>
              <a:rPr lang="id-ID" sz="2600" b="1" dirty="0" smtClean="0">
                <a:solidFill>
                  <a:srgbClr val="FF0066"/>
                </a:solidFill>
              </a:rPr>
              <a:t>.</a:t>
            </a:r>
            <a:endParaRPr lang="en-US" sz="2600" b="1" dirty="0">
              <a:solidFill>
                <a:srgbClr val="FF0066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42910" y="1500180"/>
            <a:ext cx="3857652" cy="428628"/>
            <a:chOff x="609600" y="1603800"/>
            <a:chExt cx="2986138" cy="42862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1603800"/>
              <a:ext cx="2986138" cy="428628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664899" y="1603800"/>
              <a:ext cx="28755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b="1" dirty="0" smtClean="0">
                  <a:solidFill>
                    <a:srgbClr val="FF0066"/>
                  </a:solidFill>
                </a:rPr>
                <a:t>Ada gambar pahlawan Indonesia.</a:t>
              </a:r>
              <a:endParaRPr lang="en-US" sz="2000" b="1" dirty="0">
                <a:solidFill>
                  <a:srgbClr val="FF0066"/>
                </a:solidFill>
              </a:endParaRPr>
            </a:p>
          </p:txBody>
        </p:sp>
      </p:grpSp>
      <p:sp>
        <p:nvSpPr>
          <p:cNvPr id="14" name="Freeform 13"/>
          <p:cNvSpPr/>
          <p:nvPr/>
        </p:nvSpPr>
        <p:spPr>
          <a:xfrm rot="5400000" flipV="1">
            <a:off x="2046634" y="2022573"/>
            <a:ext cx="852282" cy="528168"/>
          </a:xfrm>
          <a:custGeom>
            <a:avLst/>
            <a:gdLst>
              <a:gd name="connsiteX0" fmla="*/ 522514 w 522514"/>
              <a:gd name="connsiteY0" fmla="*/ 40225 h 360859"/>
              <a:gd name="connsiteX1" fmla="*/ 225631 w 522514"/>
              <a:gd name="connsiteY1" fmla="*/ 28350 h 360859"/>
              <a:gd name="connsiteX2" fmla="*/ 0 w 522514"/>
              <a:gd name="connsiteY2" fmla="*/ 360859 h 360859"/>
              <a:gd name="connsiteX3" fmla="*/ 0 w 522514"/>
              <a:gd name="connsiteY3" fmla="*/ 360859 h 36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514" h="360859">
                <a:moveTo>
                  <a:pt x="522514" y="40225"/>
                </a:moveTo>
                <a:cubicBezTo>
                  <a:pt x="417615" y="7568"/>
                  <a:pt x="312717" y="-25089"/>
                  <a:pt x="225631" y="28350"/>
                </a:cubicBezTo>
                <a:cubicBezTo>
                  <a:pt x="138545" y="81789"/>
                  <a:pt x="0" y="360859"/>
                  <a:pt x="0" y="360859"/>
                </a:cubicBezTo>
                <a:lnTo>
                  <a:pt x="0" y="360859"/>
                </a:lnTo>
              </a:path>
            </a:pathLst>
          </a:custGeom>
          <a:noFill/>
          <a:ln w="28575">
            <a:solidFill>
              <a:srgbClr val="C00000"/>
            </a:solidFill>
            <a:prstDash val="dash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5357818" y="1857370"/>
            <a:ext cx="2286016" cy="785818"/>
            <a:chOff x="664899" y="1603800"/>
            <a:chExt cx="1769563" cy="78581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198" y="1603800"/>
              <a:ext cx="1714264" cy="785818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7" name="TextBox 16"/>
            <p:cNvSpPr txBox="1"/>
            <p:nvPr/>
          </p:nvSpPr>
          <p:spPr>
            <a:xfrm>
              <a:off x="664899" y="1603800"/>
              <a:ext cx="17695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b="1" dirty="0" smtClean="0">
                  <a:solidFill>
                    <a:srgbClr val="FF0066"/>
                  </a:solidFill>
                </a:rPr>
                <a:t>Ada gambar Garuda Pancasila.</a:t>
              </a:r>
              <a:endParaRPr lang="en-US" sz="2000" b="1" dirty="0">
                <a:solidFill>
                  <a:srgbClr val="FF0066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786446" y="3643320"/>
            <a:ext cx="2928958" cy="785818"/>
            <a:chOff x="609600" y="1532362"/>
            <a:chExt cx="2267252" cy="78581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1532362"/>
              <a:ext cx="2267252" cy="785818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20" name="TextBox 19"/>
            <p:cNvSpPr txBox="1"/>
            <p:nvPr/>
          </p:nvSpPr>
          <p:spPr>
            <a:xfrm>
              <a:off x="664899" y="1603800"/>
              <a:ext cx="22119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b="1" dirty="0" smtClean="0">
                  <a:solidFill>
                    <a:srgbClr val="FF0066"/>
                  </a:solidFill>
                </a:rPr>
                <a:t>Nilai uang ditulis dengan angka dan huruf.</a:t>
              </a:r>
              <a:endParaRPr lang="en-US" sz="2000" b="1" dirty="0">
                <a:solidFill>
                  <a:srgbClr val="FF0066"/>
                </a:solidFill>
              </a:endParaRPr>
            </a:p>
          </p:txBody>
        </p:sp>
      </p:grpSp>
      <p:sp>
        <p:nvSpPr>
          <p:cNvPr id="21" name="Freeform 20"/>
          <p:cNvSpPr/>
          <p:nvPr/>
        </p:nvSpPr>
        <p:spPr>
          <a:xfrm rot="8523830" flipV="1">
            <a:off x="3801691" y="2030582"/>
            <a:ext cx="1545443" cy="828473"/>
          </a:xfrm>
          <a:custGeom>
            <a:avLst/>
            <a:gdLst>
              <a:gd name="connsiteX0" fmla="*/ 522514 w 522514"/>
              <a:gd name="connsiteY0" fmla="*/ 40225 h 360859"/>
              <a:gd name="connsiteX1" fmla="*/ 225631 w 522514"/>
              <a:gd name="connsiteY1" fmla="*/ 28350 h 360859"/>
              <a:gd name="connsiteX2" fmla="*/ 0 w 522514"/>
              <a:gd name="connsiteY2" fmla="*/ 360859 h 360859"/>
              <a:gd name="connsiteX3" fmla="*/ 0 w 522514"/>
              <a:gd name="connsiteY3" fmla="*/ 360859 h 36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514" h="360859">
                <a:moveTo>
                  <a:pt x="522514" y="40225"/>
                </a:moveTo>
                <a:cubicBezTo>
                  <a:pt x="417615" y="7568"/>
                  <a:pt x="312717" y="-25089"/>
                  <a:pt x="225631" y="28350"/>
                </a:cubicBezTo>
                <a:cubicBezTo>
                  <a:pt x="138545" y="81789"/>
                  <a:pt x="0" y="360859"/>
                  <a:pt x="0" y="360859"/>
                </a:cubicBezTo>
                <a:lnTo>
                  <a:pt x="0" y="360859"/>
                </a:lnTo>
              </a:path>
            </a:pathLst>
          </a:custGeom>
          <a:noFill/>
          <a:ln w="28575">
            <a:solidFill>
              <a:srgbClr val="C00000"/>
            </a:solidFill>
            <a:prstDash val="dash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 rot="8523830" flipV="1">
            <a:off x="4449073" y="3387904"/>
            <a:ext cx="1545443" cy="828473"/>
          </a:xfrm>
          <a:custGeom>
            <a:avLst/>
            <a:gdLst>
              <a:gd name="connsiteX0" fmla="*/ 522514 w 522514"/>
              <a:gd name="connsiteY0" fmla="*/ 40225 h 360859"/>
              <a:gd name="connsiteX1" fmla="*/ 225631 w 522514"/>
              <a:gd name="connsiteY1" fmla="*/ 28350 h 360859"/>
              <a:gd name="connsiteX2" fmla="*/ 0 w 522514"/>
              <a:gd name="connsiteY2" fmla="*/ 360859 h 360859"/>
              <a:gd name="connsiteX3" fmla="*/ 0 w 522514"/>
              <a:gd name="connsiteY3" fmla="*/ 360859 h 36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514" h="360859">
                <a:moveTo>
                  <a:pt x="522514" y="40225"/>
                </a:moveTo>
                <a:cubicBezTo>
                  <a:pt x="417615" y="7568"/>
                  <a:pt x="312717" y="-25089"/>
                  <a:pt x="225631" y="28350"/>
                </a:cubicBezTo>
                <a:cubicBezTo>
                  <a:pt x="138545" y="81789"/>
                  <a:pt x="0" y="360859"/>
                  <a:pt x="0" y="360859"/>
                </a:cubicBezTo>
                <a:lnTo>
                  <a:pt x="0" y="360859"/>
                </a:lnTo>
              </a:path>
            </a:pathLst>
          </a:custGeom>
          <a:noFill/>
          <a:ln w="28575">
            <a:solidFill>
              <a:srgbClr val="C00000"/>
            </a:solidFill>
            <a:prstDash val="dash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582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714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374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  <p:bldP spid="21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2546"/>
            <a:ext cx="9144000" cy="51435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94396" y="338932"/>
            <a:ext cx="5606364" cy="589744"/>
            <a:chOff x="685800" y="1838738"/>
            <a:chExt cx="5857399" cy="58974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4513937" cy="58974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801129" y="1921553"/>
              <a:ext cx="574207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id-ID" sz="2600" b="1" dirty="0" smtClean="0">
                  <a:solidFill>
                    <a:srgbClr val="009999"/>
                  </a:solidFill>
                </a:rPr>
                <a:t>Perhatikan gambar </a:t>
              </a:r>
              <a:r>
                <a:rPr lang="en-US" sz="2600" b="1" dirty="0" err="1" smtClean="0">
                  <a:solidFill>
                    <a:srgbClr val="009999"/>
                  </a:solidFill>
                </a:rPr>
                <a:t>berikut</a:t>
              </a:r>
              <a:r>
                <a:rPr lang="en-US" sz="2600" b="1" dirty="0" smtClean="0">
                  <a:solidFill>
                    <a:srgbClr val="009999"/>
                  </a:solidFill>
                </a:rPr>
                <a:t>.</a:t>
              </a:r>
            </a:p>
          </p:txBody>
        </p:sp>
      </p:grp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46484" y="2047800"/>
            <a:ext cx="4422007" cy="23813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grpSp>
        <p:nvGrpSpPr>
          <p:cNvPr id="6" name="Group 10"/>
          <p:cNvGrpSpPr/>
          <p:nvPr/>
        </p:nvGrpSpPr>
        <p:grpSpPr>
          <a:xfrm>
            <a:off x="928662" y="1333420"/>
            <a:ext cx="3857652" cy="428628"/>
            <a:chOff x="609600" y="1603800"/>
            <a:chExt cx="2986138" cy="42862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1603800"/>
              <a:ext cx="2986138" cy="428628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664899" y="1603800"/>
              <a:ext cx="28755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b="1" dirty="0" smtClean="0">
                  <a:solidFill>
                    <a:srgbClr val="FF0066"/>
                  </a:solidFill>
                </a:rPr>
                <a:t>Ada gambar keindahan alam.</a:t>
              </a:r>
              <a:endParaRPr lang="en-US" sz="2000" b="1" dirty="0">
                <a:solidFill>
                  <a:srgbClr val="FF0066"/>
                </a:solidFill>
              </a:endParaRPr>
            </a:p>
          </p:txBody>
        </p:sp>
      </p:grpSp>
      <p:sp>
        <p:nvSpPr>
          <p:cNvPr id="14" name="Freeform 13"/>
          <p:cNvSpPr/>
          <p:nvPr/>
        </p:nvSpPr>
        <p:spPr>
          <a:xfrm rot="6189871" flipV="1">
            <a:off x="1080451" y="1845567"/>
            <a:ext cx="1185552" cy="687829"/>
          </a:xfrm>
          <a:custGeom>
            <a:avLst/>
            <a:gdLst>
              <a:gd name="connsiteX0" fmla="*/ 522514 w 522514"/>
              <a:gd name="connsiteY0" fmla="*/ 40225 h 360859"/>
              <a:gd name="connsiteX1" fmla="*/ 225631 w 522514"/>
              <a:gd name="connsiteY1" fmla="*/ 28350 h 360859"/>
              <a:gd name="connsiteX2" fmla="*/ 0 w 522514"/>
              <a:gd name="connsiteY2" fmla="*/ 360859 h 360859"/>
              <a:gd name="connsiteX3" fmla="*/ 0 w 522514"/>
              <a:gd name="connsiteY3" fmla="*/ 360859 h 36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514" h="360859">
                <a:moveTo>
                  <a:pt x="522514" y="40225"/>
                </a:moveTo>
                <a:cubicBezTo>
                  <a:pt x="417615" y="7568"/>
                  <a:pt x="312717" y="-25089"/>
                  <a:pt x="225631" y="28350"/>
                </a:cubicBezTo>
                <a:cubicBezTo>
                  <a:pt x="138545" y="81789"/>
                  <a:pt x="0" y="360859"/>
                  <a:pt x="0" y="360859"/>
                </a:cubicBezTo>
                <a:lnTo>
                  <a:pt x="0" y="360859"/>
                </a:lnTo>
              </a:path>
            </a:pathLst>
          </a:custGeom>
          <a:noFill/>
          <a:ln w="28575">
            <a:solidFill>
              <a:srgbClr val="C00000"/>
            </a:solidFill>
            <a:prstDash val="dash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14"/>
          <p:cNvGrpSpPr/>
          <p:nvPr/>
        </p:nvGrpSpPr>
        <p:grpSpPr>
          <a:xfrm>
            <a:off x="5929322" y="2047800"/>
            <a:ext cx="2286016" cy="571504"/>
            <a:chOff x="720198" y="1603800"/>
            <a:chExt cx="1769563" cy="57150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198" y="1603800"/>
              <a:ext cx="1714264" cy="571504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7" name="TextBox 16"/>
            <p:cNvSpPr txBox="1"/>
            <p:nvPr/>
          </p:nvSpPr>
          <p:spPr>
            <a:xfrm>
              <a:off x="720198" y="1675238"/>
              <a:ext cx="17695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b="1" dirty="0" smtClean="0">
                  <a:solidFill>
                    <a:srgbClr val="FF0066"/>
                  </a:solidFill>
                </a:rPr>
                <a:t>Ada tarian daerah.</a:t>
              </a:r>
              <a:endParaRPr lang="en-US" sz="2000" b="1" dirty="0">
                <a:solidFill>
                  <a:srgbClr val="FF0066"/>
                </a:solidFill>
              </a:endParaRPr>
            </a:p>
          </p:txBody>
        </p:sp>
      </p:grpSp>
      <p:sp>
        <p:nvSpPr>
          <p:cNvPr id="21" name="Freeform 20"/>
          <p:cNvSpPr/>
          <p:nvPr/>
        </p:nvSpPr>
        <p:spPr>
          <a:xfrm rot="9160750" flipV="1">
            <a:off x="3009930" y="1850453"/>
            <a:ext cx="2618360" cy="1212188"/>
          </a:xfrm>
          <a:custGeom>
            <a:avLst/>
            <a:gdLst>
              <a:gd name="connsiteX0" fmla="*/ 522514 w 522514"/>
              <a:gd name="connsiteY0" fmla="*/ 40225 h 360859"/>
              <a:gd name="connsiteX1" fmla="*/ 225631 w 522514"/>
              <a:gd name="connsiteY1" fmla="*/ 28350 h 360859"/>
              <a:gd name="connsiteX2" fmla="*/ 0 w 522514"/>
              <a:gd name="connsiteY2" fmla="*/ 360859 h 360859"/>
              <a:gd name="connsiteX3" fmla="*/ 0 w 522514"/>
              <a:gd name="connsiteY3" fmla="*/ 360859 h 36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514" h="360859">
                <a:moveTo>
                  <a:pt x="522514" y="40225"/>
                </a:moveTo>
                <a:cubicBezTo>
                  <a:pt x="417615" y="7568"/>
                  <a:pt x="312717" y="-25089"/>
                  <a:pt x="225631" y="28350"/>
                </a:cubicBezTo>
                <a:cubicBezTo>
                  <a:pt x="138545" y="81789"/>
                  <a:pt x="0" y="360859"/>
                  <a:pt x="0" y="360859"/>
                </a:cubicBezTo>
                <a:lnTo>
                  <a:pt x="0" y="360859"/>
                </a:lnTo>
              </a:path>
            </a:pathLst>
          </a:custGeom>
          <a:noFill/>
          <a:ln w="28575">
            <a:solidFill>
              <a:srgbClr val="C00000"/>
            </a:solidFill>
            <a:prstDash val="dash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582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4627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5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74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1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6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100"/>
                            </p:stCondLst>
                            <p:childTnLst>
                              <p:par>
                                <p:cTn id="3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6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71420"/>
            <a:ext cx="3981923" cy="131362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89148" y="147620"/>
            <a:ext cx="963725" cy="1041975"/>
            <a:chOff x="532024" y="209550"/>
            <a:chExt cx="963725" cy="1041975"/>
          </a:xfrm>
        </p:grpSpPr>
        <p:sp>
          <p:nvSpPr>
            <p:cNvPr id="4" name="Rectangle 16"/>
            <p:cNvSpPr>
              <a:spLocks noChangeArrowheads="1"/>
            </p:cNvSpPr>
            <p:nvPr/>
          </p:nvSpPr>
          <p:spPr bwMode="auto">
            <a:xfrm>
              <a:off x="532024" y="209550"/>
              <a:ext cx="9637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2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BAB</a:t>
              </a:r>
              <a:endParaRPr lang="en-US" altLang="id-ID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Rectangle 16"/>
            <p:cNvSpPr>
              <a:spLocks noChangeArrowheads="1"/>
            </p:cNvSpPr>
            <p:nvPr/>
          </p:nvSpPr>
          <p:spPr bwMode="auto">
            <a:xfrm>
              <a:off x="807740" y="666750"/>
              <a:ext cx="41229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d-ID" altLang="id-ID" sz="3200" b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7</a:t>
              </a:r>
              <a:endParaRPr lang="en-US" altLang="id-ID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1588111" y="506167"/>
            <a:ext cx="46269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d-ID" sz="3600" b="1" dirty="0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Aku dan Keinginanku</a:t>
            </a:r>
            <a:endParaRPr lang="id-ID" sz="3600" b="1" dirty="0">
              <a:ln w="0"/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32" y="1500180"/>
            <a:ext cx="8277252" cy="733044"/>
            <a:chOff x="152400" y="214296"/>
            <a:chExt cx="8277252" cy="73304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14296"/>
              <a:ext cx="6572296" cy="73304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76276" y="267070"/>
              <a:ext cx="7753376" cy="5103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6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en-US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id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Menjelaskan Isi Cerita yang Disimak</a:t>
              </a:r>
              <a:endParaRPr lang="en-US" sz="26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28596" y="2490146"/>
            <a:ext cx="3571900" cy="830997"/>
          </a:xfrm>
          <a:prstGeom prst="rect">
            <a:avLst/>
          </a:prstGeom>
          <a:solidFill>
            <a:srgbClr val="CCCCFF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Saat mendengarkan cerita, simaklah dengan saksama.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596" y="3526703"/>
            <a:ext cx="3714776" cy="830997"/>
          </a:xfrm>
          <a:prstGeom prst="rect">
            <a:avLst/>
          </a:prstGeom>
          <a:solidFill>
            <a:srgbClr val="FFFF99"/>
          </a:solidFill>
          <a:ln w="19050">
            <a:solidFill>
              <a:srgbClr val="00808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Kamu dapat mengingat hal-hal penting dalam cerita.</a:t>
            </a:r>
            <a:endParaRPr lang="en-US" sz="24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2" name="Picture 3" descr="D:\Tere\BUPENA 1B\PP\BAB 2\a3 Gb anak belajar diruma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0" y="1679858"/>
            <a:ext cx="3786214" cy="309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027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2546"/>
            <a:ext cx="9144000" cy="51435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94396" y="338932"/>
            <a:ext cx="6458871" cy="589744"/>
            <a:chOff x="685800" y="1838738"/>
            <a:chExt cx="6748079" cy="58974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6230583" cy="58974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21531" y="1921553"/>
              <a:ext cx="671234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id-ID" sz="2600" b="1" dirty="0" smtClean="0">
                  <a:solidFill>
                    <a:srgbClr val="009999"/>
                  </a:solidFill>
                </a:rPr>
                <a:t>Perhatikan gambar uang logam </a:t>
              </a:r>
              <a:r>
                <a:rPr lang="en-US" sz="2600" b="1" dirty="0" err="1" smtClean="0">
                  <a:solidFill>
                    <a:srgbClr val="009999"/>
                  </a:solidFill>
                </a:rPr>
                <a:t>berikut</a:t>
              </a:r>
              <a:r>
                <a:rPr lang="en-US" sz="2600" b="1" dirty="0" smtClean="0">
                  <a:solidFill>
                    <a:srgbClr val="009999"/>
                  </a:solidFill>
                </a:rPr>
                <a:t>.</a:t>
              </a:r>
            </a:p>
          </p:txBody>
        </p:sp>
      </p:grp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878030" y="2143122"/>
            <a:ext cx="2336648" cy="23813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grpSp>
        <p:nvGrpSpPr>
          <p:cNvPr id="6" name="Group 10"/>
          <p:cNvGrpSpPr/>
          <p:nvPr/>
        </p:nvGrpSpPr>
        <p:grpSpPr>
          <a:xfrm>
            <a:off x="928662" y="1333420"/>
            <a:ext cx="3857652" cy="428628"/>
            <a:chOff x="609600" y="1603800"/>
            <a:chExt cx="2986138" cy="42862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1603800"/>
              <a:ext cx="2986138" cy="428628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664899" y="1603800"/>
              <a:ext cx="28755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b="1" dirty="0" smtClean="0">
                  <a:solidFill>
                    <a:srgbClr val="FF0066"/>
                  </a:solidFill>
                </a:rPr>
                <a:t>Ada gambar Garuda Pancasila.</a:t>
              </a:r>
              <a:endParaRPr lang="en-US" sz="2000" b="1" dirty="0">
                <a:solidFill>
                  <a:srgbClr val="FF0066"/>
                </a:solidFill>
              </a:endParaRPr>
            </a:p>
          </p:txBody>
        </p:sp>
      </p:grpSp>
      <p:sp>
        <p:nvSpPr>
          <p:cNvPr id="14" name="Freeform 13"/>
          <p:cNvSpPr/>
          <p:nvPr/>
        </p:nvSpPr>
        <p:spPr>
          <a:xfrm rot="6189871" flipV="1">
            <a:off x="870012" y="2012465"/>
            <a:ext cx="1528358" cy="687829"/>
          </a:xfrm>
          <a:custGeom>
            <a:avLst/>
            <a:gdLst>
              <a:gd name="connsiteX0" fmla="*/ 522514 w 522514"/>
              <a:gd name="connsiteY0" fmla="*/ 40225 h 360859"/>
              <a:gd name="connsiteX1" fmla="*/ 225631 w 522514"/>
              <a:gd name="connsiteY1" fmla="*/ 28350 h 360859"/>
              <a:gd name="connsiteX2" fmla="*/ 0 w 522514"/>
              <a:gd name="connsiteY2" fmla="*/ 360859 h 360859"/>
              <a:gd name="connsiteX3" fmla="*/ 0 w 522514"/>
              <a:gd name="connsiteY3" fmla="*/ 360859 h 36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514" h="360859">
                <a:moveTo>
                  <a:pt x="522514" y="40225"/>
                </a:moveTo>
                <a:cubicBezTo>
                  <a:pt x="417615" y="7568"/>
                  <a:pt x="312717" y="-25089"/>
                  <a:pt x="225631" y="28350"/>
                </a:cubicBezTo>
                <a:cubicBezTo>
                  <a:pt x="138545" y="81789"/>
                  <a:pt x="0" y="360859"/>
                  <a:pt x="0" y="360859"/>
                </a:cubicBezTo>
                <a:lnTo>
                  <a:pt x="0" y="360859"/>
                </a:lnTo>
              </a:path>
            </a:pathLst>
          </a:custGeom>
          <a:noFill/>
          <a:ln w="28575">
            <a:solidFill>
              <a:srgbClr val="C00000"/>
            </a:solidFill>
            <a:prstDash val="dash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14"/>
          <p:cNvGrpSpPr/>
          <p:nvPr/>
        </p:nvGrpSpPr>
        <p:grpSpPr>
          <a:xfrm>
            <a:off x="5643570" y="2357436"/>
            <a:ext cx="2286016" cy="738264"/>
            <a:chOff x="720198" y="1675238"/>
            <a:chExt cx="1769563" cy="73826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796" y="1699122"/>
              <a:ext cx="1548368" cy="714380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7" name="TextBox 16"/>
            <p:cNvSpPr txBox="1"/>
            <p:nvPr/>
          </p:nvSpPr>
          <p:spPr>
            <a:xfrm>
              <a:off x="720198" y="1675238"/>
              <a:ext cx="17695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b="1" dirty="0" smtClean="0">
                  <a:solidFill>
                    <a:srgbClr val="FF0066"/>
                  </a:solidFill>
                </a:rPr>
                <a:t>Ada pahlawan Indonesia.</a:t>
              </a:r>
              <a:endParaRPr lang="en-US" sz="2000" b="1" dirty="0">
                <a:solidFill>
                  <a:srgbClr val="FF0066"/>
                </a:solidFill>
              </a:endParaRPr>
            </a:p>
          </p:txBody>
        </p:sp>
      </p:grpSp>
      <p:sp>
        <p:nvSpPr>
          <p:cNvPr id="21" name="Freeform 20"/>
          <p:cNvSpPr/>
          <p:nvPr/>
        </p:nvSpPr>
        <p:spPr>
          <a:xfrm rot="9160750" flipV="1">
            <a:off x="2846754" y="2176324"/>
            <a:ext cx="2618360" cy="1212188"/>
          </a:xfrm>
          <a:custGeom>
            <a:avLst/>
            <a:gdLst>
              <a:gd name="connsiteX0" fmla="*/ 522514 w 522514"/>
              <a:gd name="connsiteY0" fmla="*/ 40225 h 360859"/>
              <a:gd name="connsiteX1" fmla="*/ 225631 w 522514"/>
              <a:gd name="connsiteY1" fmla="*/ 28350 h 360859"/>
              <a:gd name="connsiteX2" fmla="*/ 0 w 522514"/>
              <a:gd name="connsiteY2" fmla="*/ 360859 h 360859"/>
              <a:gd name="connsiteX3" fmla="*/ 0 w 522514"/>
              <a:gd name="connsiteY3" fmla="*/ 360859 h 36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514" h="360859">
                <a:moveTo>
                  <a:pt x="522514" y="40225"/>
                </a:moveTo>
                <a:cubicBezTo>
                  <a:pt x="417615" y="7568"/>
                  <a:pt x="312717" y="-25089"/>
                  <a:pt x="225631" y="28350"/>
                </a:cubicBezTo>
                <a:cubicBezTo>
                  <a:pt x="138545" y="81789"/>
                  <a:pt x="0" y="360859"/>
                  <a:pt x="0" y="360859"/>
                </a:cubicBezTo>
                <a:lnTo>
                  <a:pt x="0" y="360859"/>
                </a:lnTo>
              </a:path>
            </a:pathLst>
          </a:custGeom>
          <a:noFill/>
          <a:ln w="28575">
            <a:solidFill>
              <a:srgbClr val="C00000"/>
            </a:solidFill>
            <a:prstDash val="dash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582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7948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374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2546"/>
            <a:ext cx="9144000" cy="51435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70583" y="481808"/>
            <a:ext cx="6458871" cy="589744"/>
            <a:chOff x="685800" y="1838738"/>
            <a:chExt cx="6748079" cy="58974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6230583" cy="58974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21531" y="1921553"/>
              <a:ext cx="671234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id-ID" sz="2600" b="1" dirty="0" smtClean="0">
                  <a:solidFill>
                    <a:srgbClr val="009999"/>
                  </a:solidFill>
                </a:rPr>
                <a:t>Perhatikan gambar uang logam </a:t>
              </a:r>
              <a:r>
                <a:rPr lang="en-US" sz="2600" b="1" dirty="0" err="1" smtClean="0">
                  <a:solidFill>
                    <a:srgbClr val="009999"/>
                  </a:solidFill>
                </a:rPr>
                <a:t>berikut</a:t>
              </a:r>
              <a:r>
                <a:rPr lang="en-US" sz="2600" b="1" dirty="0" smtClean="0">
                  <a:solidFill>
                    <a:srgbClr val="009999"/>
                  </a:solidFill>
                </a:rPr>
                <a:t>.</a:t>
              </a:r>
            </a:p>
          </p:txBody>
        </p:sp>
      </p:grp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878030" y="1721823"/>
            <a:ext cx="2336648" cy="23666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grpSp>
        <p:nvGrpSpPr>
          <p:cNvPr id="7" name="Group 14"/>
          <p:cNvGrpSpPr/>
          <p:nvPr/>
        </p:nvGrpSpPr>
        <p:grpSpPr>
          <a:xfrm>
            <a:off x="5214942" y="2214560"/>
            <a:ext cx="2286016" cy="1143008"/>
            <a:chOff x="720198" y="1603800"/>
            <a:chExt cx="1769563" cy="114300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198" y="1603800"/>
              <a:ext cx="1769563" cy="1143008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7" name="TextBox 16"/>
            <p:cNvSpPr txBox="1"/>
            <p:nvPr/>
          </p:nvSpPr>
          <p:spPr>
            <a:xfrm>
              <a:off x="720198" y="1675238"/>
              <a:ext cx="17695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b="1" dirty="0" smtClean="0">
                  <a:solidFill>
                    <a:srgbClr val="FF0066"/>
                  </a:solidFill>
                </a:rPr>
                <a:t>Nilai uang hanya ditulis dengan angka.</a:t>
              </a:r>
              <a:endParaRPr lang="en-US" sz="2000" b="1" dirty="0">
                <a:solidFill>
                  <a:srgbClr val="FF0066"/>
                </a:solidFill>
              </a:endParaRPr>
            </a:p>
          </p:txBody>
        </p:sp>
      </p:grpSp>
      <p:sp>
        <p:nvSpPr>
          <p:cNvPr id="21" name="Freeform 20"/>
          <p:cNvSpPr/>
          <p:nvPr/>
        </p:nvSpPr>
        <p:spPr>
          <a:xfrm rot="9160750" flipV="1">
            <a:off x="2852995" y="2073808"/>
            <a:ext cx="2152126" cy="1126069"/>
          </a:xfrm>
          <a:custGeom>
            <a:avLst/>
            <a:gdLst>
              <a:gd name="connsiteX0" fmla="*/ 522514 w 522514"/>
              <a:gd name="connsiteY0" fmla="*/ 40225 h 360859"/>
              <a:gd name="connsiteX1" fmla="*/ 225631 w 522514"/>
              <a:gd name="connsiteY1" fmla="*/ 28350 h 360859"/>
              <a:gd name="connsiteX2" fmla="*/ 0 w 522514"/>
              <a:gd name="connsiteY2" fmla="*/ 360859 h 360859"/>
              <a:gd name="connsiteX3" fmla="*/ 0 w 522514"/>
              <a:gd name="connsiteY3" fmla="*/ 360859 h 36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514" h="360859">
                <a:moveTo>
                  <a:pt x="522514" y="40225"/>
                </a:moveTo>
                <a:cubicBezTo>
                  <a:pt x="417615" y="7568"/>
                  <a:pt x="312717" y="-25089"/>
                  <a:pt x="225631" y="28350"/>
                </a:cubicBezTo>
                <a:cubicBezTo>
                  <a:pt x="138545" y="81789"/>
                  <a:pt x="0" y="360859"/>
                  <a:pt x="0" y="360859"/>
                </a:cubicBezTo>
                <a:lnTo>
                  <a:pt x="0" y="360859"/>
                </a:lnTo>
              </a:path>
            </a:pathLst>
          </a:custGeom>
          <a:noFill/>
          <a:ln w="28575">
            <a:solidFill>
              <a:srgbClr val="C00000"/>
            </a:solidFill>
            <a:prstDash val="dash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582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1910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374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2546"/>
            <a:ext cx="9144000" cy="51435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30771" y="1142990"/>
            <a:ext cx="3781864" cy="19498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grpSp>
        <p:nvGrpSpPr>
          <p:cNvPr id="2" name="Group 10"/>
          <p:cNvGrpSpPr/>
          <p:nvPr/>
        </p:nvGrpSpPr>
        <p:grpSpPr>
          <a:xfrm>
            <a:off x="2357422" y="3500444"/>
            <a:ext cx="4286280" cy="571504"/>
            <a:chOff x="609600" y="1603800"/>
            <a:chExt cx="3317931" cy="57150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1603800"/>
              <a:ext cx="3317931" cy="571504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664899" y="1603800"/>
              <a:ext cx="320733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600" b="1" dirty="0" smtClean="0">
                  <a:solidFill>
                    <a:srgbClr val="FF0066"/>
                  </a:solidFill>
                </a:rPr>
                <a:t>Nilai uang dua ribu rupiah.</a:t>
              </a:r>
              <a:endParaRPr lang="en-US" sz="2600" b="1" dirty="0">
                <a:solidFill>
                  <a:srgbClr val="FF0066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28596" y="357172"/>
            <a:ext cx="60722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0070C0"/>
                </a:solidFill>
              </a:rPr>
              <a:t>Ada juga nilai uang yang lainnya.</a:t>
            </a:r>
            <a:endParaRPr lang="en-US" sz="2600" b="1" dirty="0">
              <a:solidFill>
                <a:srgbClr val="FF0066"/>
              </a:solidFill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789773" y="1142990"/>
            <a:ext cx="3779295" cy="19498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1336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74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374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D:\Tere\KONTEN QR\BACKGROUND\gari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4" y="32825"/>
            <a:ext cx="91567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71420"/>
            <a:ext cx="3981923" cy="131362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89148" y="147620"/>
            <a:ext cx="963725" cy="1041975"/>
            <a:chOff x="532024" y="209550"/>
            <a:chExt cx="963725" cy="1041975"/>
          </a:xfrm>
        </p:grpSpPr>
        <p:sp>
          <p:nvSpPr>
            <p:cNvPr id="4" name="Rectangle 16"/>
            <p:cNvSpPr>
              <a:spLocks noChangeArrowheads="1"/>
            </p:cNvSpPr>
            <p:nvPr/>
          </p:nvSpPr>
          <p:spPr bwMode="auto">
            <a:xfrm>
              <a:off x="532024" y="209550"/>
              <a:ext cx="9637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2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BAB</a:t>
              </a:r>
              <a:endParaRPr lang="en-US" altLang="id-ID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Rectangle 16"/>
            <p:cNvSpPr>
              <a:spLocks noChangeArrowheads="1"/>
            </p:cNvSpPr>
            <p:nvPr/>
          </p:nvSpPr>
          <p:spPr bwMode="auto">
            <a:xfrm>
              <a:off x="807740" y="666750"/>
              <a:ext cx="41229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ID" altLang="id-ID" sz="3200" b="1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8</a:t>
              </a:r>
              <a:endParaRPr lang="en-US" altLang="id-ID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1588111" y="506167"/>
            <a:ext cx="46269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ID" sz="3600" b="1" dirty="0" err="1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Lingkungan</a:t>
            </a:r>
            <a:r>
              <a:rPr lang="en-ID" sz="3600" b="1" dirty="0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3600" b="1" dirty="0" err="1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Rumahku</a:t>
            </a:r>
            <a:endParaRPr lang="id-ID" sz="3600" b="1" dirty="0">
              <a:ln w="0"/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55188" y="1500180"/>
            <a:ext cx="8277252" cy="733044"/>
            <a:chOff x="152400" y="214296"/>
            <a:chExt cx="8277252" cy="73304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14296"/>
              <a:ext cx="6572296" cy="73304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76276" y="267070"/>
              <a:ext cx="7753376" cy="5324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6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en-US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en-ID" sz="26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Kosakata</a:t>
              </a:r>
              <a:r>
                <a:rPr lang="en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ID" sz="26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tentang</a:t>
              </a:r>
              <a:r>
                <a:rPr lang="en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ID" sz="26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Arah</a:t>
              </a:r>
              <a:r>
                <a:rPr lang="en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ID" sz="26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dan</a:t>
              </a:r>
              <a:r>
                <a:rPr lang="en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ID" sz="26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Letak</a:t>
              </a:r>
              <a:endParaRPr lang="en-US" sz="26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61656" y="2490146"/>
            <a:ext cx="4287420" cy="461665"/>
          </a:xfrm>
          <a:prstGeom prst="rect">
            <a:avLst/>
          </a:prstGeom>
          <a:solidFill>
            <a:srgbClr val="CCCCFF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D" sz="24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Kosakata</a:t>
            </a:r>
            <a:r>
              <a:rPr lang="en-ID" sz="24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adalah</a:t>
            </a:r>
            <a:r>
              <a:rPr lang="en-ID" sz="2400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kumpulan</a:t>
            </a:r>
            <a:r>
              <a:rPr lang="en-ID" sz="2400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kata. 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596" y="3099613"/>
            <a:ext cx="4935492" cy="1200329"/>
          </a:xfrm>
          <a:prstGeom prst="rect">
            <a:avLst/>
          </a:prstGeom>
          <a:solidFill>
            <a:srgbClr val="FFFF99"/>
          </a:solidFill>
          <a:ln w="19050">
            <a:solidFill>
              <a:srgbClr val="00808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D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Ada </a:t>
            </a:r>
            <a:r>
              <a:rPr lang="en-ID" sz="24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kosakata</a:t>
            </a:r>
            <a:r>
              <a:rPr lang="en-ID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tentang</a:t>
            </a:r>
            <a:r>
              <a:rPr lang="en-ID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arah</a:t>
            </a:r>
            <a:r>
              <a:rPr lang="en-ID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dan</a:t>
            </a:r>
            <a:r>
              <a:rPr lang="en-ID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letak</a:t>
            </a:r>
            <a:r>
              <a:rPr lang="en-ID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r>
              <a:rPr lang="en-ID" sz="24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Kosakata</a:t>
            </a:r>
            <a:r>
              <a:rPr lang="en-ID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tersebut</a:t>
            </a:r>
            <a:r>
              <a:rPr lang="en-ID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dapat</a:t>
            </a:r>
            <a:r>
              <a:rPr lang="en-ID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digunakan</a:t>
            </a:r>
            <a:r>
              <a:rPr lang="en-ID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saat</a:t>
            </a:r>
            <a:r>
              <a:rPr lang="en-ID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membaca</a:t>
            </a:r>
            <a:r>
              <a:rPr lang="en-ID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denah</a:t>
            </a:r>
            <a:r>
              <a:rPr lang="en-ID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85"/>
          <a:stretch/>
        </p:blipFill>
        <p:spPr bwMode="auto">
          <a:xfrm>
            <a:off x="6766458" y="1189595"/>
            <a:ext cx="2486062" cy="357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15" name="Picture 14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582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1042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25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Tere\KONTEN QR\BACKGROUND\garis.jpg"/>
          <p:cNvPicPr>
            <a:picLocks noChangeAspect="1" noChangeArrowheads="1"/>
          </p:cNvPicPr>
          <p:nvPr/>
        </p:nvPicPr>
        <p:blipFill rotWithShape="1">
          <a:blip r:embed="rId2" cstate="print"/>
          <a:srcRect l="909"/>
          <a:stretch/>
        </p:blipFill>
        <p:spPr bwMode="auto">
          <a:xfrm>
            <a:off x="0" y="0"/>
            <a:ext cx="9143999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b="28211"/>
          <a:stretch>
            <a:fillRect/>
          </a:stretch>
        </p:blipFill>
        <p:spPr bwMode="auto">
          <a:xfrm>
            <a:off x="270330" y="543183"/>
            <a:ext cx="2357454" cy="4228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7" name="Picture 6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9211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833548" y="681947"/>
            <a:ext cx="46187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800" b="1" dirty="0" err="1" smtClean="0">
                <a:solidFill>
                  <a:srgbClr val="0070C0"/>
                </a:solidFill>
              </a:rPr>
              <a:t>Misalnya</a:t>
            </a:r>
            <a:r>
              <a:rPr lang="en-ID" sz="2800" b="1" dirty="0" smtClean="0">
                <a:solidFill>
                  <a:srgbClr val="0070C0"/>
                </a:solidFill>
              </a:rPr>
              <a:t>, </a:t>
            </a:r>
            <a:r>
              <a:rPr lang="en-ID" sz="2800" b="1" dirty="0" err="1" smtClean="0">
                <a:solidFill>
                  <a:srgbClr val="0070C0"/>
                </a:solidFill>
              </a:rPr>
              <a:t>sebagai</a:t>
            </a:r>
            <a:r>
              <a:rPr lang="en-ID" sz="2800" b="1" dirty="0" smtClean="0">
                <a:solidFill>
                  <a:srgbClr val="0070C0"/>
                </a:solidFill>
              </a:rPr>
              <a:t> </a:t>
            </a:r>
            <a:r>
              <a:rPr lang="en-ID" sz="2800" b="1" dirty="0" err="1" smtClean="0">
                <a:solidFill>
                  <a:srgbClr val="0070C0"/>
                </a:solidFill>
              </a:rPr>
              <a:t>berikut</a:t>
            </a:r>
            <a:r>
              <a:rPr lang="en-ID" sz="2800" b="1" dirty="0" smtClean="0">
                <a:solidFill>
                  <a:srgbClr val="0070C0"/>
                </a:solidFill>
              </a:rPr>
              <a:t>.</a:t>
            </a:r>
            <a:endParaRPr lang="en-US" sz="2800" b="1" dirty="0">
              <a:solidFill>
                <a:srgbClr val="FF0066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898114" y="1376844"/>
            <a:ext cx="1442602" cy="499594"/>
            <a:chOff x="2769358" y="2411401"/>
            <a:chExt cx="1442602" cy="49959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9358" y="2411401"/>
              <a:ext cx="1442602" cy="499594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8" name="Rectangle 7"/>
            <p:cNvSpPr/>
            <p:nvPr/>
          </p:nvSpPr>
          <p:spPr>
            <a:xfrm>
              <a:off x="2898114" y="2411401"/>
              <a:ext cx="1313846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D" sz="2600" b="1" dirty="0">
                  <a:solidFill>
                    <a:srgbClr val="FF0066"/>
                  </a:solidFill>
                </a:rPr>
                <a:t>d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i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jalan</a:t>
              </a:r>
              <a:endParaRPr lang="en-US" sz="2600" b="1" dirty="0">
                <a:solidFill>
                  <a:srgbClr val="FF0066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572000" y="1387520"/>
            <a:ext cx="1584176" cy="499594"/>
            <a:chOff x="2762904" y="2411401"/>
            <a:chExt cx="1584176" cy="49959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9358" y="2411401"/>
              <a:ext cx="1442602" cy="499594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4" name="Rectangle 13"/>
            <p:cNvSpPr/>
            <p:nvPr/>
          </p:nvSpPr>
          <p:spPr>
            <a:xfrm>
              <a:off x="2762904" y="2411401"/>
              <a:ext cx="1584176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D" sz="2600" b="1" dirty="0">
                  <a:solidFill>
                    <a:srgbClr val="FF0066"/>
                  </a:solidFill>
                </a:rPr>
                <a:t>d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i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depan</a:t>
              </a:r>
              <a:endParaRPr lang="en-US" sz="2600" b="1" dirty="0">
                <a:solidFill>
                  <a:srgbClr val="FF0066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880322" y="2039238"/>
            <a:ext cx="2987822" cy="892552"/>
            <a:chOff x="2723782" y="2411401"/>
            <a:chExt cx="1623298" cy="89255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3782" y="2411401"/>
              <a:ext cx="1442602" cy="499594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7" name="Rectangle 16"/>
            <p:cNvSpPr/>
            <p:nvPr/>
          </p:nvSpPr>
          <p:spPr>
            <a:xfrm>
              <a:off x="2762904" y="2411401"/>
              <a:ext cx="1584176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D" sz="2600" b="1" dirty="0">
                  <a:solidFill>
                    <a:srgbClr val="FF0066"/>
                  </a:solidFill>
                </a:rPr>
                <a:t>d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i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sebelah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kanan</a:t>
              </a:r>
              <a:endParaRPr lang="en-US" sz="2600" b="1" dirty="0">
                <a:solidFill>
                  <a:srgbClr val="FF0066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890585" y="2648220"/>
            <a:ext cx="2376265" cy="499594"/>
            <a:chOff x="2723783" y="2411401"/>
            <a:chExt cx="1291036" cy="49959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3783" y="2411401"/>
              <a:ext cx="1291036" cy="499594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20" name="Rectangle 19"/>
            <p:cNvSpPr/>
            <p:nvPr/>
          </p:nvSpPr>
          <p:spPr>
            <a:xfrm>
              <a:off x="2762904" y="2411401"/>
              <a:ext cx="1173669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D" sz="2600" b="1" dirty="0">
                  <a:solidFill>
                    <a:srgbClr val="FF0066"/>
                  </a:solidFill>
                </a:rPr>
                <a:t>d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i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sebelah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kiri</a:t>
              </a:r>
              <a:endParaRPr lang="en-US" sz="2600" b="1" dirty="0">
                <a:solidFill>
                  <a:srgbClr val="FF0066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890584" y="3291830"/>
            <a:ext cx="1969449" cy="499594"/>
            <a:chOff x="2723784" y="2411401"/>
            <a:chExt cx="1070011" cy="49959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3784" y="2411401"/>
              <a:ext cx="1070011" cy="499594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23" name="Rectangle 22"/>
            <p:cNvSpPr/>
            <p:nvPr/>
          </p:nvSpPr>
          <p:spPr>
            <a:xfrm>
              <a:off x="2762905" y="2411401"/>
              <a:ext cx="1030890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D" sz="2600" b="1" dirty="0">
                  <a:solidFill>
                    <a:srgbClr val="FF0066"/>
                  </a:solidFill>
                </a:rPr>
                <a:t>d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i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belakang</a:t>
              </a:r>
              <a:endParaRPr lang="en-US" sz="2600" b="1" dirty="0">
                <a:solidFill>
                  <a:srgbClr val="FF00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66364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  <p:pic>
        <p:nvPicPr>
          <p:cNvPr id="8194" name="Picture 2" descr="D:\Tere\KONTEN QR\BACKGROUND\gari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23" b="30564"/>
          <a:stretch/>
        </p:blipFill>
        <p:spPr bwMode="auto">
          <a:xfrm>
            <a:off x="495529" y="1203598"/>
            <a:ext cx="2996351" cy="3645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G:\Template Bupena Merdeka (Konten QR-Media mengajar)\BAHAN\Notes kuning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47864" y="699542"/>
            <a:ext cx="4929222" cy="3762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4211960" y="1275606"/>
            <a:ext cx="357475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600" b="1" dirty="0" smtClean="0">
                <a:solidFill>
                  <a:srgbClr val="7030A0"/>
                </a:solidFill>
              </a:rPr>
              <a:t>Denah </a:t>
            </a:r>
            <a:r>
              <a:rPr lang="id-ID" sz="2600" b="1" dirty="0" smtClean="0">
                <a:solidFill>
                  <a:srgbClr val="660033"/>
                </a:solidFill>
              </a:rPr>
              <a:t>adalah gambar letak suatu tempat.</a:t>
            </a:r>
            <a:endParaRPr lang="en-US" sz="2600" b="1" dirty="0">
              <a:solidFill>
                <a:srgbClr val="00808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7" name="Picture 6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23478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211960" y="2139702"/>
            <a:ext cx="364618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600" b="1" dirty="0" smtClean="0">
                <a:solidFill>
                  <a:srgbClr val="008080"/>
                </a:solidFill>
              </a:rPr>
              <a:t>Denah membantumu menemukan suatu tempat.</a:t>
            </a:r>
            <a:endParaRPr lang="en-US" sz="2600" b="1" dirty="0">
              <a:solidFill>
                <a:srgbClr val="00808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11960" y="3335382"/>
            <a:ext cx="392909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600" b="1" dirty="0" smtClean="0">
                <a:solidFill>
                  <a:srgbClr val="FF0066"/>
                </a:solidFill>
              </a:rPr>
              <a:t>Kamu dapat menjelaskan letak tempat tersebut.</a:t>
            </a:r>
            <a:endParaRPr lang="en-US" sz="2600" b="1" dirty="0">
              <a:solidFill>
                <a:srgbClr val="FF006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7769280"/>
      </p:ext>
    </p:extLst>
  </p:cSld>
  <p:clrMapOvr>
    <a:masterClrMapping/>
  </p:clrMapOvr>
  <p:transition spd="med" advTm="848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4533918"/>
            <a:ext cx="609600" cy="6096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14282" y="214296"/>
            <a:ext cx="5249174" cy="589744"/>
            <a:chOff x="685800" y="1838738"/>
            <a:chExt cx="5484216" cy="58974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5484216" cy="58974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801129" y="1921553"/>
              <a:ext cx="521961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id-ID" sz="2600" b="1" dirty="0" smtClean="0">
                  <a:solidFill>
                    <a:srgbClr val="009999"/>
                  </a:solidFill>
                </a:rPr>
                <a:t>Perhatikan gambar denah </a:t>
              </a:r>
              <a:r>
                <a:rPr lang="en-US" sz="2600" b="1" dirty="0" err="1" smtClean="0">
                  <a:solidFill>
                    <a:srgbClr val="009999"/>
                  </a:solidFill>
                </a:rPr>
                <a:t>berikut</a:t>
              </a:r>
              <a:r>
                <a:rPr lang="en-US" sz="2600" b="1" dirty="0" smtClean="0">
                  <a:solidFill>
                    <a:srgbClr val="009999"/>
                  </a:solidFill>
                </a:rPr>
                <a:t>.</a:t>
              </a:r>
            </a:p>
          </p:txBody>
        </p:sp>
      </p:grp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-10057" y="1108419"/>
            <a:ext cx="5796503" cy="35995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857884" y="1214428"/>
            <a:ext cx="2571768" cy="646331"/>
          </a:xfrm>
          <a:prstGeom prst="rect">
            <a:avLst/>
          </a:prstGeom>
          <a:solidFill>
            <a:srgbClr val="FEF4E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b="1" dirty="0" smtClean="0">
                <a:solidFill>
                  <a:srgbClr val="008080"/>
                </a:solidFill>
              </a:rPr>
              <a:t>R</a:t>
            </a:r>
            <a:r>
              <a:rPr lang="id-ID" b="1" dirty="0" smtClean="0">
                <a:solidFill>
                  <a:srgbClr val="008080"/>
                </a:solidFill>
              </a:rPr>
              <a:t>umah Tika </a:t>
            </a:r>
            <a:r>
              <a:rPr lang="id-ID" b="1" dirty="0" smtClean="0"/>
              <a:t>ada di </a:t>
            </a:r>
            <a:r>
              <a:rPr lang="id-ID" b="1" dirty="0" smtClean="0">
                <a:solidFill>
                  <a:srgbClr val="FF0066"/>
                </a:solidFill>
              </a:rPr>
              <a:t>Jalan Kota Baru</a:t>
            </a:r>
            <a:r>
              <a:rPr lang="en-US" b="1" dirty="0" smtClean="0">
                <a:solidFill>
                  <a:srgbClr val="FF0066"/>
                </a:solidFill>
              </a:rPr>
              <a:t>.</a:t>
            </a:r>
            <a:endParaRPr lang="en-US" b="1" dirty="0">
              <a:solidFill>
                <a:srgbClr val="FF0066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409801" y="2071684"/>
            <a:ext cx="2519917" cy="646331"/>
          </a:xfrm>
          <a:prstGeom prst="rect">
            <a:avLst/>
          </a:prstGeom>
          <a:solidFill>
            <a:srgbClr val="C5FFE2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b="1" dirty="0" smtClean="0"/>
              <a:t>D</a:t>
            </a:r>
            <a:r>
              <a:rPr lang="id-ID" b="1" dirty="0" smtClean="0"/>
              <a:t>i sebelah </a:t>
            </a:r>
            <a:r>
              <a:rPr lang="en-US" b="1" dirty="0" err="1" smtClean="0"/>
              <a:t>kiri</a:t>
            </a:r>
            <a:r>
              <a:rPr lang="en-US" b="1" dirty="0" smtClean="0"/>
              <a:t> </a:t>
            </a:r>
            <a:r>
              <a:rPr lang="id-ID" b="1" dirty="0" smtClean="0"/>
              <a:t>rumah Tika,</a:t>
            </a:r>
            <a:r>
              <a:rPr lang="id-ID" b="1" dirty="0" smtClean="0">
                <a:solidFill>
                  <a:srgbClr val="FF0066"/>
                </a:solidFill>
              </a:rPr>
              <a:t> </a:t>
            </a:r>
            <a:r>
              <a:rPr lang="id-ID" b="1" dirty="0" smtClean="0"/>
              <a:t>ada</a:t>
            </a:r>
            <a:r>
              <a:rPr lang="id-ID" b="1" dirty="0" smtClean="0">
                <a:solidFill>
                  <a:srgbClr val="FF0066"/>
                </a:solidFill>
              </a:rPr>
              <a:t> Kantor RW.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929322" y="2928940"/>
            <a:ext cx="2571768" cy="646331"/>
          </a:xfrm>
          <a:prstGeom prst="rect">
            <a:avLst/>
          </a:prstGeom>
          <a:solidFill>
            <a:srgbClr val="FEF4E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b="1" dirty="0" smtClean="0"/>
              <a:t>D</a:t>
            </a:r>
            <a:r>
              <a:rPr lang="id-ID" b="1" dirty="0" smtClean="0"/>
              <a:t>i sebelah k</a:t>
            </a:r>
            <a:r>
              <a:rPr lang="en-US" b="1" dirty="0" err="1" smtClean="0"/>
              <a:t>anan</a:t>
            </a:r>
            <a:r>
              <a:rPr lang="id-ID" b="1" dirty="0" smtClean="0"/>
              <a:t> rumah Tika,</a:t>
            </a:r>
            <a:r>
              <a:rPr lang="id-ID" b="1" dirty="0" smtClean="0">
                <a:solidFill>
                  <a:srgbClr val="FF0066"/>
                </a:solidFill>
              </a:rPr>
              <a:t> </a:t>
            </a:r>
            <a:r>
              <a:rPr lang="id-ID" b="1" dirty="0" smtClean="0"/>
              <a:t>ada</a:t>
            </a:r>
            <a:r>
              <a:rPr lang="id-ID" b="1" dirty="0" smtClean="0">
                <a:solidFill>
                  <a:srgbClr val="FF0066"/>
                </a:solidFill>
              </a:rPr>
              <a:t> </a:t>
            </a:r>
            <a:r>
              <a:rPr lang="id-ID" b="1" dirty="0" smtClean="0">
                <a:solidFill>
                  <a:srgbClr val="008080"/>
                </a:solidFill>
              </a:rPr>
              <a:t>Rumah Adi</a:t>
            </a:r>
            <a:r>
              <a:rPr lang="id-ID" b="1" dirty="0" smtClean="0">
                <a:solidFill>
                  <a:srgbClr val="FF0066"/>
                </a:solidFill>
              </a:rPr>
              <a:t>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409801" y="3786196"/>
            <a:ext cx="2519917" cy="646331"/>
          </a:xfrm>
          <a:prstGeom prst="rect">
            <a:avLst/>
          </a:prstGeom>
          <a:solidFill>
            <a:srgbClr val="C5FFE2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b="1" dirty="0" smtClean="0"/>
              <a:t>D</a:t>
            </a:r>
            <a:r>
              <a:rPr lang="id-ID" b="1" dirty="0" smtClean="0"/>
              <a:t>i depan rumah Tika,</a:t>
            </a:r>
            <a:r>
              <a:rPr lang="id-ID" b="1" dirty="0" smtClean="0">
                <a:solidFill>
                  <a:srgbClr val="FF0066"/>
                </a:solidFill>
              </a:rPr>
              <a:t> </a:t>
            </a:r>
            <a:r>
              <a:rPr lang="id-ID" b="1" dirty="0" smtClean="0"/>
              <a:t>ada</a:t>
            </a:r>
            <a:r>
              <a:rPr lang="id-ID" b="1" dirty="0" smtClean="0">
                <a:solidFill>
                  <a:srgbClr val="FF0066"/>
                </a:solidFill>
              </a:rPr>
              <a:t> Taman Bermain.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2188347"/>
      </p:ext>
    </p:extLst>
  </p:cSld>
  <p:clrMapOvr>
    <a:masterClrMapping/>
  </p:clrMapOvr>
  <p:transition spd="med" advTm="1758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374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emplate Bupena Merdeka (Konten QR-Media mengajar)\BAHAN\Guru 1.png"/>
          <p:cNvPicPr>
            <a:picLocks noChangeAspect="1" noChangeArrowheads="1"/>
          </p:cNvPicPr>
          <p:nvPr/>
        </p:nvPicPr>
        <p:blipFill>
          <a:blip r:embed="rId2" cstate="print"/>
          <a:srcRect b="22380"/>
          <a:stretch>
            <a:fillRect/>
          </a:stretch>
        </p:blipFill>
        <p:spPr bwMode="auto">
          <a:xfrm flipH="1">
            <a:off x="35496" y="1509300"/>
            <a:ext cx="3130002" cy="3294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7"/>
          <p:cNvGrpSpPr/>
          <p:nvPr/>
        </p:nvGrpSpPr>
        <p:grpSpPr>
          <a:xfrm>
            <a:off x="-36512" y="214296"/>
            <a:ext cx="5832648" cy="733044"/>
            <a:chOff x="34926" y="214296"/>
            <a:chExt cx="5832648" cy="73304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6" y="214296"/>
              <a:ext cx="5832648" cy="733044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58802" y="267070"/>
              <a:ext cx="5084768" cy="5324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  <a:tabLst>
                  <a:tab pos="2420938" algn="l"/>
                </a:tabLst>
              </a:pPr>
              <a:r>
                <a:rPr lang="id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</a:t>
              </a:r>
              <a:r>
                <a:rPr lang="en-US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en-ID" sz="26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Kosakata</a:t>
              </a:r>
              <a:r>
                <a:rPr lang="en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ID" sz="26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tentang</a:t>
              </a:r>
              <a:r>
                <a:rPr lang="en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ID" sz="26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Letak</a:t>
              </a:r>
              <a:r>
                <a:rPr lang="en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Benda</a:t>
              </a:r>
              <a:endParaRPr lang="en-US" sz="2600" b="1" i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375888" y="1001249"/>
            <a:ext cx="43924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600" b="1" dirty="0" err="1" smtClean="0">
                <a:solidFill>
                  <a:srgbClr val="FF0066"/>
                </a:solidFill>
              </a:rPr>
              <a:t>Kamu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juga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dapat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menjelaskan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letak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benda</a:t>
            </a:r>
            <a:r>
              <a:rPr lang="en-ID" sz="2600" b="1" dirty="0" smtClean="0">
                <a:solidFill>
                  <a:srgbClr val="FF0066"/>
                </a:solidFill>
              </a:rPr>
              <a:t>.</a:t>
            </a:r>
            <a:endParaRPr lang="id-ID" sz="2600" b="1" dirty="0" smtClean="0">
              <a:solidFill>
                <a:srgbClr val="FF006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75888" y="1828257"/>
            <a:ext cx="407196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600" b="1" dirty="0" err="1" smtClean="0">
                <a:solidFill>
                  <a:srgbClr val="008080"/>
                </a:solidFill>
              </a:rPr>
              <a:t>Kamu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dapat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menggunakan</a:t>
            </a:r>
            <a:r>
              <a:rPr lang="en-ID" sz="2600" b="1" dirty="0" smtClean="0">
                <a:solidFill>
                  <a:srgbClr val="008080"/>
                </a:solidFill>
              </a:rPr>
              <a:t> kata-kata </a:t>
            </a:r>
            <a:r>
              <a:rPr lang="en-ID" sz="2600" b="1" dirty="0" err="1" smtClean="0">
                <a:solidFill>
                  <a:srgbClr val="008080"/>
                </a:solidFill>
              </a:rPr>
              <a:t>berikut</a:t>
            </a:r>
            <a:r>
              <a:rPr lang="en-ID" sz="2600" b="1" dirty="0" smtClean="0">
                <a:solidFill>
                  <a:srgbClr val="008080"/>
                </a:solidFill>
              </a:rPr>
              <a:t>.</a:t>
            </a:r>
            <a:endParaRPr lang="id-ID" sz="2600" b="1" dirty="0" smtClean="0">
              <a:solidFill>
                <a:srgbClr val="FF0066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491880" y="2799098"/>
            <a:ext cx="1442602" cy="499594"/>
            <a:chOff x="2769358" y="2411401"/>
            <a:chExt cx="1442602" cy="49959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9358" y="2411401"/>
              <a:ext cx="1442602" cy="499594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7" name="Rectangle 16"/>
            <p:cNvSpPr/>
            <p:nvPr/>
          </p:nvSpPr>
          <p:spPr>
            <a:xfrm>
              <a:off x="2898114" y="2411401"/>
              <a:ext cx="1313846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D" sz="2600" b="1" dirty="0">
                  <a:solidFill>
                    <a:srgbClr val="FF0066"/>
                  </a:solidFill>
                </a:rPr>
                <a:t>d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i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atas</a:t>
              </a:r>
              <a:endParaRPr lang="en-US" sz="2600" b="1" dirty="0">
                <a:solidFill>
                  <a:srgbClr val="FF0066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148064" y="2799098"/>
            <a:ext cx="1656184" cy="499594"/>
            <a:chOff x="2769358" y="2411401"/>
            <a:chExt cx="1656184" cy="49959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9358" y="2411401"/>
              <a:ext cx="1656184" cy="499594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20" name="Rectangle 19"/>
            <p:cNvSpPr/>
            <p:nvPr/>
          </p:nvSpPr>
          <p:spPr>
            <a:xfrm>
              <a:off x="2841366" y="2411401"/>
              <a:ext cx="1512168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D" sz="2600" b="1" dirty="0">
                  <a:solidFill>
                    <a:srgbClr val="FF0066"/>
                  </a:solidFill>
                </a:rPr>
                <a:t>d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i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bawah</a:t>
              </a:r>
              <a:endParaRPr lang="en-US" sz="2600" b="1" dirty="0">
                <a:solidFill>
                  <a:srgbClr val="FF0066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017830" y="2799098"/>
            <a:ext cx="1529870" cy="499594"/>
            <a:chOff x="2769358" y="2411401"/>
            <a:chExt cx="1529870" cy="49959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9358" y="2411401"/>
              <a:ext cx="1442602" cy="499594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23" name="Rectangle 22"/>
            <p:cNvSpPr/>
            <p:nvPr/>
          </p:nvSpPr>
          <p:spPr>
            <a:xfrm>
              <a:off x="2771800" y="2411401"/>
              <a:ext cx="1527428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D" sz="2600" b="1" dirty="0">
                  <a:solidFill>
                    <a:srgbClr val="FF0066"/>
                  </a:solidFill>
                </a:rPr>
                <a:t>d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i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dalam</a:t>
              </a:r>
              <a:endParaRPr lang="en-US" sz="2600" b="1" dirty="0">
                <a:solidFill>
                  <a:srgbClr val="FF0066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491880" y="3405325"/>
            <a:ext cx="1442602" cy="499594"/>
            <a:chOff x="2769358" y="2411401"/>
            <a:chExt cx="1442602" cy="49959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9358" y="2411401"/>
              <a:ext cx="1442602" cy="499594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26" name="Rectangle 25"/>
            <p:cNvSpPr/>
            <p:nvPr/>
          </p:nvSpPr>
          <p:spPr>
            <a:xfrm>
              <a:off x="2898114" y="2411401"/>
              <a:ext cx="1313846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D" sz="2600" b="1" dirty="0">
                  <a:solidFill>
                    <a:srgbClr val="FF0066"/>
                  </a:solidFill>
                </a:rPr>
                <a:t>d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i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luar</a:t>
              </a:r>
              <a:endParaRPr lang="en-US" sz="2600" b="1" dirty="0">
                <a:solidFill>
                  <a:srgbClr val="FF0066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148064" y="3371779"/>
            <a:ext cx="1797758" cy="499594"/>
            <a:chOff x="2769358" y="2411401"/>
            <a:chExt cx="1797758" cy="49959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9358" y="2411401"/>
              <a:ext cx="1656184" cy="499594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29" name="Rectangle 28"/>
            <p:cNvSpPr/>
            <p:nvPr/>
          </p:nvSpPr>
          <p:spPr>
            <a:xfrm>
              <a:off x="2769358" y="2411401"/>
              <a:ext cx="1797758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D" sz="2600" b="1" dirty="0">
                  <a:solidFill>
                    <a:srgbClr val="FF0066"/>
                  </a:solidFill>
                </a:rPr>
                <a:t>d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i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sebelah</a:t>
              </a:r>
              <a:endParaRPr lang="en-US" sz="2600" b="1" dirty="0">
                <a:solidFill>
                  <a:srgbClr val="FF0066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491880" y="3996294"/>
            <a:ext cx="1936921" cy="499594"/>
            <a:chOff x="2769358" y="2411401"/>
            <a:chExt cx="1797758" cy="499594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9358" y="2411401"/>
              <a:ext cx="1656184" cy="499594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32" name="Rectangle 31"/>
            <p:cNvSpPr/>
            <p:nvPr/>
          </p:nvSpPr>
          <p:spPr>
            <a:xfrm>
              <a:off x="2769358" y="2411401"/>
              <a:ext cx="1797758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D" sz="2600" b="1" dirty="0">
                  <a:solidFill>
                    <a:srgbClr val="FF0066"/>
                  </a:solidFill>
                </a:rPr>
                <a:t>d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i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belakang</a:t>
              </a:r>
              <a:endParaRPr lang="en-US" sz="2600" b="1" dirty="0">
                <a:solidFill>
                  <a:srgbClr val="FF0066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439850" y="3999297"/>
            <a:ext cx="1580421" cy="499594"/>
            <a:chOff x="2769357" y="2411401"/>
            <a:chExt cx="1580421" cy="49959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9357" y="2411401"/>
              <a:ext cx="1580421" cy="499594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35" name="Rectangle 34"/>
            <p:cNvSpPr/>
            <p:nvPr/>
          </p:nvSpPr>
          <p:spPr>
            <a:xfrm>
              <a:off x="2898113" y="2411401"/>
              <a:ext cx="1451665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D" sz="2600" b="1" dirty="0">
                  <a:solidFill>
                    <a:srgbClr val="FF0066"/>
                  </a:solidFill>
                </a:rPr>
                <a:t>d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i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antara</a:t>
              </a:r>
              <a:endParaRPr lang="en-US" sz="2600" b="1" dirty="0">
                <a:solidFill>
                  <a:srgbClr val="FF00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4506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8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5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3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8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3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2546"/>
            <a:ext cx="9144000" cy="5143500"/>
          </a:xfrm>
          <a:prstGeom prst="rect">
            <a:avLst/>
          </a:prstGeom>
        </p:spPr>
      </p:pic>
      <p:pic>
        <p:nvPicPr>
          <p:cNvPr id="16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571472" y="285734"/>
            <a:ext cx="4216552" cy="503820"/>
            <a:chOff x="685800" y="1838738"/>
            <a:chExt cx="4405356" cy="50382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4405356" cy="50382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61628" y="1842492"/>
              <a:ext cx="417906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ID" sz="2600" b="1" dirty="0" err="1" smtClean="0">
                  <a:solidFill>
                    <a:srgbClr val="008080"/>
                  </a:solidFill>
                </a:rPr>
                <a:t>Perhatikan</a:t>
              </a:r>
              <a:r>
                <a:rPr lang="en-ID" sz="2600" b="1" dirty="0" smtClean="0">
                  <a:solidFill>
                    <a:srgbClr val="008080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008080"/>
                  </a:solidFill>
                </a:rPr>
                <a:t>gambar</a:t>
              </a:r>
              <a:r>
                <a:rPr lang="en-ID" sz="2600" b="1" dirty="0" smtClean="0">
                  <a:solidFill>
                    <a:srgbClr val="008080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008080"/>
                  </a:solidFill>
                </a:rPr>
                <a:t>berikut</a:t>
              </a:r>
              <a:r>
                <a:rPr lang="en-ID" sz="2600" b="1" dirty="0" smtClean="0">
                  <a:solidFill>
                    <a:srgbClr val="008080"/>
                  </a:solidFill>
                </a:rPr>
                <a:t>.</a:t>
              </a:r>
              <a:endParaRPr lang="en-US" sz="2600" b="1" dirty="0" smtClean="0">
                <a:solidFill>
                  <a:srgbClr val="008080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802797" y="2096954"/>
            <a:ext cx="4585627" cy="1200329"/>
          </a:xfrm>
          <a:prstGeom prst="rect">
            <a:avLst/>
          </a:prstGeom>
          <a:solidFill>
            <a:srgbClr val="FFFF99"/>
          </a:solidFill>
          <a:ln w="19050">
            <a:solidFill>
              <a:srgbClr val="00808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D" sz="2400" b="1" dirty="0" err="1" smtClean="0">
                <a:solidFill>
                  <a:srgbClr val="FF0066"/>
                </a:solidFill>
              </a:rPr>
              <a:t>Buah-buahan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ada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smtClean="0">
                <a:solidFill>
                  <a:srgbClr val="0070C0"/>
                </a:solidFill>
              </a:rPr>
              <a:t>di </a:t>
            </a:r>
            <a:r>
              <a:rPr lang="en-ID" sz="2400" b="1" dirty="0" err="1" smtClean="0">
                <a:solidFill>
                  <a:srgbClr val="0070C0"/>
                </a:solidFill>
              </a:rPr>
              <a:t>dalam</a:t>
            </a:r>
            <a:r>
              <a:rPr lang="en-ID" sz="2400" b="1" dirty="0" smtClean="0">
                <a:solidFill>
                  <a:srgbClr val="0070C0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kulkas</a:t>
            </a:r>
            <a:r>
              <a:rPr lang="en-ID" sz="2400" b="1" dirty="0" smtClean="0">
                <a:solidFill>
                  <a:srgbClr val="FF0066"/>
                </a:solidFill>
              </a:rPr>
              <a:t>.</a:t>
            </a:r>
          </a:p>
          <a:p>
            <a:r>
              <a:rPr lang="en-ID" sz="2400" b="1" dirty="0" smtClean="0">
                <a:solidFill>
                  <a:srgbClr val="0070C0"/>
                </a:solidFill>
              </a:rPr>
              <a:t>Di </a:t>
            </a:r>
            <a:r>
              <a:rPr lang="en-ID" sz="2400" b="1" dirty="0" err="1" smtClean="0">
                <a:solidFill>
                  <a:srgbClr val="0070C0"/>
                </a:solidFill>
              </a:rPr>
              <a:t>atas</a:t>
            </a:r>
            <a:r>
              <a:rPr lang="en-ID" sz="2400" b="1" dirty="0" smtClean="0">
                <a:solidFill>
                  <a:srgbClr val="0070C0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kulkas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ada</a:t>
            </a:r>
            <a:r>
              <a:rPr lang="en-ID" sz="2400" b="1" dirty="0" smtClean="0">
                <a:solidFill>
                  <a:srgbClr val="FF0066"/>
                </a:solidFill>
              </a:rPr>
              <a:t> vas </a:t>
            </a:r>
            <a:r>
              <a:rPr lang="en-ID" sz="2400" b="1" dirty="0" err="1" smtClean="0">
                <a:solidFill>
                  <a:srgbClr val="FF0066"/>
                </a:solidFill>
              </a:rPr>
              <a:t>bunga</a:t>
            </a:r>
            <a:r>
              <a:rPr lang="en-ID" sz="2400" b="1" dirty="0" smtClean="0">
                <a:solidFill>
                  <a:srgbClr val="FF0066"/>
                </a:solidFill>
              </a:rPr>
              <a:t>.</a:t>
            </a:r>
          </a:p>
          <a:p>
            <a:r>
              <a:rPr lang="en-ID" sz="2400" b="1" dirty="0" smtClean="0">
                <a:solidFill>
                  <a:srgbClr val="0070C0"/>
                </a:solidFill>
              </a:rPr>
              <a:t>Di </a:t>
            </a:r>
            <a:r>
              <a:rPr lang="en-ID" sz="2400" b="1" dirty="0" err="1" smtClean="0">
                <a:solidFill>
                  <a:srgbClr val="0070C0"/>
                </a:solidFill>
              </a:rPr>
              <a:t>bawah</a:t>
            </a:r>
            <a:r>
              <a:rPr lang="en-ID" sz="2400" b="1" dirty="0" smtClean="0">
                <a:solidFill>
                  <a:srgbClr val="0070C0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kulkas</a:t>
            </a:r>
            <a:r>
              <a:rPr lang="en-ID" sz="2400" b="1" dirty="0" smtClean="0">
                <a:solidFill>
                  <a:srgbClr val="FF0066"/>
                </a:solidFill>
              </a:rPr>
              <a:t>, </a:t>
            </a:r>
            <a:r>
              <a:rPr lang="en-ID" sz="2400" b="1" dirty="0" err="1" smtClean="0">
                <a:solidFill>
                  <a:srgbClr val="FF0066"/>
                </a:solidFill>
              </a:rPr>
              <a:t>ada</a:t>
            </a:r>
            <a:r>
              <a:rPr lang="en-ID" sz="2400" b="1" dirty="0" smtClean="0">
                <a:solidFill>
                  <a:srgbClr val="FF0066"/>
                </a:solidFill>
              </a:rPr>
              <a:t> sandal.</a:t>
            </a:r>
            <a:endParaRPr lang="id-ID" sz="2400" b="1" dirty="0" smtClean="0">
              <a:solidFill>
                <a:srgbClr val="008080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784" y="915566"/>
            <a:ext cx="2725072" cy="39124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468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18"/>
          <a:stretch/>
        </p:blipFill>
        <p:spPr bwMode="auto">
          <a:xfrm>
            <a:off x="462320" y="1560493"/>
            <a:ext cx="1733416" cy="225386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2" name="Group 6"/>
          <p:cNvGrpSpPr/>
          <p:nvPr/>
        </p:nvGrpSpPr>
        <p:grpSpPr>
          <a:xfrm>
            <a:off x="322388" y="3795886"/>
            <a:ext cx="1585316" cy="544480"/>
            <a:chOff x="761032" y="1838738"/>
            <a:chExt cx="1656301" cy="5444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032" y="1838738"/>
              <a:ext cx="1579877" cy="5444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61032" y="1921553"/>
              <a:ext cx="16563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ctr">
                <a:tabLst>
                  <a:tab pos="358775" algn="l"/>
                </a:tabLst>
              </a:pPr>
              <a:r>
                <a:rPr lang="en-ID" sz="2400" b="1" dirty="0" smtClean="0"/>
                <a:t>pilot</a:t>
              </a:r>
              <a:endParaRPr lang="en-US" sz="2400" b="1" dirty="0" smtClean="0">
                <a:solidFill>
                  <a:srgbClr val="009999"/>
                </a:solidFill>
              </a:endParaRPr>
            </a:p>
          </p:txBody>
        </p:sp>
      </p:grpSp>
      <p:grpSp>
        <p:nvGrpSpPr>
          <p:cNvPr id="38" name="Group 7"/>
          <p:cNvGrpSpPr/>
          <p:nvPr/>
        </p:nvGrpSpPr>
        <p:grpSpPr>
          <a:xfrm>
            <a:off x="-36512" y="195486"/>
            <a:ext cx="6336704" cy="733044"/>
            <a:chOff x="34926" y="214296"/>
            <a:chExt cx="6336704" cy="733044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6" y="214296"/>
              <a:ext cx="6336704" cy="733044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/>
          </p:nvSpPr>
          <p:spPr>
            <a:xfrm>
              <a:off x="558802" y="267070"/>
              <a:ext cx="5812828" cy="5324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  <a:tabLst>
                  <a:tab pos="2420938" algn="l"/>
                </a:tabLst>
              </a:pPr>
              <a:r>
                <a:rPr lang="en-ID" sz="26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C</a:t>
              </a:r>
              <a:r>
                <a:rPr lang="en-US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en-ID" sz="26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Kosakata</a:t>
              </a:r>
              <a:r>
                <a:rPr lang="en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ID" sz="26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tentang</a:t>
              </a:r>
              <a:r>
                <a:rPr lang="en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ID" sz="26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Nama</a:t>
              </a:r>
              <a:r>
                <a:rPr lang="en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ID" sz="26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Pekerjaan</a:t>
              </a:r>
              <a:endParaRPr lang="en-US" sz="2600" b="1" i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149118" y="956199"/>
            <a:ext cx="6799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400" b="1" dirty="0" err="1" smtClean="0">
                <a:solidFill>
                  <a:srgbClr val="FF0066"/>
                </a:solidFill>
              </a:rPr>
              <a:t>Bacalah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nama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pekerjaan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sesuai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gambar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berikut</a:t>
            </a:r>
            <a:r>
              <a:rPr lang="en-ID" sz="2400" b="1" dirty="0" smtClean="0">
                <a:solidFill>
                  <a:srgbClr val="FF0066"/>
                </a:solidFill>
              </a:rPr>
              <a:t>.</a:t>
            </a:r>
            <a:endParaRPr lang="id-ID" sz="2400" b="1" dirty="0" smtClean="0">
              <a:solidFill>
                <a:srgbClr val="FF0066"/>
              </a:solidFill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13"/>
          <a:stretch/>
        </p:blipFill>
        <p:spPr bwMode="auto">
          <a:xfrm>
            <a:off x="3312038" y="1624839"/>
            <a:ext cx="1547994" cy="225386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6"/>
          <p:cNvGrpSpPr/>
          <p:nvPr/>
        </p:nvGrpSpPr>
        <p:grpSpPr>
          <a:xfrm>
            <a:off x="3061363" y="3795886"/>
            <a:ext cx="1512166" cy="544480"/>
            <a:chOff x="685800" y="1838738"/>
            <a:chExt cx="1579876" cy="5444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1579876" cy="544480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835073" y="1921553"/>
              <a:ext cx="12801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ID" sz="2400" b="1" dirty="0" err="1" smtClean="0"/>
                <a:t>masinis</a:t>
              </a:r>
              <a:endParaRPr lang="en-US" sz="2400" b="1" dirty="0" smtClean="0">
                <a:solidFill>
                  <a:srgbClr val="009999"/>
                </a:solidFill>
              </a:endParaRPr>
            </a:p>
          </p:txBody>
        </p:sp>
      </p:grpSp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0152" y="1776293"/>
            <a:ext cx="2128745" cy="206771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oup 6"/>
          <p:cNvGrpSpPr/>
          <p:nvPr/>
        </p:nvGrpSpPr>
        <p:grpSpPr>
          <a:xfrm>
            <a:off x="6121525" y="3795886"/>
            <a:ext cx="1512166" cy="544480"/>
            <a:chOff x="685800" y="1838738"/>
            <a:chExt cx="1579876" cy="5444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1579876" cy="544480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946512" y="1921553"/>
              <a:ext cx="12801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ID" sz="2400" b="1" dirty="0" smtClean="0"/>
                <a:t>hakim</a:t>
              </a:r>
              <a:endParaRPr lang="en-US" sz="2400" b="1" dirty="0" smtClean="0">
                <a:solidFill>
                  <a:srgbClr val="00999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81479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6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4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200"/>
                            </p:stCondLst>
                            <p:childTnLst>
                              <p:par>
                                <p:cTn id="39" presetID="53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4500562" y="1571618"/>
            <a:ext cx="4214842" cy="2286016"/>
            <a:chOff x="710540" y="5871197"/>
            <a:chExt cx="7952375" cy="22860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ounded Rectangle 4"/>
            <p:cNvSpPr/>
            <p:nvPr/>
          </p:nvSpPr>
          <p:spPr>
            <a:xfrm>
              <a:off x="710540" y="5871197"/>
              <a:ext cx="7952375" cy="2286016"/>
            </a:xfrm>
            <a:prstGeom prst="roundRect">
              <a:avLst/>
            </a:prstGeom>
            <a:solidFill>
              <a:srgbClr val="FFFF99"/>
            </a:solidFill>
            <a:ln>
              <a:solidFill>
                <a:srgbClr val="FF00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latin typeface="+mj-lt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16644" y="6038880"/>
              <a:ext cx="771148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73050" indent="-273050">
                <a:buClr>
                  <a:srgbClr val="FF0066"/>
                </a:buClr>
                <a:buFont typeface="Wingdings" pitchFamily="2" charset="2"/>
                <a:buChar char="ü"/>
              </a:pPr>
              <a:r>
                <a:rPr lang="id-ID" sz="2400" b="1" dirty="0" smtClean="0">
                  <a:solidFill>
                    <a:srgbClr val="008080"/>
                  </a:solidFill>
                  <a:latin typeface="+mj-lt"/>
                  <a:cs typeface="Arial" panose="020B0604020202020204" pitchFamily="34" charset="0"/>
                </a:rPr>
                <a:t>Tokoh</a:t>
              </a:r>
            </a:p>
            <a:p>
              <a:pPr marL="273050" indent="-273050">
                <a:buClr>
                  <a:srgbClr val="FF0066"/>
                </a:buClr>
                <a:buFont typeface="Wingdings" pitchFamily="2" charset="2"/>
                <a:buChar char="ü"/>
              </a:pPr>
              <a:r>
                <a:rPr lang="id-ID" sz="2400" b="1" dirty="0" smtClean="0">
                  <a:solidFill>
                    <a:srgbClr val="008080"/>
                  </a:solidFill>
                  <a:latin typeface="+mj-lt"/>
                  <a:cs typeface="Arial" panose="020B0604020202020204" pitchFamily="34" charset="0"/>
                </a:rPr>
                <a:t>Tempat dalam cerita</a:t>
              </a:r>
            </a:p>
            <a:p>
              <a:pPr marL="273050" indent="-273050">
                <a:buClr>
                  <a:srgbClr val="FF0066"/>
                </a:buClr>
                <a:buFont typeface="Wingdings" pitchFamily="2" charset="2"/>
                <a:buChar char="ü"/>
              </a:pPr>
              <a:r>
                <a:rPr lang="id-ID" sz="2400" b="1" dirty="0" smtClean="0">
                  <a:solidFill>
                    <a:srgbClr val="008080"/>
                  </a:solidFill>
                  <a:latin typeface="+mj-lt"/>
                  <a:cs typeface="Arial" panose="020B0604020202020204" pitchFamily="34" charset="0"/>
                </a:rPr>
                <a:t>Waktu yang diceritakan</a:t>
              </a:r>
            </a:p>
            <a:p>
              <a:pPr marL="273050" indent="-273050">
                <a:buClr>
                  <a:srgbClr val="FF0066"/>
                </a:buClr>
                <a:buFont typeface="Wingdings" pitchFamily="2" charset="2"/>
                <a:buChar char="ü"/>
              </a:pPr>
              <a:r>
                <a:rPr lang="id-ID" sz="2400" b="1" dirty="0" smtClean="0">
                  <a:solidFill>
                    <a:srgbClr val="008080"/>
                  </a:solidFill>
                  <a:latin typeface="+mj-lt"/>
                  <a:cs typeface="Arial" panose="020B0604020202020204" pitchFamily="34" charset="0"/>
                </a:rPr>
                <a:t>Kejadian yang dialami tokoh</a:t>
              </a:r>
            </a:p>
            <a:p>
              <a:pPr marL="273050" indent="-273050">
                <a:buClr>
                  <a:srgbClr val="FF0066"/>
                </a:buClr>
                <a:buFont typeface="Wingdings" pitchFamily="2" charset="2"/>
                <a:buChar char="ü"/>
              </a:pPr>
              <a:r>
                <a:rPr lang="id-ID" sz="2400" b="1" dirty="0" smtClean="0">
                  <a:solidFill>
                    <a:srgbClr val="008080"/>
                  </a:solidFill>
                  <a:latin typeface="+mj-lt"/>
                  <a:cs typeface="Arial" panose="020B0604020202020204" pitchFamily="34" charset="0"/>
                </a:rPr>
                <a:t>Kejadian pada akhir cerita</a:t>
              </a:r>
              <a:endParaRPr lang="en-US" sz="2400" b="1" dirty="0">
                <a:solidFill>
                  <a:srgbClr val="008080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2" descr="I:\Template Bupena Merdeka (Konten QR-Media mengajar)\BI BAB 2\Guru membacakan cerit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220182"/>
            <a:ext cx="3832904" cy="2851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5720" y="428610"/>
            <a:ext cx="5286412" cy="4924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99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Berikut hal-hal penting dalam cerita.</a:t>
            </a:r>
            <a:endParaRPr lang="en-US" sz="2600" b="1" dirty="0">
              <a:solidFill>
                <a:srgbClr val="7030A0"/>
              </a:solidFill>
              <a:latin typeface="+mj-lt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4"/>
          <a:stretch/>
        </p:blipFill>
        <p:spPr bwMode="auto">
          <a:xfrm>
            <a:off x="107503" y="915567"/>
            <a:ext cx="2269385" cy="244827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2" name="Group 6"/>
          <p:cNvGrpSpPr/>
          <p:nvPr/>
        </p:nvGrpSpPr>
        <p:grpSpPr>
          <a:xfrm>
            <a:off x="394396" y="3251406"/>
            <a:ext cx="1585316" cy="544480"/>
            <a:chOff x="686991" y="1838738"/>
            <a:chExt cx="1656301" cy="5444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032" y="1838738"/>
              <a:ext cx="1579877" cy="5444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86991" y="1921553"/>
              <a:ext cx="16563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ctr">
                <a:tabLst>
                  <a:tab pos="358775" algn="l"/>
                </a:tabLst>
              </a:pPr>
              <a:r>
                <a:rPr lang="en-ID" sz="2400" b="1" dirty="0" err="1" smtClean="0"/>
                <a:t>sopir</a:t>
              </a:r>
              <a:r>
                <a:rPr lang="en-ID" sz="2400" b="1" dirty="0" smtClean="0"/>
                <a:t> </a:t>
              </a:r>
              <a:r>
                <a:rPr lang="en-ID" sz="2400" b="1" dirty="0" smtClean="0"/>
                <a:t>bus</a:t>
              </a:r>
              <a:endParaRPr lang="en-US" sz="2400" b="1" dirty="0" smtClean="0">
                <a:solidFill>
                  <a:srgbClr val="009999"/>
                </a:solidFill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149118" y="267494"/>
            <a:ext cx="6799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400" b="1" dirty="0" err="1" smtClean="0">
                <a:solidFill>
                  <a:srgbClr val="FF0066"/>
                </a:solidFill>
              </a:rPr>
              <a:t>Bacalah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nama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pekerjaan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sesuai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gambar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berikut</a:t>
            </a:r>
            <a:r>
              <a:rPr lang="en-ID" sz="2400" b="1" dirty="0" smtClean="0">
                <a:solidFill>
                  <a:srgbClr val="FF0066"/>
                </a:solidFill>
              </a:rPr>
              <a:t>.</a:t>
            </a:r>
            <a:endParaRPr lang="id-ID" sz="2400" b="1" dirty="0" smtClean="0">
              <a:solidFill>
                <a:srgbClr val="FF0066"/>
              </a:solidFill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74"/>
          <a:stretch/>
        </p:blipFill>
        <p:spPr bwMode="auto">
          <a:xfrm>
            <a:off x="3093194" y="998465"/>
            <a:ext cx="1404843" cy="198484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6"/>
          <p:cNvGrpSpPr/>
          <p:nvPr/>
        </p:nvGrpSpPr>
        <p:grpSpPr>
          <a:xfrm>
            <a:off x="3061363" y="3251406"/>
            <a:ext cx="1512166" cy="544480"/>
            <a:chOff x="685800" y="1838738"/>
            <a:chExt cx="1579876" cy="5444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1579876" cy="544480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759433" y="1921553"/>
              <a:ext cx="14306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ID" sz="2400" b="1" dirty="0" err="1" smtClean="0"/>
                <a:t>perawat</a:t>
              </a:r>
              <a:endParaRPr lang="en-US" sz="2400" b="1" dirty="0" smtClean="0">
                <a:solidFill>
                  <a:srgbClr val="009999"/>
                </a:solidFill>
              </a:endParaRPr>
            </a:p>
          </p:txBody>
        </p:sp>
      </p:grpSp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2218" y="915566"/>
            <a:ext cx="2798106" cy="219161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oup 6"/>
          <p:cNvGrpSpPr/>
          <p:nvPr/>
        </p:nvGrpSpPr>
        <p:grpSpPr>
          <a:xfrm>
            <a:off x="6121525" y="3251406"/>
            <a:ext cx="1512166" cy="544480"/>
            <a:chOff x="685800" y="1838738"/>
            <a:chExt cx="1579876" cy="5444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1579876" cy="544480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797235" y="1921553"/>
              <a:ext cx="12801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ctr">
                <a:tabLst>
                  <a:tab pos="358775" algn="l"/>
                </a:tabLst>
              </a:pPr>
              <a:r>
                <a:rPr lang="en-ID" sz="2400" b="1" dirty="0" err="1" smtClean="0"/>
                <a:t>kasir</a:t>
              </a:r>
              <a:endParaRPr lang="en-US" sz="2400" b="1" dirty="0" smtClean="0">
                <a:solidFill>
                  <a:srgbClr val="00999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50999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8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6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4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20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2546"/>
            <a:ext cx="9144000" cy="5143500"/>
          </a:xfrm>
          <a:prstGeom prst="rect">
            <a:avLst/>
          </a:prstGeom>
        </p:spPr>
      </p:pic>
      <p:pic>
        <p:nvPicPr>
          <p:cNvPr id="16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608066" y="1779662"/>
            <a:ext cx="4964213" cy="1569660"/>
          </a:xfrm>
          <a:prstGeom prst="rect">
            <a:avLst/>
          </a:prstGeom>
          <a:solidFill>
            <a:srgbClr val="FFFF99"/>
          </a:solidFill>
          <a:ln w="19050">
            <a:solidFill>
              <a:srgbClr val="00808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D" sz="2400" b="1" dirty="0" smtClean="0">
                <a:solidFill>
                  <a:srgbClr val="FF0066"/>
                </a:solidFill>
              </a:rPr>
              <a:t>Ada </a:t>
            </a:r>
            <a:r>
              <a:rPr lang="en-ID" sz="2400" b="1" dirty="0" err="1" smtClean="0">
                <a:solidFill>
                  <a:srgbClr val="FF0066"/>
                </a:solidFill>
              </a:rPr>
              <a:t>pekerjaan</a:t>
            </a:r>
            <a:r>
              <a:rPr lang="en-ID" sz="2400" b="1" dirty="0" smtClean="0">
                <a:solidFill>
                  <a:srgbClr val="FF0066"/>
                </a:solidFill>
              </a:rPr>
              <a:t> yang </a:t>
            </a:r>
            <a:r>
              <a:rPr lang="en-ID" sz="2400" b="1" dirty="0" err="1" smtClean="0">
                <a:solidFill>
                  <a:srgbClr val="FF0066"/>
                </a:solidFill>
              </a:rPr>
              <a:t>memakai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seragam</a:t>
            </a:r>
            <a:r>
              <a:rPr lang="en-ID" sz="2400" b="1" dirty="0" smtClean="0">
                <a:solidFill>
                  <a:srgbClr val="FF0066"/>
                </a:solidFill>
              </a:rPr>
              <a:t>.</a:t>
            </a:r>
          </a:p>
          <a:p>
            <a:r>
              <a:rPr lang="en-ID" sz="2400" b="1" dirty="0" smtClean="0">
                <a:solidFill>
                  <a:srgbClr val="008080"/>
                </a:solidFill>
              </a:rPr>
              <a:t>Ada </a:t>
            </a:r>
            <a:r>
              <a:rPr lang="en-ID" sz="2400" b="1" dirty="0" err="1" smtClean="0">
                <a:solidFill>
                  <a:srgbClr val="008080"/>
                </a:solidFill>
              </a:rPr>
              <a:t>juga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pekerjaan</a:t>
            </a:r>
            <a:r>
              <a:rPr lang="en-ID" sz="2400" b="1" dirty="0" smtClean="0">
                <a:solidFill>
                  <a:srgbClr val="008080"/>
                </a:solidFill>
              </a:rPr>
              <a:t> yang </a:t>
            </a:r>
            <a:r>
              <a:rPr lang="en-ID" sz="2400" b="1" dirty="0" err="1" smtClean="0">
                <a:solidFill>
                  <a:srgbClr val="008080"/>
                </a:solidFill>
              </a:rPr>
              <a:t>menggunakan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perlengkapan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khusus</a:t>
            </a:r>
            <a:r>
              <a:rPr lang="en-ID" sz="2400" b="1" dirty="0" smtClean="0">
                <a:solidFill>
                  <a:srgbClr val="008080"/>
                </a:solidFill>
              </a:rPr>
              <a:t>.</a:t>
            </a:r>
            <a:endParaRPr lang="id-ID" sz="2400" b="1" dirty="0" smtClean="0">
              <a:solidFill>
                <a:srgbClr val="00808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23" b="30564"/>
          <a:stretch/>
        </p:blipFill>
        <p:spPr bwMode="auto">
          <a:xfrm>
            <a:off x="323528" y="1419622"/>
            <a:ext cx="2759589" cy="3357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134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7664" y="667958"/>
            <a:ext cx="1416482" cy="292041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2" name="Group 6"/>
          <p:cNvGrpSpPr/>
          <p:nvPr/>
        </p:nvGrpSpPr>
        <p:grpSpPr>
          <a:xfrm>
            <a:off x="699293" y="3714515"/>
            <a:ext cx="3080619" cy="544480"/>
            <a:chOff x="761032" y="1838738"/>
            <a:chExt cx="3218561" cy="5444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032" y="1838738"/>
              <a:ext cx="3218561" cy="5444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19835" y="1921553"/>
              <a:ext cx="3009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ID" sz="2400" b="1" dirty="0" err="1" smtClean="0"/>
                <a:t>Pemadam</a:t>
              </a:r>
              <a:r>
                <a:rPr lang="en-ID" sz="2400" b="1" dirty="0" smtClean="0"/>
                <a:t> </a:t>
              </a:r>
              <a:r>
                <a:rPr lang="en-ID" sz="2400" b="1" dirty="0" err="1" smtClean="0"/>
                <a:t>kebakaran</a:t>
              </a:r>
              <a:endParaRPr lang="en-US" sz="2400" b="1" dirty="0" smtClean="0">
                <a:solidFill>
                  <a:srgbClr val="009999"/>
                </a:solidFill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149118" y="123478"/>
            <a:ext cx="6799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400" b="1" dirty="0" err="1" smtClean="0">
                <a:solidFill>
                  <a:srgbClr val="FF0066"/>
                </a:solidFill>
              </a:rPr>
              <a:t>Pehatikan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contoh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pekerjaan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berikut</a:t>
            </a:r>
            <a:r>
              <a:rPr lang="en-ID" sz="2400" b="1" dirty="0" smtClean="0">
                <a:solidFill>
                  <a:srgbClr val="FF0066"/>
                </a:solidFill>
              </a:rPr>
              <a:t>.</a:t>
            </a:r>
            <a:endParaRPr lang="id-ID" sz="2400" b="1" dirty="0" smtClean="0">
              <a:solidFill>
                <a:srgbClr val="FF0066"/>
              </a:solidFill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58368" y="763279"/>
            <a:ext cx="1617888" cy="299218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6"/>
          <p:cNvGrpSpPr/>
          <p:nvPr/>
        </p:nvGrpSpPr>
        <p:grpSpPr>
          <a:xfrm>
            <a:off x="5187891" y="3755462"/>
            <a:ext cx="1512166" cy="544480"/>
            <a:chOff x="685800" y="1838738"/>
            <a:chExt cx="1579876" cy="5444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1579876" cy="544480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759433" y="1921553"/>
              <a:ext cx="14306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ctr">
                <a:tabLst>
                  <a:tab pos="358775" algn="l"/>
                </a:tabLst>
              </a:pPr>
              <a:r>
                <a:rPr lang="en-ID" sz="2400" b="1" dirty="0" err="1" smtClean="0"/>
                <a:t>Polisi</a:t>
              </a:r>
              <a:endParaRPr lang="en-US" sz="2400" b="1" dirty="0" smtClean="0">
                <a:solidFill>
                  <a:srgbClr val="00999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08082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8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6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4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Tere\KONTEN QR\BACKGROUND\garis.jpg"/>
          <p:cNvPicPr>
            <a:picLocks noChangeAspect="1" noChangeArrowheads="1"/>
          </p:cNvPicPr>
          <p:nvPr/>
        </p:nvPicPr>
        <p:blipFill rotWithShape="1">
          <a:blip r:embed="rId2" cstate="print"/>
          <a:srcRect l="909"/>
          <a:stretch/>
        </p:blipFill>
        <p:spPr bwMode="auto">
          <a:xfrm>
            <a:off x="0" y="0"/>
            <a:ext cx="9143999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b="28211"/>
          <a:stretch>
            <a:fillRect/>
          </a:stretch>
        </p:blipFill>
        <p:spPr bwMode="auto">
          <a:xfrm>
            <a:off x="270330" y="543183"/>
            <a:ext cx="2357454" cy="4228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7" name="Picture 6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9211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125574"/>
            <a:ext cx="4961900" cy="303035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3059832" y="2136822"/>
            <a:ext cx="46187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800" b="1" dirty="0" err="1" smtClean="0">
                <a:solidFill>
                  <a:srgbClr val="FF0066"/>
                </a:solidFill>
              </a:rPr>
              <a:t>Ada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id-ID" sz="2800" b="1" dirty="0" smtClean="0">
                <a:solidFill>
                  <a:srgbClr val="FF0066"/>
                </a:solidFill>
              </a:rPr>
              <a:t>gambar yang menjelaskan isi cerita.</a:t>
            </a:r>
            <a:endParaRPr lang="en-US" sz="2800" b="1" dirty="0">
              <a:solidFill>
                <a:srgbClr val="FF006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59832" y="3049985"/>
            <a:ext cx="43199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 smtClean="0">
                <a:solidFill>
                  <a:srgbClr val="008080"/>
                </a:solidFill>
              </a:rPr>
              <a:t>Gambar tersebut memuat informasi.</a:t>
            </a:r>
            <a:endParaRPr lang="en-US" sz="2800" b="1" dirty="0">
              <a:solidFill>
                <a:srgbClr val="00808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59832" y="1291444"/>
            <a:ext cx="43199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800" b="1" dirty="0" err="1" smtClean="0">
                <a:solidFill>
                  <a:srgbClr val="008080"/>
                </a:solidFill>
              </a:rPr>
              <a:t>Apakah</a:t>
            </a:r>
            <a:r>
              <a:rPr lang="en-ID" sz="2800" b="1" dirty="0" smtClean="0">
                <a:solidFill>
                  <a:srgbClr val="008080"/>
                </a:solidFill>
              </a:rPr>
              <a:t> </a:t>
            </a:r>
            <a:r>
              <a:rPr lang="en-ID" sz="2800" b="1" dirty="0" err="1" smtClean="0">
                <a:solidFill>
                  <a:srgbClr val="008080"/>
                </a:solidFill>
              </a:rPr>
              <a:t>kamu</a:t>
            </a:r>
            <a:r>
              <a:rPr lang="en-ID" sz="2800" b="1" dirty="0" smtClean="0">
                <a:solidFill>
                  <a:srgbClr val="008080"/>
                </a:solidFill>
              </a:rPr>
              <a:t> </a:t>
            </a:r>
            <a:r>
              <a:rPr lang="en-ID" sz="2800" b="1" dirty="0" err="1" smtClean="0">
                <a:solidFill>
                  <a:srgbClr val="008080"/>
                </a:solidFill>
              </a:rPr>
              <a:t>pernah</a:t>
            </a:r>
            <a:r>
              <a:rPr lang="en-ID" sz="2800" b="1" dirty="0" smtClean="0">
                <a:solidFill>
                  <a:srgbClr val="008080"/>
                </a:solidFill>
              </a:rPr>
              <a:t> </a:t>
            </a:r>
            <a:r>
              <a:rPr lang="en-ID" sz="2800" b="1" dirty="0" err="1" smtClean="0">
                <a:solidFill>
                  <a:srgbClr val="008080"/>
                </a:solidFill>
              </a:rPr>
              <a:t>baca</a:t>
            </a:r>
            <a:r>
              <a:rPr lang="en-ID" sz="2800" b="1" dirty="0" smtClean="0">
                <a:solidFill>
                  <a:srgbClr val="008080"/>
                </a:solidFill>
              </a:rPr>
              <a:t> </a:t>
            </a:r>
            <a:r>
              <a:rPr lang="en-ID" sz="2800" b="1" dirty="0" err="1" smtClean="0">
                <a:solidFill>
                  <a:srgbClr val="008080"/>
                </a:solidFill>
              </a:rPr>
              <a:t>buku</a:t>
            </a:r>
            <a:r>
              <a:rPr lang="en-ID" sz="2800" b="1" dirty="0" smtClean="0">
                <a:solidFill>
                  <a:srgbClr val="008080"/>
                </a:solidFill>
              </a:rPr>
              <a:t> </a:t>
            </a:r>
            <a:r>
              <a:rPr lang="en-ID" sz="2800" b="1" dirty="0" err="1" smtClean="0">
                <a:solidFill>
                  <a:srgbClr val="008080"/>
                </a:solidFill>
              </a:rPr>
              <a:t>cerita</a:t>
            </a:r>
            <a:r>
              <a:rPr lang="en-ID" sz="2800" b="1" dirty="0" smtClean="0">
                <a:solidFill>
                  <a:srgbClr val="008080"/>
                </a:solidFill>
              </a:rPr>
              <a:t> </a:t>
            </a:r>
            <a:r>
              <a:rPr lang="en-ID" sz="2800" b="1" dirty="0" err="1" smtClean="0">
                <a:solidFill>
                  <a:srgbClr val="008080"/>
                </a:solidFill>
              </a:rPr>
              <a:t>bergambar</a:t>
            </a:r>
            <a:r>
              <a:rPr lang="en-ID" sz="2800" b="1" dirty="0" smtClean="0">
                <a:solidFill>
                  <a:srgbClr val="008080"/>
                </a:solidFill>
              </a:rPr>
              <a:t>?</a:t>
            </a:r>
            <a:endParaRPr lang="en-US" sz="2800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908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8" grpId="0"/>
      <p:bldP spid="8" grpId="1"/>
      <p:bldP spid="9" grpId="0"/>
      <p:bldP spid="9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4282" y="214296"/>
            <a:ext cx="5106298" cy="589744"/>
            <a:chOff x="685800" y="1838738"/>
            <a:chExt cx="5334942" cy="58974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4627480" cy="58974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801129" y="1921553"/>
              <a:ext cx="521961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id-ID" sz="2600" b="1" dirty="0" smtClean="0">
                  <a:solidFill>
                    <a:srgbClr val="009999"/>
                  </a:solidFill>
                </a:rPr>
                <a:t>Perhatikan gambar </a:t>
              </a:r>
              <a:r>
                <a:rPr lang="en-US" sz="2600" b="1" dirty="0" err="1" smtClean="0">
                  <a:solidFill>
                    <a:srgbClr val="009999"/>
                  </a:solidFill>
                </a:rPr>
                <a:t>berikut</a:t>
              </a:r>
              <a:r>
                <a:rPr lang="en-US" sz="2600" b="1" dirty="0" smtClean="0">
                  <a:solidFill>
                    <a:srgbClr val="009999"/>
                  </a:solidFill>
                </a:rPr>
                <a:t>.</a:t>
              </a:r>
            </a:p>
          </p:txBody>
        </p:sp>
      </p:grp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849677" y="1214428"/>
            <a:ext cx="7114811" cy="35719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4" y="903618"/>
            <a:ext cx="5903516" cy="94805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251520" y="915566"/>
            <a:ext cx="57372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400" b="1" dirty="0" err="1" smtClean="0">
                <a:solidFill>
                  <a:srgbClr val="FF0066"/>
                </a:solidFill>
              </a:rPr>
              <a:t>Perhatikan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tokoh</a:t>
            </a:r>
            <a:r>
              <a:rPr lang="en-ID" sz="2400" b="1" dirty="0" smtClean="0">
                <a:solidFill>
                  <a:srgbClr val="FF0066"/>
                </a:solidFill>
              </a:rPr>
              <a:t>, </a:t>
            </a:r>
            <a:r>
              <a:rPr lang="en-ID" sz="2400" b="1" dirty="0" err="1" smtClean="0">
                <a:solidFill>
                  <a:srgbClr val="FF0066"/>
                </a:solidFill>
              </a:rPr>
              <a:t>raut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wajah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tokoh</a:t>
            </a:r>
            <a:r>
              <a:rPr lang="en-ID" sz="2400" b="1" dirty="0" smtClean="0">
                <a:solidFill>
                  <a:srgbClr val="FF0066"/>
                </a:solidFill>
              </a:rPr>
              <a:t>, tempat, </a:t>
            </a:r>
            <a:r>
              <a:rPr lang="en-ID" sz="2400" b="1" dirty="0" err="1" smtClean="0">
                <a:solidFill>
                  <a:srgbClr val="FF0066"/>
                </a:solidFill>
              </a:rPr>
              <a:t>waktu</a:t>
            </a:r>
            <a:r>
              <a:rPr lang="en-ID" sz="2400" b="1" dirty="0" smtClean="0">
                <a:solidFill>
                  <a:srgbClr val="FF0066"/>
                </a:solidFill>
              </a:rPr>
              <a:t>, </a:t>
            </a:r>
            <a:r>
              <a:rPr lang="en-ID" sz="2400" b="1" dirty="0" err="1" smtClean="0">
                <a:solidFill>
                  <a:srgbClr val="FF0066"/>
                </a:solidFill>
              </a:rPr>
              <a:t>dan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suasana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pada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gambar</a:t>
            </a:r>
            <a:r>
              <a:rPr lang="en-ID" sz="2400" b="1" dirty="0" smtClean="0">
                <a:solidFill>
                  <a:srgbClr val="FF0066"/>
                </a:solidFill>
              </a:rPr>
              <a:t>.</a:t>
            </a:r>
            <a:endParaRPr lang="en-US" sz="24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4640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374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G:\Template Bupena Merdeka (Konten QR-Media mengajar)\BACKGROUND\kota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76" y="-106363"/>
            <a:ext cx="9159876" cy="5249863"/>
          </a:xfrm>
          <a:prstGeom prst="rect">
            <a:avLst/>
          </a:prstGeom>
          <a:noFill/>
        </p:spPr>
      </p:pic>
      <p:pic>
        <p:nvPicPr>
          <p:cNvPr id="16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101" y="38247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157715" y="1071552"/>
            <a:ext cx="4714908" cy="2571768"/>
            <a:chOff x="899592" y="1267999"/>
            <a:chExt cx="4714908" cy="2571768"/>
          </a:xfrm>
        </p:grpSpPr>
        <p:sp>
          <p:nvSpPr>
            <p:cNvPr id="10" name="TextBox 9"/>
            <p:cNvSpPr txBox="1"/>
            <p:nvPr/>
          </p:nvSpPr>
          <p:spPr>
            <a:xfrm flipH="1">
              <a:off x="907976" y="1431966"/>
              <a:ext cx="4706524" cy="2407801"/>
            </a:xfrm>
            <a:prstGeom prst="flowChartPunchedCard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990033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174625" indent="-174625">
                <a:buClr>
                  <a:srgbClr val="FF0066"/>
                </a:buClr>
                <a:buFont typeface="Arial" panose="020B0604020202020204" pitchFamily="34" charset="0"/>
                <a:buChar char="•"/>
              </a:pPr>
              <a:r>
                <a:rPr lang="id-ID" sz="2400" b="1" dirty="0" smtClean="0">
                  <a:solidFill>
                    <a:srgbClr val="008080"/>
                  </a:solidFill>
                  <a:latin typeface="+mj-lt"/>
                  <a:cs typeface="Arial" panose="020B0604020202020204" pitchFamily="34" charset="0"/>
                </a:rPr>
                <a:t>Tokoh pada gambar tersebut adalah dua anak laki-laki dan </a:t>
              </a:r>
              <a:r>
                <a:rPr lang="en-US" sz="2400" b="1" dirty="0" err="1" smtClean="0">
                  <a:solidFill>
                    <a:srgbClr val="008080"/>
                  </a:solidFill>
                  <a:latin typeface="+mj-lt"/>
                  <a:cs typeface="Arial" panose="020B0604020202020204" pitchFamily="34" charset="0"/>
                </a:rPr>
                <a:t>empat</a:t>
              </a:r>
              <a:r>
                <a:rPr lang="en-US" sz="2400" b="1" dirty="0" smtClean="0">
                  <a:solidFill>
                    <a:srgbClr val="00808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id-ID" sz="2400" b="1" dirty="0" smtClean="0">
                  <a:solidFill>
                    <a:srgbClr val="008080"/>
                  </a:solidFill>
                  <a:latin typeface="+mj-lt"/>
                  <a:cs typeface="Arial" panose="020B0604020202020204" pitchFamily="34" charset="0"/>
                </a:rPr>
                <a:t>anak </a:t>
              </a:r>
              <a:r>
                <a:rPr lang="id-ID" sz="2400" b="1" dirty="0" smtClean="0">
                  <a:solidFill>
                    <a:srgbClr val="008080"/>
                  </a:solidFill>
                  <a:latin typeface="+mj-lt"/>
                  <a:cs typeface="Arial" panose="020B0604020202020204" pitchFamily="34" charset="0"/>
                </a:rPr>
                <a:t>perempuan.</a:t>
              </a:r>
            </a:p>
            <a:p>
              <a:pPr marL="174625" indent="-174625">
                <a:buClr>
                  <a:srgbClr val="FF0066"/>
                </a:buClr>
                <a:buFont typeface="Arial" panose="020B0604020202020204" pitchFamily="34" charset="0"/>
                <a:buChar char="•"/>
              </a:pPr>
              <a:r>
                <a:rPr lang="id-ID" sz="2400" b="1" dirty="0" smtClean="0">
                  <a:solidFill>
                    <a:srgbClr val="7030A0"/>
                  </a:solidFill>
                  <a:latin typeface="+mj-lt"/>
                  <a:cs typeface="Arial" panose="020B0604020202020204" pitchFamily="34" charset="0"/>
                </a:rPr>
                <a:t>Mereka sedang bermain di taman.</a:t>
              </a:r>
            </a:p>
            <a:p>
              <a:pPr marL="174625" indent="-174625">
                <a:buClr>
                  <a:srgbClr val="FF0066"/>
                </a:buClr>
                <a:buFont typeface="Arial" panose="020B0604020202020204" pitchFamily="34" charset="0"/>
                <a:buChar char="•"/>
              </a:pPr>
              <a:r>
                <a:rPr lang="id-ID" sz="2400" b="1" dirty="0" smtClean="0">
                  <a:solidFill>
                    <a:srgbClr val="FF0066"/>
                  </a:solidFill>
                  <a:latin typeface="+mj-lt"/>
                  <a:cs typeface="Arial" panose="020B0604020202020204" pitchFamily="34" charset="0"/>
                </a:rPr>
                <a:t>Mereka bermain dengan gembira.</a:t>
              </a:r>
              <a:endParaRPr lang="en-ID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3" name="Pentagon 2"/>
            <p:cNvSpPr/>
            <p:nvPr/>
          </p:nvSpPr>
          <p:spPr>
            <a:xfrm>
              <a:off x="899592" y="1267999"/>
              <a:ext cx="3024336" cy="428628"/>
            </a:xfrm>
            <a:prstGeom prst="homePlat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14282" y="142858"/>
            <a:ext cx="7286676" cy="500066"/>
            <a:chOff x="214282" y="142858"/>
            <a:chExt cx="7286676" cy="500066"/>
          </a:xfrm>
        </p:grpSpPr>
        <p:sp>
          <p:nvSpPr>
            <p:cNvPr id="21" name="Rounded Rectangle 20"/>
            <p:cNvSpPr/>
            <p:nvPr/>
          </p:nvSpPr>
          <p:spPr>
            <a:xfrm>
              <a:off x="214282" y="142858"/>
              <a:ext cx="7215238" cy="500066"/>
            </a:xfrm>
            <a:prstGeom prst="roundRect">
              <a:avLst/>
            </a:prstGeom>
            <a:solidFill>
              <a:srgbClr val="FFFF99"/>
            </a:solidFill>
            <a:ln>
              <a:solidFill>
                <a:srgbClr val="00808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14282" y="142858"/>
              <a:ext cx="7286676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D" sz="2600" b="1" dirty="0" smtClean="0">
                  <a:solidFill>
                    <a:srgbClr val="FF0066"/>
                  </a:solidFill>
                </a:rPr>
                <a:t>B</a:t>
              </a:r>
              <a:r>
                <a:rPr lang="id-ID" sz="2600" b="1" dirty="0" smtClean="0">
                  <a:solidFill>
                    <a:srgbClr val="FF0066"/>
                  </a:solidFill>
                </a:rPr>
                <a:t>erikut beberapa informasi pada gambar tersebut.</a:t>
              </a:r>
              <a:endParaRPr lang="en-US" sz="2600" b="1" dirty="0">
                <a:solidFill>
                  <a:srgbClr val="FF0066"/>
                </a:solidFill>
              </a:endParaRPr>
            </a:p>
          </p:txBody>
        </p:sp>
      </p:grp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23" b="30564"/>
          <a:stretch/>
        </p:blipFill>
        <p:spPr bwMode="auto">
          <a:xfrm>
            <a:off x="514010" y="1885700"/>
            <a:ext cx="2710631" cy="3297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549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47864" y="880725"/>
            <a:ext cx="5853779" cy="413929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28596" y="339502"/>
            <a:ext cx="3567340" cy="1200329"/>
          </a:xfrm>
          <a:prstGeom prst="rect">
            <a:avLst/>
          </a:prstGeom>
          <a:solidFill>
            <a:srgbClr val="FFFF99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D" sz="24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Setelah</a:t>
            </a:r>
            <a:r>
              <a:rPr lang="en-ID" sz="24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menyimak</a:t>
            </a:r>
            <a:r>
              <a:rPr lang="en-ID" sz="24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ID" sz="24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kamu</a:t>
            </a:r>
            <a:r>
              <a:rPr lang="en-ID" sz="24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dapat</a:t>
            </a:r>
            <a:r>
              <a:rPr lang="en-ID" sz="24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menjelaskan</a:t>
            </a:r>
            <a:r>
              <a:rPr lang="en-ID" sz="24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hal-hal</a:t>
            </a:r>
            <a:r>
              <a:rPr lang="en-ID" sz="24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penting</a:t>
            </a:r>
            <a:r>
              <a:rPr lang="en-ID" sz="24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dalam</a:t>
            </a:r>
            <a:r>
              <a:rPr lang="en-ID" sz="24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cerita</a:t>
            </a:r>
            <a:r>
              <a:rPr lang="en-ID" sz="24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.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596" y="1707654"/>
            <a:ext cx="3783364" cy="1200329"/>
          </a:xfrm>
          <a:prstGeom prst="rect">
            <a:avLst/>
          </a:prstGeom>
          <a:solidFill>
            <a:srgbClr val="FFFF99"/>
          </a:solidFill>
          <a:ln w="19050">
            <a:solidFill>
              <a:srgbClr val="00808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D" sz="24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Pertanyaan</a:t>
            </a:r>
            <a:r>
              <a:rPr lang="en-ID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yang </a:t>
            </a:r>
            <a:r>
              <a:rPr lang="en-ID" sz="24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diberikan</a:t>
            </a:r>
            <a:r>
              <a:rPr lang="en-ID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juga</a:t>
            </a:r>
            <a:r>
              <a:rPr lang="en-ID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dapat</a:t>
            </a:r>
            <a:r>
              <a:rPr lang="en-ID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membantumu</a:t>
            </a:r>
            <a:r>
              <a:rPr lang="en-ID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menjelaskan</a:t>
            </a:r>
            <a:r>
              <a:rPr lang="en-ID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isi</a:t>
            </a:r>
            <a:r>
              <a:rPr lang="en-ID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cerita</a:t>
            </a:r>
            <a:r>
              <a:rPr lang="en-ID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28596" y="3075806"/>
            <a:ext cx="2970145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7030A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D" sz="24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Jelaskan</a:t>
            </a:r>
            <a:r>
              <a:rPr lang="en-ID" sz="24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isi</a:t>
            </a:r>
            <a:r>
              <a:rPr lang="en-ID" sz="24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cerita</a:t>
            </a:r>
            <a:r>
              <a:rPr lang="en-ID" sz="24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menggunakan</a:t>
            </a:r>
            <a:r>
              <a:rPr lang="en-ID" sz="24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kalimat</a:t>
            </a:r>
            <a:r>
              <a:rPr lang="en-ID" sz="24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yang </a:t>
            </a:r>
            <a:r>
              <a:rPr lang="en-ID" sz="24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runtut</a:t>
            </a:r>
            <a:r>
              <a:rPr lang="en-ID" sz="24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027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G:\Template Bupena Merdeka (Konten QR-Media mengajar)\BACKGROUND\kota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76" y="-106363"/>
            <a:ext cx="9159876" cy="5249863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23528" y="1057835"/>
            <a:ext cx="5590673" cy="3170099"/>
          </a:xfrm>
          <a:prstGeom prst="rect">
            <a:avLst/>
          </a:prstGeom>
          <a:solidFill>
            <a:srgbClr val="FFFF99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D" sz="20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Cika</a:t>
            </a:r>
            <a:r>
              <a:rPr lang="en-ID" sz="20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0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rajin</a:t>
            </a:r>
            <a:r>
              <a:rPr lang="en-ID" sz="20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0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menabung</a:t>
            </a:r>
            <a:r>
              <a:rPr lang="en-ID" sz="20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r>
              <a:rPr lang="en-ID" sz="20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Ia</a:t>
            </a:r>
            <a:r>
              <a:rPr lang="en-ID" sz="20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0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menabung</a:t>
            </a:r>
            <a:r>
              <a:rPr lang="en-ID" sz="20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di </a:t>
            </a:r>
            <a:r>
              <a:rPr lang="en-ID" sz="20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celengan</a:t>
            </a:r>
            <a:r>
              <a:rPr lang="en-ID" sz="20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0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bentuk</a:t>
            </a:r>
            <a:r>
              <a:rPr lang="en-ID" sz="20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0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tabung</a:t>
            </a:r>
            <a:r>
              <a:rPr lang="en-ID" sz="20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r>
              <a:rPr lang="en-ID" sz="20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Tabungan </a:t>
            </a:r>
            <a:r>
              <a:rPr lang="en-ID" sz="20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Cika</a:t>
            </a:r>
            <a:r>
              <a:rPr lang="en-ID" sz="20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0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sudah</a:t>
            </a:r>
            <a:r>
              <a:rPr lang="en-ID" sz="20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0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banyak</a:t>
            </a:r>
            <a:r>
              <a:rPr lang="en-ID" sz="20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r>
              <a:rPr lang="en-ID" sz="20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Ia</a:t>
            </a:r>
            <a:r>
              <a:rPr lang="en-ID" sz="20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0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ingin</a:t>
            </a:r>
            <a:r>
              <a:rPr lang="en-ID" sz="20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0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beli</a:t>
            </a:r>
            <a:r>
              <a:rPr lang="en-ID" sz="20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0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tas</a:t>
            </a:r>
            <a:r>
              <a:rPr lang="en-ID" sz="20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0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baru</a:t>
            </a:r>
            <a:r>
              <a:rPr lang="en-ID" sz="20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0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menggunakan</a:t>
            </a:r>
            <a:r>
              <a:rPr lang="en-ID" sz="20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0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uang</a:t>
            </a:r>
            <a:r>
              <a:rPr lang="en-ID" sz="20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0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tabungannya</a:t>
            </a:r>
            <a:r>
              <a:rPr lang="en-ID" sz="20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r>
              <a:rPr lang="en-ID" sz="20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Tas</a:t>
            </a:r>
            <a:r>
              <a:rPr lang="en-ID" sz="20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0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lamanya</a:t>
            </a:r>
            <a:r>
              <a:rPr lang="en-ID" sz="20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0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sudah</a:t>
            </a:r>
            <a:r>
              <a:rPr lang="en-ID" sz="20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0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rusak</a:t>
            </a:r>
            <a:r>
              <a:rPr lang="en-ID" sz="20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endParaRPr lang="en-ID" sz="2000" b="1" dirty="0"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en-ID" sz="20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Minggu</a:t>
            </a:r>
            <a:r>
              <a:rPr lang="en-ID" sz="20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0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siang</a:t>
            </a:r>
            <a:r>
              <a:rPr lang="en-ID" sz="20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ID" sz="20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Cika</a:t>
            </a:r>
            <a:r>
              <a:rPr lang="en-ID" sz="20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0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mengajak</a:t>
            </a:r>
            <a:r>
              <a:rPr lang="en-ID" sz="20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0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Ibu</a:t>
            </a:r>
            <a:r>
              <a:rPr lang="en-ID" sz="20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0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ke</a:t>
            </a:r>
            <a:r>
              <a:rPr lang="en-ID" sz="20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0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toko</a:t>
            </a:r>
            <a:r>
              <a:rPr lang="en-ID" sz="20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0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swalayan</a:t>
            </a:r>
            <a:r>
              <a:rPr lang="en-ID" sz="20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r>
              <a:rPr lang="en-ID" sz="20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Di </a:t>
            </a:r>
            <a:r>
              <a:rPr lang="en-ID" sz="20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sana</a:t>
            </a:r>
            <a:r>
              <a:rPr lang="en-ID" sz="20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ID" sz="20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Cika</a:t>
            </a:r>
            <a:r>
              <a:rPr lang="en-ID" sz="20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0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beli</a:t>
            </a:r>
            <a:r>
              <a:rPr lang="en-ID" sz="20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0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tas</a:t>
            </a:r>
            <a:r>
              <a:rPr lang="en-ID" sz="20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0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baru</a:t>
            </a:r>
            <a:r>
              <a:rPr lang="en-ID" sz="20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r>
              <a:rPr lang="en-ID" sz="20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Ada </a:t>
            </a:r>
            <a:r>
              <a:rPr lang="en-ID" sz="20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gambar</a:t>
            </a:r>
            <a:r>
              <a:rPr lang="en-ID" sz="20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0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kelinci</a:t>
            </a:r>
            <a:r>
              <a:rPr lang="en-ID" sz="20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di </a:t>
            </a:r>
            <a:r>
              <a:rPr lang="en-ID" sz="20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tas</a:t>
            </a:r>
            <a:r>
              <a:rPr lang="en-ID" sz="20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0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barunya</a:t>
            </a:r>
            <a:r>
              <a:rPr lang="en-ID" sz="20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6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G:\Template Bupena Merdeka (Konten QR-Media mengajar)\BAHAN\tokoh 1.png"/>
          <p:cNvPicPr>
            <a:picLocks noChangeAspect="1" noChangeArrowheads="1"/>
          </p:cNvPicPr>
          <p:nvPr/>
        </p:nvPicPr>
        <p:blipFill>
          <a:blip r:embed="rId4" cstate="print"/>
          <a:srcRect b="37640"/>
          <a:stretch>
            <a:fillRect/>
          </a:stretch>
        </p:blipFill>
        <p:spPr bwMode="auto">
          <a:xfrm>
            <a:off x="6357950" y="857238"/>
            <a:ext cx="2775034" cy="3929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23529" y="196755"/>
            <a:ext cx="6552728" cy="492444"/>
            <a:chOff x="608075" y="1328835"/>
            <a:chExt cx="4486633" cy="41397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075" y="1354038"/>
              <a:ext cx="4486633" cy="38877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/>
            <p:cNvSpPr txBox="1"/>
            <p:nvPr/>
          </p:nvSpPr>
          <p:spPr>
            <a:xfrm>
              <a:off x="694296" y="1328835"/>
              <a:ext cx="4252501" cy="388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/>
              <a:r>
                <a:rPr lang="en-ID" sz="2400" b="1" dirty="0" smtClean="0">
                  <a:solidFill>
                    <a:srgbClr val="FF0066"/>
                  </a:solidFill>
                </a:rPr>
                <a:t>Ayo, </a:t>
              </a:r>
              <a:r>
                <a:rPr lang="en-ID" sz="2400" b="1" dirty="0" err="1" smtClean="0">
                  <a:solidFill>
                    <a:srgbClr val="FF0066"/>
                  </a:solidFill>
                </a:rPr>
                <a:t>simaklah</a:t>
              </a:r>
              <a:r>
                <a:rPr lang="en-ID" sz="24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FF0066"/>
                  </a:solidFill>
                </a:rPr>
                <a:t>cerita</a:t>
              </a:r>
              <a:r>
                <a:rPr lang="en-ID" sz="24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FF0066"/>
                  </a:solidFill>
                </a:rPr>
                <a:t>berikut</a:t>
              </a:r>
              <a:r>
                <a:rPr lang="en-ID" sz="24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FF0066"/>
                  </a:solidFill>
                </a:rPr>
                <a:t>dengan</a:t>
              </a:r>
              <a:r>
                <a:rPr lang="en-ID" sz="24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FF0066"/>
                  </a:solidFill>
                </a:rPr>
                <a:t>saksama</a:t>
              </a:r>
              <a:r>
                <a:rPr lang="en-ID" sz="2400" b="1" dirty="0" smtClean="0">
                  <a:solidFill>
                    <a:srgbClr val="FF0066"/>
                  </a:solidFill>
                </a:rPr>
                <a:t>.</a:t>
              </a:r>
              <a:endParaRPr lang="en-US" sz="2400" b="1" dirty="0">
                <a:solidFill>
                  <a:srgbClr val="FF00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3027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-71470" y="123478"/>
            <a:ext cx="8172448" cy="785818"/>
            <a:chOff x="152400" y="214296"/>
            <a:chExt cx="8172448" cy="78581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14296"/>
              <a:ext cx="7858180" cy="785818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71472" y="267070"/>
              <a:ext cx="7753376" cy="5324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ID" sz="26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</a:t>
              </a:r>
              <a:r>
                <a:rPr lang="en-US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en-ID" sz="26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Merangkai</a:t>
              </a:r>
              <a:r>
                <a:rPr lang="en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ID" sz="26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Huruf</a:t>
              </a:r>
              <a:r>
                <a:rPr lang="en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ID" sz="26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Menjadi</a:t>
              </a:r>
              <a:r>
                <a:rPr lang="en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ID" sz="26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Suku</a:t>
              </a:r>
              <a:r>
                <a:rPr lang="en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Kata </a:t>
              </a:r>
              <a:r>
                <a:rPr lang="en-ID" sz="26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dan</a:t>
              </a:r>
              <a:r>
                <a:rPr lang="en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Kata</a:t>
              </a:r>
              <a:endParaRPr lang="id-ID" sz="2600" b="1" i="1" dirty="0" smtClean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28596" y="1275606"/>
            <a:ext cx="4863484" cy="461665"/>
          </a:xfrm>
          <a:prstGeom prst="rect">
            <a:avLst/>
          </a:prstGeom>
          <a:solidFill>
            <a:srgbClr val="FFFF99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D" sz="24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Kamu</a:t>
            </a:r>
            <a:r>
              <a:rPr lang="en-ID" sz="24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sudah</a:t>
            </a:r>
            <a:r>
              <a:rPr lang="en-ID" sz="24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mengenal</a:t>
            </a:r>
            <a:r>
              <a:rPr lang="en-ID" sz="24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huruf</a:t>
            </a:r>
            <a:r>
              <a:rPr lang="en-ID" sz="24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abjad</a:t>
            </a:r>
            <a:r>
              <a:rPr lang="en-ID" sz="24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.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596" y="1918548"/>
            <a:ext cx="5295532" cy="1200329"/>
          </a:xfrm>
          <a:prstGeom prst="rect">
            <a:avLst/>
          </a:prstGeom>
          <a:solidFill>
            <a:srgbClr val="FFFF99"/>
          </a:solidFill>
          <a:ln w="19050">
            <a:solidFill>
              <a:srgbClr val="00808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D" sz="24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Bunyi</a:t>
            </a:r>
            <a:r>
              <a:rPr lang="en-ID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setiap</a:t>
            </a:r>
            <a:r>
              <a:rPr lang="en-ID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huruf</a:t>
            </a:r>
            <a:r>
              <a:rPr lang="en-ID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berbeda</a:t>
            </a:r>
            <a:r>
              <a:rPr lang="en-ID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r>
              <a:rPr lang="en-ID" sz="24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Gabungan</a:t>
            </a:r>
            <a:r>
              <a:rPr lang="en-ID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huruf</a:t>
            </a:r>
            <a:r>
              <a:rPr lang="en-ID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membentuk</a:t>
            </a:r>
            <a:r>
              <a:rPr lang="en-ID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suku</a:t>
            </a:r>
            <a:r>
              <a:rPr lang="en-ID" sz="24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kata</a:t>
            </a:r>
            <a:r>
              <a:rPr lang="en-ID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r>
              <a:rPr lang="en-ID" sz="24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Gabungan</a:t>
            </a:r>
            <a:r>
              <a:rPr lang="en-ID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suku</a:t>
            </a:r>
            <a:r>
              <a:rPr lang="en-ID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kata </a:t>
            </a:r>
            <a:r>
              <a:rPr lang="en-ID" sz="2400" b="1" dirty="0" err="1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membentuk</a:t>
            </a:r>
            <a:r>
              <a:rPr lang="en-ID" sz="2400" b="1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kata</a:t>
            </a:r>
            <a:r>
              <a:rPr lang="en-ID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8" name="Picture 2" descr="G:\Template Bupena Merdeka (Konten QR-Media mengajar)\BAHAN\tokoh 1.png"/>
          <p:cNvPicPr>
            <a:picLocks noChangeAspect="1" noChangeArrowheads="1"/>
          </p:cNvPicPr>
          <p:nvPr/>
        </p:nvPicPr>
        <p:blipFill>
          <a:blip r:embed="rId3" cstate="print"/>
          <a:srcRect b="37640"/>
          <a:stretch>
            <a:fillRect/>
          </a:stretch>
        </p:blipFill>
        <p:spPr bwMode="auto">
          <a:xfrm>
            <a:off x="6500826" y="1059532"/>
            <a:ext cx="2632158" cy="3726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27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912146"/>
            <a:ext cx="2856821" cy="201964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2" name="Group 6"/>
          <p:cNvGrpSpPr/>
          <p:nvPr/>
        </p:nvGrpSpPr>
        <p:grpSpPr>
          <a:xfrm>
            <a:off x="1187624" y="2859782"/>
            <a:ext cx="2736302" cy="544480"/>
            <a:chOff x="685800" y="1838738"/>
            <a:chExt cx="2858824" cy="5444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2181736" cy="5444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35073" y="1921553"/>
              <a:ext cx="27095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ID" sz="2400" b="1" dirty="0"/>
                <a:t>k</a:t>
              </a:r>
              <a:r>
                <a:rPr lang="en-ID" sz="2400" b="1" dirty="0" smtClean="0"/>
                <a:t>-e-r-u-p-u-k</a:t>
              </a:r>
              <a:endParaRPr lang="en-US" sz="2400" b="1" dirty="0" smtClean="0">
                <a:solidFill>
                  <a:srgbClr val="009999"/>
                </a:solidFill>
              </a:endParaRPr>
            </a:p>
          </p:txBody>
        </p:sp>
      </p:grpSp>
      <p:grpSp>
        <p:nvGrpSpPr>
          <p:cNvPr id="3" name="Group 9"/>
          <p:cNvGrpSpPr/>
          <p:nvPr/>
        </p:nvGrpSpPr>
        <p:grpSpPr>
          <a:xfrm>
            <a:off x="1403648" y="3481689"/>
            <a:ext cx="1728192" cy="544480"/>
            <a:chOff x="685800" y="1838738"/>
            <a:chExt cx="1805574" cy="5444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1655110" cy="54448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59841" y="1910746"/>
              <a:ext cx="17315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ID" sz="2400" b="1" dirty="0" err="1">
                  <a:solidFill>
                    <a:srgbClr val="008080"/>
                  </a:solidFill>
                </a:rPr>
                <a:t>k</a:t>
              </a:r>
              <a:r>
                <a:rPr lang="en-ID" sz="2400" b="1" dirty="0" err="1" smtClean="0">
                  <a:solidFill>
                    <a:srgbClr val="008080"/>
                  </a:solidFill>
                </a:rPr>
                <a:t>e-ru-puk</a:t>
              </a:r>
              <a:endParaRPr lang="en-US" sz="2400" b="1" dirty="0" smtClean="0">
                <a:solidFill>
                  <a:srgbClr val="009999"/>
                </a:solidFill>
              </a:endParaRPr>
            </a:p>
          </p:txBody>
        </p:sp>
      </p:grp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86446" y="915566"/>
            <a:ext cx="1377842" cy="18858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0"/>
          <p:cNvGrpSpPr/>
          <p:nvPr/>
        </p:nvGrpSpPr>
        <p:grpSpPr>
          <a:xfrm>
            <a:off x="176662" y="195486"/>
            <a:ext cx="7395734" cy="504056"/>
            <a:chOff x="1490572" y="5795748"/>
            <a:chExt cx="13953938" cy="50405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ounded Rectangle 23"/>
            <p:cNvSpPr/>
            <p:nvPr/>
          </p:nvSpPr>
          <p:spPr>
            <a:xfrm>
              <a:off x="1490572" y="5799739"/>
              <a:ext cx="13684364" cy="5000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latin typeface="+mj-lt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490572" y="5795748"/>
              <a:ext cx="139539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2400" b="1" dirty="0" smtClean="0">
                  <a:solidFill>
                    <a:srgbClr val="FF0066"/>
                  </a:solidFill>
                  <a:latin typeface="+mj-lt"/>
                  <a:cs typeface="Arial" panose="020B0604020202020204" pitchFamily="34" charset="0"/>
                </a:rPr>
                <a:t>Ayo, </a:t>
              </a:r>
              <a:r>
                <a:rPr lang="en-ID" sz="2400" b="1" dirty="0" err="1" smtClean="0">
                  <a:solidFill>
                    <a:srgbClr val="FF0066"/>
                  </a:solidFill>
                  <a:latin typeface="+mj-lt"/>
                  <a:cs typeface="Arial" panose="020B0604020202020204" pitchFamily="34" charset="0"/>
                </a:rPr>
                <a:t>bacalah</a:t>
              </a:r>
              <a:r>
                <a:rPr lang="en-ID" sz="2400" b="1" dirty="0" smtClean="0">
                  <a:solidFill>
                    <a:srgbClr val="FF0066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ID" sz="2400" b="1" dirty="0" err="1" smtClean="0">
                  <a:solidFill>
                    <a:srgbClr val="FF0066"/>
                  </a:solidFill>
                  <a:latin typeface="+mj-lt"/>
                  <a:cs typeface="Arial" panose="020B0604020202020204" pitchFamily="34" charset="0"/>
                </a:rPr>
                <a:t>setiap</a:t>
              </a:r>
              <a:r>
                <a:rPr lang="en-ID" sz="2400" b="1" dirty="0" smtClean="0">
                  <a:solidFill>
                    <a:srgbClr val="FF0066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ID" sz="2400" b="1" dirty="0" err="1" smtClean="0">
                  <a:solidFill>
                    <a:srgbClr val="FF0066"/>
                  </a:solidFill>
                  <a:latin typeface="+mj-lt"/>
                  <a:cs typeface="Arial" panose="020B0604020202020204" pitchFamily="34" charset="0"/>
                </a:rPr>
                <a:t>huruf</a:t>
              </a:r>
              <a:r>
                <a:rPr lang="en-ID" sz="2400" b="1" dirty="0" smtClean="0">
                  <a:solidFill>
                    <a:srgbClr val="FF0066"/>
                  </a:solidFill>
                  <a:latin typeface="+mj-lt"/>
                  <a:cs typeface="Arial" panose="020B0604020202020204" pitchFamily="34" charset="0"/>
                </a:rPr>
                <a:t>, </a:t>
              </a:r>
              <a:r>
                <a:rPr lang="en-ID" sz="2400" b="1" dirty="0" err="1" smtClean="0">
                  <a:solidFill>
                    <a:srgbClr val="FF0066"/>
                  </a:solidFill>
                  <a:latin typeface="+mj-lt"/>
                  <a:cs typeface="Arial" panose="020B0604020202020204" pitchFamily="34" charset="0"/>
                </a:rPr>
                <a:t>suku</a:t>
              </a:r>
              <a:r>
                <a:rPr lang="en-ID" sz="2400" b="1" dirty="0" smtClean="0">
                  <a:solidFill>
                    <a:srgbClr val="FF0066"/>
                  </a:solidFill>
                  <a:latin typeface="+mj-lt"/>
                  <a:cs typeface="Arial" panose="020B0604020202020204" pitchFamily="34" charset="0"/>
                </a:rPr>
                <a:t> kata, </a:t>
              </a:r>
              <a:r>
                <a:rPr lang="en-ID" sz="2400" b="1" dirty="0" err="1" smtClean="0">
                  <a:solidFill>
                    <a:srgbClr val="FF0066"/>
                  </a:solidFill>
                  <a:latin typeface="+mj-lt"/>
                  <a:cs typeface="Arial" panose="020B0604020202020204" pitchFamily="34" charset="0"/>
                </a:rPr>
                <a:t>dan</a:t>
              </a:r>
              <a:r>
                <a:rPr lang="en-ID" sz="2400" b="1" dirty="0" smtClean="0">
                  <a:solidFill>
                    <a:srgbClr val="FF0066"/>
                  </a:solidFill>
                  <a:latin typeface="+mj-lt"/>
                  <a:cs typeface="Arial" panose="020B0604020202020204" pitchFamily="34" charset="0"/>
                </a:rPr>
                <a:t> kata </a:t>
              </a:r>
              <a:r>
                <a:rPr lang="en-ID" sz="2400" b="1" dirty="0" err="1" smtClean="0">
                  <a:solidFill>
                    <a:srgbClr val="FF0066"/>
                  </a:solidFill>
                  <a:latin typeface="+mj-lt"/>
                  <a:cs typeface="Arial" panose="020B0604020202020204" pitchFamily="34" charset="0"/>
                </a:rPr>
                <a:t>berikut</a:t>
              </a:r>
              <a:r>
                <a:rPr lang="en-ID" sz="2400" b="1" dirty="0" smtClean="0">
                  <a:solidFill>
                    <a:srgbClr val="FF0066"/>
                  </a:solidFill>
                  <a:latin typeface="+mj-lt"/>
                  <a:cs typeface="Arial" panose="020B0604020202020204" pitchFamily="34" charset="0"/>
                </a:rPr>
                <a:t>.</a:t>
              </a:r>
              <a:endParaRPr lang="en-US" sz="2400" b="1" dirty="0">
                <a:solidFill>
                  <a:srgbClr val="FF0066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9"/>
          <p:cNvGrpSpPr/>
          <p:nvPr/>
        </p:nvGrpSpPr>
        <p:grpSpPr>
          <a:xfrm>
            <a:off x="1475656" y="4089337"/>
            <a:ext cx="1584176" cy="544480"/>
            <a:chOff x="685800" y="1838738"/>
            <a:chExt cx="1805574" cy="5444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1655110" cy="54448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59841" y="1910746"/>
              <a:ext cx="17315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ID" sz="2400" b="1" dirty="0" err="1" smtClean="0">
                  <a:solidFill>
                    <a:srgbClr val="FF0066"/>
                  </a:solidFill>
                </a:rPr>
                <a:t>kerupuk</a:t>
              </a:r>
              <a:endParaRPr lang="en-US" sz="2400" b="1" dirty="0" smtClean="0">
                <a:solidFill>
                  <a:srgbClr val="FF0066"/>
                </a:solidFill>
              </a:endParaRPr>
            </a:p>
          </p:txBody>
        </p:sp>
      </p:grpSp>
      <p:grpSp>
        <p:nvGrpSpPr>
          <p:cNvPr id="29" name="Group 6"/>
          <p:cNvGrpSpPr/>
          <p:nvPr/>
        </p:nvGrpSpPr>
        <p:grpSpPr>
          <a:xfrm>
            <a:off x="5436096" y="2859782"/>
            <a:ext cx="2736302" cy="544480"/>
            <a:chOff x="685800" y="1838738"/>
            <a:chExt cx="2858824" cy="5444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2181736" cy="54448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835073" y="1921553"/>
              <a:ext cx="27095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ID" sz="2400" b="1" dirty="0" smtClean="0"/>
                <a:t>m-a-j-a-l-a-h</a:t>
              </a:r>
              <a:endParaRPr lang="en-US" sz="2400" b="1" dirty="0" smtClean="0">
                <a:solidFill>
                  <a:srgbClr val="009999"/>
                </a:solidFill>
              </a:endParaRPr>
            </a:p>
          </p:txBody>
        </p:sp>
      </p:grpSp>
      <p:grpSp>
        <p:nvGrpSpPr>
          <p:cNvPr id="32" name="Group 9"/>
          <p:cNvGrpSpPr/>
          <p:nvPr/>
        </p:nvGrpSpPr>
        <p:grpSpPr>
          <a:xfrm>
            <a:off x="5652120" y="3481689"/>
            <a:ext cx="1728192" cy="544480"/>
            <a:chOff x="685800" y="1838738"/>
            <a:chExt cx="1805574" cy="5444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1655110" cy="544480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759841" y="1910746"/>
              <a:ext cx="17315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ID" sz="2400" b="1" dirty="0" smtClean="0">
                  <a:solidFill>
                    <a:srgbClr val="008080"/>
                  </a:solidFill>
                </a:rPr>
                <a:t>ma-</a:t>
              </a:r>
              <a:r>
                <a:rPr lang="en-ID" sz="2400" b="1" dirty="0" err="1" smtClean="0">
                  <a:solidFill>
                    <a:srgbClr val="008080"/>
                  </a:solidFill>
                </a:rPr>
                <a:t>ja</a:t>
              </a:r>
              <a:r>
                <a:rPr lang="en-ID" sz="2400" b="1" dirty="0" smtClean="0">
                  <a:solidFill>
                    <a:srgbClr val="008080"/>
                  </a:solidFill>
                </a:rPr>
                <a:t>-</a:t>
              </a:r>
              <a:r>
                <a:rPr lang="en-ID" sz="2400" b="1" dirty="0" err="1" smtClean="0">
                  <a:solidFill>
                    <a:srgbClr val="008080"/>
                  </a:solidFill>
                </a:rPr>
                <a:t>lah</a:t>
              </a:r>
              <a:endParaRPr lang="en-US" sz="2400" b="1" dirty="0" smtClean="0">
                <a:solidFill>
                  <a:srgbClr val="009999"/>
                </a:solidFill>
              </a:endParaRPr>
            </a:p>
          </p:txBody>
        </p:sp>
      </p:grpSp>
      <p:grpSp>
        <p:nvGrpSpPr>
          <p:cNvPr id="35" name="Group 9"/>
          <p:cNvGrpSpPr/>
          <p:nvPr/>
        </p:nvGrpSpPr>
        <p:grpSpPr>
          <a:xfrm>
            <a:off x="5724128" y="4089337"/>
            <a:ext cx="1584176" cy="544480"/>
            <a:chOff x="685800" y="1838738"/>
            <a:chExt cx="1805574" cy="5444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1655110" cy="54448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759841" y="1910746"/>
              <a:ext cx="17315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ID" sz="2400" b="1" dirty="0" err="1" smtClean="0">
                  <a:solidFill>
                    <a:srgbClr val="FF0066"/>
                  </a:solidFill>
                </a:rPr>
                <a:t>majalah</a:t>
              </a:r>
              <a:endParaRPr lang="en-US" sz="2400" b="1" dirty="0" smtClean="0">
                <a:solidFill>
                  <a:srgbClr val="FF0066"/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3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1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9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90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7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3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0415" y="771550"/>
            <a:ext cx="2323127" cy="201964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2" name="Group 6"/>
          <p:cNvGrpSpPr/>
          <p:nvPr/>
        </p:nvGrpSpPr>
        <p:grpSpPr>
          <a:xfrm>
            <a:off x="1187624" y="2859782"/>
            <a:ext cx="2736302" cy="544480"/>
            <a:chOff x="685800" y="1838738"/>
            <a:chExt cx="2858824" cy="5444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1956039" cy="5444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35073" y="1921553"/>
              <a:ext cx="27095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ID" sz="2400" b="1" dirty="0" smtClean="0"/>
                <a:t>p-</a:t>
              </a:r>
              <a:r>
                <a:rPr lang="en-ID" sz="2400" b="1" dirty="0" err="1" smtClean="0"/>
                <a:t>i</a:t>
              </a:r>
              <a:r>
                <a:rPr lang="en-ID" sz="2400" b="1" dirty="0" smtClean="0"/>
                <a:t>-s-a-n-g</a:t>
              </a:r>
              <a:endParaRPr lang="en-US" sz="2400" b="1" dirty="0" smtClean="0">
                <a:solidFill>
                  <a:srgbClr val="009999"/>
                </a:solidFill>
              </a:endParaRPr>
            </a:p>
          </p:txBody>
        </p:sp>
      </p:grpSp>
      <p:grpSp>
        <p:nvGrpSpPr>
          <p:cNvPr id="3" name="Group 9"/>
          <p:cNvGrpSpPr/>
          <p:nvPr/>
        </p:nvGrpSpPr>
        <p:grpSpPr>
          <a:xfrm>
            <a:off x="1475656" y="3481689"/>
            <a:ext cx="1296144" cy="544480"/>
            <a:chOff x="685800" y="1838738"/>
            <a:chExt cx="1407495" cy="5444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1407495" cy="54448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59841" y="1910746"/>
              <a:ext cx="12049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ID" sz="2400" b="1" dirty="0" smtClean="0">
                  <a:solidFill>
                    <a:srgbClr val="008080"/>
                  </a:solidFill>
                </a:rPr>
                <a:t>pi-sang</a:t>
              </a:r>
              <a:endParaRPr lang="en-US" sz="2400" b="1" dirty="0" smtClean="0">
                <a:solidFill>
                  <a:srgbClr val="009999"/>
                </a:solidFill>
              </a:endParaRPr>
            </a:p>
          </p:txBody>
        </p:sp>
      </p:grp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0071" y="853594"/>
            <a:ext cx="2409417" cy="192876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0"/>
          <p:cNvGrpSpPr/>
          <p:nvPr/>
        </p:nvGrpSpPr>
        <p:grpSpPr>
          <a:xfrm>
            <a:off x="176662" y="195486"/>
            <a:ext cx="7395734" cy="504056"/>
            <a:chOff x="1490572" y="5795748"/>
            <a:chExt cx="13953938" cy="50405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ounded Rectangle 23"/>
            <p:cNvSpPr/>
            <p:nvPr/>
          </p:nvSpPr>
          <p:spPr>
            <a:xfrm>
              <a:off x="1490572" y="5799739"/>
              <a:ext cx="13684364" cy="5000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latin typeface="+mj-lt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490572" y="5795748"/>
              <a:ext cx="139539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2400" b="1" dirty="0" smtClean="0">
                  <a:solidFill>
                    <a:srgbClr val="FF0066"/>
                  </a:solidFill>
                  <a:latin typeface="+mj-lt"/>
                  <a:cs typeface="Arial" panose="020B0604020202020204" pitchFamily="34" charset="0"/>
                </a:rPr>
                <a:t>Ayo, </a:t>
              </a:r>
              <a:r>
                <a:rPr lang="en-ID" sz="2400" b="1" dirty="0" err="1" smtClean="0">
                  <a:solidFill>
                    <a:srgbClr val="FF0066"/>
                  </a:solidFill>
                  <a:latin typeface="+mj-lt"/>
                  <a:cs typeface="Arial" panose="020B0604020202020204" pitchFamily="34" charset="0"/>
                </a:rPr>
                <a:t>bacalah</a:t>
              </a:r>
              <a:r>
                <a:rPr lang="en-ID" sz="2400" b="1" dirty="0" smtClean="0">
                  <a:solidFill>
                    <a:srgbClr val="FF0066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ID" sz="2400" b="1" dirty="0" err="1" smtClean="0">
                  <a:solidFill>
                    <a:srgbClr val="FF0066"/>
                  </a:solidFill>
                  <a:latin typeface="+mj-lt"/>
                  <a:cs typeface="Arial" panose="020B0604020202020204" pitchFamily="34" charset="0"/>
                </a:rPr>
                <a:t>setiap</a:t>
              </a:r>
              <a:r>
                <a:rPr lang="en-ID" sz="2400" b="1" dirty="0" smtClean="0">
                  <a:solidFill>
                    <a:srgbClr val="FF0066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ID" sz="2400" b="1" dirty="0" err="1" smtClean="0">
                  <a:solidFill>
                    <a:srgbClr val="FF0066"/>
                  </a:solidFill>
                  <a:latin typeface="+mj-lt"/>
                  <a:cs typeface="Arial" panose="020B0604020202020204" pitchFamily="34" charset="0"/>
                </a:rPr>
                <a:t>huruf</a:t>
              </a:r>
              <a:r>
                <a:rPr lang="en-ID" sz="2400" b="1" dirty="0" smtClean="0">
                  <a:solidFill>
                    <a:srgbClr val="FF0066"/>
                  </a:solidFill>
                  <a:latin typeface="+mj-lt"/>
                  <a:cs typeface="Arial" panose="020B0604020202020204" pitchFamily="34" charset="0"/>
                </a:rPr>
                <a:t>, </a:t>
              </a:r>
              <a:r>
                <a:rPr lang="en-ID" sz="2400" b="1" dirty="0" err="1" smtClean="0">
                  <a:solidFill>
                    <a:srgbClr val="FF0066"/>
                  </a:solidFill>
                  <a:latin typeface="+mj-lt"/>
                  <a:cs typeface="Arial" panose="020B0604020202020204" pitchFamily="34" charset="0"/>
                </a:rPr>
                <a:t>suku</a:t>
              </a:r>
              <a:r>
                <a:rPr lang="en-ID" sz="2400" b="1" dirty="0" smtClean="0">
                  <a:solidFill>
                    <a:srgbClr val="FF0066"/>
                  </a:solidFill>
                  <a:latin typeface="+mj-lt"/>
                  <a:cs typeface="Arial" panose="020B0604020202020204" pitchFamily="34" charset="0"/>
                </a:rPr>
                <a:t> kata, </a:t>
              </a:r>
              <a:r>
                <a:rPr lang="en-ID" sz="2400" b="1" dirty="0" err="1" smtClean="0">
                  <a:solidFill>
                    <a:srgbClr val="FF0066"/>
                  </a:solidFill>
                  <a:latin typeface="+mj-lt"/>
                  <a:cs typeface="Arial" panose="020B0604020202020204" pitchFamily="34" charset="0"/>
                </a:rPr>
                <a:t>dan</a:t>
              </a:r>
              <a:r>
                <a:rPr lang="en-ID" sz="2400" b="1" dirty="0" smtClean="0">
                  <a:solidFill>
                    <a:srgbClr val="FF0066"/>
                  </a:solidFill>
                  <a:latin typeface="+mj-lt"/>
                  <a:cs typeface="Arial" panose="020B0604020202020204" pitchFamily="34" charset="0"/>
                </a:rPr>
                <a:t> kata </a:t>
              </a:r>
              <a:r>
                <a:rPr lang="en-ID" sz="2400" b="1" dirty="0" err="1" smtClean="0">
                  <a:solidFill>
                    <a:srgbClr val="FF0066"/>
                  </a:solidFill>
                  <a:latin typeface="+mj-lt"/>
                  <a:cs typeface="Arial" panose="020B0604020202020204" pitchFamily="34" charset="0"/>
                </a:rPr>
                <a:t>berikut</a:t>
              </a:r>
              <a:r>
                <a:rPr lang="en-ID" sz="2400" b="1" dirty="0" smtClean="0">
                  <a:solidFill>
                    <a:srgbClr val="FF0066"/>
                  </a:solidFill>
                  <a:latin typeface="+mj-lt"/>
                  <a:cs typeface="Arial" panose="020B0604020202020204" pitchFamily="34" charset="0"/>
                </a:rPr>
                <a:t>.</a:t>
              </a:r>
              <a:endParaRPr lang="en-US" sz="2400" b="1" dirty="0">
                <a:solidFill>
                  <a:srgbClr val="FF0066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9"/>
          <p:cNvGrpSpPr/>
          <p:nvPr/>
        </p:nvGrpSpPr>
        <p:grpSpPr>
          <a:xfrm>
            <a:off x="1547664" y="4089337"/>
            <a:ext cx="1152128" cy="544480"/>
            <a:chOff x="685800" y="1838738"/>
            <a:chExt cx="1313145" cy="5444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1313145" cy="54448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59841" y="1910746"/>
              <a:ext cx="12391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ID" sz="2400" b="1" dirty="0" err="1" smtClean="0">
                  <a:solidFill>
                    <a:srgbClr val="FF0066"/>
                  </a:solidFill>
                </a:rPr>
                <a:t>pisang</a:t>
              </a:r>
              <a:endParaRPr lang="en-US" sz="2400" b="1" dirty="0" smtClean="0">
                <a:solidFill>
                  <a:srgbClr val="FF0066"/>
                </a:solidFill>
              </a:endParaRPr>
            </a:p>
          </p:txBody>
        </p:sp>
      </p:grpSp>
      <p:grpSp>
        <p:nvGrpSpPr>
          <p:cNvPr id="29" name="Group 6"/>
          <p:cNvGrpSpPr/>
          <p:nvPr/>
        </p:nvGrpSpPr>
        <p:grpSpPr>
          <a:xfrm>
            <a:off x="5652119" y="2859782"/>
            <a:ext cx="1584177" cy="544480"/>
            <a:chOff x="535335" y="1838738"/>
            <a:chExt cx="1655112" cy="5444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335" y="1838738"/>
              <a:ext cx="1655112" cy="54448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835075" y="1921553"/>
              <a:ext cx="11296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ID" sz="2400" b="1" dirty="0" smtClean="0"/>
                <a:t>r-o-t-</a:t>
              </a:r>
              <a:r>
                <a:rPr lang="en-ID" sz="2400" b="1" dirty="0" err="1" smtClean="0"/>
                <a:t>i</a:t>
              </a:r>
              <a:endParaRPr lang="en-US" sz="2400" b="1" dirty="0" smtClean="0">
                <a:solidFill>
                  <a:srgbClr val="009999"/>
                </a:solidFill>
              </a:endParaRPr>
            </a:p>
          </p:txBody>
        </p:sp>
      </p:grpSp>
      <p:grpSp>
        <p:nvGrpSpPr>
          <p:cNvPr id="32" name="Group 9"/>
          <p:cNvGrpSpPr/>
          <p:nvPr/>
        </p:nvGrpSpPr>
        <p:grpSpPr>
          <a:xfrm>
            <a:off x="5580112" y="3481689"/>
            <a:ext cx="1657324" cy="544480"/>
            <a:chOff x="610568" y="1838738"/>
            <a:chExt cx="1731533" cy="5444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1655110" cy="544480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610568" y="1910746"/>
              <a:ext cx="17315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ctr">
                <a:tabLst>
                  <a:tab pos="358775" algn="l"/>
                </a:tabLst>
              </a:pPr>
              <a:r>
                <a:rPr lang="en-ID" sz="2400" b="1" dirty="0" err="1" smtClean="0">
                  <a:solidFill>
                    <a:srgbClr val="008080"/>
                  </a:solidFill>
                </a:rPr>
                <a:t>ro-ti</a:t>
              </a:r>
              <a:endParaRPr lang="en-US" sz="2400" b="1" dirty="0" smtClean="0">
                <a:solidFill>
                  <a:srgbClr val="009999"/>
                </a:solidFill>
              </a:endParaRPr>
            </a:p>
          </p:txBody>
        </p:sp>
      </p:grpSp>
      <p:grpSp>
        <p:nvGrpSpPr>
          <p:cNvPr id="35" name="Group 9"/>
          <p:cNvGrpSpPr/>
          <p:nvPr/>
        </p:nvGrpSpPr>
        <p:grpSpPr>
          <a:xfrm>
            <a:off x="5717082" y="4089337"/>
            <a:ext cx="1519214" cy="544480"/>
            <a:chOff x="677770" y="1838738"/>
            <a:chExt cx="1731533" cy="5444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1655110" cy="54448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677770" y="1910746"/>
              <a:ext cx="17315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ctr">
                <a:tabLst>
                  <a:tab pos="358775" algn="l"/>
                </a:tabLst>
              </a:pPr>
              <a:r>
                <a:rPr lang="en-ID" sz="2400" b="1" dirty="0" smtClean="0">
                  <a:solidFill>
                    <a:srgbClr val="FF0066"/>
                  </a:solidFill>
                </a:rPr>
                <a:t>roti</a:t>
              </a:r>
              <a:endParaRPr lang="en-US" sz="2400" b="1" dirty="0" smtClean="0">
                <a:solidFill>
                  <a:srgbClr val="FF00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83579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3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1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9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90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7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3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6056" y="1167558"/>
            <a:ext cx="2747177" cy="183624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0415" y="843558"/>
            <a:ext cx="2684428" cy="178961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2" name="Group 6"/>
          <p:cNvGrpSpPr/>
          <p:nvPr/>
        </p:nvGrpSpPr>
        <p:grpSpPr>
          <a:xfrm>
            <a:off x="1187624" y="2859782"/>
            <a:ext cx="2736302" cy="544480"/>
            <a:chOff x="685800" y="1838738"/>
            <a:chExt cx="2858824" cy="5444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1956039" cy="5444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35073" y="1921553"/>
              <a:ext cx="27095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ID" sz="2400" b="1" dirty="0" smtClean="0"/>
                <a:t>p-e-r-a-h-u</a:t>
              </a:r>
              <a:endParaRPr lang="en-US" sz="2400" b="1" dirty="0" smtClean="0">
                <a:solidFill>
                  <a:srgbClr val="009999"/>
                </a:solidFill>
              </a:endParaRPr>
            </a:p>
          </p:txBody>
        </p:sp>
      </p:grpSp>
      <p:grpSp>
        <p:nvGrpSpPr>
          <p:cNvPr id="3" name="Group 9"/>
          <p:cNvGrpSpPr/>
          <p:nvPr/>
        </p:nvGrpSpPr>
        <p:grpSpPr>
          <a:xfrm>
            <a:off x="1187624" y="3481689"/>
            <a:ext cx="1872208" cy="544480"/>
            <a:chOff x="685800" y="1838738"/>
            <a:chExt cx="1407495" cy="5444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1407495" cy="54448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59841" y="1910746"/>
              <a:ext cx="12049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ctr">
                <a:tabLst>
                  <a:tab pos="358775" algn="l"/>
                </a:tabLst>
              </a:pPr>
              <a:r>
                <a:rPr lang="en-ID" sz="2400" b="1" dirty="0" err="1" smtClean="0">
                  <a:solidFill>
                    <a:srgbClr val="008080"/>
                  </a:solidFill>
                </a:rPr>
                <a:t>pe-ra-hu</a:t>
              </a:r>
              <a:endParaRPr lang="en-US" sz="2400" b="1" dirty="0" smtClean="0">
                <a:solidFill>
                  <a:srgbClr val="009999"/>
                </a:solidFill>
              </a:endParaRPr>
            </a:p>
          </p:txBody>
        </p:sp>
      </p:grpSp>
      <p:grpSp>
        <p:nvGrpSpPr>
          <p:cNvPr id="19" name="Group 10"/>
          <p:cNvGrpSpPr/>
          <p:nvPr/>
        </p:nvGrpSpPr>
        <p:grpSpPr>
          <a:xfrm>
            <a:off x="176662" y="195486"/>
            <a:ext cx="7395734" cy="504056"/>
            <a:chOff x="1490572" y="5795748"/>
            <a:chExt cx="13953938" cy="50405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ounded Rectangle 23"/>
            <p:cNvSpPr/>
            <p:nvPr/>
          </p:nvSpPr>
          <p:spPr>
            <a:xfrm>
              <a:off x="1490572" y="5799739"/>
              <a:ext cx="13684364" cy="5000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latin typeface="+mj-lt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490572" y="5795748"/>
              <a:ext cx="139539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2400" b="1" dirty="0" smtClean="0">
                  <a:solidFill>
                    <a:srgbClr val="FF0066"/>
                  </a:solidFill>
                  <a:latin typeface="+mj-lt"/>
                  <a:cs typeface="Arial" panose="020B0604020202020204" pitchFamily="34" charset="0"/>
                </a:rPr>
                <a:t>Ayo, </a:t>
              </a:r>
              <a:r>
                <a:rPr lang="en-ID" sz="2400" b="1" dirty="0" err="1" smtClean="0">
                  <a:solidFill>
                    <a:srgbClr val="FF0066"/>
                  </a:solidFill>
                  <a:latin typeface="+mj-lt"/>
                  <a:cs typeface="Arial" panose="020B0604020202020204" pitchFamily="34" charset="0"/>
                </a:rPr>
                <a:t>bacalah</a:t>
              </a:r>
              <a:r>
                <a:rPr lang="en-ID" sz="2400" b="1" dirty="0" smtClean="0">
                  <a:solidFill>
                    <a:srgbClr val="FF0066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ID" sz="2400" b="1" dirty="0" err="1" smtClean="0">
                  <a:solidFill>
                    <a:srgbClr val="FF0066"/>
                  </a:solidFill>
                  <a:latin typeface="+mj-lt"/>
                  <a:cs typeface="Arial" panose="020B0604020202020204" pitchFamily="34" charset="0"/>
                </a:rPr>
                <a:t>setiap</a:t>
              </a:r>
              <a:r>
                <a:rPr lang="en-ID" sz="2400" b="1" dirty="0" smtClean="0">
                  <a:solidFill>
                    <a:srgbClr val="FF0066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ID" sz="2400" b="1" dirty="0" err="1" smtClean="0">
                  <a:solidFill>
                    <a:srgbClr val="FF0066"/>
                  </a:solidFill>
                  <a:latin typeface="+mj-lt"/>
                  <a:cs typeface="Arial" panose="020B0604020202020204" pitchFamily="34" charset="0"/>
                </a:rPr>
                <a:t>huruf</a:t>
              </a:r>
              <a:r>
                <a:rPr lang="en-ID" sz="2400" b="1" dirty="0" smtClean="0">
                  <a:solidFill>
                    <a:srgbClr val="FF0066"/>
                  </a:solidFill>
                  <a:latin typeface="+mj-lt"/>
                  <a:cs typeface="Arial" panose="020B0604020202020204" pitchFamily="34" charset="0"/>
                </a:rPr>
                <a:t>, </a:t>
              </a:r>
              <a:r>
                <a:rPr lang="en-ID" sz="2400" b="1" dirty="0" err="1" smtClean="0">
                  <a:solidFill>
                    <a:srgbClr val="FF0066"/>
                  </a:solidFill>
                  <a:latin typeface="+mj-lt"/>
                  <a:cs typeface="Arial" panose="020B0604020202020204" pitchFamily="34" charset="0"/>
                </a:rPr>
                <a:t>suku</a:t>
              </a:r>
              <a:r>
                <a:rPr lang="en-ID" sz="2400" b="1" dirty="0" smtClean="0">
                  <a:solidFill>
                    <a:srgbClr val="FF0066"/>
                  </a:solidFill>
                  <a:latin typeface="+mj-lt"/>
                  <a:cs typeface="Arial" panose="020B0604020202020204" pitchFamily="34" charset="0"/>
                </a:rPr>
                <a:t> kata, </a:t>
              </a:r>
              <a:r>
                <a:rPr lang="en-ID" sz="2400" b="1" dirty="0" err="1" smtClean="0">
                  <a:solidFill>
                    <a:srgbClr val="FF0066"/>
                  </a:solidFill>
                  <a:latin typeface="+mj-lt"/>
                  <a:cs typeface="Arial" panose="020B0604020202020204" pitchFamily="34" charset="0"/>
                </a:rPr>
                <a:t>dan</a:t>
              </a:r>
              <a:r>
                <a:rPr lang="en-ID" sz="2400" b="1" dirty="0" smtClean="0">
                  <a:solidFill>
                    <a:srgbClr val="FF0066"/>
                  </a:solidFill>
                  <a:latin typeface="+mj-lt"/>
                  <a:cs typeface="Arial" panose="020B0604020202020204" pitchFamily="34" charset="0"/>
                </a:rPr>
                <a:t> kata </a:t>
              </a:r>
              <a:r>
                <a:rPr lang="en-ID" sz="2400" b="1" dirty="0" err="1" smtClean="0">
                  <a:solidFill>
                    <a:srgbClr val="FF0066"/>
                  </a:solidFill>
                  <a:latin typeface="+mj-lt"/>
                  <a:cs typeface="Arial" panose="020B0604020202020204" pitchFamily="34" charset="0"/>
                </a:rPr>
                <a:t>berikut</a:t>
              </a:r>
              <a:r>
                <a:rPr lang="en-ID" sz="2400" b="1" dirty="0" smtClean="0">
                  <a:solidFill>
                    <a:srgbClr val="FF0066"/>
                  </a:solidFill>
                  <a:latin typeface="+mj-lt"/>
                  <a:cs typeface="Arial" panose="020B0604020202020204" pitchFamily="34" charset="0"/>
                </a:rPr>
                <a:t>.</a:t>
              </a:r>
              <a:endParaRPr lang="en-US" sz="2400" b="1" dirty="0">
                <a:solidFill>
                  <a:srgbClr val="FF0066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9"/>
          <p:cNvGrpSpPr/>
          <p:nvPr/>
        </p:nvGrpSpPr>
        <p:grpSpPr>
          <a:xfrm>
            <a:off x="1187624" y="4089337"/>
            <a:ext cx="1872208" cy="544480"/>
            <a:chOff x="685800" y="1838738"/>
            <a:chExt cx="1313145" cy="5444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1313145" cy="54448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685800" y="1910746"/>
              <a:ext cx="12391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ctr">
                <a:tabLst>
                  <a:tab pos="358775" algn="l"/>
                </a:tabLst>
              </a:pPr>
              <a:r>
                <a:rPr lang="en-ID" sz="2400" b="1" dirty="0" err="1" smtClean="0">
                  <a:solidFill>
                    <a:srgbClr val="FF0066"/>
                  </a:solidFill>
                </a:rPr>
                <a:t>perahu</a:t>
              </a:r>
              <a:endParaRPr lang="en-US" sz="2400" b="1" dirty="0" smtClean="0">
                <a:solidFill>
                  <a:srgbClr val="FF0066"/>
                </a:solidFill>
              </a:endParaRPr>
            </a:p>
          </p:txBody>
        </p:sp>
      </p:grpSp>
      <p:grpSp>
        <p:nvGrpSpPr>
          <p:cNvPr id="29" name="Group 6"/>
          <p:cNvGrpSpPr/>
          <p:nvPr/>
        </p:nvGrpSpPr>
        <p:grpSpPr>
          <a:xfrm>
            <a:off x="5172005" y="2891366"/>
            <a:ext cx="2496339" cy="544480"/>
            <a:chOff x="535334" y="1838738"/>
            <a:chExt cx="1912621" cy="5444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334" y="1838738"/>
              <a:ext cx="1912621" cy="54448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535334" y="1921553"/>
              <a:ext cx="18050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ctr">
                <a:tabLst>
                  <a:tab pos="358775" algn="l"/>
                </a:tabLst>
              </a:pPr>
              <a:r>
                <a:rPr lang="en-ID" sz="2400" b="1" dirty="0" smtClean="0"/>
                <a:t>s-e-l-e-n-d-a-n-g</a:t>
              </a:r>
              <a:endParaRPr lang="en-US" sz="2400" b="1" dirty="0" smtClean="0">
                <a:solidFill>
                  <a:srgbClr val="009999"/>
                </a:solidFill>
              </a:endParaRPr>
            </a:p>
          </p:txBody>
        </p:sp>
      </p:grpSp>
      <p:grpSp>
        <p:nvGrpSpPr>
          <p:cNvPr id="32" name="Group 9"/>
          <p:cNvGrpSpPr/>
          <p:nvPr/>
        </p:nvGrpSpPr>
        <p:grpSpPr>
          <a:xfrm>
            <a:off x="5076056" y="3481689"/>
            <a:ext cx="2592288" cy="544480"/>
            <a:chOff x="610568" y="1838738"/>
            <a:chExt cx="1731533" cy="5444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1655110" cy="544480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610568" y="1910746"/>
              <a:ext cx="17315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ctr">
                <a:tabLst>
                  <a:tab pos="358775" algn="l"/>
                </a:tabLst>
              </a:pPr>
              <a:r>
                <a:rPr lang="en-ID" sz="2400" b="1" dirty="0" smtClean="0">
                  <a:solidFill>
                    <a:srgbClr val="008080"/>
                  </a:solidFill>
                </a:rPr>
                <a:t>se-</a:t>
              </a:r>
              <a:r>
                <a:rPr lang="en-ID" sz="2400" b="1" dirty="0" err="1" smtClean="0">
                  <a:solidFill>
                    <a:srgbClr val="008080"/>
                  </a:solidFill>
                </a:rPr>
                <a:t>len</a:t>
              </a:r>
              <a:r>
                <a:rPr lang="en-ID" sz="2400" b="1" dirty="0" smtClean="0">
                  <a:solidFill>
                    <a:srgbClr val="008080"/>
                  </a:solidFill>
                </a:rPr>
                <a:t>-dang</a:t>
              </a:r>
              <a:endParaRPr lang="en-US" sz="2400" b="1" dirty="0" smtClean="0">
                <a:solidFill>
                  <a:srgbClr val="009999"/>
                </a:solidFill>
              </a:endParaRPr>
            </a:p>
          </p:txBody>
        </p:sp>
      </p:grpSp>
      <p:grpSp>
        <p:nvGrpSpPr>
          <p:cNvPr id="35" name="Group 9"/>
          <p:cNvGrpSpPr/>
          <p:nvPr/>
        </p:nvGrpSpPr>
        <p:grpSpPr>
          <a:xfrm>
            <a:off x="5148064" y="4089337"/>
            <a:ext cx="2477875" cy="544480"/>
            <a:chOff x="649384" y="1838738"/>
            <a:chExt cx="1731533" cy="5444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1655110" cy="54448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649384" y="1910746"/>
              <a:ext cx="17315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ctr">
                <a:tabLst>
                  <a:tab pos="358775" algn="l"/>
                </a:tabLst>
              </a:pPr>
              <a:r>
                <a:rPr lang="en-ID" sz="2400" b="1" dirty="0" err="1" smtClean="0">
                  <a:solidFill>
                    <a:srgbClr val="FF0066"/>
                  </a:solidFill>
                </a:rPr>
                <a:t>selendang</a:t>
              </a:r>
              <a:endParaRPr lang="en-US" sz="2400" b="1" dirty="0" smtClean="0">
                <a:solidFill>
                  <a:srgbClr val="FF00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45647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3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1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9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90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7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3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3.3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2|1.7|1.1|2.8|0.9|1.5|1.4|1.6|1.7|1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1493</TotalTime>
  <Words>840</Words>
  <Application>Microsoft Office PowerPoint</Application>
  <PresentationFormat>On-screen Show (16:9)</PresentationFormat>
  <Paragraphs>158</Paragraphs>
  <Slides>35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Tuti Aprianti</cp:lastModifiedBy>
  <cp:revision>68</cp:revision>
  <dcterms:created xsi:type="dcterms:W3CDTF">2022-01-17T01:37:52Z</dcterms:created>
  <dcterms:modified xsi:type="dcterms:W3CDTF">2023-04-29T04:10:01Z</dcterms:modified>
</cp:coreProperties>
</file>