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3" r:id="rId2"/>
    <p:sldId id="314" r:id="rId3"/>
    <p:sldId id="300" r:id="rId4"/>
    <p:sldId id="302" r:id="rId5"/>
    <p:sldId id="303" r:id="rId6"/>
    <p:sldId id="304" r:id="rId7"/>
    <p:sldId id="305" r:id="rId8"/>
    <p:sldId id="310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  <a:srgbClr val="FF6600"/>
    <a:srgbClr val="FFD13F"/>
    <a:srgbClr val="FFC000"/>
    <a:srgbClr val="FFD54F"/>
    <a:srgbClr val="FFFA00"/>
    <a:srgbClr val="C55A11"/>
    <a:srgbClr val="3155ED"/>
    <a:srgbClr val="F2F2F2"/>
    <a:srgbClr val="83D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94684" autoAdjust="0"/>
  </p:normalViewPr>
  <p:slideViewPr>
    <p:cSldViewPr snapToGrid="0">
      <p:cViewPr varScale="1">
        <p:scale>
          <a:sx n="66" d="100"/>
          <a:sy n="66" d="100"/>
        </p:scale>
        <p:origin x="-88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BCCF1-302F-4656-95E7-6FBD83B436FE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2863-A690-4E69-854D-E49BB6E59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“BUDAYA DAN BAHASA BANJAR” </a:t>
            </a:r>
            <a:r>
              <a:rPr lang="en-US" dirty="0" err="1" smtClean="0"/>
              <a:t>diubah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cover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C2863-A690-4E69-854D-E49BB6E59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3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098AB81-6EEE-44B4-9BD4-5C2410C80411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446B57-EB3C-4CC6-809F-E0CA2D019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0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3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a Pembelajaran\KURIKULUM MERDEKA\Template Buku Regular SD Kur. Merdeka\Template Buku Regular SD\banner matematika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7586"/>
            <a:ext cx="12192001" cy="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3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3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6087" y="4024373"/>
            <a:ext cx="2772983" cy="42062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4</a:t>
            </a:r>
            <a:endParaRPr lang="id-ID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6345240" y="2615519"/>
            <a:ext cx="4017927" cy="957620"/>
          </a:xfrm>
          <a:prstGeom prst="rect">
            <a:avLst/>
          </a:prstGeom>
        </p:spPr>
        <p:txBody>
          <a:bodyPr lIns="121917" tIns="60958" rIns="121917" bIns="60958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00" b="1" dirty="0" err="1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Matematika</a:t>
            </a:r>
            <a:endParaRPr lang="en-US" sz="43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32" y="1338810"/>
            <a:ext cx="2951576" cy="41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0420" y="399206"/>
            <a:ext cx="7211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  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Faktor Persekutuan dari Dua Bilangan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8601" y="1092891"/>
            <a:ext cx="548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Tentukan faktor persekutuan dari 6 dan </a:t>
            </a:r>
            <a:r>
              <a:rPr lang="id-ID" sz="2400" dirty="0" smtClean="0">
                <a:cs typeface="Arial" panose="020B0604020202020204" pitchFamily="34" charset="0"/>
              </a:rPr>
              <a:t>8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8600" y="1628201"/>
            <a:ext cx="526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Pertama, tuliskan semua faktor dari 6.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613" y="3644062"/>
            <a:ext cx="344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Faktor dari 6 : 1, 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2, 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3,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 6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7613" y="4085947"/>
            <a:ext cx="344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Faktor dari 8 : 1,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  2, 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4,  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id-ID" sz="2400" dirty="0">
                <a:cs typeface="Arial" panose="020B0604020202020204" pitchFamily="34" charset="0"/>
              </a:rPr>
              <a:t>8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600" y="2026175"/>
            <a:ext cx="472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Lalu, tuliskan semua faktor dari 8.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8601" y="2419978"/>
            <a:ext cx="821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Lingkarilah semua faktor kelipatan 6 yang juga merupakan faktor dari 8.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18072" y="3387078"/>
            <a:ext cx="3887619" cy="1361830"/>
          </a:xfrm>
          <a:prstGeom prst="roundRect">
            <a:avLst/>
          </a:prstGeom>
          <a:solidFill>
            <a:srgbClr val="FFD85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Bilangan yang dilingkari adalah </a:t>
            </a:r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faktor persekutuan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dari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kedua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bilangan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3871886" y="3694023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258975" y="3694023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278025" y="4112728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871886" y="4120850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87613" y="5054341"/>
            <a:ext cx="8287449" cy="58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Jadi, faktor persekutuan dari 6 dan 8 adalah </a:t>
            </a:r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 dan </a:t>
            </a:r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85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5044" y="663007"/>
            <a:ext cx="8432927" cy="1083381"/>
            <a:chOff x="1411195" y="3352296"/>
            <a:chExt cx="5883878" cy="626962"/>
          </a:xfrm>
        </p:grpSpPr>
        <p:sp>
          <p:nvSpPr>
            <p:cNvPr id="17" name="Parallelogram 16"/>
            <p:cNvSpPr/>
            <p:nvPr/>
          </p:nvSpPr>
          <p:spPr>
            <a:xfrm>
              <a:off x="1411195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364985" y="3369658"/>
              <a:ext cx="2869567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FFA513"/>
                </a:buClr>
                <a:buNone/>
                <a:defRPr/>
              </a:pPr>
              <a:r>
                <a:rPr lang="fi-FI" sz="2800" b="1" dirty="0" smtClean="0">
                  <a:solidFill>
                    <a:schemeClr val="tx1"/>
                  </a:solidFill>
                </a:rPr>
                <a:t>KELIPATAN DAN FAKTOR </a:t>
              </a:r>
              <a:br>
                <a:rPr lang="fi-FI" sz="2800" b="1" dirty="0" smtClean="0">
                  <a:solidFill>
                    <a:schemeClr val="tx1"/>
                  </a:solidFill>
                </a:rPr>
              </a:br>
              <a:r>
                <a:rPr lang="fi-FI" sz="2800" b="1" dirty="0" smtClean="0">
                  <a:solidFill>
                    <a:schemeClr val="tx1"/>
                  </a:solidFill>
                </a:rPr>
                <a:t>BILANGAN</a:t>
              </a:r>
              <a:endParaRPr lang="nn-NO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2" tIns="81275" rIns="162552" bIns="81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625519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3" cy="1337224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10234" y="-488577"/>
              <a:ext cx="730466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34455" y="-119089"/>
              <a:ext cx="299832" cy="5250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3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21730" y="2849886"/>
            <a:ext cx="3816681" cy="2397134"/>
            <a:chOff x="821730" y="2849886"/>
            <a:chExt cx="3816681" cy="2397134"/>
          </a:xfrm>
        </p:grpSpPr>
        <p:sp>
          <p:nvSpPr>
            <p:cNvPr id="31" name="Rectangle 30"/>
            <p:cNvSpPr/>
            <p:nvPr/>
          </p:nvSpPr>
          <p:spPr>
            <a:xfrm>
              <a:off x="821731" y="3431138"/>
              <a:ext cx="381668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eriod"/>
              </a:pPr>
              <a:r>
                <a:rPr lang="sv-SE" sz="1600" dirty="0" smtClean="0"/>
                <a:t>Menentukan </a:t>
              </a:r>
              <a:r>
                <a:rPr lang="sv-SE" sz="1600" dirty="0"/>
                <a:t>faktor dan kelipatan suatu </a:t>
              </a:r>
              <a:r>
                <a:rPr lang="sv-SE" sz="1600" dirty="0" smtClean="0"/>
                <a:t>bilangan.</a:t>
              </a:r>
            </a:p>
            <a:p>
              <a:pPr marL="342900" indent="-342900">
                <a:buAutoNum type="arabicPeriod"/>
              </a:pPr>
              <a:r>
                <a:rPr lang="en-US" sz="1600" dirty="0" err="1" smtClean="0"/>
                <a:t>Menentukan</a:t>
              </a:r>
              <a:r>
                <a:rPr lang="en-US" sz="1600" dirty="0" smtClean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 smtClean="0"/>
                <a:t>mengidentifikasi</a:t>
              </a:r>
              <a:r>
                <a:rPr lang="en-US" sz="1600" dirty="0" smtClean="0"/>
                <a:t> </a:t>
              </a:r>
              <a:r>
                <a:rPr lang="en-US" sz="1600" dirty="0" err="1"/>
                <a:t>bilangan</a:t>
              </a:r>
              <a:r>
                <a:rPr lang="en-US" sz="1600" dirty="0"/>
                <a:t> prima</a:t>
              </a:r>
              <a:r>
                <a:rPr lang="en-US" sz="1600" dirty="0" smtClean="0"/>
                <a:t>.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 </a:t>
              </a:r>
              <a:r>
                <a:rPr lang="en-US" sz="1600" dirty="0" err="1"/>
                <a:t>Menyelesaikan</a:t>
              </a:r>
              <a:r>
                <a:rPr lang="en-US" sz="1600" dirty="0"/>
                <a:t> </a:t>
              </a:r>
              <a:r>
                <a:rPr lang="en-US" sz="1600" dirty="0" err="1"/>
                <a:t>masalah</a:t>
              </a:r>
              <a:r>
                <a:rPr lang="en-US" sz="1600" dirty="0"/>
                <a:t> yang </a:t>
              </a:r>
              <a:r>
                <a:rPr lang="en-US" sz="1600" dirty="0" err="1"/>
                <a:t>berhubungan</a:t>
              </a:r>
              <a:r>
                <a:rPr lang="en-US" sz="1600" dirty="0"/>
                <a:t>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/>
                <a:t>faktor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kelipatan</a:t>
              </a:r>
              <a:r>
                <a:rPr lang="en-US" sz="1600" dirty="0"/>
                <a:t> </a:t>
              </a:r>
              <a:r>
                <a:rPr lang="en-US" sz="1600" dirty="0" err="1" smtClean="0"/>
                <a:t>suatu</a:t>
              </a:r>
              <a:r>
                <a:rPr lang="en-US" sz="1600" dirty="0"/>
                <a:t> </a:t>
              </a:r>
              <a:r>
                <a:rPr lang="en-US" sz="1600" dirty="0" err="1" smtClean="0"/>
                <a:t>bilangan</a:t>
              </a:r>
              <a:r>
                <a:rPr lang="en-US" sz="1600" dirty="0"/>
                <a:t>.</a:t>
              </a:r>
              <a:endParaRPr 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1730" y="2849886"/>
              <a:ext cx="2819132" cy="457200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8453" y="287294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10860" y="-1249976"/>
            <a:ext cx="7402550" cy="7402550"/>
            <a:chOff x="4095811" y="-1268231"/>
            <a:chExt cx="6156476" cy="6156476"/>
          </a:xfrm>
        </p:grpSpPr>
        <p:grpSp>
          <p:nvGrpSpPr>
            <p:cNvPr id="35" name="Group 34"/>
            <p:cNvGrpSpPr/>
            <p:nvPr/>
          </p:nvGrpSpPr>
          <p:grpSpPr>
            <a:xfrm>
              <a:off x="4095811" y="-1268231"/>
              <a:ext cx="6156476" cy="6156476"/>
              <a:chOff x="-8747562" y="446509"/>
              <a:chExt cx="7067550" cy="706755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-8747562" y="446509"/>
                <a:ext cx="7067550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-8328462" y="842301"/>
                <a:ext cx="6229350" cy="6229350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6" r="12496"/>
            <a:stretch/>
          </p:blipFill>
          <p:spPr>
            <a:xfrm>
              <a:off x="4481063" y="-921900"/>
              <a:ext cx="5400000" cy="5400000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03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393" y="228835"/>
            <a:ext cx="4579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Kelipatan dan Faktor</a:t>
            </a:r>
            <a:endParaRPr lang="en-US" sz="40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0505" y="1321019"/>
            <a:ext cx="8255262" cy="1059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Beberapa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pita dengan panjang </a:t>
            </a:r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masing-masing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3 cm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Jika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disusun memanjang, akan diperoleh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  <a:endParaRPr lang="id-ID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710" y="882774"/>
            <a:ext cx="242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Kelipatan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4367" y="5201290"/>
            <a:ext cx="7982650" cy="8229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Kelipatan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suatu bilangan adalah bilangan-bilangan yang dapat habis dibagi bilangan tersebut.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5587" y="2669616"/>
            <a:ext cx="1080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856537" y="3106459"/>
            <a:ext cx="1142650" cy="330423"/>
            <a:chOff x="1427133" y="3484842"/>
            <a:chExt cx="1142650" cy="33042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427133" y="3505200"/>
              <a:ext cx="111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461295" y="3484842"/>
              <a:ext cx="1108488" cy="3304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200" dirty="0">
                  <a:solidFill>
                    <a:sysClr val="windowText" lastClr="000000"/>
                  </a:solidFill>
                  <a:latin typeface="+mj-lt"/>
                  <a:cs typeface="Arial" pitchFamily="34" charset="0"/>
                </a:rPr>
                <a:t>3 cm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24005" y="2574366"/>
            <a:ext cx="106012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 pita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875587" y="3503236"/>
            <a:ext cx="2160000" cy="360000"/>
            <a:chOff x="1446183" y="3960450"/>
            <a:chExt cx="2160000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446183" y="3960450"/>
              <a:ext cx="108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26183" y="3960450"/>
              <a:ext cx="108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75587" y="3898047"/>
            <a:ext cx="2160000" cy="405939"/>
            <a:chOff x="1446183" y="4355260"/>
            <a:chExt cx="2160000" cy="405939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446183" y="4428150"/>
              <a:ext cx="216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907058" y="4355260"/>
              <a:ext cx="1238250" cy="4059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200" dirty="0">
                  <a:solidFill>
                    <a:sysClr val="windowText" lastClr="000000"/>
                  </a:solidFill>
                  <a:latin typeface="+mj-lt"/>
                  <a:cs typeface="Arial" pitchFamily="34" charset="0"/>
                </a:rPr>
                <a:t>6 cm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924004" y="3401386"/>
            <a:ext cx="106012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2 pita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856537" y="4315824"/>
            <a:ext cx="3240000" cy="360000"/>
            <a:chOff x="1427133" y="4883400"/>
            <a:chExt cx="3240000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427133" y="4883400"/>
              <a:ext cx="108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07133" y="4883400"/>
              <a:ext cx="108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7133" y="4883400"/>
              <a:ext cx="108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56537" y="4740833"/>
            <a:ext cx="3240000" cy="351437"/>
            <a:chOff x="1427133" y="5213812"/>
            <a:chExt cx="3240000" cy="35143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427133" y="5253220"/>
              <a:ext cx="324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428008" y="5213812"/>
              <a:ext cx="1238250" cy="3514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200" dirty="0">
                  <a:solidFill>
                    <a:sysClr val="windowText" lastClr="000000"/>
                  </a:solidFill>
                  <a:latin typeface="+mj-lt"/>
                  <a:cs typeface="Arial" pitchFamily="34" charset="0"/>
                </a:rPr>
                <a:t>9 cm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24005" y="4225824"/>
            <a:ext cx="1060125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3 pita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79754" y="2206458"/>
            <a:ext cx="3645088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Dalam penulisan bilangan :</a:t>
            </a:r>
          </a:p>
        </p:txBody>
      </p:sp>
      <p:sp>
        <p:nvSpPr>
          <p:cNvPr id="31" name="Oval 30"/>
          <p:cNvSpPr/>
          <p:nvPr/>
        </p:nvSpPr>
        <p:spPr>
          <a:xfrm>
            <a:off x="7143750" y="2681444"/>
            <a:ext cx="457200" cy="4572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43750" y="3399795"/>
            <a:ext cx="457200" cy="4572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143750" y="4237706"/>
            <a:ext cx="457200" cy="457200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753156" y="2742080"/>
            <a:ext cx="444600" cy="1971810"/>
            <a:chOff x="6438706" y="3199294"/>
            <a:chExt cx="444600" cy="1944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654706" y="3199294"/>
              <a:ext cx="0" cy="194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438706" y="3208819"/>
              <a:ext cx="2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438706" y="5143294"/>
              <a:ext cx="2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667306" y="4156200"/>
              <a:ext cx="216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8264416" y="2906107"/>
            <a:ext cx="1752600" cy="1634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rgbClr val="0070C0"/>
                </a:solidFill>
                <a:latin typeface="+mj-lt"/>
                <a:cs typeface="Arial" pitchFamily="34" charset="0"/>
              </a:rPr>
              <a:t>Bilangan kelipatan 3 atau bilangan yang habis dibagi 3.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938081" y="186594"/>
            <a:ext cx="638939" cy="669668"/>
            <a:chOff x="394825" y="276478"/>
            <a:chExt cx="638939" cy="669668"/>
          </a:xfrm>
        </p:grpSpPr>
        <p:sp>
          <p:nvSpPr>
            <p:cNvPr id="52" name="Oval 51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032" y="276478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188302" y="2640521"/>
            <a:ext cx="148412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 × 3 =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89769" y="4212939"/>
            <a:ext cx="148412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3 × 3 = 9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89769" y="3371108"/>
            <a:ext cx="148412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2 × 3 = 6</a:t>
            </a:r>
          </a:p>
        </p:txBody>
      </p:sp>
    </p:spTree>
    <p:extLst>
      <p:ext uri="{BB962C8B-B14F-4D97-AF65-F5344CB8AC3E}">
        <p14:creationId xmlns:p14="http://schemas.microsoft.com/office/powerpoint/2010/main" val="3459314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7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2" grpId="0" animBg="1"/>
      <p:bldP spid="15" grpId="0"/>
      <p:bldP spid="20" grpId="0"/>
      <p:bldP spid="26" grpId="0"/>
      <p:bldP spid="28" grpId="0"/>
      <p:bldP spid="31" grpId="0" animBg="1"/>
      <p:bldP spid="32" grpId="0" animBg="1"/>
      <p:bldP spid="33" grpId="0" animBg="1"/>
      <p:bldP spid="46" grpId="0"/>
      <p:bldP spid="42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27922" y="658212"/>
            <a:ext cx="6348947" cy="484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Ada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24 ubin berbentuk persegi dengan ukuran 1 cm.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84025" y="1143000"/>
            <a:ext cx="6651800" cy="815250"/>
            <a:chOff x="1009000" y="2000250"/>
            <a:chExt cx="6651800" cy="81525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100900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900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931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2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978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9425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420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680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096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15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0080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2800" y="200025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900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900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31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812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978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39425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20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0680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096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15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0080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82800" y="2455500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38325" y="2062531"/>
            <a:ext cx="9492699" cy="708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Ubin tersebut </a:t>
            </a:r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dapat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disusun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menjadi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beberapa persegi panjang dengan ukuran</a:t>
            </a:r>
            <a:r>
              <a:rPr lang="en-US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:</a:t>
            </a:r>
            <a:endParaRPr lang="id-ID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365119" y="3011830"/>
            <a:ext cx="8588043" cy="360000"/>
            <a:chOff x="627950" y="3386168"/>
            <a:chExt cx="8588043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627950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38850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1892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92375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03634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2375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63634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697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23634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297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4714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897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05268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616168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59210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696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96718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296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056718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7864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16718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3864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85599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498643" y="33861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365119" y="3859882"/>
            <a:ext cx="4279193" cy="360000"/>
            <a:chOff x="363287" y="4986368"/>
            <a:chExt cx="4279193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363287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74187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7229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27712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897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787712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9897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20513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5897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513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28248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92513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65119" y="4219882"/>
            <a:ext cx="4279193" cy="360000"/>
            <a:chOff x="4672137" y="4986368"/>
            <a:chExt cx="4279193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2" name="Rectangle 81"/>
            <p:cNvSpPr/>
            <p:nvPr/>
          </p:nvSpPr>
          <p:spPr>
            <a:xfrm>
              <a:off x="4672137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83037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026079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36562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44782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096562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0782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51398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67821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87398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59133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8233980" y="49863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365118" y="5070515"/>
            <a:ext cx="2855684" cy="360000"/>
            <a:chOff x="363287" y="5858768"/>
            <a:chExt cx="2855684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3" name="Rectangle 112"/>
            <p:cNvSpPr/>
            <p:nvPr/>
          </p:nvSpPr>
          <p:spPr>
            <a:xfrm>
              <a:off x="3632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741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229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2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3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78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49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85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65118" y="5421801"/>
            <a:ext cx="2855684" cy="360000"/>
            <a:chOff x="363287" y="5858768"/>
            <a:chExt cx="2855684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7" name="Rectangle 126"/>
            <p:cNvSpPr/>
            <p:nvPr/>
          </p:nvSpPr>
          <p:spPr>
            <a:xfrm>
              <a:off x="3632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741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17229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42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13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78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49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85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65118" y="5781801"/>
            <a:ext cx="2855684" cy="360000"/>
            <a:chOff x="363287" y="5858768"/>
            <a:chExt cx="2855684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6" name="Rectangle 135"/>
            <p:cNvSpPr/>
            <p:nvPr/>
          </p:nvSpPr>
          <p:spPr>
            <a:xfrm>
              <a:off x="3632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074187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17229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42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13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1787712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49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858971" y="5858768"/>
              <a:ext cx="36000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8117285" y="4335418"/>
            <a:ext cx="2152184" cy="360000"/>
            <a:chOff x="4118175" y="5398622"/>
            <a:chExt cx="2127956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6" name="Rectangle 165"/>
            <p:cNvSpPr/>
            <p:nvPr/>
          </p:nvSpPr>
          <p:spPr>
            <a:xfrm>
              <a:off x="4118175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4824826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471544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79991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90184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5535250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8115544" y="4688736"/>
            <a:ext cx="2153194" cy="360000"/>
            <a:chOff x="4114500" y="5398622"/>
            <a:chExt cx="2113238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6" name="Rectangle 175"/>
            <p:cNvSpPr/>
            <p:nvPr/>
          </p:nvSpPr>
          <p:spPr>
            <a:xfrm>
              <a:off x="4114500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818104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464794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5171629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874418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524333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8117286" y="5042054"/>
            <a:ext cx="2137670" cy="360000"/>
            <a:chOff x="4114500" y="5398622"/>
            <a:chExt cx="2113605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3" name="Rectangle 182"/>
            <p:cNvSpPr/>
            <p:nvPr/>
          </p:nvSpPr>
          <p:spPr>
            <a:xfrm>
              <a:off x="4114500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821725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468442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166214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872158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20899" y="5398622"/>
              <a:ext cx="355947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115544" y="5395372"/>
            <a:ext cx="2153194" cy="360000"/>
            <a:chOff x="4114500" y="5398622"/>
            <a:chExt cx="2113238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0" name="Rectangle 189"/>
            <p:cNvSpPr/>
            <p:nvPr/>
          </p:nvSpPr>
          <p:spPr>
            <a:xfrm>
              <a:off x="4114500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1752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468442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175277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874418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527981" y="5398622"/>
              <a:ext cx="353320" cy="360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+mj-lt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169056" y="90292"/>
            <a:ext cx="190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2.  	</a:t>
            </a:r>
            <a:r>
              <a:rPr lang="en-US" sz="32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Faktor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080019" y="2561830"/>
            <a:ext cx="232228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rgbClr val="FF6600"/>
                </a:solidFill>
                <a:latin typeface="+mj-lt"/>
                <a:cs typeface="Arial" pitchFamily="34" charset="0"/>
              </a:rPr>
              <a:t>Ukuran 24 × 1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080019" y="3361878"/>
            <a:ext cx="232228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rgbClr val="FF6600"/>
                </a:solidFill>
                <a:latin typeface="+mj-lt"/>
                <a:cs typeface="Arial" pitchFamily="34" charset="0"/>
              </a:rPr>
              <a:t>Ukuran 12 × 2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094875" y="4598736"/>
            <a:ext cx="232228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rgbClr val="FF6600"/>
                </a:solidFill>
                <a:latin typeface="+mj-lt"/>
                <a:cs typeface="Arial" pitchFamily="34" charset="0"/>
              </a:rPr>
              <a:t>Ukuran 8 × 3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7711474" y="3802100"/>
            <a:ext cx="2322287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>
                <a:solidFill>
                  <a:srgbClr val="FF6600"/>
                </a:solidFill>
                <a:latin typeface="+mj-lt"/>
                <a:cs typeface="Arial" pitchFamily="34" charset="0"/>
              </a:rPr>
              <a:t>Ukuran 6 × 4</a:t>
            </a:r>
          </a:p>
        </p:txBody>
      </p:sp>
    </p:spTree>
    <p:extLst>
      <p:ext uri="{BB962C8B-B14F-4D97-AF65-F5344CB8AC3E}">
        <p14:creationId xmlns:p14="http://schemas.microsoft.com/office/powerpoint/2010/main" val="331425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146" grpId="0"/>
      <p:bldP spid="147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5898" y="324831"/>
            <a:ext cx="8154100" cy="747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Ukuran persegi panjang lain dapat dicari dengan melengkapi tabel </a:t>
            </a:r>
            <a:r>
              <a:rPr lang="id-ID" sz="2400" dirty="0" smtClean="0">
                <a:solidFill>
                  <a:schemeClr val="tx1"/>
                </a:solidFill>
                <a:cs typeface="Arial" pitchFamily="34" charset="0"/>
              </a:rPr>
              <a:t>berik</a:t>
            </a:r>
            <a:r>
              <a:rPr lang="en-US" sz="2400" dirty="0" err="1" smtClean="0">
                <a:solidFill>
                  <a:schemeClr val="tx1"/>
                </a:solidFill>
                <a:cs typeface="Arial" pitchFamily="34" charset="0"/>
              </a:rPr>
              <a:t>ut</a:t>
            </a:r>
            <a:r>
              <a:rPr lang="id-ID" sz="24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endParaRPr lang="id-ID" sz="2400" dirty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65500"/>
              </p:ext>
            </p:extLst>
          </p:nvPr>
        </p:nvGraphicFramePr>
        <p:xfrm>
          <a:off x="2124430" y="1240648"/>
          <a:ext cx="4801198" cy="328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6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7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7860"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endParaRPr lang="id-ID" sz="210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tc>
                  <a:txBody>
                    <a:bodyPr/>
                    <a:lstStyle/>
                    <a:p>
                      <a:endParaRPr lang="id-ID" sz="2100" dirty="0"/>
                    </a:p>
                  </a:txBody>
                  <a:tcPr marL="106202" marR="106202" marT="53101" marB="5310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48554" y="1329548"/>
            <a:ext cx="158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Arial" pitchFamily="34" charset="0"/>
              </a:rPr>
              <a:t>Panjang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1804" y="1405748"/>
            <a:ext cx="1260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Arial" pitchFamily="34" charset="0"/>
              </a:rPr>
              <a:t>Lebar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728929" y="1405748"/>
            <a:ext cx="1044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bg1"/>
                </a:solidFill>
                <a:cs typeface="Arial" pitchFamily="34" charset="0"/>
              </a:rPr>
              <a:t>Luas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48554" y="1996298"/>
            <a:ext cx="158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8554" y="2643998"/>
            <a:ext cx="158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8554" y="3310748"/>
            <a:ext cx="158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8554" y="3958448"/>
            <a:ext cx="1584000" cy="4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1804" y="2034398"/>
            <a:ext cx="1260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1804" y="2701148"/>
            <a:ext cx="1260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1804" y="3367898"/>
            <a:ext cx="1260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1804" y="4011473"/>
            <a:ext cx="1260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1754" y="2049323"/>
            <a:ext cx="1044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28929" y="2697023"/>
            <a:ext cx="1044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8929" y="3363773"/>
            <a:ext cx="1044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28929" y="4030523"/>
            <a:ext cx="1044000" cy="36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81673" y="4716509"/>
            <a:ext cx="6867897" cy="580697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Jadi, faktor dari 24 adalah 1, 2, 3, 4, 6, 8, 12, dan 24.</a:t>
            </a:r>
          </a:p>
        </p:txBody>
      </p:sp>
      <p:sp>
        <p:nvSpPr>
          <p:cNvPr id="23" name="Rounded Rectangle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4250" y="1676400"/>
            <a:ext cx="2838450" cy="3096900"/>
          </a:xfrm>
          <a:prstGeom prst="roundRect">
            <a:avLst/>
          </a:prstGeom>
          <a:blipFill rotWithShape="1">
            <a:blip r:embed="rId2"/>
            <a:stretch>
              <a:fillRect r="-214"/>
            </a:stretch>
          </a:blipFill>
          <a:ln>
            <a:noFill/>
          </a:ln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11998" y="5269042"/>
            <a:ext cx="7243512" cy="8171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cs typeface="Arial" pitchFamily="34" charset="0"/>
              </a:rPr>
              <a:t>Faktor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suatu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bilangan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adalah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pembagi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membagi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habis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bilangan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itchFamily="34" charset="0"/>
              </a:rPr>
              <a:t>tersebut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. </a:t>
            </a:r>
            <a:endParaRPr lang="id-ID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57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083" y="196555"/>
            <a:ext cx="306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6600"/>
                </a:solidFill>
                <a:cs typeface="Arial" panose="020B0604020202020204" pitchFamily="34" charset="0"/>
              </a:rPr>
              <a:t>Bilangan Prima</a:t>
            </a:r>
            <a:endParaRPr lang="en-US" sz="36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083" y="1038153"/>
            <a:ext cx="3594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cs typeface="Arial" panose="020B0604020202020204" pitchFamily="34" charset="0"/>
              </a:rPr>
              <a:t>Perhatikan contoh </a:t>
            </a:r>
            <a:r>
              <a:rPr lang="id-ID" sz="2400" dirty="0" smtClean="0"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75797" y="1746032"/>
            <a:ext cx="1523321" cy="988650"/>
            <a:chOff x="457200" y="1714500"/>
            <a:chExt cx="1523321" cy="988650"/>
          </a:xfrm>
        </p:grpSpPr>
        <p:sp>
          <p:nvSpPr>
            <p:cNvPr id="8" name="Rectangle 7"/>
            <p:cNvSpPr/>
            <p:nvPr/>
          </p:nvSpPr>
          <p:spPr>
            <a:xfrm>
              <a:off x="1000760" y="1714500"/>
              <a:ext cx="360000" cy="360000"/>
            </a:xfrm>
            <a:prstGeom prst="rect">
              <a:avLst/>
            </a:prstGeom>
            <a:solidFill>
              <a:srgbClr val="FFFA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57200" y="2074500"/>
                  <a:ext cx="1523321" cy="6286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1=1×1</m:t>
                        </m:r>
                      </m:oMath>
                    </m:oMathPara>
                  </a14:m>
                  <a:endParaRPr lang="id-I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074500"/>
                  <a:ext cx="1523321" cy="6286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00" r="-5600" b="-87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3618846" y="1578204"/>
            <a:ext cx="3124200" cy="159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Bilangan 1 </a:t>
            </a:r>
            <a:r>
              <a:rPr lang="id-ID" sz="2400" dirty="0">
                <a:solidFill>
                  <a:srgbClr val="00B050"/>
                </a:solidFill>
                <a:cs typeface="Arial" pitchFamily="34" charset="0"/>
              </a:rPr>
              <a:t>bukan bilangan prima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karena faktornya hanya ada 1, yaitu 1 itu sendiri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18846" y="3388909"/>
            <a:ext cx="3124200" cy="1593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Bilangan 3 merupakan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id-ID" sz="2400" dirty="0">
                <a:solidFill>
                  <a:srgbClr val="00B050"/>
                </a:solidFill>
                <a:cs typeface="Arial" pitchFamily="34" charset="0"/>
              </a:rPr>
              <a:t>bilangan prima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karena faktornya ada 2, yaitu 1 dan 3.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075797" y="3664790"/>
            <a:ext cx="1523321" cy="970286"/>
            <a:chOff x="457200" y="3885514"/>
            <a:chExt cx="1523321" cy="9702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57200" y="4227150"/>
                  <a:ext cx="1523321" cy="6286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3=3×1</m:t>
                        </m:r>
                      </m:oMath>
                    </m:oMathPara>
                  </a14:m>
                  <a:endParaRPr lang="id-I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227150"/>
                  <a:ext cx="1523321" cy="6286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0" r="-5600"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649140" y="3885514"/>
              <a:ext cx="1063240" cy="360000"/>
              <a:chOff x="657520" y="4591050"/>
              <a:chExt cx="1063240" cy="360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00760" y="4591050"/>
                <a:ext cx="360000" cy="360000"/>
              </a:xfrm>
              <a:prstGeom prst="rect">
                <a:avLst/>
              </a:prstGeom>
              <a:solidFill>
                <a:srgbClr val="FFFA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60760" y="4591050"/>
                <a:ext cx="360000" cy="360000"/>
              </a:xfrm>
              <a:prstGeom prst="rect">
                <a:avLst/>
              </a:prstGeom>
              <a:solidFill>
                <a:srgbClr val="FFFA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57520" y="4591050"/>
                <a:ext cx="360000" cy="360000"/>
              </a:xfrm>
              <a:prstGeom prst="rect">
                <a:avLst/>
              </a:prstGeom>
              <a:solidFill>
                <a:srgbClr val="FFFA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7529438" y="3341611"/>
            <a:ext cx="2934272" cy="159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Bilangan 4 </a:t>
            </a:r>
            <a:r>
              <a:rPr lang="id-ID" sz="2400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id-ID" sz="2400" dirty="0">
                <a:solidFill>
                  <a:srgbClr val="00B050"/>
                </a:solidFill>
                <a:cs typeface="Arial" pitchFamily="34" charset="0"/>
              </a:rPr>
              <a:t>bukan bilangan prima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karena faktornya ada 3, yaitu 1, 2, dan 4.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29439" y="1278649"/>
            <a:ext cx="1523321" cy="2038480"/>
            <a:chOff x="5847778" y="1546671"/>
            <a:chExt cx="1523321" cy="2038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847778" y="2956501"/>
                  <a:ext cx="1523321" cy="6286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4=4×1</m:t>
                        </m:r>
                      </m:oMath>
                    </m:oMathPara>
                  </a14:m>
                  <a:endParaRPr lang="id-ID" sz="24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4=2×2</m:t>
                        </m:r>
                      </m:oMath>
                    </m:oMathPara>
                  </a14:m>
                  <a:endParaRPr lang="id-ID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778" y="2956501"/>
                  <a:ext cx="1523321" cy="6286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00" t="-23301" r="-5600" b="-378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5949396" y="2409622"/>
              <a:ext cx="1412400" cy="360000"/>
              <a:chOff x="5949396" y="1110471"/>
              <a:chExt cx="1412400" cy="3600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949396" y="1110471"/>
                <a:ext cx="1063240" cy="360000"/>
                <a:chOff x="657520" y="4591050"/>
                <a:chExt cx="1063240" cy="3600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000760" y="4591050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360760" y="4591050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57520" y="4591050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7001796" y="1110471"/>
                <a:ext cx="360000" cy="360000"/>
              </a:xfrm>
              <a:prstGeom prst="rect">
                <a:avLst/>
              </a:prstGeom>
              <a:solidFill>
                <a:srgbClr val="FFFA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934532" y="1546671"/>
              <a:ext cx="720000" cy="721950"/>
              <a:chOff x="6129396" y="3851721"/>
              <a:chExt cx="720000" cy="72195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129396" y="3851721"/>
                <a:ext cx="720000" cy="360000"/>
                <a:chOff x="6129396" y="3851721"/>
                <a:chExt cx="720000" cy="3600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489396" y="3851721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129396" y="3851721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6129396" y="4213671"/>
                <a:ext cx="720000" cy="360000"/>
                <a:chOff x="6129396" y="3851721"/>
                <a:chExt cx="720000" cy="3600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6489396" y="3851721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129396" y="3851721"/>
                  <a:ext cx="360000" cy="360000"/>
                </a:xfrm>
                <a:prstGeom prst="rect">
                  <a:avLst/>
                </a:prstGeom>
                <a:solidFill>
                  <a:srgbClr val="FFFA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</p:grpSp>
      <p:sp>
        <p:nvSpPr>
          <p:cNvPr id="32" name="Rounded Rectangle 31"/>
          <p:cNvSpPr/>
          <p:nvPr/>
        </p:nvSpPr>
        <p:spPr>
          <a:xfrm>
            <a:off x="1939771" y="5106040"/>
            <a:ext cx="8287449" cy="933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  <a:cs typeface="Arial" pitchFamily="34" charset="0"/>
              </a:rPr>
              <a:t>Bilangan prima </a:t>
            </a:r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adalah bilangan cacah yang hanya mempunyai dua faktor, yaitu 1 dan dirinya sendiri.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987022" y="170078"/>
            <a:ext cx="638939" cy="669668"/>
            <a:chOff x="394825" y="276478"/>
            <a:chExt cx="638939" cy="669668"/>
          </a:xfrm>
        </p:grpSpPr>
        <p:sp>
          <p:nvSpPr>
            <p:cNvPr id="37" name="Oval 36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967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075" y="102640"/>
            <a:ext cx="7085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683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Mencari Faktor Prima 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s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uatu Bilang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a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n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939" y="1102591"/>
            <a:ext cx="568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68325" algn="l"/>
              </a:tabLst>
            </a:pPr>
            <a:r>
              <a:rPr lang="en-US" sz="2400" dirty="0">
                <a:cs typeface="Arial" panose="020B0604020202020204" pitchFamily="34" charset="0"/>
              </a:rPr>
              <a:t>1.	</a:t>
            </a:r>
            <a:r>
              <a:rPr lang="id-ID" sz="2400" dirty="0">
                <a:cs typeface="Arial" panose="020B0604020202020204" pitchFamily="34" charset="0"/>
              </a:rPr>
              <a:t>Tentukan faktor prima dari bilangan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35.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660" y="1492848"/>
            <a:ext cx="202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solidFill>
                  <a:srgbClr val="00B050"/>
                </a:solidFill>
                <a:cs typeface="Arial" panose="020B0604020202020204" pitchFamily="34" charset="0"/>
              </a:rPr>
              <a:t>Penyelesaian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3157368" y="19595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695060" y="19595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71069" y="2440307"/>
            <a:ext cx="578528" cy="282388"/>
            <a:chOff x="1295010" y="2190838"/>
            <a:chExt cx="540000" cy="41384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98638" y="2190838"/>
              <a:ext cx="0" cy="134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32736" y="2190838"/>
              <a:ext cx="0" cy="1340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565010" y="2061139"/>
              <a:ext cx="0" cy="54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66607" y="2336668"/>
              <a:ext cx="0" cy="26801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787519" y="2680182"/>
            <a:ext cx="17647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200" dirty="0">
                <a:cs typeface="Arial" panose="020B0604020202020204" pitchFamily="34" charset="0"/>
              </a:rPr>
              <a:t>Faktor dari 35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5727390" y="19595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6360332" y="19595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62490" y="2428876"/>
            <a:ext cx="649110" cy="325761"/>
            <a:chOff x="1290116" y="2190838"/>
            <a:chExt cx="649110" cy="40216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291526" y="2190838"/>
              <a:ext cx="0" cy="18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39226" y="2190838"/>
              <a:ext cx="0" cy="18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610156" y="2041938"/>
              <a:ext cx="0" cy="6400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34426" y="2367232"/>
              <a:ext cx="0" cy="225775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440416" y="2680183"/>
            <a:ext cx="1764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200" dirty="0">
                <a:cs typeface="Arial" panose="020B0604020202020204" pitchFamily="34" charset="0"/>
              </a:rPr>
              <a:t>Faktor dari 35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05060" y="2085096"/>
            <a:ext cx="2926080" cy="819464"/>
          </a:xfrm>
          <a:prstGeom prst="round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Faktor dari 35 adalah 1, 5, 7, dan 35.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0213" y="3128777"/>
            <a:ext cx="7618679" cy="93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Karena 5 dan 7 merupakan bilangan prima, maka faktor prima dari 35 adalah 5 dan 7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id-ID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4448" y="4040423"/>
            <a:ext cx="581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20700" algn="l"/>
              </a:tabLst>
            </a:pPr>
            <a:r>
              <a:rPr lang="en-US" sz="2400" dirty="0">
                <a:cs typeface="Arial" panose="020B0604020202020204" pitchFamily="34" charset="0"/>
              </a:rPr>
              <a:t>2.	</a:t>
            </a:r>
            <a:r>
              <a:rPr lang="id-ID" sz="2400" dirty="0">
                <a:cs typeface="Arial" panose="020B0604020202020204" pitchFamily="34" charset="0"/>
              </a:rPr>
              <a:t>Tentukan faktor prima dari bilangan </a:t>
            </a:r>
            <a:r>
              <a:rPr lang="id-ID" sz="2400" dirty="0" smtClean="0">
                <a:cs typeface="Arial" panose="020B0604020202020204" pitchFamily="34" charset="0"/>
              </a:rPr>
              <a:t>72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02944" y="4381219"/>
            <a:ext cx="189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solidFill>
                  <a:srgbClr val="00B050"/>
                </a:solidFill>
                <a:cs typeface="Arial" panose="020B0604020202020204" pitchFamily="34" charset="0"/>
              </a:rPr>
              <a:t>Penyelesaian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Flowchart: Connector 30"/>
          <p:cNvSpPr/>
          <p:nvPr/>
        </p:nvSpPr>
        <p:spPr>
          <a:xfrm>
            <a:off x="3160652" y="48658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3698344" y="4865892"/>
            <a:ext cx="457200" cy="457200"/>
          </a:xfrm>
          <a:prstGeom prst="flowChartConnector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508344" y="4865892"/>
            <a:ext cx="2926080" cy="822960"/>
          </a:xfrm>
          <a:prstGeom prst="round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cs typeface="Arial" pitchFamily="34" charset="0"/>
              </a:rPr>
              <a:t>Faktor prima dari 35 adalah 2 dan 3.</a:t>
            </a:r>
          </a:p>
        </p:txBody>
      </p:sp>
      <p:cxnSp>
        <p:nvCxnSpPr>
          <p:cNvPr id="54" name="Elbow Connector 53"/>
          <p:cNvCxnSpPr/>
          <p:nvPr/>
        </p:nvCxnSpPr>
        <p:spPr>
          <a:xfrm rot="16200000" flipH="1">
            <a:off x="3890102" y="4765253"/>
            <a:ext cx="216000" cy="13320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3956970" y="5263703"/>
            <a:ext cx="648000" cy="7920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69151" y="687415"/>
            <a:ext cx="352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>
                <a:cs typeface="Arial" panose="020B0604020202020204" pitchFamily="34" charset="0"/>
              </a:rPr>
              <a:t>Perhatikan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contoh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berikut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57808" y="5305277"/>
            <a:ext cx="142678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rgbClr val="FF6600"/>
                </a:solidFill>
                <a:latin typeface="+mj-lt"/>
                <a:cs typeface="Arial" pitchFamily="34" charset="0"/>
              </a:rPr>
              <a:t>2 × 2 </a:t>
            </a:r>
            <a:r>
              <a:rPr lang="id-ID" sz="2400" dirty="0">
                <a:solidFill>
                  <a:srgbClr val="FF6600"/>
                </a:solidFill>
                <a:cs typeface="Arial" pitchFamily="34" charset="0"/>
              </a:rPr>
              <a:t>× 2</a:t>
            </a:r>
            <a:endParaRPr lang="id-ID" sz="2400" dirty="0">
              <a:solidFill>
                <a:srgbClr val="FF66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7025" y="5720384"/>
            <a:ext cx="142678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rgbClr val="FF6600"/>
                </a:solidFill>
                <a:latin typeface="+mj-lt"/>
                <a:cs typeface="Arial" pitchFamily="34" charset="0"/>
              </a:rPr>
              <a:t>3 × 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520807" y="4855650"/>
            <a:ext cx="169705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72 = 8 × 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06448" y="1928181"/>
            <a:ext cx="1697053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35 = 5 × 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80149" y="1923986"/>
            <a:ext cx="1932399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35 = 35 × 1</a:t>
            </a:r>
          </a:p>
        </p:txBody>
      </p:sp>
    </p:spTree>
    <p:extLst>
      <p:ext uri="{BB962C8B-B14F-4D97-AF65-F5344CB8AC3E}">
        <p14:creationId xmlns:p14="http://schemas.microsoft.com/office/powerpoint/2010/main" val="1722358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2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15" grpId="0"/>
      <p:bldP spid="17" grpId="0" animBg="1"/>
      <p:bldP spid="18" grpId="0" animBg="1"/>
      <p:bldP spid="24" grpId="0"/>
      <p:bldP spid="26" grpId="0" animBg="1"/>
      <p:bldP spid="27" grpId="0"/>
      <p:bldP spid="28" grpId="0"/>
      <p:bldP spid="29" grpId="0"/>
      <p:bldP spid="31" grpId="0" animBg="1"/>
      <p:bldP spid="32" grpId="0" animBg="1"/>
      <p:bldP spid="48" grpId="0" animBg="1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3932" y="1772665"/>
            <a:ext cx="277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Cara 1: </a:t>
            </a:r>
            <a:r>
              <a:rPr lang="en-US" sz="2400" dirty="0" err="1">
                <a:cs typeface="Arial" pitchFamily="34" charset="0"/>
              </a:rPr>
              <a:t>Pohon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Faktor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9829" y="216103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6868" y="28572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69829" y="2550982"/>
            <a:ext cx="720080" cy="360040"/>
            <a:chOff x="1949457" y="3016901"/>
            <a:chExt cx="720080" cy="36004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1949457" y="3016901"/>
              <a:ext cx="360041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09497" y="3016901"/>
              <a:ext cx="360040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680002" y="283930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76811" y="3219094"/>
            <a:ext cx="720080" cy="274320"/>
            <a:chOff x="1949457" y="3016901"/>
            <a:chExt cx="720080" cy="36004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949457" y="3016901"/>
              <a:ext cx="360041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09497" y="3016901"/>
              <a:ext cx="360040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359089" y="34536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8200" y="34291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25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71872" y="3823258"/>
            <a:ext cx="720080" cy="274320"/>
            <a:chOff x="1949457" y="3016901"/>
            <a:chExt cx="720080" cy="36004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1949457" y="3016901"/>
              <a:ext cx="360041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09497" y="3016901"/>
              <a:ext cx="360040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767687" y="40398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04400" y="40398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8294" y="1772665"/>
            <a:ext cx="247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Cara 2: </a:t>
            </a:r>
            <a:r>
              <a:rPr lang="en-US" sz="2400" dirty="0" err="1">
                <a:cs typeface="Arial" pitchFamily="34" charset="0"/>
              </a:rPr>
              <a:t>Sengkedan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85031" y="218576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96625" y="23935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5220" y="26372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96625" y="28450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85220" y="30708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25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378696" y="33028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85406" y="35465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96625" y="37357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85406" y="39256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itchFamily="34" charset="0"/>
              </a:rPr>
              <a:t>1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725890" y="2619342"/>
            <a:ext cx="597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43819" y="3070846"/>
            <a:ext cx="597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43819" y="3528584"/>
            <a:ext cx="597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61748" y="3961515"/>
            <a:ext cx="5972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898345" y="2911022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20406" y="3501323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4525" y="4078555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63998" y="4078555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353213" y="2422299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361342" y="2862885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48419" y="3336089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61342" y="3768429"/>
            <a:ext cx="365760" cy="36576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9118" y="2402083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dibagi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199422" y="462992"/>
            <a:ext cx="1006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tabLst>
                <a:tab pos="631825" algn="l"/>
              </a:tabLst>
            </a:pP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6600"/>
                </a:solidFill>
                <a:cs typeface="Arial" panose="020B0604020202020204" pitchFamily="34" charset="0"/>
              </a:rPr>
              <a:t>.	</a:t>
            </a:r>
            <a:r>
              <a:rPr lang="id-ID" sz="3200" b="1" dirty="0">
                <a:solidFill>
                  <a:srgbClr val="FF6600"/>
                </a:solidFill>
                <a:cs typeface="Arial" panose="020B0604020202020204" pitchFamily="34" charset="0"/>
              </a:rPr>
              <a:t>Menuliskan Bilangan dalam Bentuk Faktorisasi Prima</a:t>
            </a:r>
            <a:endParaRPr lang="en-US" sz="3200" b="1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84129" y="1244119"/>
            <a:ext cx="75227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600" dirty="0">
                <a:cs typeface="Arial" panose="020B0604020202020204" pitchFamily="34" charset="0"/>
              </a:rPr>
              <a:t>Tuliskan bilangan 100 dalam bentuk faktorisasi </a:t>
            </a:r>
            <a:r>
              <a:rPr lang="id-ID" sz="2600" dirty="0" smtClean="0">
                <a:cs typeface="Arial" panose="020B0604020202020204" pitchFamily="34" charset="0"/>
              </a:rPr>
              <a:t>prima</a:t>
            </a:r>
            <a:r>
              <a:rPr lang="en-US" sz="2600" dirty="0" smtClean="0">
                <a:cs typeface="Arial" panose="020B0604020202020204" pitchFamily="34" charset="0"/>
              </a:rPr>
              <a:t>.</a:t>
            </a:r>
            <a:endParaRPr lang="en-US" sz="2600" dirty="0"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70815" y="4460527"/>
            <a:ext cx="2928559" cy="842122"/>
            <a:chOff x="1163974" y="4990557"/>
            <a:chExt cx="2928559" cy="842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163974" y="4990557"/>
                  <a:ext cx="29285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100=2×2×5×5</m:t>
                        </m:r>
                      </m:oMath>
                    </m:oMathPara>
                  </a14:m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974" y="4990557"/>
                  <a:ext cx="292855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9333" r="-4167" b="-32000"/>
                  </a:stretch>
                </a:blipFill>
              </p:spPr>
              <p:txBody>
                <a:bodyPr/>
                <a:lstStyle/>
                <a:p>
                  <a:r>
                    <a:rPr lang="id-ID" sz="2400"/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763741" y="5371014"/>
                  <a:ext cx="15658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741" y="5371014"/>
                  <a:ext cx="1565813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9211" r="-8560" b="-30263"/>
                  </a:stretch>
                </a:blipFill>
              </p:spPr>
              <p:txBody>
                <a:bodyPr/>
                <a:lstStyle/>
                <a:p>
                  <a:r>
                    <a:rPr lang="id-ID" sz="2400"/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6860273" y="4478439"/>
            <a:ext cx="2928559" cy="842122"/>
            <a:chOff x="1163974" y="4990557"/>
            <a:chExt cx="2928559" cy="842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163974" y="4990557"/>
                  <a:ext cx="29285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100=2×2×5×5</m:t>
                        </m:r>
                      </m:oMath>
                    </m:oMathPara>
                  </a14:m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974" y="4990557"/>
                  <a:ext cx="292855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9333" r="-4167" b="-32000"/>
                  </a:stretch>
                </a:blipFill>
              </p:spPr>
              <p:txBody>
                <a:bodyPr/>
                <a:lstStyle/>
                <a:p>
                  <a:r>
                    <a:rPr lang="id-ID" sz="2400"/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763741" y="5371014"/>
                  <a:ext cx="15658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2400" i="1">
                            <a:latin typeface="Cambria Math"/>
                            <a:cs typeface="Arial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e>
                          <m:sup>
                            <m:r>
                              <a:rPr lang="id-ID" sz="2400" i="1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741" y="5371014"/>
                  <a:ext cx="156581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8560" b="-30263"/>
                  </a:stretch>
                </a:blipFill>
              </p:spPr>
              <p:txBody>
                <a:bodyPr/>
                <a:lstStyle/>
                <a:p>
                  <a:r>
                    <a:rPr lang="id-ID" sz="2400"/>
                    <a:t> </a:t>
                  </a:r>
                </a:p>
              </p:txBody>
            </p:sp>
          </mc:Fallback>
        </mc:AlternateContent>
      </p:grpSp>
      <p:sp>
        <p:nvSpPr>
          <p:cNvPr id="4" name="Flowchart: Connector 3"/>
          <p:cNvSpPr/>
          <p:nvPr/>
        </p:nvSpPr>
        <p:spPr>
          <a:xfrm>
            <a:off x="2891746" y="4840985"/>
            <a:ext cx="1280160" cy="461665"/>
          </a:xfrm>
          <a:prstGeom prst="flowChartConnector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7776539" y="4858892"/>
            <a:ext cx="1280160" cy="461665"/>
          </a:xfrm>
          <a:prstGeom prst="flowChartConnector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73450" y="4819721"/>
            <a:ext cx="2412000" cy="540000"/>
            <a:chOff x="3500463" y="5331846"/>
            <a:chExt cx="2412000" cy="5400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00463" y="5601846"/>
              <a:ext cx="2412000" cy="0"/>
            </a:xfrm>
            <a:prstGeom prst="line">
              <a:avLst/>
            </a:prstGeom>
            <a:ln w="127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103905" y="5331846"/>
              <a:ext cx="1188720" cy="540000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200" b="1" dirty="0">
                  <a:solidFill>
                    <a:srgbClr val="0070C0"/>
                  </a:solidFill>
                  <a:cs typeface="Arial" pitchFamily="34" charset="0"/>
                </a:rPr>
                <a:t>sama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/>
              <p:cNvSpPr/>
              <p:nvPr/>
            </p:nvSpPr>
            <p:spPr>
              <a:xfrm>
                <a:off x="3185197" y="5486399"/>
                <a:ext cx="5508773" cy="69051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cs typeface="Arial" pitchFamily="34" charset="0"/>
                  </a:rPr>
                  <a:t>Faktor</a:t>
                </a:r>
                <a:r>
                  <a:rPr lang="id-ID" sz="2400" dirty="0">
                    <a:solidFill>
                      <a:schemeClr val="tx1"/>
                    </a:solidFill>
                    <a:cs typeface="Arial" pitchFamily="34" charset="0"/>
                  </a:rPr>
                  <a:t>isasi prima dari 100 adalah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  <m:sup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id-ID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×</m:t>
                    </m:r>
                    <m:sSup>
                      <m:sSupPr>
                        <m:ctrlPr>
                          <a:rPr lang="id-ID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e>
                      <m:sup>
                        <m:r>
                          <a:rPr lang="id-ID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id-ID" sz="2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Rounded 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97" y="5486399"/>
                <a:ext cx="5508773" cy="690511"/>
              </a:xfrm>
              <a:prstGeom prst="roundRect">
                <a:avLst/>
              </a:prstGeom>
              <a:blipFill rotWithShape="1">
                <a:blip r:embed="rId6"/>
                <a:stretch>
                  <a:fillRect l="-994" b="-2609"/>
                </a:stretch>
              </a:blipFill>
              <a:ln w="95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27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2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7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7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2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7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2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12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75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27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20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2" grpId="0"/>
      <p:bldP spid="49" grpId="0"/>
      <p:bldP spid="4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6296" y="1266546"/>
            <a:ext cx="821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1.  	</a:t>
            </a:r>
            <a:r>
              <a:rPr lang="id-ID" sz="32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Kelipatan Persekutuan dari Dua Bilangan</a:t>
            </a:r>
            <a:endParaRPr lang="en-US" sz="3200" b="1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0576" y="1897261"/>
            <a:ext cx="5884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Tentukan kelipatan persekutuan dari 2 dan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0577" y="2313095"/>
            <a:ext cx="623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Pertama, tuliskan semua bilangan kelipatan 2.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0577" y="3985421"/>
            <a:ext cx="544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8138" indent="-1608138"/>
            <a:r>
              <a:rPr lang="id-ID" sz="2400" dirty="0">
                <a:latin typeface="+mj-lt"/>
                <a:cs typeface="Arial" panose="020B0604020202020204" pitchFamily="34" charset="0"/>
              </a:rPr>
              <a:t>Kelipatan 2 : 2, 4, 6, 8, 10, 12, 14, 16, 18, 20, 22, 24, 26, ....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0576" y="4803816"/>
            <a:ext cx="574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Kelipatan 3 : 3, 6, 9, 12, 15, 18, 21, 24, 27, ....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0576" y="2639353"/>
            <a:ext cx="5692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Lalu, tuliskan semua bilangan kelipatan 3.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0577" y="2978017"/>
            <a:ext cx="8211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31825" algn="l"/>
              </a:tabLst>
            </a:pPr>
            <a:r>
              <a:rPr lang="id-ID" sz="2400" dirty="0">
                <a:latin typeface="+mj-lt"/>
                <a:cs typeface="Arial" panose="020B0604020202020204" pitchFamily="34" charset="0"/>
              </a:rPr>
              <a:t>Lingkarilah semua bilangan kelipatan 2 yang juga merupakan bilangan kelipatan 3.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17223" y="3781992"/>
            <a:ext cx="2952000" cy="1584000"/>
          </a:xfrm>
          <a:prstGeom prst="roundRect">
            <a:avLst/>
          </a:prstGeom>
          <a:solidFill>
            <a:srgbClr val="FFD85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Bilangan yang dilingkari merupakan </a:t>
            </a:r>
            <a:r>
              <a:rPr lang="id-ID" sz="2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kelipatan persekutuan</a:t>
            </a:r>
            <a:r>
              <a:rPr lang="id-ID" sz="2200" dirty="0">
                <a:solidFill>
                  <a:schemeClr val="tx1"/>
                </a:solidFill>
                <a:latin typeface="+mj-lt"/>
                <a:cs typeface="Arial" pitchFamily="34" charset="0"/>
              </a:rPr>
              <a:t> dari dua bilangan.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4041962" y="4036735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165843" y="4036735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536208" y="4023574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455024" y="4395901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231442" y="4838656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317916" y="4838082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421266" y="4833746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3760256" y="4822818"/>
            <a:ext cx="365760" cy="365760"/>
          </a:xfrm>
          <a:prstGeom prst="flowChart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8506" y="5448625"/>
            <a:ext cx="8287449" cy="581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Jadi, kelipatan persekutuan dari 2 dan 3 adalah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6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12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18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id-ID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24</a:t>
            </a:r>
            <a:r>
              <a:rPr lang="id-ID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, 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05787" y="439234"/>
            <a:ext cx="10312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Kelipatan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Persekutuan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Faktor</a:t>
            </a:r>
            <a:r>
              <a:rPr lang="en-US" sz="3600" b="1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 Persekutuan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93726" y="412757"/>
            <a:ext cx="638939" cy="669668"/>
            <a:chOff x="394825" y="276478"/>
            <a:chExt cx="638939" cy="669668"/>
          </a:xfrm>
        </p:grpSpPr>
        <p:sp>
          <p:nvSpPr>
            <p:cNvPr id="26" name="Oval 25"/>
            <p:cNvSpPr/>
            <p:nvPr/>
          </p:nvSpPr>
          <p:spPr>
            <a:xfrm>
              <a:off x="394825" y="307207"/>
              <a:ext cx="638939" cy="638939"/>
            </a:xfrm>
            <a:prstGeom prst="ellipse">
              <a:avLst/>
            </a:prstGeom>
            <a:solidFill>
              <a:srgbClr val="FF6600">
                <a:alpha val="95000"/>
              </a:srgbClr>
            </a:solidFill>
            <a:ln w="762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032" y="276478"/>
              <a:ext cx="442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9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Template NEXIS Matematika S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x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NEXIS Matematika SD (2)</Template>
  <TotalTime>2595</TotalTime>
  <Words>680</Words>
  <Application>Microsoft Office PowerPoint</Application>
  <PresentationFormat>Custom</PresentationFormat>
  <Paragraphs>131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 NEXIS Matematika SD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Tuti Aprianti</cp:lastModifiedBy>
  <cp:revision>221</cp:revision>
  <dcterms:created xsi:type="dcterms:W3CDTF">2016-07-20T04:47:34Z</dcterms:created>
  <dcterms:modified xsi:type="dcterms:W3CDTF">2022-04-18T03:02:33Z</dcterms:modified>
</cp:coreProperties>
</file>