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3" r:id="rId5"/>
    <p:sldId id="264" r:id="rId6"/>
    <p:sldId id="265" r:id="rId7"/>
    <p:sldId id="266" r:id="rId8"/>
    <p:sldId id="261" r:id="rId9"/>
    <p:sldId id="267" r:id="rId10"/>
    <p:sldId id="268" r:id="rId11"/>
    <p:sldId id="269" r:id="rId12"/>
    <p:sldId id="262" r:id="rId13"/>
    <p:sldId id="270" r:id="rId14"/>
    <p:sldId id="271" r:id="rId15"/>
    <p:sldId id="272" r:id="rId16"/>
    <p:sldId id="273" r:id="rId17"/>
    <p:sldId id="274" r:id="rId18"/>
    <p:sldId id="275" r:id="rId19"/>
    <p:sldId id="276" r:id="rId2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FFCCCC"/>
    <a:srgbClr val="CCFF66"/>
    <a:srgbClr val="FFFF99"/>
    <a:srgbClr val="FF9999"/>
    <a:srgbClr val="FF7C80"/>
    <a:srgbClr val="CC66FF"/>
    <a:srgbClr val="FFCC66"/>
    <a:srgbClr val="BFD101"/>
    <a:srgbClr val="00C0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67" autoAdjust="0"/>
    <p:restoredTop sz="93178" autoAdjust="0"/>
  </p:normalViewPr>
  <p:slideViewPr>
    <p:cSldViewPr>
      <p:cViewPr>
        <p:scale>
          <a:sx n="100" d="100"/>
          <a:sy n="100" d="100"/>
        </p:scale>
        <p:origin x="-72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85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93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3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74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2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7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9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3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0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2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"/><Relationship Id="rId5" Type="http://schemas.openxmlformats.org/officeDocument/2006/relationships/image" Target="../media/image40.tif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"/><Relationship Id="rId2" Type="http://schemas.openxmlformats.org/officeDocument/2006/relationships/image" Target="../media/image44.t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"/><Relationship Id="rId2" Type="http://schemas.openxmlformats.org/officeDocument/2006/relationships/image" Target="../media/image46.t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812"/>
          <a:stretch/>
        </p:blipFill>
        <p:spPr>
          <a:xfrm>
            <a:off x="-9525" y="0"/>
            <a:ext cx="9153525" cy="519375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301361" y="1783077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 smtClean="0">
                <a:solidFill>
                  <a:srgbClr val="C9C011"/>
                </a:solidFill>
                <a:cs typeface="Arial" pitchFamily="34" charset="0"/>
              </a:rPr>
              <a:t>Matematika</a:t>
            </a:r>
            <a:endParaRPr lang="id-ID" b="1" dirty="0">
              <a:solidFill>
                <a:srgbClr val="C9C01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901966" y="1200150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3012" y="2865879"/>
            <a:ext cx="2079737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524000" y="763869"/>
            <a:ext cx="2454166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67599"/>
            <a:ext cx="2362200" cy="318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104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590550"/>
            <a:ext cx="5458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C00000"/>
                </a:solidFill>
                <a:latin typeface="+mj-lt"/>
              </a:rPr>
              <a:t>Pengukuran</a:t>
            </a:r>
            <a:r>
              <a:rPr lang="en-US" sz="20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+mj-lt"/>
              </a:rPr>
              <a:t>Berat</a:t>
            </a:r>
            <a:r>
              <a:rPr lang="en-US" sz="2000" b="1" dirty="0" smtClean="0">
                <a:solidFill>
                  <a:srgbClr val="C00000"/>
                </a:solidFill>
                <a:latin typeface="+mj-lt"/>
              </a:rPr>
              <a:t> Benda </a:t>
            </a:r>
            <a:r>
              <a:rPr lang="en-US" sz="2000" b="1" dirty="0" err="1" smtClean="0">
                <a:solidFill>
                  <a:srgbClr val="C00000"/>
                </a:solidFill>
                <a:latin typeface="+mj-lt"/>
              </a:rPr>
              <a:t>dengan</a:t>
            </a:r>
            <a:r>
              <a:rPr lang="en-US" sz="20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+mj-lt"/>
              </a:rPr>
              <a:t>Satuan</a:t>
            </a:r>
            <a:r>
              <a:rPr lang="en-US" sz="20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+mj-lt"/>
              </a:rPr>
              <a:t>Tak</a:t>
            </a:r>
            <a:r>
              <a:rPr lang="en-US" sz="2000" b="1" dirty="0" smtClean="0">
                <a:solidFill>
                  <a:srgbClr val="C00000"/>
                </a:solidFill>
                <a:latin typeface="+mj-lt"/>
              </a:rPr>
              <a:t> Baku</a:t>
            </a:r>
            <a:endParaRPr lang="en-US" sz="20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92" y="1276350"/>
            <a:ext cx="2404872" cy="21610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636014"/>
            <a:ext cx="2487168" cy="18013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3662" y="3781425"/>
            <a:ext cx="1906932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+mj-lt"/>
              </a:rPr>
              <a:t>Berat</a:t>
            </a:r>
            <a:r>
              <a:rPr lang="en-US" dirty="0" smtClean="0">
                <a:latin typeface="+mj-lt"/>
              </a:rPr>
              <a:t> vas = 3 </a:t>
            </a:r>
            <a:r>
              <a:rPr lang="en-US" dirty="0" err="1" smtClean="0">
                <a:latin typeface="+mj-lt"/>
              </a:rPr>
              <a:t>gelas</a:t>
            </a:r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51800" y="3781425"/>
            <a:ext cx="2451569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+mj-lt"/>
              </a:rPr>
              <a:t>Berat</a:t>
            </a:r>
            <a:r>
              <a:rPr lang="en-US" dirty="0" smtClean="0">
                <a:latin typeface="+mj-lt"/>
              </a:rPr>
              <a:t> bola = 7 bola </a:t>
            </a:r>
            <a:r>
              <a:rPr lang="en-US" dirty="0" err="1" smtClean="0">
                <a:latin typeface="+mj-lt"/>
              </a:rPr>
              <a:t>tenis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7116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4800" y="514350"/>
            <a:ext cx="8421461" cy="1621743"/>
            <a:chOff x="304800" y="732370"/>
            <a:chExt cx="8421461" cy="162174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1384147"/>
              <a:ext cx="2438400" cy="969965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2033" y="798994"/>
              <a:ext cx="2305050" cy="155511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858" y="732370"/>
              <a:ext cx="2693403" cy="1621742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327539" y="2353730"/>
            <a:ext cx="2415661" cy="369332"/>
          </a:xfrm>
          <a:prstGeom prst="rect">
            <a:avLst/>
          </a:prstGeom>
          <a:solidFill>
            <a:srgbClr val="CCFF66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+mj-lt"/>
              </a:rPr>
              <a:t>Berat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topi</a:t>
            </a:r>
            <a:r>
              <a:rPr lang="en-US" dirty="0" smtClean="0">
                <a:latin typeface="+mj-lt"/>
              </a:rPr>
              <a:t> = 2 bola </a:t>
            </a:r>
            <a:r>
              <a:rPr lang="en-US" dirty="0" err="1" smtClean="0">
                <a:latin typeface="+mj-lt"/>
              </a:rPr>
              <a:t>tenis</a:t>
            </a:r>
            <a:endParaRPr lang="en-US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81325" y="2353730"/>
            <a:ext cx="2834046" cy="369332"/>
          </a:xfrm>
          <a:prstGeom prst="rect">
            <a:avLst/>
          </a:prstGeom>
          <a:solidFill>
            <a:srgbClr val="CCFF66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+mj-lt"/>
              </a:rPr>
              <a:t>Berat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botol</a:t>
            </a:r>
            <a:r>
              <a:rPr lang="en-US" dirty="0" smtClean="0">
                <a:latin typeface="+mj-lt"/>
              </a:rPr>
              <a:t> air = 4 bola </a:t>
            </a:r>
            <a:r>
              <a:rPr lang="en-US" dirty="0" err="1" smtClean="0">
                <a:latin typeface="+mj-lt"/>
              </a:rPr>
              <a:t>tenis</a:t>
            </a:r>
            <a:endParaRPr lang="en-US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32858" y="2353730"/>
            <a:ext cx="2736134" cy="369332"/>
          </a:xfrm>
          <a:prstGeom prst="rect">
            <a:avLst/>
          </a:prstGeom>
          <a:solidFill>
            <a:srgbClr val="CCFF66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+mj-lt"/>
              </a:rPr>
              <a:t>Berat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boneka</a:t>
            </a:r>
            <a:r>
              <a:rPr lang="en-US" dirty="0" smtClean="0">
                <a:latin typeface="+mj-lt"/>
              </a:rPr>
              <a:t> = 3 bola </a:t>
            </a:r>
            <a:r>
              <a:rPr lang="en-US" dirty="0" err="1" smtClean="0">
                <a:latin typeface="+mj-lt"/>
              </a:rPr>
              <a:t>tenis</a:t>
            </a:r>
            <a:endParaRPr lang="en-US" dirty="0"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199" y="3333750"/>
            <a:ext cx="3564053" cy="646331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Boneka</a:t>
            </a:r>
            <a:r>
              <a:rPr lang="en-US" dirty="0" smtClean="0"/>
              <a:t> </a:t>
            </a:r>
            <a:r>
              <a:rPr lang="en-US" b="1" dirty="0" err="1" smtClean="0"/>
              <a:t>lebih</a:t>
            </a:r>
            <a:r>
              <a:rPr lang="en-US" b="1" dirty="0" smtClean="0"/>
              <a:t> </a:t>
            </a:r>
            <a:r>
              <a:rPr lang="en-US" b="1" dirty="0" err="1" smtClean="0"/>
              <a:t>ringan</a:t>
            </a:r>
            <a:r>
              <a:rPr lang="en-US" b="1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sebotol</a:t>
            </a:r>
            <a:r>
              <a:rPr lang="en-US" dirty="0" smtClean="0"/>
              <a:t> air.</a:t>
            </a:r>
          </a:p>
          <a:p>
            <a:r>
              <a:rPr lang="en-US" dirty="0" err="1" smtClean="0"/>
              <a:t>Boneka</a:t>
            </a:r>
            <a:r>
              <a:rPr lang="en-US" dirty="0" smtClean="0"/>
              <a:t> </a:t>
            </a:r>
            <a:r>
              <a:rPr lang="en-US" b="1" dirty="0" err="1" smtClean="0"/>
              <a:t>lebih</a:t>
            </a:r>
            <a:r>
              <a:rPr lang="en-US" b="1" dirty="0" smtClean="0"/>
              <a:t> </a:t>
            </a:r>
            <a:r>
              <a:rPr lang="en-US" b="1" dirty="0" err="1" smtClean="0"/>
              <a:t>berat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topi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724400" y="3333749"/>
            <a:ext cx="4001861" cy="646331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Urutan</a:t>
            </a:r>
            <a:r>
              <a:rPr lang="en-US" dirty="0" smtClean="0"/>
              <a:t> </a:t>
            </a:r>
            <a:r>
              <a:rPr lang="en-US" dirty="0" err="1" smtClean="0"/>
              <a:t>benda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yang </a:t>
            </a:r>
            <a:r>
              <a:rPr lang="en-US" dirty="0" err="1" smtClean="0"/>
              <a:t>terberat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b="1" dirty="0" err="1" smtClean="0"/>
              <a:t>botol</a:t>
            </a:r>
            <a:r>
              <a:rPr lang="en-US" b="1" dirty="0" smtClean="0"/>
              <a:t> air</a:t>
            </a:r>
            <a:r>
              <a:rPr lang="en-US" dirty="0" smtClean="0"/>
              <a:t>, </a:t>
            </a:r>
            <a:r>
              <a:rPr lang="en-US" b="1" dirty="0" err="1" smtClean="0"/>
              <a:t>boneka</a:t>
            </a:r>
            <a:r>
              <a:rPr lang="en-US" dirty="0" smtClean="0"/>
              <a:t>, </a:t>
            </a:r>
            <a:r>
              <a:rPr lang="en-US" b="1" dirty="0" err="1" smtClean="0"/>
              <a:t>topi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128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0"/>
            <a:ext cx="3581400" cy="5877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9282"/>
            <a:ext cx="556260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C.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Pengukuran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Waktu</a:t>
            </a:r>
            <a:endParaRPr lang="en-US" sz="2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33400" y="854782"/>
            <a:ext cx="48077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+mj-lt"/>
              </a:rPr>
              <a:t>Pagi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siang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dan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malam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menunjukkan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waktu</a:t>
            </a:r>
            <a:r>
              <a:rPr lang="en-US" sz="2000" dirty="0" smtClean="0">
                <a:latin typeface="+mj-lt"/>
              </a:rPr>
              <a:t>.</a:t>
            </a:r>
            <a:endParaRPr lang="en-US" sz="2000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3401" y="1276350"/>
            <a:ext cx="930511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+mj-lt"/>
              </a:rPr>
              <a:t>Contoh</a:t>
            </a:r>
            <a:r>
              <a:rPr lang="en-US" dirty="0">
                <a:latin typeface="+mj-lt"/>
              </a:rPr>
              <a:t>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30" y="1873998"/>
            <a:ext cx="2077919" cy="16598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48477" y="3714750"/>
            <a:ext cx="989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Pagi</a:t>
            </a:r>
            <a:r>
              <a:rPr lang="en-US" dirty="0"/>
              <a:t> </a:t>
            </a:r>
            <a:r>
              <a:rPr lang="en-US" dirty="0" err="1" smtClean="0"/>
              <a:t>hari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656543"/>
            <a:ext cx="2133600" cy="187733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020406" y="3714750"/>
            <a:ext cx="110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Siang </a:t>
            </a:r>
            <a:r>
              <a:rPr lang="en-US" dirty="0" err="1" smtClean="0"/>
              <a:t>hari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085" y="1556390"/>
            <a:ext cx="2037588" cy="194890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776540" y="3714750"/>
            <a:ext cx="1258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Malam</a:t>
            </a:r>
            <a:r>
              <a:rPr lang="en-US" dirty="0" smtClean="0"/>
              <a:t> </a:t>
            </a:r>
            <a:r>
              <a:rPr lang="en-US" dirty="0" err="1" smtClean="0"/>
              <a:t>hari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521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17" grpId="0" animBg="1"/>
      <p:bldP spid="12" grpId="0"/>
      <p:bldP spid="21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61950"/>
            <a:ext cx="1840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+mj-lt"/>
              </a:rPr>
              <a:t>Nama-Nama</a:t>
            </a:r>
            <a:r>
              <a:rPr lang="en-US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j-lt"/>
              </a:rPr>
              <a:t>Hari</a:t>
            </a:r>
            <a:endParaRPr lang="en-US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104900" y="1343025"/>
            <a:ext cx="1143000" cy="457200"/>
          </a:xfrm>
          <a:prstGeom prst="roundRect">
            <a:avLst/>
          </a:prstGeom>
          <a:solidFill>
            <a:srgbClr val="FFCCCC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Senin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692400" y="1343025"/>
            <a:ext cx="1143000" cy="457200"/>
          </a:xfrm>
          <a:prstGeom prst="roundRect">
            <a:avLst/>
          </a:prstGeom>
          <a:solidFill>
            <a:srgbClr val="FFCCCC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Selasa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279900" y="1343025"/>
            <a:ext cx="1143000" cy="457200"/>
          </a:xfrm>
          <a:prstGeom prst="roundRect">
            <a:avLst/>
          </a:prstGeom>
          <a:solidFill>
            <a:srgbClr val="FFCCCC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Rabu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867400" y="1343025"/>
            <a:ext cx="1143000" cy="457200"/>
          </a:xfrm>
          <a:prstGeom prst="roundRect">
            <a:avLst/>
          </a:prstGeom>
          <a:solidFill>
            <a:srgbClr val="FFCCCC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Kamis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901825" y="1952625"/>
            <a:ext cx="1143000" cy="457200"/>
          </a:xfrm>
          <a:prstGeom prst="roundRect">
            <a:avLst/>
          </a:prstGeom>
          <a:solidFill>
            <a:srgbClr val="FFCCCC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Jumat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508375" y="1952625"/>
            <a:ext cx="1143000" cy="457200"/>
          </a:xfrm>
          <a:prstGeom prst="roundRect">
            <a:avLst/>
          </a:prstGeom>
          <a:solidFill>
            <a:srgbClr val="FFCCCC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Sabtu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057775" y="1952625"/>
            <a:ext cx="1143000" cy="457200"/>
          </a:xfrm>
          <a:prstGeom prst="roundRect">
            <a:avLst/>
          </a:prstGeom>
          <a:solidFill>
            <a:srgbClr val="FFCCCC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Minggu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863084"/>
            <a:ext cx="2773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Satu</a:t>
            </a:r>
            <a:r>
              <a:rPr lang="en-US" dirty="0" smtClean="0"/>
              <a:t> </a:t>
            </a:r>
            <a:r>
              <a:rPr lang="en-US" dirty="0" err="1" smtClean="0"/>
              <a:t>minggu</a:t>
            </a:r>
            <a:r>
              <a:rPr lang="en-US" dirty="0" smtClean="0"/>
              <a:t> </a:t>
            </a:r>
            <a:r>
              <a:rPr lang="en-US" dirty="0" err="1" smtClean="0"/>
              <a:t>ada</a:t>
            </a:r>
            <a:r>
              <a:rPr lang="en-US" dirty="0" smtClean="0"/>
              <a:t> </a:t>
            </a:r>
            <a:r>
              <a:rPr lang="en-US" dirty="0" err="1" smtClean="0"/>
              <a:t>tujuh</a:t>
            </a:r>
            <a:r>
              <a:rPr lang="en-US" dirty="0" smtClean="0"/>
              <a:t> </a:t>
            </a:r>
            <a:r>
              <a:rPr lang="en-US" dirty="0" err="1" smtClean="0"/>
              <a:t>hari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2724150"/>
            <a:ext cx="2549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Hari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disebut</a:t>
            </a:r>
            <a:r>
              <a:rPr lang="en-US" dirty="0" smtClean="0"/>
              <a:t> </a:t>
            </a:r>
            <a:r>
              <a:rPr lang="en-US" dirty="0" err="1" smtClean="0"/>
              <a:t>sekarang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7199" y="3093482"/>
            <a:ext cx="3375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Besok</a:t>
            </a:r>
            <a:r>
              <a:rPr lang="en-US" dirty="0" smtClean="0"/>
              <a:t> </a:t>
            </a:r>
            <a:r>
              <a:rPr lang="en-US" dirty="0" smtClean="0">
                <a:latin typeface="Calibri"/>
                <a:cs typeface="Calibri"/>
              </a:rPr>
              <a:t>→ </a:t>
            </a:r>
            <a:r>
              <a:rPr lang="en-US" dirty="0" err="1" smtClean="0">
                <a:latin typeface="Calibri"/>
                <a:cs typeface="Calibri"/>
              </a:rPr>
              <a:t>Satu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hari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setelah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h</a:t>
            </a:r>
            <a:r>
              <a:rPr lang="en-US" dirty="0" err="1" smtClean="0"/>
              <a:t>ari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279900" y="2724150"/>
            <a:ext cx="3201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Lusa</a:t>
            </a:r>
            <a:r>
              <a:rPr lang="en-US" dirty="0" smtClean="0"/>
              <a:t> </a:t>
            </a:r>
            <a:r>
              <a:rPr lang="en-US" dirty="0" smtClean="0">
                <a:latin typeface="Calibri"/>
                <a:cs typeface="Calibri"/>
              </a:rPr>
              <a:t>→ </a:t>
            </a:r>
            <a:r>
              <a:rPr lang="en-US" dirty="0" err="1" smtClean="0">
                <a:latin typeface="Calibri"/>
                <a:cs typeface="Calibri"/>
              </a:rPr>
              <a:t>Dua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hari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setelah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h</a:t>
            </a:r>
            <a:r>
              <a:rPr lang="en-US" dirty="0" err="1" smtClean="0"/>
              <a:t>ari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279900" y="3093482"/>
            <a:ext cx="3722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Kemarin</a:t>
            </a:r>
            <a:r>
              <a:rPr lang="en-US" dirty="0" smtClean="0"/>
              <a:t> </a:t>
            </a:r>
            <a:r>
              <a:rPr lang="en-US" dirty="0" smtClean="0">
                <a:latin typeface="Calibri"/>
                <a:cs typeface="Calibri"/>
              </a:rPr>
              <a:t>→ </a:t>
            </a:r>
            <a:r>
              <a:rPr lang="en-US" dirty="0" err="1" smtClean="0">
                <a:latin typeface="Calibri"/>
                <a:cs typeface="Calibri"/>
              </a:rPr>
              <a:t>Satu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hari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sebelum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h</a:t>
            </a:r>
            <a:r>
              <a:rPr lang="en-US" dirty="0" err="1" smtClean="0"/>
              <a:t>ari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3019402" y="3943350"/>
            <a:ext cx="1143000" cy="457200"/>
          </a:xfrm>
          <a:prstGeom prst="roundRect">
            <a:avLst/>
          </a:prstGeom>
          <a:solidFill>
            <a:srgbClr val="CCFF66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Selasa</a:t>
            </a:r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(</a:t>
            </a:r>
            <a:r>
              <a:rPr lang="en-US" sz="1400" dirty="0" err="1" smtClean="0">
                <a:solidFill>
                  <a:schemeClr val="tx1"/>
                </a:solidFill>
              </a:rPr>
              <a:t>hari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ini</a:t>
            </a:r>
            <a:r>
              <a:rPr lang="en-US" sz="1400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Arc 15"/>
          <p:cNvSpPr/>
          <p:nvPr/>
        </p:nvSpPr>
        <p:spPr>
          <a:xfrm>
            <a:off x="2187552" y="3659148"/>
            <a:ext cx="1219200" cy="512802"/>
          </a:xfrm>
          <a:prstGeom prst="arc">
            <a:avLst>
              <a:gd name="adj1" fmla="val 10978370"/>
              <a:gd name="adj2" fmla="val 0"/>
            </a:avLst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07943" y="3659148"/>
            <a:ext cx="7784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kemarin</a:t>
            </a:r>
            <a:endParaRPr lang="en-US" sz="1400" dirty="0"/>
          </a:p>
        </p:txBody>
      </p:sp>
      <p:sp>
        <p:nvSpPr>
          <p:cNvPr id="18" name="Rounded Rectangle 17"/>
          <p:cNvSpPr/>
          <p:nvPr/>
        </p:nvSpPr>
        <p:spPr>
          <a:xfrm>
            <a:off x="1455109" y="3896499"/>
            <a:ext cx="1143000" cy="457200"/>
          </a:xfrm>
          <a:prstGeom prst="roundRect">
            <a:avLst/>
          </a:prstGeom>
          <a:solidFill>
            <a:srgbClr val="CCFF66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Senin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Arc 18"/>
          <p:cNvSpPr/>
          <p:nvPr/>
        </p:nvSpPr>
        <p:spPr>
          <a:xfrm flipH="1">
            <a:off x="3696993" y="3659148"/>
            <a:ext cx="1219200" cy="512802"/>
          </a:xfrm>
          <a:prstGeom prst="arc">
            <a:avLst>
              <a:gd name="adj1" fmla="val 10978370"/>
              <a:gd name="adj2" fmla="val 0"/>
            </a:avLst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010078" y="3659148"/>
            <a:ext cx="615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besok</a:t>
            </a:r>
            <a:endParaRPr lang="en-US" sz="1400" dirty="0"/>
          </a:p>
        </p:txBody>
      </p:sp>
      <p:sp>
        <p:nvSpPr>
          <p:cNvPr id="21" name="Rounded Rectangle 20"/>
          <p:cNvSpPr/>
          <p:nvPr/>
        </p:nvSpPr>
        <p:spPr>
          <a:xfrm>
            <a:off x="4524352" y="3896499"/>
            <a:ext cx="1143000" cy="457200"/>
          </a:xfrm>
          <a:prstGeom prst="roundRect">
            <a:avLst/>
          </a:prstGeom>
          <a:solidFill>
            <a:srgbClr val="CCFF66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Rabu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Arc 21"/>
          <p:cNvSpPr/>
          <p:nvPr/>
        </p:nvSpPr>
        <p:spPr>
          <a:xfrm flipH="1" flipV="1">
            <a:off x="3585868" y="4144148"/>
            <a:ext cx="2929232" cy="485001"/>
          </a:xfrm>
          <a:prstGeom prst="arc">
            <a:avLst>
              <a:gd name="adj1" fmla="val 10978370"/>
              <a:gd name="adj2" fmla="val 0"/>
            </a:avLst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708502" y="4321372"/>
            <a:ext cx="4780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lusa</a:t>
            </a:r>
            <a:endParaRPr lang="en-US" sz="1400" dirty="0"/>
          </a:p>
        </p:txBody>
      </p:sp>
      <p:sp>
        <p:nvSpPr>
          <p:cNvPr id="24" name="Rounded Rectangle 23"/>
          <p:cNvSpPr/>
          <p:nvPr/>
        </p:nvSpPr>
        <p:spPr>
          <a:xfrm>
            <a:off x="5943600" y="3896499"/>
            <a:ext cx="1143000" cy="457200"/>
          </a:xfrm>
          <a:prstGeom prst="roundRect">
            <a:avLst/>
          </a:prstGeom>
          <a:solidFill>
            <a:srgbClr val="CCFF66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Kamis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245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500"/>
                            </p:stCondLst>
                            <p:childTnLst>
                              <p:par>
                                <p:cTn id="61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17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2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375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7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25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875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  <p:bldP spid="15" grpId="0" animBg="1"/>
      <p:bldP spid="16" grpId="0" animBg="1"/>
      <p:bldP spid="17" grpId="0"/>
      <p:bldP spid="18" grpId="0" animBg="1"/>
      <p:bldP spid="19" grpId="0" animBg="1"/>
      <p:bldP spid="20" grpId="0"/>
      <p:bldP spid="21" grpId="0" animBg="1"/>
      <p:bldP spid="22" grpId="0" animBg="1"/>
      <p:bldP spid="23" grpId="0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61950"/>
            <a:ext cx="198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+mj-lt"/>
              </a:rPr>
              <a:t>Nama-Nama</a:t>
            </a:r>
            <a:r>
              <a:rPr lang="en-US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j-lt"/>
              </a:rPr>
              <a:t>Bulan</a:t>
            </a:r>
            <a:endParaRPr lang="en-US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104900" y="1571625"/>
            <a:ext cx="1143000" cy="457200"/>
          </a:xfrm>
          <a:prstGeom prst="roundRect">
            <a:avLst/>
          </a:prstGeom>
          <a:solidFill>
            <a:srgbClr val="FFCCCC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Januari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692400" y="1571625"/>
            <a:ext cx="1143000" cy="457200"/>
          </a:xfrm>
          <a:prstGeom prst="roundRect">
            <a:avLst/>
          </a:prstGeom>
          <a:solidFill>
            <a:srgbClr val="FFCCCC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Februari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279900" y="1571625"/>
            <a:ext cx="1143000" cy="457200"/>
          </a:xfrm>
          <a:prstGeom prst="roundRect">
            <a:avLst/>
          </a:prstGeom>
          <a:solidFill>
            <a:srgbClr val="FFCCCC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Maret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867400" y="1571625"/>
            <a:ext cx="1143000" cy="457200"/>
          </a:xfrm>
          <a:prstGeom prst="roundRect">
            <a:avLst/>
          </a:prstGeom>
          <a:solidFill>
            <a:srgbClr val="FFCCCC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April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863084"/>
            <a:ext cx="2523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Satu</a:t>
            </a:r>
            <a:r>
              <a:rPr lang="en-US" dirty="0" smtClean="0"/>
              <a:t> </a:t>
            </a:r>
            <a:r>
              <a:rPr lang="en-US" dirty="0" err="1" smtClean="0"/>
              <a:t>tahun</a:t>
            </a:r>
            <a:r>
              <a:rPr lang="en-US" dirty="0" smtClean="0"/>
              <a:t> </a:t>
            </a:r>
            <a:r>
              <a:rPr lang="en-US" dirty="0" err="1" smtClean="0"/>
              <a:t>ada</a:t>
            </a:r>
            <a:r>
              <a:rPr lang="en-US" dirty="0" smtClean="0"/>
              <a:t> 12 </a:t>
            </a:r>
            <a:r>
              <a:rPr lang="en-US" dirty="0" err="1" smtClean="0"/>
              <a:t>bulan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1828800" y="2343150"/>
            <a:ext cx="1143000" cy="457200"/>
          </a:xfrm>
          <a:prstGeom prst="roundRect">
            <a:avLst/>
          </a:prstGeom>
          <a:solidFill>
            <a:srgbClr val="FFCCCC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Mei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416300" y="2343150"/>
            <a:ext cx="1143000" cy="457200"/>
          </a:xfrm>
          <a:prstGeom prst="roundRect">
            <a:avLst/>
          </a:prstGeom>
          <a:solidFill>
            <a:srgbClr val="FFCCCC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Juni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003800" y="2343150"/>
            <a:ext cx="1143000" cy="457200"/>
          </a:xfrm>
          <a:prstGeom prst="roundRect">
            <a:avLst/>
          </a:prstGeom>
          <a:solidFill>
            <a:srgbClr val="FFCCCC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Juli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591300" y="2343150"/>
            <a:ext cx="1143000" cy="457200"/>
          </a:xfrm>
          <a:prstGeom prst="roundRect">
            <a:avLst/>
          </a:prstGeom>
          <a:solidFill>
            <a:srgbClr val="FFCCCC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Agustus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90600" y="3105150"/>
            <a:ext cx="1257300" cy="457200"/>
          </a:xfrm>
          <a:prstGeom prst="roundRect">
            <a:avLst/>
          </a:prstGeom>
          <a:solidFill>
            <a:srgbClr val="FFCCCC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September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692400" y="3105150"/>
            <a:ext cx="1143000" cy="457200"/>
          </a:xfrm>
          <a:prstGeom prst="roundRect">
            <a:avLst/>
          </a:prstGeom>
          <a:solidFill>
            <a:srgbClr val="FFCCCC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Oktober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191000" y="3105150"/>
            <a:ext cx="1295400" cy="457200"/>
          </a:xfrm>
          <a:prstGeom prst="roundRect">
            <a:avLst/>
          </a:prstGeom>
          <a:solidFill>
            <a:srgbClr val="FFCCCC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November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867400" y="3105150"/>
            <a:ext cx="1219200" cy="457200"/>
          </a:xfrm>
          <a:prstGeom prst="roundRect">
            <a:avLst/>
          </a:prstGeom>
          <a:solidFill>
            <a:srgbClr val="FFCCCC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Desember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50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8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61950"/>
            <a:ext cx="1771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+mj-lt"/>
              </a:rPr>
              <a:t>Waktu</a:t>
            </a:r>
            <a:r>
              <a:rPr lang="en-US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j-lt"/>
              </a:rPr>
              <a:t>pada</a:t>
            </a:r>
            <a:r>
              <a:rPr lang="en-US" b="1" dirty="0" smtClean="0">
                <a:solidFill>
                  <a:srgbClr val="C00000"/>
                </a:solidFill>
                <a:latin typeface="+mj-lt"/>
              </a:rPr>
              <a:t> Jam</a:t>
            </a:r>
            <a:endParaRPr lang="en-US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8150" y="863084"/>
            <a:ext cx="3696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Jam </a:t>
            </a:r>
            <a:r>
              <a:rPr lang="en-US" dirty="0" err="1" smtClean="0"/>
              <a:t>merupakan</a:t>
            </a:r>
            <a:r>
              <a:rPr lang="en-US" dirty="0" smtClean="0"/>
              <a:t> </a:t>
            </a:r>
            <a:r>
              <a:rPr lang="en-US" dirty="0" err="1" smtClean="0"/>
              <a:t>alat</a:t>
            </a:r>
            <a:r>
              <a:rPr lang="en-US" dirty="0" smtClean="0"/>
              <a:t> </a:t>
            </a:r>
            <a:r>
              <a:rPr lang="en-US" dirty="0" err="1" smtClean="0"/>
              <a:t>penunjuk</a:t>
            </a:r>
            <a:r>
              <a:rPr lang="en-US" dirty="0" smtClean="0"/>
              <a:t> </a:t>
            </a:r>
            <a:r>
              <a:rPr lang="en-US" dirty="0" err="1" smtClean="0"/>
              <a:t>waktu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8150" y="1232416"/>
            <a:ext cx="3514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Jarum</a:t>
            </a:r>
            <a:r>
              <a:rPr lang="en-US" dirty="0" smtClean="0"/>
              <a:t> </a:t>
            </a:r>
            <a:r>
              <a:rPr lang="en-US" dirty="0" err="1" smtClean="0"/>
              <a:t>pendek</a:t>
            </a:r>
            <a:r>
              <a:rPr lang="en-US" dirty="0" smtClean="0"/>
              <a:t> </a:t>
            </a:r>
            <a:r>
              <a:rPr lang="en-US" dirty="0" smtClean="0">
                <a:latin typeface="Calibri"/>
                <a:cs typeface="Calibri"/>
              </a:rPr>
              <a:t>→ </a:t>
            </a:r>
            <a:r>
              <a:rPr lang="en-US" dirty="0" err="1" smtClean="0"/>
              <a:t>menunjukkan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jam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8150" y="1601748"/>
            <a:ext cx="3766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Jarum</a:t>
            </a:r>
            <a:r>
              <a:rPr lang="en-US" dirty="0" smtClean="0"/>
              <a:t> </a:t>
            </a:r>
            <a:r>
              <a:rPr lang="en-US" dirty="0" err="1" smtClean="0"/>
              <a:t>panjang</a:t>
            </a:r>
            <a:r>
              <a:rPr lang="en-US" dirty="0" smtClean="0"/>
              <a:t> </a:t>
            </a:r>
            <a:r>
              <a:rPr lang="en-US" dirty="0" smtClean="0">
                <a:latin typeface="Calibri"/>
                <a:cs typeface="Calibri"/>
              </a:rPr>
              <a:t>→ </a:t>
            </a:r>
            <a:r>
              <a:rPr lang="en-US" dirty="0" err="1" smtClean="0"/>
              <a:t>menunjukkan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menit</a:t>
            </a:r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219201" y="2114550"/>
            <a:ext cx="2286000" cy="2282390"/>
            <a:chOff x="1219201" y="2114550"/>
            <a:chExt cx="2286000" cy="228239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1" y="2114550"/>
              <a:ext cx="2286000" cy="2282390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 flipH="1">
              <a:off x="1981201" y="3255745"/>
              <a:ext cx="381000" cy="230405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2362201" y="2724149"/>
              <a:ext cx="0" cy="5400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3979757" y="2440151"/>
            <a:ext cx="4179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Jarum</a:t>
            </a:r>
            <a:r>
              <a:rPr lang="en-US" dirty="0" smtClean="0"/>
              <a:t> </a:t>
            </a:r>
            <a:r>
              <a:rPr lang="en-US" dirty="0" err="1" smtClean="0"/>
              <a:t>pendek</a:t>
            </a:r>
            <a:r>
              <a:rPr lang="en-US" dirty="0" smtClean="0"/>
              <a:t> </a:t>
            </a:r>
            <a:r>
              <a:rPr lang="en-US" dirty="0" smtClean="0">
                <a:latin typeface="Calibri"/>
                <a:cs typeface="Calibri"/>
              </a:rPr>
              <a:t>→ </a:t>
            </a:r>
            <a:r>
              <a:rPr lang="en-US" dirty="0" err="1" smtClean="0"/>
              <a:t>menunjukkan</a:t>
            </a:r>
            <a:r>
              <a:rPr lang="en-US" dirty="0" smtClean="0"/>
              <a:t> </a:t>
            </a:r>
            <a:r>
              <a:rPr lang="en-US" dirty="0" err="1" smtClean="0"/>
              <a:t>bilangan</a:t>
            </a:r>
            <a:r>
              <a:rPr lang="en-US" dirty="0" smtClean="0"/>
              <a:t> </a:t>
            </a:r>
            <a:r>
              <a:rPr lang="en-US" dirty="0" smtClean="0"/>
              <a:t>8.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979757" y="2809483"/>
            <a:ext cx="4345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Jarum</a:t>
            </a:r>
            <a:r>
              <a:rPr lang="en-US" dirty="0" smtClean="0"/>
              <a:t> </a:t>
            </a:r>
            <a:r>
              <a:rPr lang="en-US" dirty="0" err="1" smtClean="0"/>
              <a:t>panjang</a:t>
            </a:r>
            <a:r>
              <a:rPr lang="en-US" dirty="0" smtClean="0"/>
              <a:t> </a:t>
            </a:r>
            <a:r>
              <a:rPr lang="en-US" dirty="0" smtClean="0">
                <a:latin typeface="Calibri"/>
                <a:cs typeface="Calibri"/>
              </a:rPr>
              <a:t>→ </a:t>
            </a:r>
            <a:r>
              <a:rPr lang="en-US" dirty="0" err="1" smtClean="0"/>
              <a:t>menunjukkan</a:t>
            </a:r>
            <a:r>
              <a:rPr lang="en-US" dirty="0" smtClean="0"/>
              <a:t> </a:t>
            </a:r>
            <a:r>
              <a:rPr lang="en-US" dirty="0" err="1" smtClean="0"/>
              <a:t>bilangan</a:t>
            </a:r>
            <a:r>
              <a:rPr lang="en-US" dirty="0" smtClean="0"/>
              <a:t> </a:t>
            </a:r>
            <a:r>
              <a:rPr lang="en-US" dirty="0" smtClean="0"/>
              <a:t>12.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987377" y="3186281"/>
            <a:ext cx="2807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Dibaca</a:t>
            </a:r>
            <a:r>
              <a:rPr lang="en-US" dirty="0" smtClean="0"/>
              <a:t> </a:t>
            </a:r>
            <a:r>
              <a:rPr lang="en-US" dirty="0" err="1" smtClean="0"/>
              <a:t>pukul</a:t>
            </a:r>
            <a:r>
              <a:rPr lang="en-US" dirty="0" smtClean="0"/>
              <a:t> </a:t>
            </a:r>
            <a:r>
              <a:rPr lang="en-US" dirty="0" err="1" smtClean="0"/>
              <a:t>delapan</a:t>
            </a:r>
            <a:r>
              <a:rPr lang="en-US" dirty="0" smtClean="0"/>
              <a:t> </a:t>
            </a:r>
            <a:r>
              <a:rPr lang="en-US" dirty="0" err="1" smtClean="0"/>
              <a:t>tepat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Ditulis</a:t>
            </a:r>
            <a:r>
              <a:rPr lang="en-US" dirty="0" smtClean="0"/>
              <a:t> </a:t>
            </a:r>
            <a:r>
              <a:rPr lang="en-US" dirty="0" err="1" smtClean="0"/>
              <a:t>pukul</a:t>
            </a:r>
            <a:r>
              <a:rPr lang="en-US" dirty="0" smtClean="0"/>
              <a:t> 08.00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344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57200" y="827554"/>
            <a:ext cx="2286000" cy="2282390"/>
            <a:chOff x="1219201" y="2114550"/>
            <a:chExt cx="2286000" cy="228239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1" y="2114550"/>
              <a:ext cx="2286000" cy="2282390"/>
            </a:xfrm>
            <a:prstGeom prst="rect">
              <a:avLst/>
            </a:prstGeom>
          </p:spPr>
        </p:pic>
        <p:cxnSp>
          <p:nvCxnSpPr>
            <p:cNvPr id="4" name="Straight Arrow Connector 3"/>
            <p:cNvCxnSpPr/>
            <p:nvPr/>
          </p:nvCxnSpPr>
          <p:spPr>
            <a:xfrm>
              <a:off x="2362201" y="3255745"/>
              <a:ext cx="381000" cy="230405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/>
            <p:cNvCxnSpPr/>
            <p:nvPr/>
          </p:nvCxnSpPr>
          <p:spPr>
            <a:xfrm flipV="1">
              <a:off x="2362201" y="2724149"/>
              <a:ext cx="0" cy="5400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3467100" y="827554"/>
            <a:ext cx="2286000" cy="2282390"/>
            <a:chOff x="1219201" y="2114550"/>
            <a:chExt cx="2286000" cy="228239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1" y="2114550"/>
              <a:ext cx="2286000" cy="2282390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2362201" y="3255745"/>
              <a:ext cx="419100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2362201" y="2724149"/>
              <a:ext cx="0" cy="5400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6477000" y="827554"/>
            <a:ext cx="2286000" cy="2282390"/>
            <a:chOff x="1219201" y="2114550"/>
            <a:chExt cx="2286000" cy="228239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1" y="2114550"/>
              <a:ext cx="2286000" cy="2282390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 flipV="1">
              <a:off x="2362201" y="2868146"/>
              <a:ext cx="228600" cy="387599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2362201" y="2724149"/>
              <a:ext cx="0" cy="5400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270541" y="3186281"/>
            <a:ext cx="2659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Dibaca</a:t>
            </a:r>
            <a:r>
              <a:rPr lang="en-US" dirty="0" smtClean="0"/>
              <a:t> </a:t>
            </a:r>
            <a:r>
              <a:rPr lang="en-US" dirty="0" err="1" smtClean="0"/>
              <a:t>pukul</a:t>
            </a:r>
            <a:r>
              <a:rPr lang="en-US" dirty="0" smtClean="0"/>
              <a:t> </a:t>
            </a:r>
            <a:r>
              <a:rPr lang="en-US" dirty="0" err="1" smtClean="0"/>
              <a:t>empat</a:t>
            </a:r>
            <a:r>
              <a:rPr lang="en-US" dirty="0" smtClean="0"/>
              <a:t> </a:t>
            </a:r>
            <a:r>
              <a:rPr lang="en-US" dirty="0" err="1" smtClean="0"/>
              <a:t>tepat</a:t>
            </a:r>
            <a:r>
              <a:rPr lang="en-US" dirty="0" smtClean="0"/>
              <a:t>.</a:t>
            </a:r>
          </a:p>
          <a:p>
            <a:pPr algn="ctr"/>
            <a:r>
              <a:rPr lang="en-US" dirty="0" err="1" smtClean="0"/>
              <a:t>Ditulis</a:t>
            </a:r>
            <a:r>
              <a:rPr lang="en-US" dirty="0" smtClean="0"/>
              <a:t> </a:t>
            </a:r>
            <a:r>
              <a:rPr lang="en-US" dirty="0" err="1" smtClean="0"/>
              <a:t>pukul</a:t>
            </a:r>
            <a:r>
              <a:rPr lang="en-US" dirty="0" smtClean="0"/>
              <a:t> 04.00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411375" y="3186279"/>
            <a:ext cx="2397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Dibaca</a:t>
            </a:r>
            <a:r>
              <a:rPr lang="en-US" dirty="0" smtClean="0"/>
              <a:t> </a:t>
            </a:r>
            <a:r>
              <a:rPr lang="en-US" dirty="0" err="1" smtClean="0"/>
              <a:t>pukul</a:t>
            </a:r>
            <a:r>
              <a:rPr lang="en-US" dirty="0" smtClean="0"/>
              <a:t> </a:t>
            </a:r>
            <a:r>
              <a:rPr lang="en-US" dirty="0" err="1" smtClean="0"/>
              <a:t>tiga</a:t>
            </a:r>
            <a:r>
              <a:rPr lang="en-US" dirty="0" smtClean="0"/>
              <a:t> </a:t>
            </a:r>
            <a:r>
              <a:rPr lang="en-US" dirty="0" err="1" smtClean="0"/>
              <a:t>tepat</a:t>
            </a:r>
            <a:r>
              <a:rPr lang="en-US" dirty="0" smtClean="0"/>
              <a:t>.</a:t>
            </a:r>
          </a:p>
          <a:p>
            <a:pPr algn="ctr"/>
            <a:r>
              <a:rPr lang="en-US" dirty="0" err="1" smtClean="0"/>
              <a:t>Ditulis</a:t>
            </a:r>
            <a:r>
              <a:rPr lang="en-US" dirty="0" smtClean="0"/>
              <a:t> </a:t>
            </a:r>
            <a:r>
              <a:rPr lang="en-US" dirty="0" err="1" smtClean="0"/>
              <a:t>pukul</a:t>
            </a:r>
            <a:r>
              <a:rPr lang="en-US" dirty="0" smtClean="0"/>
              <a:t> 03.00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395339" y="3186278"/>
            <a:ext cx="2449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Dibaca</a:t>
            </a:r>
            <a:r>
              <a:rPr lang="en-US" dirty="0" smtClean="0"/>
              <a:t> </a:t>
            </a:r>
            <a:r>
              <a:rPr lang="en-US" dirty="0" err="1" smtClean="0"/>
              <a:t>pukul</a:t>
            </a:r>
            <a:r>
              <a:rPr lang="en-US" dirty="0" smtClean="0"/>
              <a:t> </a:t>
            </a:r>
            <a:r>
              <a:rPr lang="en-US" dirty="0" err="1" smtClean="0"/>
              <a:t>satu</a:t>
            </a:r>
            <a:r>
              <a:rPr lang="en-US" dirty="0" smtClean="0"/>
              <a:t> </a:t>
            </a:r>
            <a:r>
              <a:rPr lang="en-US" dirty="0" err="1" smtClean="0"/>
              <a:t>tepat</a:t>
            </a:r>
            <a:r>
              <a:rPr lang="en-US" dirty="0" smtClean="0"/>
              <a:t>.</a:t>
            </a:r>
          </a:p>
          <a:p>
            <a:pPr algn="ctr"/>
            <a:r>
              <a:rPr lang="en-US" dirty="0" err="1" smtClean="0"/>
              <a:t>Ditulis</a:t>
            </a:r>
            <a:r>
              <a:rPr lang="en-US" dirty="0" smtClean="0"/>
              <a:t> </a:t>
            </a:r>
            <a:r>
              <a:rPr lang="en-US" dirty="0" err="1" smtClean="0"/>
              <a:t>pukul</a:t>
            </a:r>
            <a:r>
              <a:rPr lang="en-US" dirty="0" smtClean="0"/>
              <a:t> 01.00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090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61950"/>
            <a:ext cx="15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+mj-lt"/>
              </a:rPr>
              <a:t>Lama </a:t>
            </a:r>
            <a:r>
              <a:rPr lang="en-US" b="1" dirty="0" err="1" smtClean="0">
                <a:solidFill>
                  <a:srgbClr val="C00000"/>
                </a:solidFill>
                <a:latin typeface="+mj-lt"/>
              </a:rPr>
              <a:t>Kegiatan</a:t>
            </a:r>
            <a:endParaRPr lang="en-US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854782"/>
            <a:ext cx="45562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j-lt"/>
              </a:rPr>
              <a:t>Ada </a:t>
            </a:r>
            <a:r>
              <a:rPr lang="en-US" sz="2000" dirty="0" err="1" smtClean="0">
                <a:latin typeface="+mj-lt"/>
              </a:rPr>
              <a:t>kegiatan</a:t>
            </a:r>
            <a:r>
              <a:rPr lang="en-US" sz="2000" dirty="0" smtClean="0">
                <a:latin typeface="+mj-lt"/>
              </a:rPr>
              <a:t> yang </a:t>
            </a:r>
            <a:r>
              <a:rPr lang="en-US" sz="2000" dirty="0" err="1" smtClean="0">
                <a:latin typeface="+mj-lt"/>
              </a:rPr>
              <a:t>berlangsung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lama.</a:t>
            </a:r>
          </a:p>
          <a:p>
            <a:r>
              <a:rPr lang="en-US" sz="2000" dirty="0" smtClean="0">
                <a:latin typeface="+mj-lt"/>
              </a:rPr>
              <a:t>Ada </a:t>
            </a:r>
            <a:r>
              <a:rPr lang="en-US" sz="2000" dirty="0" err="1" smtClean="0">
                <a:latin typeface="+mj-lt"/>
              </a:rPr>
              <a:t>kegiatan</a:t>
            </a:r>
            <a:r>
              <a:rPr lang="en-US" sz="2000" dirty="0" smtClean="0">
                <a:latin typeface="+mj-lt"/>
              </a:rPr>
              <a:t> yang </a:t>
            </a:r>
            <a:r>
              <a:rPr lang="en-US" sz="2000" dirty="0" err="1" smtClean="0">
                <a:latin typeface="+mj-lt"/>
              </a:rPr>
              <a:t>berlangsung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b="1" dirty="0" err="1" smtClean="0">
                <a:latin typeface="+mj-lt"/>
              </a:rPr>
              <a:t>sebentar</a:t>
            </a:r>
            <a:r>
              <a:rPr lang="en-US" sz="2000" dirty="0" smtClean="0">
                <a:latin typeface="+mj-lt"/>
              </a:rPr>
              <a:t>.</a:t>
            </a:r>
            <a:endParaRPr lang="en-US" sz="20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71650" y="4165401"/>
            <a:ext cx="6184257" cy="369332"/>
          </a:xfrm>
          <a:prstGeom prst="rect">
            <a:avLst/>
          </a:prstGeom>
          <a:solidFill>
            <a:srgbClr val="CCFF66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+mj-lt"/>
              </a:rPr>
              <a:t>Belajar</a:t>
            </a:r>
            <a:r>
              <a:rPr lang="en-US" dirty="0" smtClean="0">
                <a:latin typeface="+mj-lt"/>
              </a:rPr>
              <a:t> di </a:t>
            </a:r>
            <a:r>
              <a:rPr lang="en-US" dirty="0" err="1" smtClean="0">
                <a:latin typeface="+mj-lt"/>
              </a:rPr>
              <a:t>sekolah</a:t>
            </a:r>
            <a:r>
              <a:rPr lang="en-US" dirty="0" smtClean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lebih</a:t>
            </a:r>
            <a:r>
              <a:rPr lang="en-US" b="1" dirty="0" smtClean="0">
                <a:latin typeface="+mj-lt"/>
              </a:rPr>
              <a:t> lama </a:t>
            </a:r>
            <a:r>
              <a:rPr lang="en-US" dirty="0" err="1" smtClean="0">
                <a:latin typeface="+mj-lt"/>
              </a:rPr>
              <a:t>dilakukan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daripada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menyikat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gigi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1534093"/>
            <a:ext cx="3352800" cy="24478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978" y="1553143"/>
            <a:ext cx="2114550" cy="245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60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1675" y="3836445"/>
            <a:ext cx="5212902" cy="369332"/>
          </a:xfrm>
          <a:prstGeom prst="rect">
            <a:avLst/>
          </a:prstGeom>
          <a:solidFill>
            <a:srgbClr val="CCFF66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+mj-lt"/>
              </a:rPr>
              <a:t>Minum</a:t>
            </a:r>
            <a:r>
              <a:rPr lang="en-US" dirty="0" smtClean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lebih</a:t>
            </a:r>
            <a:r>
              <a:rPr lang="en-US" b="1" dirty="0" smtClean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sebentar</a:t>
            </a:r>
            <a:r>
              <a:rPr lang="en-US" b="1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dilakukan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daripada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memasak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37" y="682884"/>
            <a:ext cx="3087426" cy="28548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00" y="807482"/>
            <a:ext cx="2623526" cy="285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04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61950"/>
            <a:ext cx="2314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+mj-lt"/>
              </a:rPr>
              <a:t>Lama </a:t>
            </a:r>
            <a:r>
              <a:rPr lang="en-US" b="1" dirty="0" err="1" smtClean="0">
                <a:solidFill>
                  <a:srgbClr val="C00000"/>
                </a:solidFill>
                <a:latin typeface="+mj-lt"/>
              </a:rPr>
              <a:t>Waktu</a:t>
            </a:r>
            <a:r>
              <a:rPr lang="en-US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j-lt"/>
              </a:rPr>
              <a:t>Kegiatan</a:t>
            </a:r>
            <a:endParaRPr lang="en-US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854782"/>
            <a:ext cx="48988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+mj-lt"/>
              </a:rPr>
              <a:t>Ani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mengerjakan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pekerjaan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rumah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mulai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pukul</a:t>
            </a:r>
            <a:r>
              <a:rPr lang="en-US" dirty="0" smtClean="0">
                <a:latin typeface="+mj-lt"/>
              </a:rPr>
              <a:t> 7.</a:t>
            </a:r>
          </a:p>
          <a:p>
            <a:r>
              <a:rPr lang="en-US" dirty="0" err="1" smtClean="0">
                <a:latin typeface="+mj-lt"/>
              </a:rPr>
              <a:t>Ani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selesai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mengerjakan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pekerjaan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rumah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pukul</a:t>
            </a:r>
            <a:r>
              <a:rPr lang="en-US" dirty="0" smtClean="0">
                <a:latin typeface="+mj-lt"/>
              </a:rPr>
              <a:t> 8.</a:t>
            </a:r>
          </a:p>
          <a:p>
            <a:r>
              <a:rPr lang="en-US" dirty="0" err="1" smtClean="0">
                <a:latin typeface="+mj-lt"/>
              </a:rPr>
              <a:t>Berapa</a:t>
            </a:r>
            <a:r>
              <a:rPr lang="en-US" dirty="0" smtClean="0">
                <a:latin typeface="+mj-lt"/>
              </a:rPr>
              <a:t> lama </a:t>
            </a:r>
            <a:r>
              <a:rPr lang="en-US" dirty="0" err="1" smtClean="0">
                <a:latin typeface="+mj-lt"/>
              </a:rPr>
              <a:t>Ani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mengerjakan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pekerjaan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rumah</a:t>
            </a:r>
            <a:r>
              <a:rPr lang="en-US" dirty="0" smtClean="0">
                <a:latin typeface="+mj-lt"/>
              </a:rPr>
              <a:t>?</a:t>
            </a:r>
            <a:endParaRPr lang="en-US" dirty="0">
              <a:latin typeface="+mj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14400" y="1852954"/>
            <a:ext cx="2286000" cy="2699996"/>
            <a:chOff x="1104900" y="1852954"/>
            <a:chExt cx="2286000" cy="2699996"/>
          </a:xfrm>
        </p:grpSpPr>
        <p:grpSp>
          <p:nvGrpSpPr>
            <p:cNvPr id="4" name="Group 3"/>
            <p:cNvGrpSpPr/>
            <p:nvPr/>
          </p:nvGrpSpPr>
          <p:grpSpPr>
            <a:xfrm>
              <a:off x="1104900" y="1852954"/>
              <a:ext cx="2286000" cy="2282390"/>
              <a:chOff x="1219201" y="2114550"/>
              <a:chExt cx="2286000" cy="228239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9201" y="2114550"/>
                <a:ext cx="2286000" cy="2282390"/>
              </a:xfrm>
              <a:prstGeom prst="rect">
                <a:avLst/>
              </a:prstGeom>
            </p:spPr>
          </p:pic>
          <p:cxnSp>
            <p:nvCxnSpPr>
              <p:cNvPr id="6" name="Straight Arrow Connector 5"/>
              <p:cNvCxnSpPr/>
              <p:nvPr/>
            </p:nvCxnSpPr>
            <p:spPr>
              <a:xfrm flipH="1">
                <a:off x="2133600" y="3255745"/>
                <a:ext cx="228601" cy="382805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/>
              <p:cNvCxnSpPr/>
              <p:nvPr/>
            </p:nvCxnSpPr>
            <p:spPr>
              <a:xfrm flipV="1">
                <a:off x="2362201" y="2724149"/>
                <a:ext cx="0" cy="54000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/>
            <p:cNvSpPr txBox="1"/>
            <p:nvPr/>
          </p:nvSpPr>
          <p:spPr>
            <a:xfrm>
              <a:off x="1894277" y="4183618"/>
              <a:ext cx="707245" cy="369332"/>
            </a:xfrm>
            <a:prstGeom prst="rect">
              <a:avLst/>
            </a:prstGeom>
            <a:solidFill>
              <a:srgbClr val="CCFF66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mulai</a:t>
              </a:r>
              <a:endParaRPr lang="en-US" dirty="0"/>
            </a:p>
          </p:txBody>
        </p:sp>
      </p:grpSp>
      <p:sp>
        <p:nvSpPr>
          <p:cNvPr id="11" name="Right Arrow 10"/>
          <p:cNvSpPr/>
          <p:nvPr/>
        </p:nvSpPr>
        <p:spPr>
          <a:xfrm>
            <a:off x="3619500" y="2800350"/>
            <a:ext cx="533400" cy="385201"/>
          </a:xfrm>
          <a:prstGeom prst="rightArrow">
            <a:avLst/>
          </a:prstGeom>
          <a:solidFill>
            <a:srgbClr val="FFCC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4381500" y="1852954"/>
            <a:ext cx="2286000" cy="2699996"/>
            <a:chOff x="1104900" y="1852954"/>
            <a:chExt cx="2286000" cy="2699996"/>
          </a:xfrm>
        </p:grpSpPr>
        <p:grpSp>
          <p:nvGrpSpPr>
            <p:cNvPr id="13" name="Group 12"/>
            <p:cNvGrpSpPr/>
            <p:nvPr/>
          </p:nvGrpSpPr>
          <p:grpSpPr>
            <a:xfrm>
              <a:off x="1104900" y="1852954"/>
              <a:ext cx="2286000" cy="2282390"/>
              <a:chOff x="1219201" y="2114550"/>
              <a:chExt cx="2286000" cy="228239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9201" y="2114550"/>
                <a:ext cx="2286000" cy="2282390"/>
              </a:xfrm>
              <a:prstGeom prst="rect">
                <a:avLst/>
              </a:prstGeom>
            </p:spPr>
          </p:pic>
          <p:cxnSp>
            <p:nvCxnSpPr>
              <p:cNvPr id="16" name="Straight Arrow Connector 15"/>
              <p:cNvCxnSpPr/>
              <p:nvPr/>
            </p:nvCxnSpPr>
            <p:spPr>
              <a:xfrm flipH="1">
                <a:off x="2008578" y="3255745"/>
                <a:ext cx="353624" cy="191402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V="1">
                <a:off x="2362201" y="2724149"/>
                <a:ext cx="0" cy="54000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/>
            <p:cNvSpPr txBox="1"/>
            <p:nvPr/>
          </p:nvSpPr>
          <p:spPr>
            <a:xfrm>
              <a:off x="1842179" y="4183618"/>
              <a:ext cx="811441" cy="369332"/>
            </a:xfrm>
            <a:prstGeom prst="rect">
              <a:avLst/>
            </a:prstGeom>
            <a:solidFill>
              <a:srgbClr val="CCFF66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selesai</a:t>
              </a:r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37490" y="3219450"/>
            <a:ext cx="1115110" cy="774676"/>
            <a:chOff x="637490" y="3219450"/>
            <a:chExt cx="1115110" cy="774676"/>
          </a:xfrm>
        </p:grpSpPr>
        <p:sp>
          <p:nvSpPr>
            <p:cNvPr id="20" name="Arc 19"/>
            <p:cNvSpPr/>
            <p:nvPr/>
          </p:nvSpPr>
          <p:spPr>
            <a:xfrm flipH="1" flipV="1">
              <a:off x="1219200" y="3219450"/>
              <a:ext cx="533400" cy="605399"/>
            </a:xfrm>
            <a:prstGeom prst="arc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37490" y="3655572"/>
              <a:ext cx="6463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 jam</a:t>
              </a:r>
              <a:endParaRPr lang="en-US" sz="1600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800850" y="2628185"/>
            <a:ext cx="2263416" cy="923330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+mj-lt"/>
              </a:rPr>
              <a:t>Jadi</a:t>
            </a:r>
            <a:r>
              <a:rPr lang="en-US" dirty="0" smtClean="0">
                <a:latin typeface="+mj-lt"/>
              </a:rPr>
              <a:t>, </a:t>
            </a:r>
            <a:r>
              <a:rPr lang="en-US" dirty="0" err="1" smtClean="0">
                <a:latin typeface="+mj-lt"/>
              </a:rPr>
              <a:t>Ani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mengerjakan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pekerjaan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rumah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selama</a:t>
            </a:r>
            <a:r>
              <a:rPr lang="en-US" dirty="0" smtClean="0">
                <a:latin typeface="+mj-lt"/>
              </a:rPr>
              <a:t> 1 jam.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62660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79" t="-14768" r="-1" b="5389"/>
          <a:stretch/>
        </p:blipFill>
        <p:spPr>
          <a:xfrm>
            <a:off x="3607940" y="731219"/>
            <a:ext cx="5536060" cy="41092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42875" y="1975675"/>
            <a:ext cx="3590925" cy="2071211"/>
            <a:chOff x="157161" y="1733550"/>
            <a:chExt cx="3590925" cy="2071211"/>
          </a:xfrm>
        </p:grpSpPr>
        <p:sp>
          <p:nvSpPr>
            <p:cNvPr id="10" name="Isosceles Triangle 9"/>
            <p:cNvSpPr/>
            <p:nvPr/>
          </p:nvSpPr>
          <p:spPr>
            <a:xfrm rot="3600000">
              <a:off x="3123480" y="1756519"/>
              <a:ext cx="425053" cy="382597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157161" y="1733550"/>
              <a:ext cx="3590925" cy="2071211"/>
              <a:chOff x="157161" y="1733550"/>
              <a:chExt cx="3590925" cy="2071211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157161" y="1846521"/>
                <a:ext cx="3119439" cy="38100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165705" y="1733550"/>
                <a:ext cx="2896754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defRPr/>
                </a:pPr>
                <a:r>
                  <a:rPr lang="id-ID" sz="2000" b="1" noProof="1">
                    <a:solidFill>
                      <a:schemeClr val="bg1"/>
                    </a:solidFill>
                    <a:latin typeface="+mj-lt"/>
                    <a:cs typeface="Arial" pitchFamily="34" charset="0"/>
                  </a:rPr>
                  <a:t>TUJUAN PEMBELAJARAN:</a:t>
                </a:r>
                <a:endParaRPr lang="en-US" sz="2000" b="1" noProof="1">
                  <a:solidFill>
                    <a:schemeClr val="bg1"/>
                  </a:solidFill>
                  <a:latin typeface="+mj-lt"/>
                  <a:cs typeface="Arial" pitchFamily="34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165705" y="2235101"/>
                <a:ext cx="3582381" cy="1569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285743" indent="-285743">
                  <a:buFont typeface="Arial" panose="020B0604020202020204" pitchFamily="34" charset="0"/>
                  <a:buChar char="•"/>
                </a:pPr>
                <a:r>
                  <a:rPr lang="en-US" altLang="id-ID" sz="1600" dirty="0" err="1" smtClean="0">
                    <a:latin typeface="+mj-lt"/>
                  </a:rPr>
                  <a:t>Menentukan</a:t>
                </a:r>
                <a:r>
                  <a:rPr lang="en-US" altLang="id-ID" sz="1600" dirty="0" smtClean="0">
                    <a:latin typeface="+mj-lt"/>
                  </a:rPr>
                  <a:t> </a:t>
                </a:r>
                <a:r>
                  <a:rPr lang="en-US" altLang="id-ID" sz="1600" dirty="0" err="1" smtClean="0">
                    <a:latin typeface="+mj-lt"/>
                  </a:rPr>
                  <a:t>panjang</a:t>
                </a:r>
                <a:r>
                  <a:rPr lang="en-US" altLang="id-ID" sz="1600" dirty="0" smtClean="0">
                    <a:latin typeface="+mj-lt"/>
                  </a:rPr>
                  <a:t>, </a:t>
                </a:r>
                <a:r>
                  <a:rPr lang="en-US" altLang="id-ID" sz="1600" dirty="0" err="1" smtClean="0">
                    <a:latin typeface="+mj-lt"/>
                  </a:rPr>
                  <a:t>berat</a:t>
                </a:r>
                <a:r>
                  <a:rPr lang="en-US" altLang="id-ID" sz="1600" dirty="0" smtClean="0">
                    <a:latin typeface="+mj-lt"/>
                  </a:rPr>
                  <a:t>, </a:t>
                </a:r>
                <a:r>
                  <a:rPr lang="en-US" altLang="id-ID" sz="1600" dirty="0" err="1" smtClean="0">
                    <a:latin typeface="+mj-lt"/>
                  </a:rPr>
                  <a:t>dan</a:t>
                </a:r>
                <a:r>
                  <a:rPr lang="en-US" altLang="id-ID" sz="1600" dirty="0" smtClean="0">
                    <a:latin typeface="+mj-lt"/>
                  </a:rPr>
                  <a:t> </a:t>
                </a:r>
                <a:r>
                  <a:rPr lang="en-US" altLang="id-ID" sz="1600" dirty="0" err="1" smtClean="0">
                    <a:latin typeface="+mj-lt"/>
                  </a:rPr>
                  <a:t>durasi</a:t>
                </a:r>
                <a:r>
                  <a:rPr lang="en-US" altLang="id-ID" sz="1600" dirty="0" smtClean="0">
                    <a:latin typeface="+mj-lt"/>
                  </a:rPr>
                  <a:t> </a:t>
                </a:r>
                <a:r>
                  <a:rPr lang="en-US" altLang="id-ID" sz="1600" dirty="0" err="1" smtClean="0">
                    <a:latin typeface="+mj-lt"/>
                  </a:rPr>
                  <a:t>waktu</a:t>
                </a:r>
                <a:r>
                  <a:rPr lang="en-US" altLang="id-ID" sz="1600" dirty="0" smtClean="0">
                    <a:latin typeface="+mj-lt"/>
                  </a:rPr>
                  <a:t> </a:t>
                </a:r>
                <a:r>
                  <a:rPr lang="en-US" altLang="id-ID" sz="1600" dirty="0" err="1" smtClean="0">
                    <a:latin typeface="+mj-lt"/>
                  </a:rPr>
                  <a:t>dengan</a:t>
                </a:r>
                <a:r>
                  <a:rPr lang="en-US" altLang="id-ID" sz="1600" dirty="0" smtClean="0">
                    <a:latin typeface="+mj-lt"/>
                  </a:rPr>
                  <a:t> </a:t>
                </a:r>
                <a:r>
                  <a:rPr lang="en-US" altLang="id-ID" sz="1600" dirty="0" err="1" smtClean="0">
                    <a:latin typeface="+mj-lt"/>
                  </a:rPr>
                  <a:t>satuan</a:t>
                </a:r>
                <a:r>
                  <a:rPr lang="en-US" altLang="id-ID" sz="1600" dirty="0" smtClean="0">
                    <a:latin typeface="+mj-lt"/>
                  </a:rPr>
                  <a:t> </a:t>
                </a:r>
                <a:r>
                  <a:rPr lang="en-US" altLang="id-ID" sz="1600" dirty="0" err="1" smtClean="0">
                    <a:latin typeface="+mj-lt"/>
                  </a:rPr>
                  <a:t>tak</a:t>
                </a:r>
                <a:r>
                  <a:rPr lang="en-US" altLang="id-ID" sz="1600" dirty="0" smtClean="0">
                    <a:latin typeface="+mj-lt"/>
                  </a:rPr>
                  <a:t> </a:t>
                </a:r>
                <a:r>
                  <a:rPr lang="en-US" altLang="id-ID" sz="1600" dirty="0" err="1" smtClean="0">
                    <a:latin typeface="+mj-lt"/>
                  </a:rPr>
                  <a:t>baku</a:t>
                </a:r>
                <a:r>
                  <a:rPr lang="en-US" altLang="id-ID" sz="1600" dirty="0" smtClean="0">
                    <a:latin typeface="+mj-lt"/>
                  </a:rPr>
                  <a:t>.</a:t>
                </a:r>
              </a:p>
              <a:p>
                <a:pPr marL="285743" indent="-285743">
                  <a:buFont typeface="Arial" panose="020B0604020202020204" pitchFamily="34" charset="0"/>
                  <a:buChar char="•"/>
                </a:pPr>
                <a:r>
                  <a:rPr lang="en-US" altLang="id-ID" sz="1600" dirty="0" err="1" smtClean="0">
                    <a:latin typeface="+mj-lt"/>
                  </a:rPr>
                  <a:t>Membandingkan</a:t>
                </a:r>
                <a:r>
                  <a:rPr lang="en-US" altLang="id-ID" sz="1600" dirty="0" smtClean="0">
                    <a:latin typeface="+mj-lt"/>
                  </a:rPr>
                  <a:t> </a:t>
                </a:r>
                <a:r>
                  <a:rPr lang="en-US" altLang="id-ID" sz="1600" dirty="0" err="1" smtClean="0">
                    <a:latin typeface="+mj-lt"/>
                  </a:rPr>
                  <a:t>dan</a:t>
                </a:r>
                <a:r>
                  <a:rPr lang="en-US" altLang="id-ID" sz="1600" dirty="0" smtClean="0">
                    <a:latin typeface="+mj-lt"/>
                  </a:rPr>
                  <a:t> </a:t>
                </a:r>
                <a:r>
                  <a:rPr lang="en-US" altLang="id-ID" sz="1600" dirty="0" err="1" smtClean="0">
                    <a:latin typeface="+mj-lt"/>
                  </a:rPr>
                  <a:t>mengurutkan</a:t>
                </a:r>
                <a:r>
                  <a:rPr lang="en-US" altLang="id-ID" sz="1600" dirty="0" smtClean="0">
                    <a:latin typeface="+mj-lt"/>
                  </a:rPr>
                  <a:t> </a:t>
                </a:r>
                <a:r>
                  <a:rPr lang="en-US" altLang="id-ID" sz="1600" dirty="0" err="1" smtClean="0">
                    <a:latin typeface="+mj-lt"/>
                  </a:rPr>
                  <a:t>panjang</a:t>
                </a:r>
                <a:r>
                  <a:rPr lang="en-US" altLang="id-ID" sz="1600" dirty="0" smtClean="0">
                    <a:latin typeface="+mj-lt"/>
                  </a:rPr>
                  <a:t> </a:t>
                </a:r>
                <a:r>
                  <a:rPr lang="en-US" altLang="id-ID" sz="1600" dirty="0" err="1" smtClean="0">
                    <a:latin typeface="+mj-lt"/>
                  </a:rPr>
                  <a:t>dan</a:t>
                </a:r>
                <a:r>
                  <a:rPr lang="en-US" altLang="id-ID" sz="1600" dirty="0" smtClean="0">
                    <a:latin typeface="+mj-lt"/>
                  </a:rPr>
                  <a:t> </a:t>
                </a:r>
                <a:r>
                  <a:rPr lang="en-US" altLang="id-ID" sz="1600" dirty="0" err="1" smtClean="0">
                    <a:latin typeface="+mj-lt"/>
                  </a:rPr>
                  <a:t>berat</a:t>
                </a:r>
                <a:r>
                  <a:rPr lang="en-US" altLang="id-ID" sz="1600" dirty="0" smtClean="0">
                    <a:latin typeface="+mj-lt"/>
                  </a:rPr>
                  <a:t> </a:t>
                </a:r>
                <a:r>
                  <a:rPr lang="en-US" altLang="id-ID" sz="1600" dirty="0" err="1" smtClean="0">
                    <a:latin typeface="+mj-lt"/>
                  </a:rPr>
                  <a:t>dengan</a:t>
                </a:r>
                <a:r>
                  <a:rPr lang="en-US" altLang="id-ID" sz="1600" dirty="0" smtClean="0">
                    <a:latin typeface="+mj-lt"/>
                  </a:rPr>
                  <a:t> </a:t>
                </a:r>
                <a:r>
                  <a:rPr lang="en-US" altLang="id-ID" sz="1600" dirty="0" err="1" smtClean="0">
                    <a:latin typeface="+mj-lt"/>
                  </a:rPr>
                  <a:t>satuan</a:t>
                </a:r>
                <a:r>
                  <a:rPr lang="en-US" altLang="id-ID" sz="1600" dirty="0" smtClean="0">
                    <a:latin typeface="+mj-lt"/>
                  </a:rPr>
                  <a:t> </a:t>
                </a:r>
                <a:r>
                  <a:rPr lang="en-US" altLang="id-ID" sz="1600" dirty="0" err="1" smtClean="0">
                    <a:latin typeface="+mj-lt"/>
                  </a:rPr>
                  <a:t>tak</a:t>
                </a:r>
                <a:r>
                  <a:rPr lang="en-US" altLang="id-ID" sz="1600" dirty="0" smtClean="0">
                    <a:latin typeface="+mj-lt"/>
                  </a:rPr>
                  <a:t> </a:t>
                </a:r>
                <a:r>
                  <a:rPr lang="en-US" altLang="id-ID" sz="1600" dirty="0" err="1" smtClean="0">
                    <a:latin typeface="+mj-lt"/>
                  </a:rPr>
                  <a:t>baku</a:t>
                </a:r>
                <a:r>
                  <a:rPr lang="en-US" altLang="id-ID" sz="1600" dirty="0" smtClean="0">
                    <a:latin typeface="+mj-lt"/>
                  </a:rPr>
                  <a:t>.</a:t>
                </a:r>
              </a:p>
              <a:p>
                <a:pPr marL="285743" indent="-285743">
                  <a:buFont typeface="Arial" panose="020B0604020202020204" pitchFamily="34" charset="0"/>
                  <a:buChar char="•"/>
                </a:pPr>
                <a:r>
                  <a:rPr lang="en-US" altLang="id-ID" sz="1600" dirty="0" err="1" smtClean="0">
                    <a:latin typeface="+mj-lt"/>
                  </a:rPr>
                  <a:t>Menentukan</a:t>
                </a:r>
                <a:r>
                  <a:rPr lang="en-US" altLang="id-ID" sz="1600" dirty="0" smtClean="0">
                    <a:latin typeface="+mj-lt"/>
                  </a:rPr>
                  <a:t> lama </a:t>
                </a:r>
                <a:r>
                  <a:rPr lang="en-US" altLang="id-ID" sz="1600" dirty="0" err="1" smtClean="0">
                    <a:latin typeface="+mj-lt"/>
                  </a:rPr>
                  <a:t>suatu</a:t>
                </a:r>
                <a:r>
                  <a:rPr lang="en-US" altLang="id-ID" sz="1600" dirty="0" smtClean="0">
                    <a:latin typeface="+mj-lt"/>
                  </a:rPr>
                  <a:t> </a:t>
                </a:r>
                <a:r>
                  <a:rPr lang="en-US" altLang="id-ID" sz="1600" dirty="0" err="1" smtClean="0">
                    <a:latin typeface="+mj-lt"/>
                  </a:rPr>
                  <a:t>kegiatan</a:t>
                </a:r>
                <a:r>
                  <a:rPr lang="en-US" altLang="id-ID" sz="1600" dirty="0" smtClean="0">
                    <a:latin typeface="+mj-lt"/>
                  </a:rPr>
                  <a:t>.</a:t>
                </a:r>
                <a:endParaRPr lang="en-US" altLang="id-ID" sz="1600" dirty="0">
                  <a:latin typeface="+mj-lt"/>
                </a:endParaRPr>
              </a:p>
            </p:txBody>
          </p:sp>
        </p:grp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031415" y="326139"/>
            <a:ext cx="4988385" cy="770059"/>
            <a:chOff x="1611544" y="3332396"/>
            <a:chExt cx="4913732" cy="629144"/>
          </a:xfrm>
        </p:grpSpPr>
        <p:sp>
          <p:nvSpPr>
            <p:cNvPr id="17" name="Parallelogram 16"/>
            <p:cNvSpPr/>
            <p:nvPr/>
          </p:nvSpPr>
          <p:spPr>
            <a:xfrm>
              <a:off x="1611544" y="3352296"/>
              <a:ext cx="3712778" cy="609244"/>
            </a:xfrm>
            <a:prstGeom prst="parallelogram">
              <a:avLst>
                <a:gd name="adj" fmla="val 4531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/>
            </a:p>
          </p:txBody>
        </p:sp>
        <p:sp>
          <p:nvSpPr>
            <p:cNvPr id="18" name="テキスト プレースホルダー 17"/>
            <p:cNvSpPr txBox="1">
              <a:spLocks/>
            </p:cNvSpPr>
            <p:nvPr/>
          </p:nvSpPr>
          <p:spPr>
            <a:xfrm>
              <a:off x="2491682" y="3332396"/>
              <a:ext cx="4033594" cy="609600"/>
            </a:xfrm>
            <a:prstGeom prst="rect">
              <a:avLst/>
            </a:prstGeom>
          </p:spPr>
          <p:txBody>
            <a:bodyPr vert="horz" lIns="36000" tIns="36000" rIns="36000" bIns="36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3000" b="1" dirty="0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PENGUKURAN</a:t>
              </a:r>
              <a:endParaRPr lang="id-ID" sz="3000" b="1" dirty="0">
                <a:ln w="0"/>
                <a:solidFill>
                  <a:schemeClr val="accent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9" name="直角三角形 28"/>
          <p:cNvSpPr/>
          <p:nvPr/>
        </p:nvSpPr>
        <p:spPr>
          <a:xfrm rot="2700000">
            <a:off x="378889" y="359839"/>
            <a:ext cx="1093583" cy="1093583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0" name="直角三角形 8"/>
          <p:cNvSpPr/>
          <p:nvPr/>
        </p:nvSpPr>
        <p:spPr>
          <a:xfrm rot="2700000">
            <a:off x="555169" y="359841"/>
            <a:ext cx="1093583" cy="1093583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1" name="直角三角形 4"/>
          <p:cNvSpPr/>
          <p:nvPr/>
        </p:nvSpPr>
        <p:spPr>
          <a:xfrm rot="13500000">
            <a:off x="555169" y="359840"/>
            <a:ext cx="1093583" cy="1093583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28364" y="430630"/>
            <a:ext cx="947191" cy="947192"/>
            <a:chOff x="2895601" y="-542991"/>
            <a:chExt cx="960519" cy="960519"/>
          </a:xfrm>
        </p:grpSpPr>
        <p:grpSp>
          <p:nvGrpSpPr>
            <p:cNvPr id="23" name="Group 22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3015079" y="-488577"/>
              <a:ext cx="720773" cy="50717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232056" y="-119089"/>
              <a:ext cx="304630" cy="46035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5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5</a:t>
              </a:r>
              <a:endParaRPr lang="en-US" sz="2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3017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0"/>
            <a:ext cx="3733800" cy="5877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9282"/>
            <a:ext cx="556260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A.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Pengukuran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Panjang</a:t>
            </a:r>
            <a:endParaRPr lang="en-US" sz="2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854782"/>
            <a:ext cx="5427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+mj-lt"/>
              </a:rPr>
              <a:t>Panjang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benda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dapat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dibandingkan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dan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diurutkan</a:t>
            </a:r>
            <a:r>
              <a:rPr lang="en-US" sz="2000" dirty="0" smtClean="0">
                <a:latin typeface="+mj-lt"/>
              </a:rPr>
              <a:t>.</a:t>
            </a:r>
            <a:endParaRPr lang="en-US" sz="2000" dirty="0">
              <a:latin typeface="+mj-l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62000" y="1422640"/>
            <a:ext cx="2828789" cy="1377710"/>
            <a:chOff x="762000" y="1504950"/>
            <a:chExt cx="2828789" cy="137771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1504950"/>
              <a:ext cx="1615580" cy="75597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2255330"/>
              <a:ext cx="2828789" cy="32006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2724150"/>
              <a:ext cx="1487553" cy="158510"/>
            </a:xfrm>
            <a:prstGeom prst="rect">
              <a:avLst/>
            </a:prstGeom>
          </p:spPr>
        </p:pic>
      </p:grpSp>
      <p:sp>
        <p:nvSpPr>
          <p:cNvPr id="33" name="TextBox 32"/>
          <p:cNvSpPr txBox="1"/>
          <p:nvPr/>
        </p:nvSpPr>
        <p:spPr>
          <a:xfrm>
            <a:off x="762000" y="2952750"/>
            <a:ext cx="3463897" cy="646331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+mj-lt"/>
              </a:rPr>
              <a:t>Gunting</a:t>
            </a:r>
            <a:r>
              <a:rPr lang="en-US" dirty="0" smtClean="0">
                <a:latin typeface="+mj-lt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+mj-lt"/>
              </a:rPr>
              <a:t>lebih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+mj-lt"/>
              </a:rPr>
              <a:t>pendek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dari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kuas</a:t>
            </a:r>
            <a:r>
              <a:rPr lang="en-US" dirty="0" smtClean="0">
                <a:latin typeface="+mj-lt"/>
              </a:rPr>
              <a:t>.</a:t>
            </a:r>
          </a:p>
          <a:p>
            <a:r>
              <a:rPr lang="en-US" dirty="0" err="1" smtClean="0">
                <a:latin typeface="+mj-lt"/>
              </a:rPr>
              <a:t>Gunting</a:t>
            </a:r>
            <a:r>
              <a:rPr lang="en-US" dirty="0" smtClean="0">
                <a:latin typeface="+mj-lt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+mj-lt"/>
              </a:rPr>
              <a:t>lebih</a:t>
            </a:r>
            <a:r>
              <a:rPr lang="en-US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+mj-lt"/>
              </a:rPr>
              <a:t>panjang</a:t>
            </a:r>
            <a:r>
              <a:rPr lang="en-US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dari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pulpen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62000" y="3748085"/>
            <a:ext cx="3463898" cy="646331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+mj-lt"/>
              </a:rPr>
              <a:t>Urutan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benda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dari</a:t>
            </a:r>
            <a:r>
              <a:rPr lang="en-US" dirty="0" smtClean="0">
                <a:latin typeface="+mj-lt"/>
              </a:rPr>
              <a:t> yang </a:t>
            </a:r>
            <a:r>
              <a:rPr lang="en-US" dirty="0" err="1" smtClean="0">
                <a:latin typeface="+mj-lt"/>
              </a:rPr>
              <a:t>terpanjang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adalah</a:t>
            </a:r>
            <a:r>
              <a:rPr lang="en-US" dirty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kuas</a:t>
            </a:r>
            <a:r>
              <a:rPr lang="en-US" dirty="0" smtClean="0">
                <a:latin typeface="+mj-lt"/>
              </a:rPr>
              <a:t>, </a:t>
            </a:r>
            <a:r>
              <a:rPr lang="en-US" b="1" dirty="0" err="1" smtClean="0">
                <a:latin typeface="+mj-lt"/>
              </a:rPr>
              <a:t>gunting</a:t>
            </a:r>
            <a:r>
              <a:rPr lang="en-US" dirty="0" smtClean="0">
                <a:latin typeface="+mj-lt"/>
              </a:rPr>
              <a:t>, </a:t>
            </a:r>
            <a:r>
              <a:rPr lang="en-US" b="1" dirty="0" err="1" smtClean="0">
                <a:latin typeface="+mj-lt"/>
              </a:rPr>
              <a:t>pulpen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306924" y="1578101"/>
            <a:ext cx="3117749" cy="1063739"/>
            <a:chOff x="5306924" y="1578101"/>
            <a:chExt cx="3117749" cy="106373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6924" y="1997965"/>
              <a:ext cx="1622058" cy="220208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6925" y="1578101"/>
              <a:ext cx="3117748" cy="253219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5031" y="2362886"/>
              <a:ext cx="2617875" cy="278954"/>
            </a:xfrm>
            <a:prstGeom prst="rect">
              <a:avLst/>
            </a:prstGeom>
          </p:spPr>
        </p:pic>
      </p:grpSp>
      <p:sp>
        <p:nvSpPr>
          <p:cNvPr id="37" name="TextBox 36"/>
          <p:cNvSpPr txBox="1"/>
          <p:nvPr/>
        </p:nvSpPr>
        <p:spPr>
          <a:xfrm>
            <a:off x="5306924" y="2952749"/>
            <a:ext cx="3343672" cy="646331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+mj-lt"/>
              </a:rPr>
              <a:t>Pulpen</a:t>
            </a:r>
            <a:r>
              <a:rPr lang="en-US" dirty="0" smtClean="0">
                <a:latin typeface="+mj-lt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+mj-lt"/>
              </a:rPr>
              <a:t>lebih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+mj-lt"/>
              </a:rPr>
              <a:t>pendek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dari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pensil</a:t>
            </a:r>
            <a:r>
              <a:rPr lang="en-US" dirty="0" smtClean="0">
                <a:latin typeface="+mj-lt"/>
              </a:rPr>
              <a:t>.</a:t>
            </a:r>
          </a:p>
          <a:p>
            <a:r>
              <a:rPr lang="en-US" dirty="0" err="1" smtClean="0">
                <a:latin typeface="+mj-lt"/>
              </a:rPr>
              <a:t>Pulpen</a:t>
            </a:r>
            <a:r>
              <a:rPr lang="en-US" dirty="0" smtClean="0">
                <a:latin typeface="+mj-lt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+mj-lt"/>
              </a:rPr>
              <a:t>lebih</a:t>
            </a:r>
            <a:r>
              <a:rPr lang="en-US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+mj-lt"/>
              </a:rPr>
              <a:t>panjang</a:t>
            </a:r>
            <a:r>
              <a:rPr lang="en-US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dari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krayon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306924" y="3748084"/>
            <a:ext cx="3463898" cy="646331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+mj-lt"/>
              </a:rPr>
              <a:t>Urutan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benda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dari</a:t>
            </a:r>
            <a:r>
              <a:rPr lang="en-US" dirty="0" smtClean="0">
                <a:latin typeface="+mj-lt"/>
              </a:rPr>
              <a:t> yang </a:t>
            </a:r>
            <a:r>
              <a:rPr lang="en-US" dirty="0" err="1" smtClean="0">
                <a:latin typeface="+mj-lt"/>
              </a:rPr>
              <a:t>terpendek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adalah</a:t>
            </a:r>
            <a:r>
              <a:rPr lang="en-US" dirty="0" smtClean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krayon</a:t>
            </a:r>
            <a:r>
              <a:rPr lang="en-US" dirty="0" smtClean="0">
                <a:latin typeface="+mj-lt"/>
              </a:rPr>
              <a:t>, </a:t>
            </a:r>
            <a:r>
              <a:rPr lang="en-US" b="1" dirty="0" err="1" smtClean="0">
                <a:latin typeface="+mj-lt"/>
              </a:rPr>
              <a:t>pulpen</a:t>
            </a:r>
            <a:r>
              <a:rPr lang="en-US" dirty="0" smtClean="0">
                <a:latin typeface="+mj-lt"/>
              </a:rPr>
              <a:t>, </a:t>
            </a:r>
            <a:r>
              <a:rPr lang="en-US" b="1" dirty="0" err="1" smtClean="0">
                <a:latin typeface="+mj-lt"/>
              </a:rPr>
              <a:t>pensil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83451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3" grpId="0" animBg="1"/>
      <p:bldP spid="34" grpId="0" animBg="1"/>
      <p:bldP spid="37" grpId="0" animBg="1"/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209550"/>
            <a:ext cx="56164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+mj-lt"/>
              </a:rPr>
              <a:t>Tinggi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dan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rendah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juga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menyatakan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ukuran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panjang</a:t>
            </a:r>
            <a:r>
              <a:rPr lang="en-US" sz="2000" dirty="0" smtClean="0">
                <a:latin typeface="+mj-lt"/>
              </a:rPr>
              <a:t>.</a:t>
            </a:r>
          </a:p>
          <a:p>
            <a:r>
              <a:rPr lang="en-US" sz="2000" dirty="0" err="1" smtClean="0">
                <a:latin typeface="+mj-lt"/>
              </a:rPr>
              <a:t>Tinggi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benda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dapat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dibandingkan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dan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diurutkan</a:t>
            </a:r>
            <a:r>
              <a:rPr lang="en-US" sz="2000" dirty="0" smtClean="0">
                <a:latin typeface="+mj-lt"/>
              </a:rPr>
              <a:t>.</a:t>
            </a:r>
            <a:endParaRPr lang="en-US" sz="2000" dirty="0">
              <a:latin typeface="+mj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79084" y="1123951"/>
            <a:ext cx="2054320" cy="1337710"/>
            <a:chOff x="579084" y="1671035"/>
            <a:chExt cx="2054320" cy="133771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084" y="1671035"/>
              <a:ext cx="518232" cy="133771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639" y="2023459"/>
              <a:ext cx="416922" cy="87794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7400" y="2356178"/>
              <a:ext cx="576004" cy="573796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3288321" y="1047750"/>
            <a:ext cx="2980303" cy="646331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+mj-lt"/>
              </a:rPr>
              <a:t>Gelas</a:t>
            </a:r>
            <a:r>
              <a:rPr lang="en-US" dirty="0" smtClean="0">
                <a:latin typeface="+mj-lt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+mj-lt"/>
              </a:rPr>
              <a:t>lebih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+mj-lt"/>
              </a:rPr>
              <a:t>rendah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dari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botol</a:t>
            </a:r>
            <a:r>
              <a:rPr lang="en-US" dirty="0" smtClean="0">
                <a:latin typeface="+mj-lt"/>
              </a:rPr>
              <a:t>.</a:t>
            </a:r>
            <a:endParaRPr lang="en-US" dirty="0" smtClean="0">
              <a:latin typeface="+mj-lt"/>
            </a:endParaRPr>
          </a:p>
          <a:p>
            <a:r>
              <a:rPr lang="en-US" dirty="0" err="1" smtClean="0">
                <a:latin typeface="+mj-lt"/>
              </a:rPr>
              <a:t>Gelas</a:t>
            </a:r>
            <a:r>
              <a:rPr lang="en-US" dirty="0" smtClean="0">
                <a:latin typeface="+mj-lt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+mj-lt"/>
              </a:rPr>
              <a:t>lebih</a:t>
            </a:r>
            <a:r>
              <a:rPr lang="en-US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+mj-lt"/>
              </a:rPr>
              <a:t>tinggi</a:t>
            </a:r>
            <a:r>
              <a:rPr lang="en-US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dari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tisu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88321" y="1843085"/>
            <a:ext cx="3463898" cy="646331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+mj-lt"/>
              </a:rPr>
              <a:t>Urutan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benda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dari</a:t>
            </a:r>
            <a:r>
              <a:rPr lang="en-US" dirty="0" smtClean="0">
                <a:latin typeface="+mj-lt"/>
              </a:rPr>
              <a:t> yang </a:t>
            </a:r>
            <a:r>
              <a:rPr lang="en-US" dirty="0" err="1" smtClean="0">
                <a:latin typeface="+mj-lt"/>
              </a:rPr>
              <a:t>tertinggi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adalah</a:t>
            </a:r>
            <a:r>
              <a:rPr lang="en-US" dirty="0" smtClean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botol</a:t>
            </a:r>
            <a:r>
              <a:rPr lang="en-US" dirty="0" smtClean="0">
                <a:latin typeface="+mj-lt"/>
              </a:rPr>
              <a:t>, </a:t>
            </a:r>
            <a:r>
              <a:rPr lang="en-US" b="1" dirty="0" err="1" smtClean="0">
                <a:latin typeface="+mj-lt"/>
              </a:rPr>
              <a:t>gelas</a:t>
            </a:r>
            <a:r>
              <a:rPr lang="en-US" dirty="0" smtClean="0">
                <a:latin typeface="+mj-lt"/>
              </a:rPr>
              <a:t>, </a:t>
            </a:r>
            <a:r>
              <a:rPr lang="en-US" b="1" dirty="0" err="1" smtClean="0">
                <a:latin typeface="+mj-lt"/>
              </a:rPr>
              <a:t>tisu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33400" y="2952750"/>
            <a:ext cx="2484286" cy="1331072"/>
            <a:chOff x="551234" y="2952750"/>
            <a:chExt cx="2484286" cy="133107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34" y="2952750"/>
              <a:ext cx="1211471" cy="126507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3236" y="3336200"/>
              <a:ext cx="672284" cy="94762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8003" y="3181350"/>
              <a:ext cx="483104" cy="1036476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3288321" y="2904253"/>
            <a:ext cx="4112857" cy="646331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+mj-lt"/>
              </a:rPr>
              <a:t>Kotak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susu</a:t>
            </a:r>
            <a:r>
              <a:rPr lang="en-US" dirty="0" smtClean="0">
                <a:latin typeface="+mj-lt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+mj-lt"/>
              </a:rPr>
              <a:t>lebih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+mj-lt"/>
              </a:rPr>
              <a:t>rendah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dari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teko</a:t>
            </a:r>
            <a:r>
              <a:rPr lang="en-US" dirty="0" smtClean="0">
                <a:latin typeface="+mj-lt"/>
              </a:rPr>
              <a:t>.</a:t>
            </a:r>
          </a:p>
          <a:p>
            <a:r>
              <a:rPr lang="en-US" dirty="0" err="1" smtClean="0">
                <a:latin typeface="+mj-lt"/>
              </a:rPr>
              <a:t>Kotak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susu</a:t>
            </a:r>
            <a:r>
              <a:rPr lang="en-US" dirty="0" smtClean="0">
                <a:latin typeface="+mj-lt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+mj-lt"/>
              </a:rPr>
              <a:t>lebih</a:t>
            </a:r>
            <a:r>
              <a:rPr lang="en-US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+mj-lt"/>
              </a:rPr>
              <a:t>tinggi</a:t>
            </a:r>
            <a:r>
              <a:rPr lang="en-US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dari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kaleng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biskuit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88320" y="3699588"/>
            <a:ext cx="4112857" cy="646331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+mj-lt"/>
              </a:rPr>
              <a:t>Urutan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benda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dari</a:t>
            </a:r>
            <a:r>
              <a:rPr lang="en-US" dirty="0" smtClean="0">
                <a:latin typeface="+mj-lt"/>
              </a:rPr>
              <a:t> yang </a:t>
            </a:r>
            <a:r>
              <a:rPr lang="en-US" dirty="0" err="1" smtClean="0">
                <a:latin typeface="+mj-lt"/>
              </a:rPr>
              <a:t>terendah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adalah</a:t>
            </a:r>
            <a:r>
              <a:rPr lang="en-US" dirty="0" smtClean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kaleng</a:t>
            </a:r>
            <a:r>
              <a:rPr lang="en-US" b="1" dirty="0" smtClean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biskuit</a:t>
            </a:r>
            <a:r>
              <a:rPr lang="en-US" dirty="0" smtClean="0">
                <a:latin typeface="+mj-lt"/>
              </a:rPr>
              <a:t>, </a:t>
            </a:r>
            <a:r>
              <a:rPr lang="en-US" b="1" dirty="0" err="1" smtClean="0">
                <a:latin typeface="+mj-lt"/>
              </a:rPr>
              <a:t>kotak</a:t>
            </a:r>
            <a:r>
              <a:rPr lang="en-US" b="1" dirty="0" smtClean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susu</a:t>
            </a:r>
            <a:r>
              <a:rPr lang="en-US" dirty="0" smtClean="0">
                <a:latin typeface="+mj-lt"/>
              </a:rPr>
              <a:t>, </a:t>
            </a:r>
            <a:r>
              <a:rPr lang="en-US" b="1" dirty="0" err="1" smtClean="0">
                <a:latin typeface="+mj-lt"/>
              </a:rPr>
              <a:t>teko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84582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209550"/>
            <a:ext cx="61158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+mj-lt"/>
              </a:rPr>
              <a:t>Jauh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dan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dekat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digunakan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menyatakan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jarak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dua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tempat</a:t>
            </a:r>
            <a:r>
              <a:rPr lang="en-US" sz="2000" dirty="0" smtClean="0">
                <a:latin typeface="+mj-lt"/>
              </a:rPr>
              <a:t>.</a:t>
            </a:r>
          </a:p>
          <a:p>
            <a:r>
              <a:rPr lang="en-US" sz="2000" dirty="0" err="1" smtClean="0">
                <a:latin typeface="+mj-lt"/>
              </a:rPr>
              <a:t>Jarak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juga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merupakan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ukuran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panjang</a:t>
            </a:r>
            <a:r>
              <a:rPr lang="en-US" sz="2000" dirty="0" smtClean="0">
                <a:latin typeface="+mj-lt"/>
              </a:rPr>
              <a:t>.</a:t>
            </a:r>
            <a:endParaRPr lang="en-US" sz="2000" dirty="0">
              <a:latin typeface="+mj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52400" y="1047750"/>
            <a:ext cx="5535785" cy="3200400"/>
            <a:chOff x="533400" y="1123950"/>
            <a:chExt cx="5535785" cy="32004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1123950"/>
              <a:ext cx="5535785" cy="32004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190016" y="3304566"/>
              <a:ext cx="1120243" cy="307777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Kantor </a:t>
              </a:r>
              <a:r>
                <a:rPr lang="en-US" sz="1400" b="1" dirty="0" err="1" smtClean="0"/>
                <a:t>Polisi</a:t>
              </a:r>
              <a:endParaRPr lang="en-US" sz="1400" b="1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721714" y="3272545"/>
              <a:ext cx="1060227" cy="307777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err="1" smtClean="0"/>
                <a:t>Pom</a:t>
              </a:r>
              <a:r>
                <a:rPr lang="en-US" sz="1400" b="1" dirty="0" smtClean="0"/>
                <a:t> </a:t>
              </a:r>
              <a:r>
                <a:rPr lang="en-US" sz="1400" b="1" dirty="0" err="1" smtClean="0"/>
                <a:t>Bensin</a:t>
              </a:r>
              <a:endParaRPr lang="en-US" sz="1400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114800" y="3304566"/>
              <a:ext cx="1471300" cy="307777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Kantor </a:t>
              </a:r>
              <a:r>
                <a:rPr lang="en-US" sz="1400" b="1" dirty="0" err="1" smtClean="0"/>
                <a:t>Pemadam</a:t>
              </a:r>
              <a:endParaRPr lang="en-US" sz="14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85800" y="2266950"/>
              <a:ext cx="1109856" cy="307777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Mini Market</a:t>
              </a:r>
              <a:endParaRPr lang="en-US" sz="14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5088" y="1123950"/>
              <a:ext cx="1138453" cy="307777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err="1" smtClean="0"/>
                <a:t>Rumah</a:t>
              </a:r>
              <a:r>
                <a:rPr lang="en-US" sz="1400" b="1" dirty="0" smtClean="0"/>
                <a:t> Hana</a:t>
              </a:r>
              <a:endParaRPr lang="en-US" sz="14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214347" y="1581150"/>
              <a:ext cx="1119217" cy="307777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err="1" smtClean="0"/>
                <a:t>Rumah</a:t>
              </a:r>
              <a:r>
                <a:rPr lang="en-US" sz="1400" b="1" dirty="0" smtClean="0"/>
                <a:t> </a:t>
              </a:r>
              <a:r>
                <a:rPr lang="en-US" sz="1400" b="1" dirty="0" err="1" smtClean="0"/>
                <a:t>Sakit</a:t>
              </a:r>
              <a:endParaRPr lang="en-US" sz="14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923488" y="1683557"/>
              <a:ext cx="766300" cy="307777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err="1" smtClean="0"/>
                <a:t>Sekolah</a:t>
              </a:r>
              <a:endParaRPr lang="en-US" sz="14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81255" y="2266949"/>
              <a:ext cx="1030026" cy="307777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err="1" smtClean="0"/>
                <a:t>Rumah</a:t>
              </a:r>
              <a:r>
                <a:rPr lang="en-US" sz="1400" b="1" dirty="0" smtClean="0"/>
                <a:t> </a:t>
              </a:r>
              <a:r>
                <a:rPr lang="en-US" sz="1400" b="1" dirty="0" err="1" smtClean="0"/>
                <a:t>Feri</a:t>
              </a:r>
              <a:endParaRPr lang="en-US" sz="1400" b="1" dirty="0"/>
            </a:p>
          </p:txBody>
        </p:sp>
      </p:grpSp>
      <p:cxnSp>
        <p:nvCxnSpPr>
          <p:cNvPr id="16" name="Straight Arrow Connector 15"/>
          <p:cNvCxnSpPr/>
          <p:nvPr/>
        </p:nvCxnSpPr>
        <p:spPr>
          <a:xfrm>
            <a:off x="609600" y="1962150"/>
            <a:ext cx="3316038" cy="622442"/>
          </a:xfrm>
          <a:prstGeom prst="straightConnector1">
            <a:avLst/>
          </a:prstGeom>
          <a:ln w="3810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925638" y="2573903"/>
            <a:ext cx="1089630" cy="531247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867401" y="1719017"/>
            <a:ext cx="3048000" cy="1477328"/>
          </a:xfrm>
          <a:prstGeom prst="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+mj-lt"/>
              </a:rPr>
              <a:t>Jarak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sekolah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ke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rumah</a:t>
            </a:r>
            <a:r>
              <a:rPr lang="en-US" dirty="0" smtClean="0">
                <a:latin typeface="+mj-lt"/>
              </a:rPr>
              <a:t> Hana </a:t>
            </a:r>
            <a:r>
              <a:rPr lang="en-US" b="1" dirty="0" err="1" smtClean="0">
                <a:latin typeface="+mj-lt"/>
              </a:rPr>
              <a:t>jauh</a:t>
            </a:r>
            <a:r>
              <a:rPr lang="en-US" dirty="0" smtClean="0">
                <a:latin typeface="+mj-lt"/>
              </a:rPr>
              <a:t>.</a:t>
            </a:r>
          </a:p>
          <a:p>
            <a:endParaRPr lang="en-US" dirty="0">
              <a:latin typeface="+mj-lt"/>
            </a:endParaRPr>
          </a:p>
          <a:p>
            <a:r>
              <a:rPr lang="en-US" dirty="0" err="1" smtClean="0">
                <a:latin typeface="+mj-lt"/>
              </a:rPr>
              <a:t>Jarak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sekolah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ke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rumah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Feri</a:t>
            </a:r>
            <a:r>
              <a:rPr lang="en-US" dirty="0" smtClean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dekat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09820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209550"/>
            <a:ext cx="49993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C00000"/>
                </a:solidFill>
                <a:latin typeface="+mj-lt"/>
              </a:rPr>
              <a:t>Pengukuran</a:t>
            </a:r>
            <a:r>
              <a:rPr lang="en-US" sz="20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+mj-lt"/>
              </a:rPr>
              <a:t>Panjang</a:t>
            </a:r>
            <a:r>
              <a:rPr lang="en-US" sz="20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+mj-lt"/>
              </a:rPr>
              <a:t>dengan</a:t>
            </a:r>
            <a:r>
              <a:rPr lang="en-US" sz="20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+mj-lt"/>
              </a:rPr>
              <a:t>Satuan</a:t>
            </a:r>
            <a:r>
              <a:rPr lang="en-US" sz="20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+mj-lt"/>
              </a:rPr>
              <a:t>Tak</a:t>
            </a:r>
            <a:r>
              <a:rPr lang="en-US" sz="2000" b="1" dirty="0" smtClean="0">
                <a:solidFill>
                  <a:srgbClr val="C00000"/>
                </a:solidFill>
                <a:latin typeface="+mj-lt"/>
              </a:rPr>
              <a:t> Baku</a:t>
            </a:r>
            <a:endParaRPr lang="en-US" sz="2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6370" y="726230"/>
            <a:ext cx="2400594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Contoh</a:t>
            </a:r>
            <a:r>
              <a:rPr lang="en-US" dirty="0" smtClean="0"/>
              <a:t> </a:t>
            </a:r>
            <a:r>
              <a:rPr lang="en-US" dirty="0" err="1" smtClean="0"/>
              <a:t>satuan</a:t>
            </a:r>
            <a:r>
              <a:rPr lang="en-US" dirty="0" smtClean="0"/>
              <a:t> </a:t>
            </a:r>
            <a:r>
              <a:rPr lang="en-US" dirty="0" err="1" smtClean="0"/>
              <a:t>tak</a:t>
            </a:r>
            <a:r>
              <a:rPr lang="en-US" dirty="0" smtClean="0"/>
              <a:t> </a:t>
            </a:r>
            <a:r>
              <a:rPr lang="en-US" dirty="0" err="1" smtClean="0"/>
              <a:t>baku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85800" y="1325394"/>
            <a:ext cx="1127760" cy="1663835"/>
            <a:chOff x="1182787" y="1200150"/>
            <a:chExt cx="1127760" cy="166383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182787" y="1200150"/>
              <a:ext cx="1127760" cy="123962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312477" y="2494653"/>
              <a:ext cx="8683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Jengkal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260337" y="1465105"/>
            <a:ext cx="1225621" cy="1524124"/>
            <a:chOff x="2667000" y="1465105"/>
            <a:chExt cx="1225621" cy="152412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1465105"/>
              <a:ext cx="1225621" cy="109991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801538" y="2619897"/>
              <a:ext cx="956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Langkah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932735" y="1710189"/>
            <a:ext cx="1752600" cy="1279040"/>
            <a:chOff x="4800600" y="1710189"/>
            <a:chExt cx="1752600" cy="127904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600" y="1710189"/>
              <a:ext cx="1752600" cy="85483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321161" y="2619897"/>
              <a:ext cx="7114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Hasta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132112" y="936500"/>
            <a:ext cx="2557115" cy="2052729"/>
            <a:chOff x="6324599" y="936500"/>
            <a:chExt cx="2557115" cy="205272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599" y="936500"/>
              <a:ext cx="2557115" cy="170037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265562" y="2619897"/>
              <a:ext cx="6751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Depa</a:t>
              </a:r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90600" y="3486150"/>
            <a:ext cx="2176582" cy="521732"/>
            <a:chOff x="990600" y="3486150"/>
            <a:chExt cx="2176582" cy="52173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990600" y="3486150"/>
              <a:ext cx="2176582" cy="1524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550124" y="3638550"/>
              <a:ext cx="10575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Korek</a:t>
              </a:r>
              <a:r>
                <a:rPr lang="en-US" dirty="0" smtClean="0"/>
                <a:t> </a:t>
              </a:r>
              <a:r>
                <a:rPr lang="en-US" dirty="0" err="1" smtClean="0"/>
                <a:t>api</a:t>
              </a:r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848261" y="3424264"/>
            <a:ext cx="1400000" cy="583618"/>
            <a:chOff x="3753296" y="3424264"/>
            <a:chExt cx="1400000" cy="583618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3296" y="3424264"/>
              <a:ext cx="1400000" cy="21428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877176" y="3638550"/>
              <a:ext cx="11522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Klip</a:t>
              </a:r>
              <a:r>
                <a:rPr lang="en-US" dirty="0" smtClean="0"/>
                <a:t> </a:t>
              </a:r>
              <a:r>
                <a:rPr lang="en-US" dirty="0" err="1" smtClean="0"/>
                <a:t>kertas</a:t>
              </a:r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929340" y="3421865"/>
            <a:ext cx="1591427" cy="586017"/>
            <a:chOff x="6705600" y="3462886"/>
            <a:chExt cx="1591427" cy="58601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6705600" y="3462886"/>
              <a:ext cx="1591427" cy="19892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7185296" y="3679571"/>
              <a:ext cx="6320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Paku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26980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33400" y="666750"/>
            <a:ext cx="2667001" cy="461583"/>
            <a:chOff x="533400" y="666750"/>
            <a:chExt cx="2667001" cy="4615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1" y="666750"/>
              <a:ext cx="2667000" cy="32006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986819"/>
              <a:ext cx="533400" cy="14151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986819"/>
              <a:ext cx="533400" cy="14151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200" y="986819"/>
              <a:ext cx="533400" cy="14151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00" y="986819"/>
              <a:ext cx="533400" cy="141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986819"/>
              <a:ext cx="533400" cy="141514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533399" y="3241031"/>
            <a:ext cx="2133600" cy="334465"/>
            <a:chOff x="533400" y="2038350"/>
            <a:chExt cx="2133600" cy="33446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2038350"/>
              <a:ext cx="2133600" cy="17947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2231301"/>
              <a:ext cx="533400" cy="14151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2231301"/>
              <a:ext cx="533400" cy="14151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200" y="2231301"/>
              <a:ext cx="533400" cy="14151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00" y="2231301"/>
              <a:ext cx="533400" cy="141514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533399" y="2038350"/>
            <a:ext cx="1600201" cy="292229"/>
            <a:chOff x="533400" y="3257549"/>
            <a:chExt cx="1600201" cy="29222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3257549"/>
              <a:ext cx="1600200" cy="15071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1" y="3408264"/>
              <a:ext cx="533400" cy="14151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1" y="3408264"/>
              <a:ext cx="533400" cy="14151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201" y="3408264"/>
              <a:ext cx="533400" cy="141514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533401" y="1276350"/>
            <a:ext cx="2745752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+mj-lt"/>
              </a:rPr>
              <a:t>Panjang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kuas</a:t>
            </a:r>
            <a:r>
              <a:rPr lang="en-US" dirty="0" smtClean="0">
                <a:latin typeface="+mj-lt"/>
              </a:rPr>
              <a:t> = 5 </a:t>
            </a:r>
            <a:r>
              <a:rPr lang="en-US" dirty="0" err="1" smtClean="0">
                <a:latin typeface="+mj-lt"/>
              </a:rPr>
              <a:t>klip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kertas</a:t>
            </a:r>
            <a:endParaRPr lang="en-US" dirty="0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3401" y="2419350"/>
            <a:ext cx="2977931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+mj-lt"/>
              </a:rPr>
              <a:t>Panjang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pulpen</a:t>
            </a:r>
            <a:r>
              <a:rPr lang="en-US" dirty="0" smtClean="0">
                <a:latin typeface="+mj-lt"/>
              </a:rPr>
              <a:t> = 3 </a:t>
            </a:r>
            <a:r>
              <a:rPr lang="en-US" dirty="0" err="1" smtClean="0">
                <a:latin typeface="+mj-lt"/>
              </a:rPr>
              <a:t>klip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kertas</a:t>
            </a:r>
            <a:endParaRPr lang="en-US" dirty="0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3401" y="3714750"/>
            <a:ext cx="2876941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+mj-lt"/>
              </a:rPr>
              <a:t>Panjang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pensil</a:t>
            </a:r>
            <a:r>
              <a:rPr lang="en-US" dirty="0" smtClean="0">
                <a:latin typeface="+mj-lt"/>
              </a:rPr>
              <a:t> = 4 </a:t>
            </a:r>
            <a:r>
              <a:rPr lang="en-US" dirty="0" err="1" smtClean="0">
                <a:latin typeface="+mj-lt"/>
              </a:rPr>
              <a:t>klip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kertas</a:t>
            </a:r>
            <a:endParaRPr lang="en-US" dirty="0"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67200" y="1455837"/>
            <a:ext cx="3262624" cy="646331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+mj-lt"/>
              </a:rPr>
              <a:t>Pensil</a:t>
            </a:r>
            <a:r>
              <a:rPr lang="en-US" dirty="0" smtClean="0">
                <a:latin typeface="+mj-lt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+mj-lt"/>
              </a:rPr>
              <a:t>lebih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+mj-lt"/>
              </a:rPr>
              <a:t>pendek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dari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kuas</a:t>
            </a:r>
            <a:r>
              <a:rPr lang="en-US" dirty="0" smtClean="0">
                <a:latin typeface="+mj-lt"/>
              </a:rPr>
              <a:t>.</a:t>
            </a:r>
          </a:p>
          <a:p>
            <a:r>
              <a:rPr lang="en-US" dirty="0" err="1" smtClean="0">
                <a:latin typeface="+mj-lt"/>
              </a:rPr>
              <a:t>Pensil</a:t>
            </a:r>
            <a:r>
              <a:rPr lang="en-US" dirty="0" smtClean="0">
                <a:latin typeface="+mj-lt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+mj-lt"/>
              </a:rPr>
              <a:t>lebih</a:t>
            </a:r>
            <a:r>
              <a:rPr lang="en-US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+mj-lt"/>
              </a:rPr>
              <a:t>panjang</a:t>
            </a:r>
            <a:r>
              <a:rPr lang="en-US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dari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pulpen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67200" y="2424646"/>
            <a:ext cx="3463898" cy="646331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+mj-lt"/>
              </a:rPr>
              <a:t>Urutan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benda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dari</a:t>
            </a:r>
            <a:r>
              <a:rPr lang="en-US" dirty="0" smtClean="0">
                <a:latin typeface="+mj-lt"/>
              </a:rPr>
              <a:t> yang </a:t>
            </a:r>
            <a:r>
              <a:rPr lang="en-US" dirty="0" err="1" smtClean="0">
                <a:latin typeface="+mj-lt"/>
              </a:rPr>
              <a:t>terpanjang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adalah</a:t>
            </a:r>
            <a:r>
              <a:rPr lang="en-US" dirty="0" smtClean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kuas</a:t>
            </a:r>
            <a:r>
              <a:rPr lang="en-US" dirty="0" smtClean="0">
                <a:latin typeface="+mj-lt"/>
              </a:rPr>
              <a:t>, </a:t>
            </a:r>
            <a:r>
              <a:rPr lang="en-US" b="1" dirty="0" err="1" smtClean="0">
                <a:latin typeface="+mj-lt"/>
              </a:rPr>
              <a:t>pensil</a:t>
            </a:r>
            <a:r>
              <a:rPr lang="en-US" dirty="0" smtClean="0">
                <a:latin typeface="+mj-lt"/>
              </a:rPr>
              <a:t>, </a:t>
            </a:r>
            <a:r>
              <a:rPr lang="en-US" b="1" dirty="0" err="1" smtClean="0">
                <a:latin typeface="+mj-lt"/>
              </a:rPr>
              <a:t>pulpen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6659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0"/>
            <a:ext cx="3429000" cy="5877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85750"/>
            <a:ext cx="685800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B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.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Pengukuran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Berat</a:t>
            </a:r>
            <a:endParaRPr lang="en-US" sz="2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33400" y="854782"/>
            <a:ext cx="3644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+mj-lt"/>
              </a:rPr>
              <a:t>Berat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benda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dapat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dibandingkan</a:t>
            </a:r>
            <a:r>
              <a:rPr lang="en-US" sz="2000" dirty="0" smtClean="0">
                <a:latin typeface="+mj-lt"/>
              </a:rPr>
              <a:t>.</a:t>
            </a:r>
            <a:endParaRPr lang="en-US" sz="2000" dirty="0">
              <a:latin typeface="+mj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33400" y="1252454"/>
            <a:ext cx="1688026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Secara</a:t>
            </a:r>
            <a:r>
              <a:rPr lang="en-US" dirty="0" smtClean="0"/>
              <a:t> </a:t>
            </a:r>
            <a:r>
              <a:rPr lang="en-US" dirty="0" err="1" smtClean="0"/>
              <a:t>langsung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511837" y="3206910"/>
            <a:ext cx="1419178" cy="1282659"/>
            <a:chOff x="790622" y="1775242"/>
            <a:chExt cx="1921779" cy="173691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9527" y="2343150"/>
              <a:ext cx="452874" cy="116900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622" y="1775242"/>
              <a:ext cx="809578" cy="1736912"/>
            </a:xfrm>
            <a:prstGeom prst="rect">
              <a:avLst/>
            </a:prstGeom>
          </p:spPr>
        </p:pic>
      </p:grpSp>
      <p:sp>
        <p:nvSpPr>
          <p:cNvPr id="42" name="TextBox 41"/>
          <p:cNvSpPr txBox="1"/>
          <p:nvPr/>
        </p:nvSpPr>
        <p:spPr>
          <a:xfrm>
            <a:off x="3733800" y="3646777"/>
            <a:ext cx="4247262" cy="646331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+mj-lt"/>
              </a:rPr>
              <a:t>Sekotak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susu</a:t>
            </a:r>
            <a:r>
              <a:rPr lang="en-US" dirty="0" smtClean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lebih</a:t>
            </a:r>
            <a:r>
              <a:rPr lang="en-US" b="1" dirty="0" smtClean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berat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dari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sebotol</a:t>
            </a:r>
            <a:r>
              <a:rPr lang="en-US" dirty="0" smtClean="0">
                <a:latin typeface="+mj-lt"/>
              </a:rPr>
              <a:t> air.</a:t>
            </a:r>
          </a:p>
          <a:p>
            <a:r>
              <a:rPr lang="en-US" dirty="0" err="1" smtClean="0">
                <a:latin typeface="+mj-lt"/>
              </a:rPr>
              <a:t>Sebotol</a:t>
            </a:r>
            <a:r>
              <a:rPr lang="en-US" dirty="0" smtClean="0">
                <a:latin typeface="+mj-lt"/>
              </a:rPr>
              <a:t> air </a:t>
            </a:r>
            <a:r>
              <a:rPr lang="en-US" b="1" dirty="0" err="1" smtClean="0">
                <a:latin typeface="+mj-lt"/>
              </a:rPr>
              <a:t>lebih</a:t>
            </a:r>
            <a:r>
              <a:rPr lang="en-US" b="1" dirty="0" smtClean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ringan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dari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sekotak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susu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915410"/>
            <a:ext cx="3644011" cy="1103233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4724400" y="2143331"/>
            <a:ext cx="2971800" cy="646331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+mj-lt"/>
              </a:rPr>
              <a:t>Kursi</a:t>
            </a:r>
            <a:r>
              <a:rPr lang="en-US" dirty="0" smtClean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lebih</a:t>
            </a:r>
            <a:r>
              <a:rPr lang="en-US" b="1" dirty="0" smtClean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berat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dari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banta</a:t>
            </a:r>
            <a:r>
              <a:rPr lang="en-US" dirty="0" err="1">
                <a:latin typeface="+mj-lt"/>
              </a:rPr>
              <a:t>l</a:t>
            </a:r>
            <a:r>
              <a:rPr lang="en-US" dirty="0" smtClean="0">
                <a:latin typeface="+mj-lt"/>
              </a:rPr>
              <a:t>.</a:t>
            </a:r>
          </a:p>
          <a:p>
            <a:r>
              <a:rPr lang="en-US" dirty="0" err="1" smtClean="0">
                <a:latin typeface="+mj-lt"/>
              </a:rPr>
              <a:t>Bantal</a:t>
            </a:r>
            <a:r>
              <a:rPr lang="en-US" dirty="0" smtClean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lebih</a:t>
            </a:r>
            <a:r>
              <a:rPr lang="en-US" b="1" dirty="0" smtClean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ringan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dari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kursi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56521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0" grpId="0" animBg="1"/>
      <p:bldP spid="42" grpId="0" animBg="1"/>
      <p:bldP spid="5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2917" y="788367"/>
            <a:ext cx="1995483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Timbangan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21786"/>
            <a:ext cx="2514600" cy="14262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2917" y="3283997"/>
            <a:ext cx="2681283" cy="646331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+mj-lt"/>
              </a:rPr>
              <a:t>Tas</a:t>
            </a:r>
            <a:r>
              <a:rPr lang="en-US" dirty="0" smtClean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lebih</a:t>
            </a:r>
            <a:r>
              <a:rPr lang="en-US" b="1" dirty="0" smtClean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berat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dari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buku</a:t>
            </a:r>
            <a:r>
              <a:rPr lang="en-US" dirty="0" smtClean="0">
                <a:latin typeface="+mj-lt"/>
              </a:rPr>
              <a:t>.</a:t>
            </a:r>
          </a:p>
          <a:p>
            <a:r>
              <a:rPr lang="en-US" dirty="0" err="1" smtClean="0">
                <a:latin typeface="+mj-lt"/>
              </a:rPr>
              <a:t>Buku</a:t>
            </a:r>
            <a:r>
              <a:rPr lang="en-US" dirty="0" smtClean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lebih</a:t>
            </a:r>
            <a:r>
              <a:rPr lang="en-US" b="1" dirty="0" smtClean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ringan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dari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tas.</a:t>
            </a:r>
            <a:endParaRPr lang="en-US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621786"/>
            <a:ext cx="2623232" cy="14262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69216" y="3281869"/>
            <a:ext cx="3352800" cy="646331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+mj-lt"/>
              </a:rPr>
              <a:t>Semangka</a:t>
            </a:r>
            <a:r>
              <a:rPr lang="en-US" dirty="0" smtClean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lebih</a:t>
            </a:r>
            <a:r>
              <a:rPr lang="en-US" b="1" dirty="0" smtClean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berat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dari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jeruk</a:t>
            </a:r>
            <a:r>
              <a:rPr lang="en-US" dirty="0" smtClean="0">
                <a:latin typeface="+mj-lt"/>
              </a:rPr>
              <a:t>.</a:t>
            </a:r>
          </a:p>
          <a:p>
            <a:r>
              <a:rPr lang="en-US" dirty="0" err="1" smtClean="0">
                <a:latin typeface="+mj-lt"/>
              </a:rPr>
              <a:t>Jeruk</a:t>
            </a:r>
            <a:r>
              <a:rPr lang="en-US" dirty="0" smtClean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lebih</a:t>
            </a:r>
            <a:r>
              <a:rPr lang="en-US" b="1" dirty="0" smtClean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ringan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dari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semangka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50934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2006</TotalTime>
  <Words>634</Words>
  <Application>Microsoft Office PowerPoint</Application>
  <PresentationFormat>On-screen Show (16:9)</PresentationFormat>
  <Paragraphs>143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Tuti Aprianti</cp:lastModifiedBy>
  <cp:revision>146</cp:revision>
  <dcterms:created xsi:type="dcterms:W3CDTF">2022-01-17T01:37:52Z</dcterms:created>
  <dcterms:modified xsi:type="dcterms:W3CDTF">2022-04-25T07:27:17Z</dcterms:modified>
</cp:coreProperties>
</file>