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75" r:id="rId2"/>
    <p:sldId id="422" r:id="rId3"/>
    <p:sldId id="259" r:id="rId4"/>
    <p:sldId id="263" r:id="rId5"/>
    <p:sldId id="344" r:id="rId6"/>
    <p:sldId id="370" r:id="rId7"/>
    <p:sldId id="371" r:id="rId8"/>
    <p:sldId id="372" r:id="rId9"/>
    <p:sldId id="345" r:id="rId10"/>
    <p:sldId id="346" r:id="rId11"/>
    <p:sldId id="373" r:id="rId12"/>
    <p:sldId id="374" r:id="rId13"/>
    <p:sldId id="375" r:id="rId14"/>
    <p:sldId id="376" r:id="rId15"/>
    <p:sldId id="377" r:id="rId16"/>
    <p:sldId id="378" r:id="rId17"/>
    <p:sldId id="279" r:id="rId18"/>
    <p:sldId id="380" r:id="rId19"/>
    <p:sldId id="348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277" r:id="rId33"/>
    <p:sldId id="351" r:id="rId34"/>
    <p:sldId id="393" r:id="rId35"/>
    <p:sldId id="258" r:id="rId36"/>
    <p:sldId id="268" r:id="rId37"/>
    <p:sldId id="269" r:id="rId38"/>
    <p:sldId id="261" r:id="rId39"/>
    <p:sldId id="265" r:id="rId40"/>
    <p:sldId id="266" r:id="rId41"/>
    <p:sldId id="394" r:id="rId42"/>
    <p:sldId id="395" r:id="rId43"/>
    <p:sldId id="396" r:id="rId44"/>
    <p:sldId id="397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415" r:id="rId62"/>
    <p:sldId id="416" r:id="rId63"/>
    <p:sldId id="417" r:id="rId64"/>
    <p:sldId id="418" r:id="rId65"/>
    <p:sldId id="419" r:id="rId66"/>
    <p:sldId id="420" r:id="rId67"/>
    <p:sldId id="421" r:id="rId6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80"/>
    <a:srgbClr val="990033"/>
    <a:srgbClr val="EE6289"/>
    <a:srgbClr val="FFFF99"/>
    <a:srgbClr val="FFFF66"/>
    <a:srgbClr val="FF9966"/>
    <a:srgbClr val="FF99CC"/>
    <a:srgbClr val="FFCC99"/>
    <a:srgbClr val="C9C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03" autoAdjust="0"/>
  </p:normalViewPr>
  <p:slideViewPr>
    <p:cSldViewPr>
      <p:cViewPr varScale="1">
        <p:scale>
          <a:sx n="111" d="100"/>
          <a:sy n="111" d="100"/>
        </p:scale>
        <p:origin x="72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24-Mar-23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Warna</a:t>
            </a:r>
            <a:r>
              <a:rPr lang="en-US" baseline="0" dirty="0"/>
              <a:t> </a:t>
            </a:r>
            <a:r>
              <a:rPr lang="en-US" baseline="0" dirty="0" err="1"/>
              <a:t>tulisan</a:t>
            </a:r>
            <a:r>
              <a:rPr lang="en-US" baseline="0" dirty="0"/>
              <a:t> BUPENA </a:t>
            </a:r>
            <a:r>
              <a:rPr lang="en-US" baseline="0" dirty="0" err="1"/>
              <a:t>disesuaikan</a:t>
            </a:r>
            <a:r>
              <a:rPr lang="en-US" baseline="0" dirty="0"/>
              <a:t> </a:t>
            </a:r>
            <a:r>
              <a:rPr lang="en-US" baseline="0" dirty="0" err="1"/>
              <a:t>dgn</a:t>
            </a:r>
            <a:r>
              <a:rPr lang="en-US" baseline="0" dirty="0"/>
              <a:t> </a:t>
            </a:r>
            <a:r>
              <a:rPr lang="en-US" baseline="0" dirty="0" err="1"/>
              <a:t>jenjang</a:t>
            </a:r>
            <a:r>
              <a:rPr lang="en-US" baseline="0" dirty="0"/>
              <a:t> </a:t>
            </a:r>
            <a:r>
              <a:rPr lang="en-US" baseline="0" dirty="0" err="1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5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80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81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4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61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9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2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0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0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7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03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97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3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2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50.svg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7.png"/><Relationship Id="rId7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sv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50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50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50.sv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EE6289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EE6289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927288" y="328613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SENI BUDAYA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xmlns="" id="{D708E91F-89DE-81FF-25D8-E4BDEF507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10" y="854406"/>
            <a:ext cx="2429771" cy="32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Two overlapping organic shapes">
            <a:extLst>
              <a:ext uri="{FF2B5EF4-FFF2-40B4-BE49-F238E27FC236}">
                <a16:creationId xmlns:a16="http://schemas.microsoft.com/office/drawing/2014/main" xmlns="" id="{EF3A40E6-0974-B20D-1D10-F3CA91E1D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692696" y="-1197507"/>
            <a:ext cx="4572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D83E8351-8286-DAFD-7F1A-06EEC3FADD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r="7868" b="40912"/>
          <a:stretch/>
        </p:blipFill>
        <p:spPr>
          <a:xfrm>
            <a:off x="4638061" y="1456651"/>
            <a:ext cx="5772533" cy="28702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FC104A-43CE-882D-8035-21776F803AB6}"/>
              </a:ext>
            </a:extLst>
          </p:cNvPr>
          <p:cNvSpPr txBox="1"/>
          <p:nvPr/>
        </p:nvSpPr>
        <p:spPr>
          <a:xfrm>
            <a:off x="2699792" y="28584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Unsur Visual Komik</a:t>
            </a:r>
            <a:endParaRPr lang="en-US" sz="32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xmlns="" id="{926FD5F2-1A56-DF1E-778E-343D064E9E7E}"/>
              </a:ext>
            </a:extLst>
          </p:cNvPr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BAE16DF-A254-E065-4A97-EAA12D3E6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B362FA0-BD78-F6C6-1627-EF8FE37FB2E9}"/>
                </a:ext>
              </a:extLst>
            </p:cNvPr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B5A91E-7D6B-F4D3-122B-C19357BDC608}"/>
              </a:ext>
            </a:extLst>
          </p:cNvPr>
          <p:cNvSpPr txBox="1"/>
          <p:nvPr/>
        </p:nvSpPr>
        <p:spPr>
          <a:xfrm>
            <a:off x="1691680" y="1582879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/>
              <a:t>Gambar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E66B5B7-FF60-268B-14D8-2F0397F6EBA4}"/>
              </a:ext>
            </a:extLst>
          </p:cNvPr>
          <p:cNvSpPr txBox="1"/>
          <p:nvPr/>
        </p:nvSpPr>
        <p:spPr>
          <a:xfrm>
            <a:off x="1547664" y="2292411"/>
            <a:ext cx="3456384" cy="138499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Gambar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menyajikan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cerita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dan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unsur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utama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komik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8000"/>
    </mc:Choice>
    <mc:Fallback xmlns="">
      <p:transition advClick="0" advTm="1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Two overlapping organic shapes">
            <a:extLst>
              <a:ext uri="{FF2B5EF4-FFF2-40B4-BE49-F238E27FC236}">
                <a16:creationId xmlns:a16="http://schemas.microsoft.com/office/drawing/2014/main" xmlns="" id="{EF3A40E6-0974-B20D-1D10-F3CA91E1D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692696" y="-1197507"/>
            <a:ext cx="4572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D83E8351-8286-DAFD-7F1A-06EEC3FADD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5"/>
          <a:stretch/>
        </p:blipFill>
        <p:spPr>
          <a:xfrm>
            <a:off x="3923928" y="1692399"/>
            <a:ext cx="7949096" cy="23249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FC104A-43CE-882D-8035-21776F803AB6}"/>
              </a:ext>
            </a:extLst>
          </p:cNvPr>
          <p:cNvSpPr txBox="1"/>
          <p:nvPr/>
        </p:nvSpPr>
        <p:spPr>
          <a:xfrm>
            <a:off x="2699792" y="28584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Unsur Visual Komik</a:t>
            </a:r>
            <a:endParaRPr lang="en-US" sz="32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xmlns="" id="{926FD5F2-1A56-DF1E-778E-343D064E9E7E}"/>
              </a:ext>
            </a:extLst>
          </p:cNvPr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BAE16DF-A254-E065-4A97-EAA12D3E6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B362FA0-BD78-F6C6-1627-EF8FE37FB2E9}"/>
                </a:ext>
              </a:extLst>
            </p:cNvPr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2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B5A91E-7D6B-F4D3-122B-C19357BDC608}"/>
              </a:ext>
            </a:extLst>
          </p:cNvPr>
          <p:cNvSpPr txBox="1"/>
          <p:nvPr/>
        </p:nvSpPr>
        <p:spPr>
          <a:xfrm>
            <a:off x="1691680" y="1582879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/>
              <a:t>Ruang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E66B5B7-FF60-268B-14D8-2F0397F6EBA4}"/>
              </a:ext>
            </a:extLst>
          </p:cNvPr>
          <p:cNvSpPr txBox="1"/>
          <p:nvPr/>
        </p:nvSpPr>
        <p:spPr>
          <a:xfrm>
            <a:off x="1475656" y="2234501"/>
            <a:ext cx="3456384" cy="224676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Gambar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pada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komik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disusun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panel – panel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yang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berisi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gambar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dan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gelembung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cerita. 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8000"/>
    </mc:Choice>
    <mc:Fallback xmlns="">
      <p:transition advClick="0" advTm="1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346EFBD4-9FA9-2411-7400-3388832E6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8275"/>
            <a:ext cx="5206101" cy="3680917"/>
          </a:xfrm>
          <a:prstGeom prst="rect">
            <a:avLst/>
          </a:prstGeom>
        </p:spPr>
      </p:pic>
      <p:pic>
        <p:nvPicPr>
          <p:cNvPr id="19" name="Graphic 18" descr="Two overlapping organic shapes">
            <a:extLst>
              <a:ext uri="{FF2B5EF4-FFF2-40B4-BE49-F238E27FC236}">
                <a16:creationId xmlns:a16="http://schemas.microsoft.com/office/drawing/2014/main" xmlns="" id="{EF3A40E6-0974-B20D-1D10-F3CA91E1D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692696" y="-1197507"/>
            <a:ext cx="4572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FC104A-43CE-882D-8035-21776F803AB6}"/>
              </a:ext>
            </a:extLst>
          </p:cNvPr>
          <p:cNvSpPr txBox="1"/>
          <p:nvPr/>
        </p:nvSpPr>
        <p:spPr>
          <a:xfrm>
            <a:off x="2699792" y="28584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Unsur Visual Komik</a:t>
            </a:r>
            <a:endParaRPr lang="en-US" sz="32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xmlns="" id="{926FD5F2-1A56-DF1E-778E-343D064E9E7E}"/>
              </a:ext>
            </a:extLst>
          </p:cNvPr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BAE16DF-A254-E065-4A97-EAA12D3E6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B362FA0-BD78-F6C6-1627-EF8FE37FB2E9}"/>
                </a:ext>
              </a:extLst>
            </p:cNvPr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4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B5A91E-7D6B-F4D3-122B-C19357BDC608}"/>
              </a:ext>
            </a:extLst>
          </p:cNvPr>
          <p:cNvSpPr txBox="1"/>
          <p:nvPr/>
        </p:nvSpPr>
        <p:spPr>
          <a:xfrm>
            <a:off x="1691680" y="1582879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/>
              <a:t>Warna</a:t>
            </a:r>
            <a:endParaRPr lang="en-US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E66B5B7-FF60-268B-14D8-2F0397F6EBA4}"/>
              </a:ext>
            </a:extLst>
          </p:cNvPr>
          <p:cNvSpPr txBox="1"/>
          <p:nvPr/>
        </p:nvSpPr>
        <p:spPr>
          <a:xfrm>
            <a:off x="1547664" y="2234501"/>
            <a:ext cx="3456384" cy="1815882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Warna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pada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komik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membuat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komik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lebih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menarik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untuk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dilihat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8000"/>
    </mc:Choice>
    <mc:Fallback xmlns="">
      <p:transition advClick="0" advTm="1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341"/>
            <a:ext cx="9144000" cy="554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78393"/>
            <a:ext cx="1520223" cy="6048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9F899A-B686-88B0-672F-14C52AF6CFC5}"/>
              </a:ext>
            </a:extLst>
          </p:cNvPr>
          <p:cNvGrpSpPr/>
          <p:nvPr/>
        </p:nvGrpSpPr>
        <p:grpSpPr>
          <a:xfrm>
            <a:off x="106489" y="178310"/>
            <a:ext cx="3363611" cy="604820"/>
            <a:chOff x="644461" y="1843172"/>
            <a:chExt cx="4503603" cy="89075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2507F5D-0ABB-16DA-E8BE-C05C17CBA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8907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3F54ABF-DA80-607B-3EF7-A465C17BE06B}"/>
                </a:ext>
              </a:extLst>
            </p:cNvPr>
            <p:cNvSpPr txBox="1"/>
            <p:nvPr/>
          </p:nvSpPr>
          <p:spPr>
            <a:xfrm>
              <a:off x="772027" y="1946295"/>
              <a:ext cx="4166639" cy="77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</a:rPr>
                <a:t>Membuat</a:t>
              </a:r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</a:rPr>
                <a:t>Komik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xmlns="" id="{99D4A919-3DEA-74C4-4903-C5C91BA019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7614"/>
            <a:ext cx="3363611" cy="2219187"/>
          </a:xfrm>
          <a:prstGeom prst="rect">
            <a:avLst/>
          </a:prstGeom>
        </p:spPr>
      </p:pic>
      <p:pic>
        <p:nvPicPr>
          <p:cNvPr id="17" name="Picture 16" descr="Diagram">
            <a:extLst>
              <a:ext uri="{FF2B5EF4-FFF2-40B4-BE49-F238E27FC236}">
                <a16:creationId xmlns:a16="http://schemas.microsoft.com/office/drawing/2014/main" xmlns="" id="{2090CB01-B52F-D10A-098D-98ED53FB17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7614"/>
            <a:ext cx="3138390" cy="216024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C67791C-B70F-84E8-995D-322B9F0A9BF4}"/>
              </a:ext>
            </a:extLst>
          </p:cNvPr>
          <p:cNvSpPr/>
          <p:nvPr/>
        </p:nvSpPr>
        <p:spPr>
          <a:xfrm>
            <a:off x="755576" y="3691471"/>
            <a:ext cx="3456384" cy="729595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cs typeface="Arial" panose="020B0604020202020204" pitchFamily="34" charset="0"/>
              </a:rPr>
              <a:t>Buatlah</a:t>
            </a:r>
            <a:r>
              <a:rPr lang="en-US" sz="2200" b="1" dirty="0">
                <a:cs typeface="Arial" panose="020B0604020202020204" pitchFamily="34" charset="0"/>
              </a:rPr>
              <a:t> panel </a:t>
            </a:r>
            <a:r>
              <a:rPr lang="en-US" sz="2200" b="1" dirty="0" err="1">
                <a:cs typeface="Arial" panose="020B0604020202020204" pitchFamily="34" charset="0"/>
              </a:rPr>
              <a:t>komik</a:t>
            </a:r>
            <a:r>
              <a:rPr lang="en-US" sz="2200" b="1" dirty="0">
                <a:cs typeface="Arial" panose="020B0604020202020204" pitchFamily="34" charset="0"/>
              </a:rPr>
              <a:t> pada </a:t>
            </a:r>
            <a:r>
              <a:rPr lang="en-US" sz="2200" b="1" dirty="0" err="1">
                <a:cs typeface="Arial" panose="020B0604020202020204" pitchFamily="34" charset="0"/>
              </a:rPr>
              <a:t>kertas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gambar</a:t>
            </a:r>
            <a:r>
              <a:rPr lang="en-US" sz="22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9E5993F-2174-9EEB-5294-26B4D20C797A}"/>
              </a:ext>
            </a:extLst>
          </p:cNvPr>
          <p:cNvSpPr/>
          <p:nvPr/>
        </p:nvSpPr>
        <p:spPr>
          <a:xfrm>
            <a:off x="4499992" y="3691470"/>
            <a:ext cx="3456384" cy="729595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cs typeface="Arial" panose="020B0604020202020204" pitchFamily="34" charset="0"/>
              </a:rPr>
              <a:t>Gambarlah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sketsa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menggunakan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pensil</a:t>
            </a:r>
            <a:r>
              <a:rPr lang="en-US" sz="22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Dodecagon 30">
            <a:extLst>
              <a:ext uri="{FF2B5EF4-FFF2-40B4-BE49-F238E27FC236}">
                <a16:creationId xmlns:a16="http://schemas.microsoft.com/office/drawing/2014/main" xmlns="" id="{049730DD-20D3-6179-31A9-85C7A366FB54}"/>
              </a:ext>
            </a:extLst>
          </p:cNvPr>
          <p:cNvSpPr/>
          <p:nvPr/>
        </p:nvSpPr>
        <p:spPr>
          <a:xfrm>
            <a:off x="3753297" y="3087852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Dodecagon 31">
            <a:extLst>
              <a:ext uri="{FF2B5EF4-FFF2-40B4-BE49-F238E27FC236}">
                <a16:creationId xmlns:a16="http://schemas.microsoft.com/office/drawing/2014/main" xmlns="" id="{8FA25005-41D0-63FA-B74A-2DAE3817829B}"/>
              </a:ext>
            </a:extLst>
          </p:cNvPr>
          <p:cNvSpPr/>
          <p:nvPr/>
        </p:nvSpPr>
        <p:spPr>
          <a:xfrm>
            <a:off x="7599500" y="3087852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51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4FF56698-0C17-7920-E237-BF259BFB8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191728"/>
            <a:ext cx="3888433" cy="2688744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B23B8732-D57F-4BDE-38E5-AF598EDB7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1" y="1191728"/>
            <a:ext cx="3610093" cy="2499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341"/>
            <a:ext cx="9144000" cy="554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78393"/>
            <a:ext cx="1520223" cy="60482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C67791C-B70F-84E8-995D-322B9F0A9BF4}"/>
              </a:ext>
            </a:extLst>
          </p:cNvPr>
          <p:cNvSpPr/>
          <p:nvPr/>
        </p:nvSpPr>
        <p:spPr>
          <a:xfrm>
            <a:off x="755576" y="3691471"/>
            <a:ext cx="3456384" cy="729595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cs typeface="Arial" panose="020B0604020202020204" pitchFamily="34" charset="0"/>
              </a:rPr>
              <a:t>Berilah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teks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percakapan</a:t>
            </a:r>
            <a:r>
              <a:rPr lang="en-US" sz="2200" b="1" dirty="0">
                <a:cs typeface="Arial" panose="020B0604020202020204" pitchFamily="34" charset="0"/>
              </a:rPr>
              <a:t> pada </a:t>
            </a:r>
            <a:r>
              <a:rPr lang="en-US" sz="2200" b="1" dirty="0" err="1">
                <a:cs typeface="Arial" panose="020B0604020202020204" pitchFamily="34" charset="0"/>
              </a:rPr>
              <a:t>balon</a:t>
            </a:r>
            <a:r>
              <a:rPr lang="en-US" sz="2200" b="1" dirty="0">
                <a:cs typeface="Arial" panose="020B0604020202020204" pitchFamily="34" charset="0"/>
              </a:rPr>
              <a:t> kata.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9E5993F-2174-9EEB-5294-26B4D20C797A}"/>
              </a:ext>
            </a:extLst>
          </p:cNvPr>
          <p:cNvSpPr/>
          <p:nvPr/>
        </p:nvSpPr>
        <p:spPr>
          <a:xfrm>
            <a:off x="4499991" y="3691470"/>
            <a:ext cx="3965287" cy="729595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cs typeface="Arial" panose="020B0604020202020204" pitchFamily="34" charset="0"/>
              </a:rPr>
              <a:t>Warnailah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sketsa</a:t>
            </a:r>
            <a:r>
              <a:rPr lang="en-US" sz="2200" b="1" dirty="0">
                <a:cs typeface="Arial" panose="020B0604020202020204" pitchFamily="34" charset="0"/>
              </a:rPr>
              <a:t> dengan </a:t>
            </a:r>
            <a:r>
              <a:rPr lang="en-US" sz="2200" b="1" dirty="0" err="1">
                <a:cs typeface="Arial" panose="020B0604020202020204" pitchFamily="34" charset="0"/>
              </a:rPr>
              <a:t>pensil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b="1" dirty="0" err="1">
                <a:cs typeface="Arial" panose="020B0604020202020204" pitchFamily="34" charset="0"/>
              </a:rPr>
              <a:t>warna</a:t>
            </a:r>
            <a:r>
              <a:rPr lang="en-US" sz="2200" b="1" dirty="0">
                <a:cs typeface="Arial" panose="020B0604020202020204" pitchFamily="34" charset="0"/>
              </a:rPr>
              <a:t> atau </a:t>
            </a:r>
            <a:r>
              <a:rPr lang="en-US" sz="2200" b="1" dirty="0" err="1">
                <a:cs typeface="Arial" panose="020B0604020202020204" pitchFamily="34" charset="0"/>
              </a:rPr>
              <a:t>krayon</a:t>
            </a:r>
            <a:r>
              <a:rPr lang="en-US" sz="22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Dodecagon 15">
            <a:extLst>
              <a:ext uri="{FF2B5EF4-FFF2-40B4-BE49-F238E27FC236}">
                <a16:creationId xmlns:a16="http://schemas.microsoft.com/office/drawing/2014/main" xmlns="" id="{7166FF9A-4A9E-9B1F-3152-4A1E23C75F0F}"/>
              </a:ext>
            </a:extLst>
          </p:cNvPr>
          <p:cNvSpPr/>
          <p:nvPr/>
        </p:nvSpPr>
        <p:spPr>
          <a:xfrm>
            <a:off x="3868578" y="3169605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8" name="Dodecagon 17">
            <a:extLst>
              <a:ext uri="{FF2B5EF4-FFF2-40B4-BE49-F238E27FC236}">
                <a16:creationId xmlns:a16="http://schemas.microsoft.com/office/drawing/2014/main" xmlns="" id="{610874B0-FB3F-727E-FDB9-44EE1505EEDC}"/>
              </a:ext>
            </a:extLst>
          </p:cNvPr>
          <p:cNvSpPr/>
          <p:nvPr/>
        </p:nvSpPr>
        <p:spPr>
          <a:xfrm>
            <a:off x="8006615" y="3169605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55442D6-20A0-284A-DF77-3185E0D29ABE}"/>
              </a:ext>
            </a:extLst>
          </p:cNvPr>
          <p:cNvGrpSpPr/>
          <p:nvPr/>
        </p:nvGrpSpPr>
        <p:grpSpPr>
          <a:xfrm>
            <a:off x="106489" y="178310"/>
            <a:ext cx="3363611" cy="604820"/>
            <a:chOff x="644461" y="1843172"/>
            <a:chExt cx="4503603" cy="8907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CEC4AE6-8BAF-059B-8CFF-5D9B72E90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89075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303CE49-C769-8AF4-321B-643DB41D389C}"/>
                </a:ext>
              </a:extLst>
            </p:cNvPr>
            <p:cNvSpPr txBox="1"/>
            <p:nvPr/>
          </p:nvSpPr>
          <p:spPr>
            <a:xfrm>
              <a:off x="772027" y="1946295"/>
              <a:ext cx="4166639" cy="77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</a:rPr>
                <a:t>Membuat</a:t>
              </a:r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</a:rPr>
                <a:t>Komik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13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0FE5EA84-6EDE-9F57-8486-ED3DC9F30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712270"/>
            <a:ext cx="5760640" cy="4072998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1F08B48-E8C3-1076-47CA-75B21AA646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/>
          <a:stretch/>
        </p:blipFill>
        <p:spPr>
          <a:xfrm>
            <a:off x="4427984" y="296226"/>
            <a:ext cx="4878238" cy="4306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341"/>
            <a:ext cx="9144000" cy="554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78393"/>
            <a:ext cx="1520223" cy="6048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9F899A-B686-88B0-672F-14C52AF6CFC5}"/>
              </a:ext>
            </a:extLst>
          </p:cNvPr>
          <p:cNvGrpSpPr/>
          <p:nvPr/>
        </p:nvGrpSpPr>
        <p:grpSpPr>
          <a:xfrm>
            <a:off x="106490" y="178310"/>
            <a:ext cx="2583203" cy="612113"/>
            <a:chOff x="644461" y="1843172"/>
            <a:chExt cx="4503603" cy="90149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2507F5D-0ABB-16DA-E8BE-C05C17CBA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8907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3F54ABF-DA80-607B-3EF7-A465C17BE06B}"/>
                </a:ext>
              </a:extLst>
            </p:cNvPr>
            <p:cNvSpPr txBox="1"/>
            <p:nvPr/>
          </p:nvSpPr>
          <p:spPr>
            <a:xfrm>
              <a:off x="772025" y="1974090"/>
              <a:ext cx="4248471" cy="77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Contoh </a:t>
              </a:r>
              <a:r>
                <a:rPr lang="en-US" sz="2800" b="1" dirty="0" err="1">
                  <a:solidFill>
                    <a:srgbClr val="0070C0"/>
                  </a:solidFill>
                </a:rPr>
                <a:t>Komik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6" name="Dodecagon 15">
            <a:extLst>
              <a:ext uri="{FF2B5EF4-FFF2-40B4-BE49-F238E27FC236}">
                <a16:creationId xmlns:a16="http://schemas.microsoft.com/office/drawing/2014/main" xmlns="" id="{D9A5620C-DB0C-B361-A96A-46F211E46B74}"/>
              </a:ext>
            </a:extLst>
          </p:cNvPr>
          <p:cNvSpPr/>
          <p:nvPr/>
        </p:nvSpPr>
        <p:spPr>
          <a:xfrm>
            <a:off x="60201" y="1018196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Dodecagon 16">
            <a:extLst>
              <a:ext uri="{FF2B5EF4-FFF2-40B4-BE49-F238E27FC236}">
                <a16:creationId xmlns:a16="http://schemas.microsoft.com/office/drawing/2014/main" xmlns="" id="{ADCA0190-4C6A-A751-8B20-B71953670DF2}"/>
              </a:ext>
            </a:extLst>
          </p:cNvPr>
          <p:cNvSpPr/>
          <p:nvPr/>
        </p:nvSpPr>
        <p:spPr>
          <a:xfrm>
            <a:off x="4113337" y="1018196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16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xmlns="" id="{347C7837-1354-FC61-BA60-6142DC7C0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B016D1-FE07-D02D-77A5-878DABE75D6E}"/>
              </a:ext>
            </a:extLst>
          </p:cNvPr>
          <p:cNvSpPr/>
          <p:nvPr/>
        </p:nvSpPr>
        <p:spPr>
          <a:xfrm>
            <a:off x="7600726" y="61826"/>
            <a:ext cx="1448215" cy="733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623196"/>
            <a:ext cx="3025389" cy="3180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80962" y="409946"/>
            <a:ext cx="4779070" cy="733044"/>
            <a:chOff x="152400" y="214296"/>
            <a:chExt cx="4779070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47790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4039170" cy="51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Kreasi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Celengan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4227" y="1265290"/>
            <a:ext cx="4545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080"/>
                </a:solidFill>
              </a:rPr>
              <a:t>Celengan</a:t>
            </a:r>
            <a:r>
              <a:rPr lang="en-US" sz="2800" dirty="0"/>
              <a:t> </a:t>
            </a:r>
            <a:r>
              <a:rPr lang="en-US" sz="2800" dirty="0" err="1"/>
              <a:t>termasuk</a:t>
            </a:r>
            <a:r>
              <a:rPr lang="en-US" sz="2800" dirty="0"/>
              <a:t> ke dalam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seni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rupa</a:t>
            </a:r>
            <a:r>
              <a:rPr lang="en-US" sz="2800" b="1" dirty="0">
                <a:solidFill>
                  <a:srgbClr val="990033"/>
                </a:solidFill>
              </a:rPr>
              <a:t> kriya</a:t>
            </a:r>
            <a:r>
              <a:rPr lang="en-US" sz="2800" dirty="0"/>
              <a:t>.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0C9F6E-AFBC-F60C-EC19-56CBE0F82802}"/>
              </a:ext>
            </a:extLst>
          </p:cNvPr>
          <p:cNvSpPr txBox="1"/>
          <p:nvPr/>
        </p:nvSpPr>
        <p:spPr>
          <a:xfrm>
            <a:off x="1205843" y="2341698"/>
            <a:ext cx="51435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990033"/>
                </a:solidFill>
              </a:rPr>
              <a:t>Seni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rupa</a:t>
            </a:r>
            <a:r>
              <a:rPr lang="en-US" sz="2800" b="1" dirty="0">
                <a:solidFill>
                  <a:srgbClr val="990033"/>
                </a:solidFill>
              </a:rPr>
              <a:t> kriya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karya</a:t>
            </a:r>
            <a:r>
              <a:rPr lang="en-US" sz="2800" dirty="0"/>
              <a:t> </a:t>
            </a:r>
            <a:r>
              <a:rPr lang="en-US" sz="2800" dirty="0" err="1"/>
              <a:t>seni</a:t>
            </a:r>
            <a:r>
              <a:rPr lang="en-US" sz="2800" dirty="0"/>
              <a:t> yang dibuat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keterampilan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tangan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dirty="0"/>
              <a:t>dengan </a:t>
            </a:r>
            <a:r>
              <a:rPr lang="en-US" sz="2800" dirty="0" err="1"/>
              <a:t>memperhatikan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fungsi</a:t>
            </a:r>
            <a:r>
              <a:rPr lang="en-US" sz="2800" b="1" dirty="0">
                <a:solidFill>
                  <a:srgbClr val="008080"/>
                </a:solidFill>
              </a:rPr>
              <a:t> dan </a:t>
            </a:r>
            <a:r>
              <a:rPr lang="en-US" sz="2800" b="1" dirty="0" err="1">
                <a:solidFill>
                  <a:srgbClr val="008080"/>
                </a:solidFill>
              </a:rPr>
              <a:t>nilai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seni</a:t>
            </a:r>
            <a:r>
              <a:rPr lang="en-US" sz="2800" b="1" dirty="0">
                <a:solidFill>
                  <a:srgbClr val="00808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546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990B952-D01A-7C0B-D058-BA9C53D4430A}"/>
              </a:ext>
            </a:extLst>
          </p:cNvPr>
          <p:cNvSpPr/>
          <p:nvPr/>
        </p:nvSpPr>
        <p:spPr>
          <a:xfrm>
            <a:off x="7308304" y="0"/>
            <a:ext cx="1872208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Pencils with eraser, sticky notes and pencil shavings">
            <a:extLst>
              <a:ext uri="{FF2B5EF4-FFF2-40B4-BE49-F238E27FC236}">
                <a16:creationId xmlns:a16="http://schemas.microsoft.com/office/drawing/2014/main" xmlns="" id="{656626AB-CE0B-6739-1129-D48A2AF59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64471" y="-197356"/>
            <a:ext cx="2011068" cy="2011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28584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Prinsip Desain Karya Seni Kriya</a:t>
            </a:r>
            <a:endParaRPr lang="en-US" sz="32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827584" y="1483121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91680" y="1582879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err="1"/>
              <a:t>Inovatif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xmlns="" id="{9B6EA545-A5E0-AD8C-380A-D61BD88D7690}"/>
              </a:ext>
            </a:extLst>
          </p:cNvPr>
          <p:cNvGrpSpPr/>
          <p:nvPr/>
        </p:nvGrpSpPr>
        <p:grpSpPr>
          <a:xfrm>
            <a:off x="821416" y="2427734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5E687383-2627-EE14-0B18-FD83B46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75005C0-8F4E-5378-E04E-BB8C844AF8B5}"/>
                </a:ext>
              </a:extLst>
            </p:cNvPr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36C09F-F61D-8620-C7FB-6B2FDD2D2C40}"/>
              </a:ext>
            </a:extLst>
          </p:cNvPr>
          <p:cNvSpPr txBox="1"/>
          <p:nvPr/>
        </p:nvSpPr>
        <p:spPr>
          <a:xfrm>
            <a:off x="1691680" y="2322935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err="1"/>
              <a:t>Bermanfaat</a:t>
            </a:r>
            <a:r>
              <a:rPr lang="en-US" sz="2800" dirty="0"/>
              <a:t> dan </a:t>
            </a:r>
            <a:r>
              <a:rPr lang="en-US" sz="2800" dirty="0" err="1"/>
              <a:t>mengutamakan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xmlns="" id="{C7FAA2FD-311E-ECAB-BB1A-73FAE2698F9E}"/>
              </a:ext>
            </a:extLst>
          </p:cNvPr>
          <p:cNvGrpSpPr/>
          <p:nvPr/>
        </p:nvGrpSpPr>
        <p:grpSpPr>
          <a:xfrm>
            <a:off x="827584" y="3416328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FAAB54F-346B-7E2C-4164-77B4C9A5A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68C7102-9335-1C98-E606-C85835267132}"/>
                </a:ext>
              </a:extLst>
            </p:cNvPr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3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C9CDEF-FED2-8094-EC01-FFFF95953EC5}"/>
              </a:ext>
            </a:extLst>
          </p:cNvPr>
          <p:cNvSpPr txBox="1"/>
          <p:nvPr/>
        </p:nvSpPr>
        <p:spPr>
          <a:xfrm>
            <a:off x="1763688" y="3273827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s-ES" sz="2800" dirty="0" err="1"/>
              <a:t>Desain</a:t>
            </a:r>
            <a:r>
              <a:rPr lang="es-ES" sz="2800" dirty="0"/>
              <a:t> </a:t>
            </a:r>
            <a:r>
              <a:rPr lang="es-ES" sz="2800" dirty="0" err="1"/>
              <a:t>indah</a:t>
            </a:r>
            <a:r>
              <a:rPr lang="es-ES" sz="2800" dirty="0"/>
              <a:t> </a:t>
            </a:r>
            <a:r>
              <a:rPr lang="es-ES" sz="2800" dirty="0" err="1"/>
              <a:t>berguna</a:t>
            </a:r>
            <a:r>
              <a:rPr lang="es-ES" sz="2800" dirty="0"/>
              <a:t> dan cara </a:t>
            </a:r>
            <a:r>
              <a:rPr lang="es-ES" sz="2800" dirty="0" err="1"/>
              <a:t>penggunaannya</a:t>
            </a:r>
            <a:r>
              <a:rPr lang="es-ES" sz="2800" dirty="0"/>
              <a:t> </a:t>
            </a:r>
            <a:r>
              <a:rPr lang="es-ES" sz="2800" dirty="0" err="1"/>
              <a:t>mudah</a:t>
            </a:r>
            <a:r>
              <a:rPr lang="es-ES" sz="2800" dirty="0"/>
              <a:t>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C0648FC9-E352-BE4C-2821-87F948E3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813712"/>
            <a:ext cx="2844182" cy="2990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7336048">
            <a:off x="4361049" y="-110294"/>
            <a:ext cx="5364088" cy="5364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28584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3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Prinsip Desain Karya Seni Kriya</a:t>
            </a:r>
            <a:endParaRPr lang="en-US" sz="32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848757" y="2571750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91680" y="264375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err="1"/>
              <a:t>Terperinci</a:t>
            </a:r>
            <a:r>
              <a:rPr lang="en-US" sz="2800" dirty="0"/>
              <a:t> </a:t>
            </a:r>
            <a:r>
              <a:rPr lang="en-US" sz="2800" dirty="0" err="1"/>
              <a:t>hingga</a:t>
            </a:r>
            <a:r>
              <a:rPr lang="en-US" sz="2800" dirty="0"/>
              <a:t> </a:t>
            </a:r>
            <a:r>
              <a:rPr lang="en-US" sz="2800" dirty="0" err="1"/>
              <a:t>bagian-bagian</a:t>
            </a:r>
            <a:r>
              <a:rPr lang="en-US" sz="2800" dirty="0"/>
              <a:t> </a:t>
            </a:r>
            <a:r>
              <a:rPr lang="en-US" sz="2800" dirty="0" err="1"/>
              <a:t>terkecil</a:t>
            </a:r>
            <a:r>
              <a:rPr lang="en-US" sz="2800" dirty="0"/>
              <a:t>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xmlns="" id="{9B6EA545-A5E0-AD8C-380A-D61BD88D7690}"/>
              </a:ext>
            </a:extLst>
          </p:cNvPr>
          <p:cNvGrpSpPr/>
          <p:nvPr/>
        </p:nvGrpSpPr>
        <p:grpSpPr>
          <a:xfrm>
            <a:off x="827584" y="3599698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5E687383-2627-EE14-0B18-FD83B46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75005C0-8F4E-5378-E04E-BB8C844AF8B5}"/>
                </a:ext>
              </a:extLst>
            </p:cNvPr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6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36C09F-F61D-8620-C7FB-6B2FDD2D2C40}"/>
              </a:ext>
            </a:extLst>
          </p:cNvPr>
          <p:cNvSpPr txBox="1"/>
          <p:nvPr/>
        </p:nvSpPr>
        <p:spPr>
          <a:xfrm>
            <a:off x="1691680" y="3456440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/>
              <a:t>Ramah </a:t>
            </a:r>
            <a:r>
              <a:rPr lang="en-US" sz="2800" dirty="0" err="1"/>
              <a:t>lingkungan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mencemari</a:t>
            </a:r>
            <a:r>
              <a:rPr lang="en-US" sz="2800" dirty="0"/>
              <a:t> dan </a:t>
            </a:r>
            <a:r>
              <a:rPr lang="en-US" sz="2800" dirty="0" err="1"/>
              <a:t>merusak</a:t>
            </a:r>
            <a:r>
              <a:rPr lang="en-US" sz="2800" dirty="0"/>
              <a:t> </a:t>
            </a:r>
            <a:r>
              <a:rPr lang="en-US" sz="2800" dirty="0" err="1"/>
              <a:t>alam</a:t>
            </a:r>
            <a:r>
              <a:rPr lang="en-US" sz="2800" dirty="0"/>
              <a:t>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Graphic 13" descr="Pencils with pencil shavings">
            <a:extLst>
              <a:ext uri="{FF2B5EF4-FFF2-40B4-BE49-F238E27FC236}">
                <a16:creationId xmlns:a16="http://schemas.microsoft.com/office/drawing/2014/main" xmlns="" id="{BC8CBCB3-F6DE-6E01-EB88-2233F72FFC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-266847" y="-146997"/>
            <a:ext cx="1819784" cy="1819784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48A6112E-56AF-7BE6-857C-748FC3A1D9D1}"/>
              </a:ext>
            </a:extLst>
          </p:cNvPr>
          <p:cNvGrpSpPr/>
          <p:nvPr/>
        </p:nvGrpSpPr>
        <p:grpSpPr>
          <a:xfrm>
            <a:off x="848757" y="1601642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03FE15-999D-5F14-BA3B-D5BD21B00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DF56F87-4770-C7B7-55D8-B490B74D8B64}"/>
                </a:ext>
              </a:extLst>
            </p:cNvPr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C41A0-BE29-D48E-1DE8-EAE1A52C23BF}"/>
              </a:ext>
            </a:extLst>
          </p:cNvPr>
          <p:cNvSpPr txBox="1"/>
          <p:nvPr/>
        </p:nvSpPr>
        <p:spPr>
          <a:xfrm>
            <a:off x="1712853" y="162116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err="1"/>
              <a:t>Awet</a:t>
            </a:r>
            <a:r>
              <a:rPr lang="en-US" sz="2800" dirty="0"/>
              <a:t>, </a:t>
            </a:r>
            <a:r>
              <a:rPr lang="en-US" sz="2800" dirty="0" err="1"/>
              <a:t>tahan</a:t>
            </a:r>
            <a:r>
              <a:rPr lang="en-US" sz="2800" dirty="0"/>
              <a:t> lama, dan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rusak</a:t>
            </a:r>
            <a:r>
              <a:rPr lang="en-US" sz="2800" dirty="0"/>
              <a:t>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01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5D3D5A-911F-C0A3-FE14-8BCFC289CBD8}"/>
              </a:ext>
            </a:extLst>
          </p:cNvPr>
          <p:cNvSpPr txBox="1"/>
          <p:nvPr/>
        </p:nvSpPr>
        <p:spPr>
          <a:xfrm>
            <a:off x="351305" y="195486"/>
            <a:ext cx="645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Contoh </a:t>
            </a:r>
            <a:r>
              <a:rPr lang="en-US" sz="2800" b="1" dirty="0" err="1">
                <a:solidFill>
                  <a:srgbClr val="008080"/>
                </a:solidFill>
              </a:rPr>
              <a:t>bahan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pembuatan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celengan</a:t>
            </a:r>
            <a:r>
              <a:rPr lang="en-US" sz="2800" b="1" dirty="0">
                <a:solidFill>
                  <a:srgbClr val="008080"/>
                </a:solidFill>
              </a:rPr>
              <a:t>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1026" name="Picture 2" descr="vector set of clay for kid">
            <a:extLst>
              <a:ext uri="{FF2B5EF4-FFF2-40B4-BE49-F238E27FC236}">
                <a16:creationId xmlns:a16="http://schemas.microsoft.com/office/drawing/2014/main" xmlns="" id="{FBC02118-A45A-D586-0B7F-E057C41A9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1556631" y="899950"/>
            <a:ext cx="1531067" cy="15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kon mengatur soda dalam kaleng aluminium berwarna. Tanda minuman dingin. Ilustrasi vektor dalam gaya kartun terisolasi pada latar belakang putih">
            <a:extLst>
              <a:ext uri="{FF2B5EF4-FFF2-40B4-BE49-F238E27FC236}">
                <a16:creationId xmlns:a16="http://schemas.microsoft.com/office/drawing/2014/main" xmlns="" id="{7A09779F-2A03-ACA6-7586-AC0D4E9DC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1"/>
          <a:stretch/>
        </p:blipFill>
        <p:spPr bwMode="auto">
          <a:xfrm>
            <a:off x="3565413" y="851494"/>
            <a:ext cx="1696358" cy="16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t kayu gelondongan untuk industri kehutanan dan kayu. Ilustrasi batang, tunggul dan papan.">
            <a:extLst>
              <a:ext uri="{FF2B5EF4-FFF2-40B4-BE49-F238E27FC236}">
                <a16:creationId xmlns:a16="http://schemas.microsoft.com/office/drawing/2014/main" xmlns="" id="{24D04969-4B3B-7F80-DD45-D675C71F6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5877111" y="899950"/>
            <a:ext cx="1647217" cy="165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tang bambu Tongkat coklat realistis. Ilustrasi Vektor.">
            <a:extLst>
              <a:ext uri="{FF2B5EF4-FFF2-40B4-BE49-F238E27FC236}">
                <a16:creationId xmlns:a16="http://schemas.microsoft.com/office/drawing/2014/main" xmlns="" id="{9CB505F7-D53B-AD38-75DB-5E0A438A5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1534184" y="2817089"/>
            <a:ext cx="1531066" cy="153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alistis kardus kotak mockup diatur dari sisi, depan dan atas tampilan terbuka dan tertutup terisolasi pada latar belakang putih. Template kemasan paket - ilustrasi vektor.">
            <a:extLst>
              <a:ext uri="{FF2B5EF4-FFF2-40B4-BE49-F238E27FC236}">
                <a16:creationId xmlns:a16="http://schemas.microsoft.com/office/drawing/2014/main" xmlns="" id="{76687888-D5FB-3CC3-1254-A0F51BC91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16" b="9501"/>
          <a:stretch/>
        </p:blipFill>
        <p:spPr bwMode="auto">
          <a:xfrm>
            <a:off x="3594445" y="2934572"/>
            <a:ext cx="1732541" cy="13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otol air plastik limbah set sampah botol yang berbeda transparan plastik datar vektor ilustrasi terisolasi pada latar belakang putih">
            <a:extLst>
              <a:ext uri="{FF2B5EF4-FFF2-40B4-BE49-F238E27FC236}">
                <a16:creationId xmlns:a16="http://schemas.microsoft.com/office/drawing/2014/main" xmlns="" id="{03D089B7-7D7E-E1C7-7FD8-9AE5331A5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5835367" y="2934572"/>
            <a:ext cx="1730703" cy="13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3F1ACEB-B217-EB91-B811-1460B3281DA4}"/>
              </a:ext>
            </a:extLst>
          </p:cNvPr>
          <p:cNvSpPr txBox="1"/>
          <p:nvPr/>
        </p:nvSpPr>
        <p:spPr>
          <a:xfrm>
            <a:off x="1659287" y="2322405"/>
            <a:ext cx="1440160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Tanah liat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486B851-C190-0D38-88DA-768920C050AC}"/>
              </a:ext>
            </a:extLst>
          </p:cNvPr>
          <p:cNvSpPr txBox="1"/>
          <p:nvPr/>
        </p:nvSpPr>
        <p:spPr>
          <a:xfrm>
            <a:off x="3681311" y="2322405"/>
            <a:ext cx="1440160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Kaleng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B4C1BD5-1BD8-D7A3-7A15-0AC516D77B58}"/>
              </a:ext>
            </a:extLst>
          </p:cNvPr>
          <p:cNvSpPr txBox="1"/>
          <p:nvPr/>
        </p:nvSpPr>
        <p:spPr>
          <a:xfrm>
            <a:off x="5980638" y="2347447"/>
            <a:ext cx="1440160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Kayu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67DCBC3-6F54-16F7-48FF-4504A65DB256}"/>
              </a:ext>
            </a:extLst>
          </p:cNvPr>
          <p:cNvSpPr txBox="1"/>
          <p:nvPr/>
        </p:nvSpPr>
        <p:spPr>
          <a:xfrm>
            <a:off x="1659287" y="4012717"/>
            <a:ext cx="1440160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Bambu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EF26B08-3606-7FAF-CEF7-DCBAD6CC0B31}"/>
              </a:ext>
            </a:extLst>
          </p:cNvPr>
          <p:cNvSpPr txBox="1"/>
          <p:nvPr/>
        </p:nvSpPr>
        <p:spPr>
          <a:xfrm>
            <a:off x="3747327" y="4010286"/>
            <a:ext cx="1440160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Kardus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E76489-0B07-5743-0CFE-D60A6554A424}"/>
              </a:ext>
            </a:extLst>
          </p:cNvPr>
          <p:cNvSpPr txBox="1"/>
          <p:nvPr/>
        </p:nvSpPr>
        <p:spPr>
          <a:xfrm>
            <a:off x="5974866" y="4020070"/>
            <a:ext cx="1440160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Plastik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66568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43560" y="22278"/>
            <a:ext cx="59807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36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Mengenal Kreasi Seni Rupa (Seni Rupa)</a:t>
            </a:r>
            <a:endParaRPr lang="id-ID" sz="36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904" y="1604331"/>
            <a:ext cx="6120680" cy="783538"/>
            <a:chOff x="-748176" y="214296"/>
            <a:chExt cx="10297144" cy="7835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8176" y="214296"/>
              <a:ext cx="10297144" cy="7835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8244" y="349762"/>
              <a:ext cx="8872692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Karya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Seni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Kriya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dari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Limbah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Plastik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6AF051-05A1-B2E6-6086-8E352F04A496}"/>
              </a:ext>
            </a:extLst>
          </p:cNvPr>
          <p:cNvSpPr txBox="1"/>
          <p:nvPr/>
        </p:nvSpPr>
        <p:spPr>
          <a:xfrm>
            <a:off x="557098" y="2566230"/>
            <a:ext cx="5432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</a:rPr>
              <a:t>Limbah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plastik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memiliki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sifat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sulit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terurai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dan </a:t>
            </a:r>
            <a:r>
              <a:rPr lang="en-US" sz="2400" b="1" dirty="0" err="1">
                <a:solidFill>
                  <a:srgbClr val="7030A0"/>
                </a:solidFill>
              </a:rPr>
              <a:t>membutuhkan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waktu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hingga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ratusan</a:t>
            </a:r>
            <a:r>
              <a:rPr lang="en-US" sz="2400" b="1" dirty="0">
                <a:solidFill>
                  <a:srgbClr val="7030A0"/>
                </a:solidFill>
              </a:rPr>
              <a:t> tahun </a:t>
            </a:r>
            <a:r>
              <a:rPr lang="en-US" sz="2400" b="1" dirty="0" err="1">
                <a:solidFill>
                  <a:srgbClr val="7030A0"/>
                </a:solidFill>
              </a:rPr>
              <a:t>untuk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terurai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secara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alami</a:t>
            </a:r>
            <a:r>
              <a:rPr lang="en-US" sz="2400" b="1" dirty="0">
                <a:solidFill>
                  <a:srgbClr val="008080"/>
                </a:solidFill>
              </a:rPr>
              <a:t>, </a:t>
            </a:r>
            <a:r>
              <a:rPr lang="en-US" sz="2400" b="1" dirty="0" err="1">
                <a:solidFill>
                  <a:srgbClr val="008080"/>
                </a:solidFill>
              </a:rPr>
              <a:t>sehingga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akan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berdampak</a:t>
            </a:r>
            <a:r>
              <a:rPr lang="en-US" sz="2400" b="1" dirty="0">
                <a:solidFill>
                  <a:srgbClr val="008080"/>
                </a:solidFill>
              </a:rPr>
              <a:t> pada </a:t>
            </a:r>
            <a:r>
              <a:rPr lang="en-US" sz="2400" b="1" dirty="0" err="1">
                <a:solidFill>
                  <a:srgbClr val="008080"/>
                </a:solidFill>
              </a:rPr>
              <a:t>pencemaran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lingkungan</a:t>
            </a:r>
            <a:r>
              <a:rPr lang="en-US" sz="2400" b="1" dirty="0">
                <a:solidFill>
                  <a:srgbClr val="00808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0ECBDF8-9CEF-4AFE-6856-0BB46F088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7370" y="1739797"/>
            <a:ext cx="4565415" cy="304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70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66AAD175-9279-2916-28A7-F40B9CA91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58" y="971283"/>
            <a:ext cx="3230341" cy="2283707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EA3ADD4-C2F3-C3F9-39E6-30765F619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6" y="872023"/>
            <a:ext cx="3369338" cy="2381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341"/>
            <a:ext cx="9144000" cy="554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78393"/>
            <a:ext cx="1520223" cy="6048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9F899A-B686-88B0-672F-14C52AF6CFC5}"/>
              </a:ext>
            </a:extLst>
          </p:cNvPr>
          <p:cNvGrpSpPr/>
          <p:nvPr/>
        </p:nvGrpSpPr>
        <p:grpSpPr>
          <a:xfrm>
            <a:off x="106490" y="178310"/>
            <a:ext cx="3025350" cy="919890"/>
            <a:chOff x="644461" y="1843172"/>
            <a:chExt cx="4503603" cy="13547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2507F5D-0ABB-16DA-E8BE-C05C17CBA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8907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3F54ABF-DA80-607B-3EF7-A465C17BE06B}"/>
                </a:ext>
              </a:extLst>
            </p:cNvPr>
            <p:cNvSpPr txBox="1"/>
            <p:nvPr/>
          </p:nvSpPr>
          <p:spPr>
            <a:xfrm>
              <a:off x="772025" y="1974090"/>
              <a:ext cx="4248471" cy="1223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</a:rPr>
                <a:t>Membuat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Celengan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C67791C-B70F-84E8-995D-322B9F0A9BF4}"/>
              </a:ext>
            </a:extLst>
          </p:cNvPr>
          <p:cNvSpPr/>
          <p:nvPr/>
        </p:nvSpPr>
        <p:spPr>
          <a:xfrm>
            <a:off x="611560" y="3219822"/>
            <a:ext cx="3672408" cy="1417519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 dirty="0">
                <a:cs typeface="Arial" panose="020B0604020202020204" pitchFamily="34" charset="0"/>
              </a:rPr>
              <a:t>Siapkan dua kotak susu </a:t>
            </a:r>
          </a:p>
          <a:p>
            <a:pPr algn="ctr"/>
            <a:r>
              <a:rPr lang="nl-NL" sz="2200" b="1" dirty="0">
                <a:cs typeface="Arial" panose="020B0604020202020204" pitchFamily="34" charset="0"/>
              </a:rPr>
              <a:t>berukuran 1 liter dan kertas </a:t>
            </a:r>
          </a:p>
          <a:p>
            <a:pPr algn="ctr"/>
            <a:r>
              <a:rPr lang="nl-NL" sz="2200" b="1" dirty="0">
                <a:cs typeface="Arial" panose="020B0604020202020204" pitchFamily="34" charset="0"/>
              </a:rPr>
              <a:t>origami polos dan bermotif </a:t>
            </a:r>
          </a:p>
          <a:p>
            <a:pPr algn="ctr"/>
            <a:r>
              <a:rPr lang="nl-NL" sz="2200" b="1" dirty="0">
                <a:cs typeface="Arial" panose="020B0604020202020204" pitchFamily="34" charset="0"/>
              </a:rPr>
              <a:t>dua sisi. 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31" name="Dodecagon 30">
            <a:extLst>
              <a:ext uri="{FF2B5EF4-FFF2-40B4-BE49-F238E27FC236}">
                <a16:creationId xmlns:a16="http://schemas.microsoft.com/office/drawing/2014/main" xmlns="" id="{049730DD-20D3-6179-31A9-85C7A366FB54}"/>
              </a:ext>
            </a:extLst>
          </p:cNvPr>
          <p:cNvSpPr/>
          <p:nvPr/>
        </p:nvSpPr>
        <p:spPr>
          <a:xfrm>
            <a:off x="3609281" y="2616203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8C43C68-2402-8C88-670F-35AF47EDCE61}"/>
              </a:ext>
            </a:extLst>
          </p:cNvPr>
          <p:cNvSpPr/>
          <p:nvPr/>
        </p:nvSpPr>
        <p:spPr>
          <a:xfrm>
            <a:off x="4598615" y="3207519"/>
            <a:ext cx="3672408" cy="1417519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 dirty="0">
                <a:cs typeface="Arial" panose="020B0604020202020204" pitchFamily="34" charset="0"/>
              </a:rPr>
              <a:t>Buatlah badan celengan </a:t>
            </a:r>
          </a:p>
          <a:p>
            <a:pPr algn="ctr"/>
            <a:r>
              <a:rPr lang="nl-NL" sz="2200" b="1" dirty="0">
                <a:cs typeface="Arial" panose="020B0604020202020204" pitchFamily="34" charset="0"/>
              </a:rPr>
              <a:t>dari satu kotak susu. Potong </a:t>
            </a:r>
          </a:p>
          <a:p>
            <a:pPr algn="ctr"/>
            <a:r>
              <a:rPr lang="nl-NL" sz="2200" b="1" dirty="0">
                <a:cs typeface="Arial" panose="020B0604020202020204" pitchFamily="34" charset="0"/>
              </a:rPr>
              <a:t>bagian atasnya, lalu lapisi </a:t>
            </a:r>
          </a:p>
          <a:p>
            <a:pPr algn="ctr"/>
            <a:r>
              <a:rPr lang="nl-NL" sz="2200" b="1" dirty="0">
                <a:cs typeface="Arial" panose="020B0604020202020204" pitchFamily="34" charset="0"/>
              </a:rPr>
              <a:t>dengan kertas origami polos.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18" name="Dodecagon 17">
            <a:extLst>
              <a:ext uri="{FF2B5EF4-FFF2-40B4-BE49-F238E27FC236}">
                <a16:creationId xmlns:a16="http://schemas.microsoft.com/office/drawing/2014/main" xmlns="" id="{4E65189B-5E4B-9872-2F49-6DBA8219B9CC}"/>
              </a:ext>
            </a:extLst>
          </p:cNvPr>
          <p:cNvSpPr/>
          <p:nvPr/>
        </p:nvSpPr>
        <p:spPr>
          <a:xfrm>
            <a:off x="7596336" y="2603900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060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xmlns="" id="{3818987A-5B5E-1DFC-1A41-65F12F021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5" y="862025"/>
            <a:ext cx="3397577" cy="2401936"/>
          </a:xfrm>
          <a:prstGeom prst="rect">
            <a:avLst/>
          </a:prstGeom>
        </p:spPr>
      </p:pic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FE78F719-8C8E-B5CD-6552-3AD539EC09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67" y="803507"/>
            <a:ext cx="3230356" cy="2283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341"/>
            <a:ext cx="9144000" cy="554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78393"/>
            <a:ext cx="1520223" cy="6048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9F899A-B686-88B0-672F-14C52AF6CFC5}"/>
              </a:ext>
            </a:extLst>
          </p:cNvPr>
          <p:cNvGrpSpPr/>
          <p:nvPr/>
        </p:nvGrpSpPr>
        <p:grpSpPr>
          <a:xfrm>
            <a:off x="106490" y="178310"/>
            <a:ext cx="3025350" cy="919890"/>
            <a:chOff x="644461" y="1843172"/>
            <a:chExt cx="4503603" cy="13547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2507F5D-0ABB-16DA-E8BE-C05C17CBA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8907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3F54ABF-DA80-607B-3EF7-A465C17BE06B}"/>
                </a:ext>
              </a:extLst>
            </p:cNvPr>
            <p:cNvSpPr txBox="1"/>
            <p:nvPr/>
          </p:nvSpPr>
          <p:spPr>
            <a:xfrm>
              <a:off x="772025" y="1974090"/>
              <a:ext cx="4248471" cy="1223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</a:rPr>
                <a:t>Membuat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Celengan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C67791C-B70F-84E8-995D-322B9F0A9BF4}"/>
              </a:ext>
            </a:extLst>
          </p:cNvPr>
          <p:cNvSpPr/>
          <p:nvPr/>
        </p:nvSpPr>
        <p:spPr>
          <a:xfrm>
            <a:off x="611560" y="3219822"/>
            <a:ext cx="3672408" cy="1417519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 dirty="0">
                <a:cs typeface="Arial" panose="020B0604020202020204" pitchFamily="34" charset="0"/>
              </a:rPr>
              <a:t>Buatlah hiasan celengan. </a:t>
            </a:r>
          </a:p>
          <a:p>
            <a:pPr algn="ctr"/>
            <a:r>
              <a:rPr lang="nl-NL" sz="2200" b="1" dirty="0">
                <a:cs typeface="Arial" panose="020B0604020202020204" pitchFamily="34" charset="0"/>
              </a:rPr>
              <a:t>Potonglah kotak susu yang </a:t>
            </a:r>
          </a:p>
          <a:p>
            <a:pPr algn="ctr"/>
            <a:r>
              <a:rPr lang="nl-NL" sz="2200" b="1" dirty="0">
                <a:cs typeface="Arial" panose="020B0604020202020204" pitchFamily="34" charset="0"/>
              </a:rPr>
              <a:t>lain menjadi kerangka atap </a:t>
            </a:r>
          </a:p>
          <a:p>
            <a:pPr algn="ctr"/>
            <a:r>
              <a:rPr lang="nl-NL" sz="2200" b="1" dirty="0">
                <a:cs typeface="Arial" panose="020B0604020202020204" pitchFamily="34" charset="0"/>
              </a:rPr>
              <a:t>seperti pada gambar.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31" name="Dodecagon 30">
            <a:extLst>
              <a:ext uri="{FF2B5EF4-FFF2-40B4-BE49-F238E27FC236}">
                <a16:creationId xmlns:a16="http://schemas.microsoft.com/office/drawing/2014/main" xmlns="" id="{049730DD-20D3-6179-31A9-85C7A366FB54}"/>
              </a:ext>
            </a:extLst>
          </p:cNvPr>
          <p:cNvSpPr/>
          <p:nvPr/>
        </p:nvSpPr>
        <p:spPr>
          <a:xfrm>
            <a:off x="3609281" y="2616203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8C43C68-2402-8C88-670F-35AF47EDCE61}"/>
              </a:ext>
            </a:extLst>
          </p:cNvPr>
          <p:cNvSpPr/>
          <p:nvPr/>
        </p:nvSpPr>
        <p:spPr>
          <a:xfrm>
            <a:off x="4598615" y="3207519"/>
            <a:ext cx="3672408" cy="1417519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 dirty="0">
                <a:cs typeface="Arial" panose="020B0604020202020204" pitchFamily="34" charset="0"/>
              </a:rPr>
              <a:t>Lapisilah potongan kerangka </a:t>
            </a:r>
          </a:p>
          <a:p>
            <a:pPr algn="ctr"/>
            <a:r>
              <a:rPr lang="nl-NL" sz="2200" b="1" dirty="0">
                <a:cs typeface="Arial" panose="020B0604020202020204" pitchFamily="34" charset="0"/>
              </a:rPr>
              <a:t>atap dengan kertas origami </a:t>
            </a:r>
          </a:p>
          <a:p>
            <a:pPr algn="ctr"/>
            <a:r>
              <a:rPr lang="nl-NL" sz="2200" b="1" dirty="0">
                <a:cs typeface="Arial" panose="020B0604020202020204" pitchFamily="34" charset="0"/>
              </a:rPr>
              <a:t>yang bermotif.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18" name="Dodecagon 17">
            <a:extLst>
              <a:ext uri="{FF2B5EF4-FFF2-40B4-BE49-F238E27FC236}">
                <a16:creationId xmlns:a16="http://schemas.microsoft.com/office/drawing/2014/main" xmlns="" id="{4E65189B-5E4B-9872-2F49-6DBA8219B9CC}"/>
              </a:ext>
            </a:extLst>
          </p:cNvPr>
          <p:cNvSpPr/>
          <p:nvPr/>
        </p:nvSpPr>
        <p:spPr>
          <a:xfrm>
            <a:off x="7596336" y="2603900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6643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326728C8-E64E-EC01-6CBE-BE1071592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65" y="793746"/>
            <a:ext cx="3358902" cy="2374594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22E86E2-F98F-DFF3-585E-E121579D8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5" y="963142"/>
            <a:ext cx="3637782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341"/>
            <a:ext cx="9144000" cy="554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78393"/>
            <a:ext cx="1520223" cy="6048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9F899A-B686-88B0-672F-14C52AF6CFC5}"/>
              </a:ext>
            </a:extLst>
          </p:cNvPr>
          <p:cNvGrpSpPr/>
          <p:nvPr/>
        </p:nvGrpSpPr>
        <p:grpSpPr>
          <a:xfrm>
            <a:off x="106490" y="178310"/>
            <a:ext cx="3025350" cy="919890"/>
            <a:chOff x="644461" y="1843172"/>
            <a:chExt cx="4503603" cy="13547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2507F5D-0ABB-16DA-E8BE-C05C17CBA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8907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3F54ABF-DA80-607B-3EF7-A465C17BE06B}"/>
                </a:ext>
              </a:extLst>
            </p:cNvPr>
            <p:cNvSpPr txBox="1"/>
            <p:nvPr/>
          </p:nvSpPr>
          <p:spPr>
            <a:xfrm>
              <a:off x="772025" y="1974090"/>
              <a:ext cx="4248471" cy="1223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</a:rPr>
                <a:t>Membuat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Celengan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C67791C-B70F-84E8-995D-322B9F0A9BF4}"/>
              </a:ext>
            </a:extLst>
          </p:cNvPr>
          <p:cNvSpPr/>
          <p:nvPr/>
        </p:nvSpPr>
        <p:spPr>
          <a:xfrm>
            <a:off x="611560" y="3219822"/>
            <a:ext cx="3672408" cy="1417519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b="1" dirty="0">
                <a:cs typeface="Arial" panose="020B0604020202020204" pitchFamily="34" charset="0"/>
              </a:rPr>
              <a:t>Buatlah lubang untuk </a:t>
            </a:r>
          </a:p>
          <a:p>
            <a:pPr algn="ctr"/>
            <a:r>
              <a:rPr lang="sv-SE" sz="2200" b="1" dirty="0">
                <a:cs typeface="Arial" panose="020B0604020202020204" pitchFamily="34" charset="0"/>
              </a:rPr>
              <a:t>memasukkan uang pada </a:t>
            </a:r>
          </a:p>
          <a:p>
            <a:pPr algn="ctr"/>
            <a:r>
              <a:rPr lang="sv-SE" sz="2200" b="1" dirty="0">
                <a:cs typeface="Arial" panose="020B0604020202020204" pitchFamily="34" charset="0"/>
              </a:rPr>
              <a:t>kerangka bagian atas atap. 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31" name="Dodecagon 30">
            <a:extLst>
              <a:ext uri="{FF2B5EF4-FFF2-40B4-BE49-F238E27FC236}">
                <a16:creationId xmlns:a16="http://schemas.microsoft.com/office/drawing/2014/main" xmlns="" id="{049730DD-20D3-6179-31A9-85C7A366FB54}"/>
              </a:ext>
            </a:extLst>
          </p:cNvPr>
          <p:cNvSpPr/>
          <p:nvPr/>
        </p:nvSpPr>
        <p:spPr>
          <a:xfrm>
            <a:off x="3609281" y="2616203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8C43C68-2402-8C88-670F-35AF47EDCE61}"/>
              </a:ext>
            </a:extLst>
          </p:cNvPr>
          <p:cNvSpPr/>
          <p:nvPr/>
        </p:nvSpPr>
        <p:spPr>
          <a:xfrm>
            <a:off x="4598615" y="3207519"/>
            <a:ext cx="3672408" cy="1417519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 dirty="0">
                <a:cs typeface="Arial" panose="020B0604020202020204" pitchFamily="34" charset="0"/>
              </a:rPr>
              <a:t>Gabungkan badan celengan </a:t>
            </a:r>
          </a:p>
          <a:p>
            <a:pPr algn="ctr"/>
            <a:r>
              <a:rPr lang="nl-NL" sz="2200" b="1" dirty="0">
                <a:cs typeface="Arial" panose="020B0604020202020204" pitchFamily="34" charset="0"/>
              </a:rPr>
              <a:t>dengan kerangka atapnya. </a:t>
            </a:r>
          </a:p>
          <a:p>
            <a:pPr algn="ctr"/>
            <a:r>
              <a:rPr lang="nl-NL" sz="2200" b="1" dirty="0">
                <a:cs typeface="Arial" panose="020B0604020202020204" pitchFamily="34" charset="0"/>
              </a:rPr>
              <a:t>Kreasi celengan berbentuk </a:t>
            </a:r>
          </a:p>
          <a:p>
            <a:pPr algn="ctr"/>
            <a:r>
              <a:rPr lang="nl-NL" sz="2200" b="1" dirty="0">
                <a:cs typeface="Arial" panose="020B0604020202020204" pitchFamily="34" charset="0"/>
              </a:rPr>
              <a:t>rumah sudah jadi.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18" name="Dodecagon 17">
            <a:extLst>
              <a:ext uri="{FF2B5EF4-FFF2-40B4-BE49-F238E27FC236}">
                <a16:creationId xmlns:a16="http://schemas.microsoft.com/office/drawing/2014/main" xmlns="" id="{4E65189B-5E4B-9872-2F49-6DBA8219B9CC}"/>
              </a:ext>
            </a:extLst>
          </p:cNvPr>
          <p:cNvSpPr/>
          <p:nvPr/>
        </p:nvSpPr>
        <p:spPr>
          <a:xfrm>
            <a:off x="7596336" y="2603900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495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xmlns="" id="{16C8EAF5-018A-7208-1DCE-1383392F5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B016D1-FE07-D02D-77A5-878DABE75D6E}"/>
              </a:ext>
            </a:extLst>
          </p:cNvPr>
          <p:cNvSpPr/>
          <p:nvPr/>
        </p:nvSpPr>
        <p:spPr>
          <a:xfrm>
            <a:off x="7600726" y="61826"/>
            <a:ext cx="1448215" cy="733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3815" y="1701064"/>
            <a:ext cx="3025389" cy="3180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80962" y="409946"/>
            <a:ext cx="4779070" cy="733044"/>
            <a:chOff x="152400" y="214296"/>
            <a:chExt cx="4779070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47790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4039170" cy="51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D.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Kreasi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i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Shadow Puppet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73950" y="1214723"/>
            <a:ext cx="45454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8080"/>
                </a:solidFill>
              </a:rPr>
              <a:t>Shadow puppet </a:t>
            </a:r>
            <a:r>
              <a:rPr lang="en-US" sz="2800" b="1" dirty="0">
                <a:solidFill>
                  <a:srgbClr val="008080"/>
                </a:solidFill>
              </a:rPr>
              <a:t>atau </a:t>
            </a:r>
            <a:r>
              <a:rPr lang="en-US" sz="2800" b="1" dirty="0" err="1">
                <a:solidFill>
                  <a:srgbClr val="008080"/>
                </a:solidFill>
              </a:rPr>
              <a:t>wayang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tokoh</a:t>
            </a:r>
            <a:r>
              <a:rPr lang="en-US" sz="2400" b="1" dirty="0">
                <a:solidFill>
                  <a:srgbClr val="990033"/>
                </a:solidFill>
              </a:rPr>
              <a:t> atau </a:t>
            </a:r>
            <a:r>
              <a:rPr lang="en-US" sz="2400" b="1" dirty="0" err="1">
                <a:solidFill>
                  <a:srgbClr val="990033"/>
                </a:solidFill>
              </a:rPr>
              <a:t>lakon</a:t>
            </a:r>
            <a:r>
              <a:rPr lang="en-US" sz="2400" b="1" dirty="0">
                <a:solidFill>
                  <a:srgbClr val="990033"/>
                </a:solidFill>
              </a:rPr>
              <a:t> cerita </a:t>
            </a:r>
            <a:r>
              <a:rPr lang="en-US" sz="2400" dirty="0"/>
              <a:t>yang </a:t>
            </a:r>
            <a:r>
              <a:rPr lang="en-US" sz="2400" dirty="0" err="1"/>
              <a:t>dimainkan</a:t>
            </a:r>
            <a:r>
              <a:rPr lang="en-US" sz="2400" dirty="0"/>
              <a:t> dalam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bayangan</a:t>
            </a:r>
            <a:r>
              <a:rPr lang="en-US" sz="2400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1426E4-73EB-4655-8113-58856C2774C6}"/>
              </a:ext>
            </a:extLst>
          </p:cNvPr>
          <p:cNvSpPr txBox="1"/>
          <p:nvPr/>
        </p:nvSpPr>
        <p:spPr>
          <a:xfrm>
            <a:off x="1475656" y="2917672"/>
            <a:ext cx="45454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Indonesia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pertunjukan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rgbClr val="FF0066"/>
                </a:solidFill>
              </a:rPr>
              <a:t>shadow puppet </a:t>
            </a:r>
            <a:r>
              <a:rPr lang="en-US" sz="2800" dirty="0"/>
              <a:t>yang </a:t>
            </a:r>
            <a:r>
              <a:rPr lang="en-US" sz="2800" dirty="0" err="1"/>
              <a:t>terkenal</a:t>
            </a:r>
            <a:r>
              <a:rPr lang="en-US" sz="2800" dirty="0"/>
              <a:t>, yaitu </a:t>
            </a:r>
            <a:r>
              <a:rPr lang="en-US" sz="2800" b="1" dirty="0" err="1">
                <a:solidFill>
                  <a:srgbClr val="008080"/>
                </a:solidFill>
              </a:rPr>
              <a:t>wayang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kulit</a:t>
            </a:r>
            <a:r>
              <a:rPr lang="en-US" sz="2800" b="1" dirty="0">
                <a:solidFill>
                  <a:srgbClr val="008080"/>
                </a:solidFill>
              </a:rPr>
              <a:t>. </a:t>
            </a:r>
            <a:endParaRPr lang="en-US" sz="2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50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0E010FED-283C-565E-0EE9-C1BC782DF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7" y="913137"/>
            <a:ext cx="3294830" cy="2330237"/>
          </a:xfrm>
          <a:prstGeom prst="rect">
            <a:avLst/>
          </a:prstGeom>
        </p:spPr>
      </p:pic>
      <p:pic>
        <p:nvPicPr>
          <p:cNvPr id="3" name="Picture 2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xmlns="" id="{618E3334-B087-9846-414A-E82302636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48" y="801789"/>
            <a:ext cx="3611167" cy="2552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341"/>
            <a:ext cx="9144000" cy="554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78393"/>
            <a:ext cx="1520223" cy="6048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9F899A-B686-88B0-672F-14C52AF6CFC5}"/>
              </a:ext>
            </a:extLst>
          </p:cNvPr>
          <p:cNvGrpSpPr/>
          <p:nvPr/>
        </p:nvGrpSpPr>
        <p:grpSpPr>
          <a:xfrm>
            <a:off x="106490" y="178310"/>
            <a:ext cx="3745430" cy="919890"/>
            <a:chOff x="644461" y="1843172"/>
            <a:chExt cx="4503603" cy="13547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2507F5D-0ABB-16DA-E8BE-C05C17CBA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8907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3F54ABF-DA80-607B-3EF7-A465C17BE06B}"/>
                </a:ext>
              </a:extLst>
            </p:cNvPr>
            <p:cNvSpPr txBox="1"/>
            <p:nvPr/>
          </p:nvSpPr>
          <p:spPr>
            <a:xfrm>
              <a:off x="772025" y="1974090"/>
              <a:ext cx="4248471" cy="1223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</a:rPr>
                <a:t>Membuat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i="1" dirty="0">
                  <a:solidFill>
                    <a:srgbClr val="0070C0"/>
                  </a:solidFill>
                </a:rPr>
                <a:t>Shadow Puppet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C67791C-B70F-84E8-995D-322B9F0A9BF4}"/>
              </a:ext>
            </a:extLst>
          </p:cNvPr>
          <p:cNvSpPr/>
          <p:nvPr/>
        </p:nvSpPr>
        <p:spPr>
          <a:xfrm>
            <a:off x="611560" y="3219822"/>
            <a:ext cx="3672408" cy="1417519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b="1" dirty="0">
                <a:cs typeface="Arial" panose="020B0604020202020204" pitchFamily="34" charset="0"/>
              </a:rPr>
              <a:t>Siapkan kertas karton, pensil, alat warna, gunting, dan alat pemotong </a:t>
            </a:r>
          </a:p>
          <a:p>
            <a:pPr algn="ctr"/>
            <a:r>
              <a:rPr lang="sv-SE" sz="2200" b="1" dirty="0">
                <a:cs typeface="Arial" panose="020B0604020202020204" pitchFamily="34" charset="0"/>
              </a:rPr>
              <a:t>(cutter).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31" name="Dodecagon 30">
            <a:extLst>
              <a:ext uri="{FF2B5EF4-FFF2-40B4-BE49-F238E27FC236}">
                <a16:creationId xmlns:a16="http://schemas.microsoft.com/office/drawing/2014/main" xmlns="" id="{049730DD-20D3-6179-31A9-85C7A366FB54}"/>
              </a:ext>
            </a:extLst>
          </p:cNvPr>
          <p:cNvSpPr/>
          <p:nvPr/>
        </p:nvSpPr>
        <p:spPr>
          <a:xfrm>
            <a:off x="3609281" y="2616203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8C43C68-2402-8C88-670F-35AF47EDCE61}"/>
              </a:ext>
            </a:extLst>
          </p:cNvPr>
          <p:cNvSpPr/>
          <p:nvPr/>
        </p:nvSpPr>
        <p:spPr>
          <a:xfrm>
            <a:off x="4598615" y="3207519"/>
            <a:ext cx="3672408" cy="1417519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 dirty="0">
                <a:cs typeface="Arial" panose="020B0604020202020204" pitchFamily="34" charset="0"/>
              </a:rPr>
              <a:t>Gambarlah sketsa tokoh pada kertas.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18" name="Dodecagon 17">
            <a:extLst>
              <a:ext uri="{FF2B5EF4-FFF2-40B4-BE49-F238E27FC236}">
                <a16:creationId xmlns:a16="http://schemas.microsoft.com/office/drawing/2014/main" xmlns="" id="{4E65189B-5E4B-9872-2F49-6DBA8219B9CC}"/>
              </a:ext>
            </a:extLst>
          </p:cNvPr>
          <p:cNvSpPr/>
          <p:nvPr/>
        </p:nvSpPr>
        <p:spPr>
          <a:xfrm>
            <a:off x="7596336" y="2603900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453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624F8E-ABB8-9192-C366-ED885167B8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57" y="1098200"/>
            <a:ext cx="2901110" cy="2051783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76C575F7-A894-2B99-F77F-02D6A82FF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3" y="966747"/>
            <a:ext cx="3758179" cy="2656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341"/>
            <a:ext cx="9144000" cy="554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78393"/>
            <a:ext cx="1520223" cy="6048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9F899A-B686-88B0-672F-14C52AF6CFC5}"/>
              </a:ext>
            </a:extLst>
          </p:cNvPr>
          <p:cNvGrpSpPr/>
          <p:nvPr/>
        </p:nvGrpSpPr>
        <p:grpSpPr>
          <a:xfrm>
            <a:off x="106490" y="178310"/>
            <a:ext cx="3745430" cy="919890"/>
            <a:chOff x="644461" y="1843172"/>
            <a:chExt cx="4503603" cy="13547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2507F5D-0ABB-16DA-E8BE-C05C17CBA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8907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3F54ABF-DA80-607B-3EF7-A465C17BE06B}"/>
                </a:ext>
              </a:extLst>
            </p:cNvPr>
            <p:cNvSpPr txBox="1"/>
            <p:nvPr/>
          </p:nvSpPr>
          <p:spPr>
            <a:xfrm>
              <a:off x="772025" y="1974090"/>
              <a:ext cx="4248471" cy="1223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</a:rPr>
                <a:t>Membuat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i="1" dirty="0">
                  <a:solidFill>
                    <a:srgbClr val="0070C0"/>
                  </a:solidFill>
                </a:rPr>
                <a:t>Shadow Puppet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C67791C-B70F-84E8-995D-322B9F0A9BF4}"/>
              </a:ext>
            </a:extLst>
          </p:cNvPr>
          <p:cNvSpPr/>
          <p:nvPr/>
        </p:nvSpPr>
        <p:spPr>
          <a:xfrm>
            <a:off x="611560" y="3219822"/>
            <a:ext cx="3672408" cy="1417519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b="1" dirty="0">
                <a:cs typeface="Arial" panose="020B0604020202020204" pitchFamily="34" charset="0"/>
              </a:rPr>
              <a:t>Gunting sesuai garis luarnya. Potong juga bagian </a:t>
            </a:r>
          </a:p>
          <a:p>
            <a:pPr algn="ctr"/>
            <a:r>
              <a:rPr lang="sv-SE" sz="2200" b="1" dirty="0">
                <a:cs typeface="Arial" panose="020B0604020202020204" pitchFamily="34" charset="0"/>
              </a:rPr>
              <a:t>lainnya yang perlu dibuang agar terlihat lebih hidup. 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31" name="Dodecagon 30">
            <a:extLst>
              <a:ext uri="{FF2B5EF4-FFF2-40B4-BE49-F238E27FC236}">
                <a16:creationId xmlns:a16="http://schemas.microsoft.com/office/drawing/2014/main" xmlns="" id="{049730DD-20D3-6179-31A9-85C7A366FB54}"/>
              </a:ext>
            </a:extLst>
          </p:cNvPr>
          <p:cNvSpPr/>
          <p:nvPr/>
        </p:nvSpPr>
        <p:spPr>
          <a:xfrm>
            <a:off x="3609281" y="2616203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8C43C68-2402-8C88-670F-35AF47EDCE61}"/>
              </a:ext>
            </a:extLst>
          </p:cNvPr>
          <p:cNvSpPr/>
          <p:nvPr/>
        </p:nvSpPr>
        <p:spPr>
          <a:xfrm>
            <a:off x="4598614" y="3207519"/>
            <a:ext cx="3933825" cy="1429822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b="1" dirty="0">
                <a:cs typeface="Arial" panose="020B0604020202020204" pitchFamily="34" charset="0"/>
              </a:rPr>
              <a:t>Buatlah pegangan wayang menggunakan sedotan, sumpit, atau lidi. Tempelkan pada bagian belakang wayang.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18" name="Dodecagon 17">
            <a:extLst>
              <a:ext uri="{FF2B5EF4-FFF2-40B4-BE49-F238E27FC236}">
                <a16:creationId xmlns:a16="http://schemas.microsoft.com/office/drawing/2014/main" xmlns="" id="{4E65189B-5E4B-9872-2F49-6DBA8219B9CC}"/>
              </a:ext>
            </a:extLst>
          </p:cNvPr>
          <p:cNvSpPr/>
          <p:nvPr/>
        </p:nvSpPr>
        <p:spPr>
          <a:xfrm>
            <a:off x="7596336" y="2603900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382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xmlns="" id="{157E8B3C-B0CA-C4A9-8120-88BC4E37E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B016D1-FE07-D02D-77A5-878DABE75D6E}"/>
              </a:ext>
            </a:extLst>
          </p:cNvPr>
          <p:cNvSpPr/>
          <p:nvPr/>
        </p:nvSpPr>
        <p:spPr>
          <a:xfrm>
            <a:off x="7600726" y="61826"/>
            <a:ext cx="1448215" cy="7330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3815" y="1701064"/>
            <a:ext cx="3025389" cy="3180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80962" y="409946"/>
            <a:ext cx="4779070" cy="733044"/>
            <a:chOff x="152400" y="214296"/>
            <a:chExt cx="4779070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47790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4039170" cy="51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E.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Kreasi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Jadwal Pelajaran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5295" y="1201329"/>
            <a:ext cx="4545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Pada </a:t>
            </a:r>
            <a:r>
              <a:rPr lang="en-US" sz="2800" b="1" dirty="0">
                <a:solidFill>
                  <a:srgbClr val="008080"/>
                </a:solidFill>
              </a:rPr>
              <a:t>jadwal </a:t>
            </a:r>
            <a:r>
              <a:rPr lang="en-US" sz="2800" b="1" dirty="0" err="1">
                <a:solidFill>
                  <a:srgbClr val="008080"/>
                </a:solidFill>
              </a:rPr>
              <a:t>pelajaran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mata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pelajaran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990033"/>
                </a:solidFill>
              </a:rPr>
              <a:t>jam dan </a:t>
            </a:r>
            <a:r>
              <a:rPr lang="en-US" sz="2800" b="1" dirty="0" err="1">
                <a:solidFill>
                  <a:srgbClr val="990033"/>
                </a:solidFill>
              </a:rPr>
              <a:t>harinya</a:t>
            </a:r>
            <a:r>
              <a:rPr lang="en-US" sz="2800" b="1" dirty="0">
                <a:solidFill>
                  <a:srgbClr val="990033"/>
                </a:solidFill>
              </a:rPr>
              <a:t>.</a:t>
            </a:r>
            <a:endParaRPr lang="en-US" sz="2400" b="1" dirty="0">
              <a:solidFill>
                <a:srgbClr val="99003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1426E4-73EB-4655-8113-58856C2774C6}"/>
              </a:ext>
            </a:extLst>
          </p:cNvPr>
          <p:cNvSpPr txBox="1"/>
          <p:nvPr/>
        </p:nvSpPr>
        <p:spPr>
          <a:xfrm>
            <a:off x="1055295" y="2894500"/>
            <a:ext cx="4545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Jadwal </a:t>
            </a:r>
            <a:r>
              <a:rPr lang="en-US" sz="2800" dirty="0" err="1"/>
              <a:t>pelajaran</a:t>
            </a:r>
            <a:r>
              <a:rPr lang="en-US" sz="2800" dirty="0"/>
              <a:t> dapat </a:t>
            </a:r>
            <a:r>
              <a:rPr lang="en-US" sz="2800" b="1" dirty="0" err="1">
                <a:solidFill>
                  <a:srgbClr val="008080"/>
                </a:solidFill>
              </a:rPr>
              <a:t>dipajang</a:t>
            </a:r>
            <a:r>
              <a:rPr lang="en-US" sz="2800" b="1" dirty="0">
                <a:solidFill>
                  <a:srgbClr val="008080"/>
                </a:solidFill>
              </a:rPr>
              <a:t> di </a:t>
            </a:r>
            <a:r>
              <a:rPr lang="en-US" sz="2800" b="1" dirty="0" err="1">
                <a:solidFill>
                  <a:srgbClr val="008080"/>
                </a:solidFill>
              </a:rPr>
              <a:t>dinding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dirty="0"/>
              <a:t>dan </a:t>
            </a:r>
            <a:r>
              <a:rPr lang="en-US" sz="2800" b="1" dirty="0" err="1">
                <a:solidFill>
                  <a:srgbClr val="002060"/>
                </a:solidFill>
              </a:rPr>
              <a:t>dihias</a:t>
            </a:r>
            <a:r>
              <a:rPr lang="en-US" sz="2800" b="1" dirty="0">
                <a:solidFill>
                  <a:srgbClr val="002060"/>
                </a:solidFill>
              </a:rPr>
              <a:t> agar lebih </a:t>
            </a:r>
            <a:r>
              <a:rPr lang="en-US" sz="2800" b="1" dirty="0" err="1">
                <a:solidFill>
                  <a:srgbClr val="002060"/>
                </a:solidFill>
              </a:rPr>
              <a:t>menarik</a:t>
            </a:r>
            <a:r>
              <a:rPr lang="en-US" sz="2800" dirty="0"/>
              <a:t>. </a:t>
            </a:r>
            <a:endParaRPr lang="en-US" sz="2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4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xmlns="" id="{8CEA4C50-6661-E429-D5B4-C6BFC4BFF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B30B6F9E-4996-BC16-F250-C549754D6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1" r="28572"/>
          <a:stretch/>
        </p:blipFill>
        <p:spPr>
          <a:xfrm>
            <a:off x="6175319" y="920503"/>
            <a:ext cx="2869232" cy="38669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9522E-6BFB-1469-068E-EFD85FA59E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179512" y="1396758"/>
            <a:ext cx="2068796" cy="3543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32B05E-1E89-01A8-160F-E40D398E6D43}"/>
              </a:ext>
            </a:extLst>
          </p:cNvPr>
          <p:cNvSpPr txBox="1"/>
          <p:nvPr/>
        </p:nvSpPr>
        <p:spPr>
          <a:xfrm>
            <a:off x="1831031" y="427262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400" dirty="0"/>
              <a:t>Kamu dapat </a:t>
            </a:r>
            <a:r>
              <a:rPr lang="en-US" sz="2400" b="1" dirty="0" err="1">
                <a:solidFill>
                  <a:srgbClr val="0070C0"/>
                </a:solidFill>
              </a:rPr>
              <a:t>menghias</a:t>
            </a:r>
            <a:r>
              <a:rPr lang="en-US" sz="2400" b="1" dirty="0">
                <a:solidFill>
                  <a:srgbClr val="0070C0"/>
                </a:solidFill>
              </a:rPr>
              <a:t> jadwal </a:t>
            </a:r>
            <a:r>
              <a:rPr lang="en-US" sz="2400" b="1" dirty="0" err="1">
                <a:solidFill>
                  <a:srgbClr val="0070C0"/>
                </a:solidFill>
              </a:rPr>
              <a:t>pelajaran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dengan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ragam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hias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bertujuan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memperindah</a:t>
            </a:r>
            <a:r>
              <a:rPr lang="en-US" sz="2400" dirty="0">
                <a:solidFill>
                  <a:srgbClr val="008080"/>
                </a:solidFill>
              </a:rPr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31A426-55BE-961E-63C7-0C1AD7E62930}"/>
              </a:ext>
            </a:extLst>
          </p:cNvPr>
          <p:cNvSpPr txBox="1"/>
          <p:nvPr/>
        </p:nvSpPr>
        <p:spPr>
          <a:xfrm>
            <a:off x="3563888" y="3331243"/>
            <a:ext cx="2869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Contoh jadwal </a:t>
            </a:r>
            <a:r>
              <a:rPr lang="en-US" sz="2800" b="1" dirty="0" err="1">
                <a:solidFill>
                  <a:srgbClr val="008080"/>
                </a:solidFill>
              </a:rPr>
              <a:t>pelajaran</a:t>
            </a:r>
            <a:r>
              <a:rPr lang="en-US" sz="2800" b="1" dirty="0">
                <a:solidFill>
                  <a:srgbClr val="008080"/>
                </a:solidFill>
              </a:rPr>
              <a:t> dengan motif </a:t>
            </a:r>
            <a:r>
              <a:rPr lang="en-US" sz="2800" b="1" dirty="0" err="1">
                <a:solidFill>
                  <a:srgbClr val="008080"/>
                </a:solidFill>
              </a:rPr>
              <a:t>hias</a:t>
            </a:r>
            <a:r>
              <a:rPr lang="en-US" sz="2800" b="1" dirty="0">
                <a:solidFill>
                  <a:srgbClr val="008080"/>
                </a:solidFill>
              </a:rPr>
              <a:t> flora. </a:t>
            </a:r>
            <a:endParaRPr lang="en-US" sz="4000" dirty="0">
              <a:solidFill>
                <a:srgbClr val="00808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42C423-68C3-B954-82B7-1DCFC94E56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4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455CDBA1-3D64-5B1B-2486-2D807AC408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8" t="4200" r="28217"/>
          <a:stretch/>
        </p:blipFill>
        <p:spPr>
          <a:xfrm>
            <a:off x="1817384" y="0"/>
            <a:ext cx="3469187" cy="50509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9522E-6BFB-1469-068E-EFD85FA59E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126940" y="1396758"/>
            <a:ext cx="2068796" cy="3543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3478"/>
            <a:ext cx="1520223" cy="4870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31A426-55BE-961E-63C7-0C1AD7E62930}"/>
              </a:ext>
            </a:extLst>
          </p:cNvPr>
          <p:cNvSpPr txBox="1"/>
          <p:nvPr/>
        </p:nvSpPr>
        <p:spPr>
          <a:xfrm>
            <a:off x="5360791" y="1917617"/>
            <a:ext cx="2869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Contoh jadwal </a:t>
            </a:r>
            <a:r>
              <a:rPr lang="en-US" sz="2800" b="1" dirty="0" err="1">
                <a:solidFill>
                  <a:srgbClr val="008080"/>
                </a:solidFill>
              </a:rPr>
              <a:t>pelajaran</a:t>
            </a:r>
            <a:r>
              <a:rPr lang="en-US" sz="2800" b="1" dirty="0">
                <a:solidFill>
                  <a:srgbClr val="008080"/>
                </a:solidFill>
              </a:rPr>
              <a:t> dengan motif </a:t>
            </a:r>
            <a:r>
              <a:rPr lang="en-US" sz="2800" b="1" dirty="0" err="1">
                <a:solidFill>
                  <a:srgbClr val="008080"/>
                </a:solidFill>
              </a:rPr>
              <a:t>hias</a:t>
            </a:r>
            <a:r>
              <a:rPr lang="en-US" sz="2800" b="1" dirty="0">
                <a:solidFill>
                  <a:srgbClr val="008080"/>
                </a:solidFill>
              </a:rPr>
              <a:t> fauna.</a:t>
            </a:r>
            <a:endParaRPr lang="en-US" sz="4000" dirty="0">
              <a:solidFill>
                <a:srgbClr val="00808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419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xmlns="" id="{3976B7BD-0E15-5DCA-B88D-FF54D75A68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7" t="2401" r="28217" b="5201"/>
          <a:stretch/>
        </p:blipFill>
        <p:spPr>
          <a:xfrm>
            <a:off x="1691680" y="-52745"/>
            <a:ext cx="3528392" cy="49547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9522E-6BFB-1469-068E-EFD85FA59E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126940" y="1396758"/>
            <a:ext cx="2068796" cy="3543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3478"/>
            <a:ext cx="1520223" cy="4870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31A426-55BE-961E-63C7-0C1AD7E62930}"/>
              </a:ext>
            </a:extLst>
          </p:cNvPr>
          <p:cNvSpPr txBox="1"/>
          <p:nvPr/>
        </p:nvSpPr>
        <p:spPr>
          <a:xfrm>
            <a:off x="5360791" y="1917617"/>
            <a:ext cx="2869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Contoh jadwal </a:t>
            </a:r>
            <a:r>
              <a:rPr lang="en-US" sz="2800" b="1" dirty="0" err="1">
                <a:solidFill>
                  <a:srgbClr val="008080"/>
                </a:solidFill>
              </a:rPr>
              <a:t>pelajaran</a:t>
            </a:r>
            <a:r>
              <a:rPr lang="en-US" sz="2800" b="1" dirty="0">
                <a:solidFill>
                  <a:srgbClr val="008080"/>
                </a:solidFill>
              </a:rPr>
              <a:t> dengan motif </a:t>
            </a:r>
            <a:r>
              <a:rPr lang="en-US" sz="2800" b="1" dirty="0" err="1">
                <a:solidFill>
                  <a:srgbClr val="008080"/>
                </a:solidFill>
              </a:rPr>
              <a:t>hias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nusantara</a:t>
            </a:r>
            <a:r>
              <a:rPr lang="en-US" sz="2800" b="1" dirty="0">
                <a:solidFill>
                  <a:srgbClr val="008080"/>
                </a:solidFill>
              </a:rPr>
              <a:t>.</a:t>
            </a:r>
            <a:endParaRPr lang="en-US" sz="4000" dirty="0">
              <a:solidFill>
                <a:srgbClr val="00808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188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An organic shape with a flat edge">
            <a:extLst>
              <a:ext uri="{FF2B5EF4-FFF2-40B4-BE49-F238E27FC236}">
                <a16:creationId xmlns:a16="http://schemas.microsoft.com/office/drawing/2014/main" xmlns="" id="{243F6BF5-ED49-6F10-89ED-370C98E92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11208">
            <a:off x="4663614" y="-850246"/>
            <a:ext cx="4336497" cy="4336497"/>
          </a:xfrm>
          <a:prstGeom prst="rect">
            <a:avLst/>
          </a:prstGeom>
        </p:spPr>
      </p:pic>
      <p:pic>
        <p:nvPicPr>
          <p:cNvPr id="6" name="Graphic 5" descr="An organic corner shape">
            <a:extLst>
              <a:ext uri="{FF2B5EF4-FFF2-40B4-BE49-F238E27FC236}">
                <a16:creationId xmlns:a16="http://schemas.microsoft.com/office/drawing/2014/main" xmlns="" id="{1B74C6C3-7913-9457-0FC0-22385A6CF1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1624" y="941070"/>
            <a:ext cx="4572000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74CCB1-91F0-2826-5A3F-2A58F4773828}"/>
              </a:ext>
            </a:extLst>
          </p:cNvPr>
          <p:cNvSpPr txBox="1"/>
          <p:nvPr/>
        </p:nvSpPr>
        <p:spPr>
          <a:xfrm>
            <a:off x="4838701" y="1049655"/>
            <a:ext cx="4143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500" b="1" dirty="0" err="1">
                <a:solidFill>
                  <a:srgbClr val="002060"/>
                </a:solidFill>
              </a:rPr>
              <a:t>Limbah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plastik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mencemari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lingkungan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FFC000"/>
                </a:solidFill>
              </a:rPr>
              <a:t>tanah</a:t>
            </a:r>
            <a:r>
              <a:rPr lang="en-US" sz="2500" b="1" dirty="0">
                <a:solidFill>
                  <a:srgbClr val="002060"/>
                </a:solidFill>
              </a:rPr>
              <a:t>.</a:t>
            </a:r>
          </a:p>
          <a:p>
            <a:pPr>
              <a:tabLst>
                <a:tab pos="0" algn="l"/>
              </a:tabLst>
            </a:pPr>
            <a:endParaRPr lang="en-US" sz="2500" b="1" dirty="0">
              <a:solidFill>
                <a:srgbClr val="002060"/>
              </a:solidFill>
            </a:endParaRPr>
          </a:p>
          <a:p>
            <a:pPr>
              <a:tabLst>
                <a:tab pos="0" algn="l"/>
              </a:tabLst>
            </a:pPr>
            <a:r>
              <a:rPr lang="en-US" sz="2500" b="1" dirty="0" err="1">
                <a:solidFill>
                  <a:srgbClr val="002060"/>
                </a:solidFill>
              </a:rPr>
              <a:t>Pencemaran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>
                <a:solidFill>
                  <a:srgbClr val="FF0066"/>
                </a:solidFill>
              </a:rPr>
              <a:t>ini dapat </a:t>
            </a:r>
            <a:r>
              <a:rPr lang="en-US" sz="2500" b="1" dirty="0" err="1">
                <a:solidFill>
                  <a:srgbClr val="FF0066"/>
                </a:solidFill>
              </a:rPr>
              <a:t>menyebabkan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sv-SE" sz="2500" b="1" dirty="0">
                <a:solidFill>
                  <a:schemeClr val="accent6">
                    <a:lumMod val="75000"/>
                  </a:schemeClr>
                </a:solidFill>
              </a:rPr>
              <a:t>racun dari partikel plastik yang masuk ke tanah </a:t>
            </a:r>
            <a:r>
              <a:rPr lang="sv-SE" sz="2500" b="1" dirty="0">
                <a:solidFill>
                  <a:srgbClr val="7030A0"/>
                </a:solidFill>
              </a:rPr>
              <a:t>akan termakan oleh hewan atau tumbuhan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.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D2CDBE1-F206-95ED-E67E-6A91A997B5F1}"/>
              </a:ext>
            </a:extLst>
          </p:cNvPr>
          <p:cNvGrpSpPr/>
          <p:nvPr/>
        </p:nvGrpSpPr>
        <p:grpSpPr>
          <a:xfrm>
            <a:off x="161925" y="3294076"/>
            <a:ext cx="4399285" cy="1118498"/>
            <a:chOff x="644461" y="1843172"/>
            <a:chExt cx="4503603" cy="89075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65C8007-72A1-14CE-3544-AF52CEBD9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89075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A491D4B-441B-5E61-7F39-90D518C71E4B}"/>
                </a:ext>
              </a:extLst>
            </p:cNvPr>
            <p:cNvSpPr txBox="1"/>
            <p:nvPr/>
          </p:nvSpPr>
          <p:spPr>
            <a:xfrm>
              <a:off x="772026" y="1974090"/>
              <a:ext cx="4248472" cy="66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dirty="0">
                  <a:solidFill>
                    <a:srgbClr val="0070C0"/>
                  </a:solidFill>
                </a:rPr>
                <a:t>Perhatikan contoh </a:t>
              </a:r>
              <a:r>
                <a:rPr lang="en-US" sz="2400" b="1" dirty="0" err="1">
                  <a:solidFill>
                    <a:srgbClr val="0070C0"/>
                  </a:solidFill>
                </a:rPr>
                <a:t>pencemaran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berikut</a:t>
              </a:r>
              <a:r>
                <a:rPr lang="id-ID" sz="2400" b="1" dirty="0">
                  <a:solidFill>
                    <a:srgbClr val="0070C0"/>
                  </a:solidFill>
                </a:rPr>
                <a:t>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028" name="Picture 4" descr="Inilah Bahaya Tumpukan Sampah Plastik di Tanah Bagi Kesehatan - Semua  Halaman - Grid Health">
            <a:extLst>
              <a:ext uri="{FF2B5EF4-FFF2-40B4-BE49-F238E27FC236}">
                <a16:creationId xmlns:a16="http://schemas.microsoft.com/office/drawing/2014/main" xmlns="" id="{39BE710D-111F-B17F-7889-644D07895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8" y="557687"/>
            <a:ext cx="449580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43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BEE2D47F-D707-7F28-73C4-B55778ADC4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7" t="3801" r="28217" b="5201"/>
          <a:stretch/>
        </p:blipFill>
        <p:spPr>
          <a:xfrm>
            <a:off x="1475656" y="-75693"/>
            <a:ext cx="3528392" cy="48796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59522E-6BFB-1469-068E-EFD85FA59E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>
            <a:off x="54932" y="1396758"/>
            <a:ext cx="2068796" cy="3543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3478"/>
            <a:ext cx="1520223" cy="4870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31A426-55BE-961E-63C7-0C1AD7E62930}"/>
              </a:ext>
            </a:extLst>
          </p:cNvPr>
          <p:cNvSpPr txBox="1"/>
          <p:nvPr/>
        </p:nvSpPr>
        <p:spPr>
          <a:xfrm>
            <a:off x="5360791" y="1917617"/>
            <a:ext cx="2869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Contoh jadwal </a:t>
            </a:r>
            <a:r>
              <a:rPr lang="en-US" sz="2800" b="1" dirty="0" err="1">
                <a:solidFill>
                  <a:srgbClr val="008080"/>
                </a:solidFill>
              </a:rPr>
              <a:t>pelajaran</a:t>
            </a:r>
            <a:r>
              <a:rPr lang="en-US" sz="2800" b="1" dirty="0">
                <a:solidFill>
                  <a:srgbClr val="008080"/>
                </a:solidFill>
              </a:rPr>
              <a:t> dengan motif </a:t>
            </a:r>
            <a:r>
              <a:rPr lang="en-US" sz="2800" b="1" dirty="0" err="1">
                <a:solidFill>
                  <a:srgbClr val="008080"/>
                </a:solidFill>
              </a:rPr>
              <a:t>hias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geometris</a:t>
            </a:r>
            <a:r>
              <a:rPr lang="en-US" sz="2800" b="1" dirty="0">
                <a:solidFill>
                  <a:srgbClr val="008080"/>
                </a:solidFill>
              </a:rPr>
              <a:t>.</a:t>
            </a:r>
            <a:endParaRPr lang="en-US" sz="4000" dirty="0">
              <a:solidFill>
                <a:srgbClr val="00808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8191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re\KONTEN QR\BACKGROUND\kuning.jpg">
            <a:extLst>
              <a:ext uri="{FF2B5EF4-FFF2-40B4-BE49-F238E27FC236}">
                <a16:creationId xmlns:a16="http://schemas.microsoft.com/office/drawing/2014/main" xmlns="" id="{5EBEC83B-36C9-9A18-97B5-4FC853AB1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CE8A38AA-0810-A855-E3E8-AB990FDB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400660" y="1419622"/>
            <a:ext cx="2144975" cy="336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09AD98-2763-F41D-8449-3E2BB9A27053}"/>
              </a:ext>
            </a:extLst>
          </p:cNvPr>
          <p:cNvSpPr txBox="1"/>
          <p:nvPr/>
        </p:nvSpPr>
        <p:spPr>
          <a:xfrm>
            <a:off x="2771800" y="339502"/>
            <a:ext cx="4032448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kreasi</a:t>
            </a:r>
            <a:r>
              <a:rPr lang="en-US" sz="2400" b="1" dirty="0">
                <a:solidFill>
                  <a:srgbClr val="008080"/>
                </a:solidFill>
              </a:rPr>
              <a:t> jadwal </a:t>
            </a:r>
            <a:r>
              <a:rPr lang="en-US" sz="2400" b="1" dirty="0" err="1">
                <a:solidFill>
                  <a:srgbClr val="008080"/>
                </a:solidFill>
              </a:rPr>
              <a:t>pelajaran</a:t>
            </a:r>
            <a:r>
              <a:rPr lang="en-US" sz="2400" dirty="0"/>
              <a:t>, kamu juga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memperhatikan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komposisinya</a:t>
            </a:r>
            <a:r>
              <a:rPr lang="en-US" sz="2400" b="1" dirty="0">
                <a:solidFill>
                  <a:srgbClr val="990033"/>
                </a:solidFill>
              </a:rPr>
              <a:t>.</a:t>
            </a:r>
            <a:endParaRPr lang="en-US" sz="24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A4FEB28-2460-D364-C9C8-115C141C0FCD}"/>
              </a:ext>
            </a:extLst>
          </p:cNvPr>
          <p:cNvSpPr txBox="1"/>
          <p:nvPr/>
        </p:nvSpPr>
        <p:spPr>
          <a:xfrm>
            <a:off x="3828594" y="1702177"/>
            <a:ext cx="4032448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Unsur</a:t>
            </a:r>
            <a:r>
              <a:rPr lang="en-US" sz="2400" dirty="0"/>
              <a:t> </a:t>
            </a:r>
            <a:r>
              <a:rPr lang="en-US" sz="2400" dirty="0" err="1"/>
              <a:t>komposisi</a:t>
            </a:r>
            <a:r>
              <a:rPr lang="en-US" sz="2400" dirty="0"/>
              <a:t>: </a:t>
            </a:r>
            <a:r>
              <a:rPr lang="en-US" sz="2400" b="1" dirty="0" err="1">
                <a:solidFill>
                  <a:srgbClr val="FF0066"/>
                </a:solidFill>
              </a:rPr>
              <a:t>kesatuan</a:t>
            </a:r>
            <a:r>
              <a:rPr lang="en-US" sz="2400" b="1" dirty="0">
                <a:solidFill>
                  <a:srgbClr val="990033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keseimbangan</a:t>
            </a:r>
            <a:r>
              <a:rPr lang="en-US" sz="2400" b="1" dirty="0">
                <a:solidFill>
                  <a:srgbClr val="990033"/>
                </a:solidFill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proporsi</a:t>
            </a:r>
            <a:r>
              <a:rPr lang="en-US" sz="2400" b="1" dirty="0">
                <a:solidFill>
                  <a:srgbClr val="990033"/>
                </a:solidFill>
              </a:rPr>
              <a:t>, </a:t>
            </a:r>
            <a:r>
              <a:rPr lang="en-US" sz="2400" b="1" dirty="0" err="1">
                <a:solidFill>
                  <a:srgbClr val="7030A0"/>
                </a:solidFill>
              </a:rPr>
              <a:t>irama</a:t>
            </a:r>
            <a:r>
              <a:rPr lang="en-US" sz="2400" b="1" dirty="0">
                <a:solidFill>
                  <a:srgbClr val="990033"/>
                </a:solidFill>
              </a:rPr>
              <a:t>, dan </a:t>
            </a:r>
            <a:r>
              <a:rPr lang="en-US" sz="2400" b="1" dirty="0" err="1">
                <a:solidFill>
                  <a:srgbClr val="990033"/>
                </a:solidFill>
              </a:rPr>
              <a:t>pusat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perhatian</a:t>
            </a:r>
            <a:r>
              <a:rPr lang="en-US" sz="2400" b="1" dirty="0">
                <a:solidFill>
                  <a:srgbClr val="990033"/>
                </a:solidFill>
              </a:rPr>
              <a:t>.</a:t>
            </a:r>
            <a:endParaRPr lang="en-US" sz="24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48552D-D15C-59A6-F9A2-102483C517A0}"/>
              </a:ext>
            </a:extLst>
          </p:cNvPr>
          <p:cNvSpPr txBox="1"/>
          <p:nvPr/>
        </p:nvSpPr>
        <p:spPr>
          <a:xfrm>
            <a:off x="2946295" y="3086634"/>
            <a:ext cx="5184576" cy="1569660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komposisi</a:t>
            </a:r>
            <a:r>
              <a:rPr lang="en-US" sz="2400" dirty="0"/>
              <a:t>: </a:t>
            </a:r>
            <a:r>
              <a:rPr lang="en-US" sz="2400" b="1" dirty="0" err="1">
                <a:solidFill>
                  <a:srgbClr val="FF0066"/>
                </a:solidFill>
              </a:rPr>
              <a:t>simetris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(</a:t>
            </a:r>
            <a:r>
              <a:rPr lang="fi-FI" sz="2400" b="1" dirty="0">
                <a:solidFill>
                  <a:srgbClr val="7030A0"/>
                </a:solidFill>
              </a:rPr>
              <a:t>posisi yang sama pada sebelah kiri dan kanannya) </a:t>
            </a:r>
            <a:r>
              <a:rPr lang="fi-FI" sz="2400" b="1" dirty="0">
                <a:solidFill>
                  <a:srgbClr val="008080"/>
                </a:solidFill>
              </a:rPr>
              <a:t>dan asimetris </a:t>
            </a:r>
            <a:r>
              <a:rPr lang="fi-FI" sz="2400" b="1" dirty="0">
                <a:solidFill>
                  <a:srgbClr val="0070C0"/>
                </a:solidFill>
              </a:rPr>
              <a:t>(</a:t>
            </a:r>
            <a:r>
              <a:rPr lang="en-US" sz="2400" b="1" dirty="0" err="1">
                <a:solidFill>
                  <a:srgbClr val="0070C0"/>
                </a:solidFill>
              </a:rPr>
              <a:t>posisi</a:t>
            </a:r>
            <a:r>
              <a:rPr lang="en-US" sz="2400" b="1" dirty="0">
                <a:solidFill>
                  <a:srgbClr val="0070C0"/>
                </a:solidFill>
              </a:rPr>
              <a:t> yang </a:t>
            </a:r>
            <a:r>
              <a:rPr lang="en-US" sz="2400" b="1" dirty="0" err="1">
                <a:solidFill>
                  <a:srgbClr val="0070C0"/>
                </a:solidFill>
              </a:rPr>
              <a:t>tidak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sama</a:t>
            </a:r>
            <a:r>
              <a:rPr lang="en-US" sz="2400" b="1" dirty="0">
                <a:solidFill>
                  <a:srgbClr val="0070C0"/>
                </a:solidFill>
              </a:rPr>
              <a:t> dan </a:t>
            </a:r>
            <a:r>
              <a:rPr lang="en-US" sz="2400" b="1" dirty="0" err="1">
                <a:solidFill>
                  <a:srgbClr val="0070C0"/>
                </a:solidFill>
              </a:rPr>
              <a:t>sejajar</a:t>
            </a:r>
            <a:r>
              <a:rPr lang="fi-FI" sz="2400" b="1" dirty="0">
                <a:solidFill>
                  <a:srgbClr val="0070C0"/>
                </a:solidFill>
              </a:rPr>
              <a:t>).</a:t>
            </a:r>
            <a:endParaRPr lang="en-US" sz="24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473451-C2E1-D9CC-F731-6E8EB2481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12463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3000"/>
    </mc:Choice>
    <mc:Fallback xmlns="">
      <p:transition advClick="0" advTm="1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se-up of sheet music">
            <a:extLst>
              <a:ext uri="{FF2B5EF4-FFF2-40B4-BE49-F238E27FC236}">
                <a16:creationId xmlns:a16="http://schemas.microsoft.com/office/drawing/2014/main" xmlns="" id="{3BA70585-1ACE-859A-58DB-6087672B7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05" y="2189097"/>
            <a:ext cx="3928067" cy="261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43560" y="22278"/>
            <a:ext cx="57833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6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Irama, Dinamika, dan Ragam Lagu (Seni Musik)</a:t>
            </a:r>
            <a:endParaRPr lang="id-ID" sz="36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520" y="1500180"/>
            <a:ext cx="3672408" cy="783538"/>
            <a:chOff x="-748176" y="214296"/>
            <a:chExt cx="10297144" cy="7835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8176" y="214296"/>
              <a:ext cx="10297144" cy="7835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8244" y="349762"/>
              <a:ext cx="8872692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Irama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Lagu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1928" y="2459673"/>
            <a:ext cx="373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en-US" sz="2400" b="1" dirty="0" err="1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Irama</a:t>
            </a:r>
            <a:r>
              <a:rPr lang="en-US" sz="2400" b="1" dirty="0">
                <a:solidFill>
                  <a:srgbClr val="EE658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alunan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bunyi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teratur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dalam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musik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3B8AB0-128D-CE4F-C906-9BCBC401EB8E}"/>
              </a:ext>
            </a:extLst>
          </p:cNvPr>
          <p:cNvSpPr txBox="1"/>
          <p:nvPr/>
        </p:nvSpPr>
        <p:spPr>
          <a:xfrm>
            <a:off x="539552" y="3329175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en-US" sz="2400" b="1" dirty="0" err="1">
                <a:solidFill>
                  <a:srgbClr val="990033"/>
                </a:solidFill>
              </a:rPr>
              <a:t>Irama</a:t>
            </a:r>
            <a:r>
              <a:rPr lang="en-US" sz="2400" dirty="0">
                <a:solidFill>
                  <a:srgbClr val="990033"/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dirty="0" err="1"/>
              <a:t>dimainkan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berulang</a:t>
            </a:r>
            <a:r>
              <a:rPr lang="en-US" sz="2400" b="1" dirty="0">
                <a:solidFill>
                  <a:srgbClr val="FF0066"/>
                </a:solidFill>
              </a:rPr>
              <a:t> secara </a:t>
            </a:r>
            <a:r>
              <a:rPr lang="en-US" sz="2400" b="1" dirty="0" err="1">
                <a:solidFill>
                  <a:srgbClr val="FF0066"/>
                </a:solidFill>
              </a:rPr>
              <a:t>terus-menerus</a:t>
            </a:r>
            <a:r>
              <a:rPr lang="en-US" sz="2400" b="1" dirty="0"/>
              <a:t> </a:t>
            </a:r>
            <a:r>
              <a:rPr lang="en-US" sz="2400" dirty="0"/>
              <a:t>dan </a:t>
            </a:r>
            <a:r>
              <a:rPr lang="en-US" sz="2400" b="1" dirty="0" err="1">
                <a:solidFill>
                  <a:srgbClr val="002060"/>
                </a:solidFill>
              </a:rPr>
              <a:t>teratur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pola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irama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endParaRPr lang="en-US" sz="23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80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88489E-363B-8784-B115-1724A8D3C8E0}"/>
              </a:ext>
            </a:extLst>
          </p:cNvPr>
          <p:cNvSpPr txBox="1"/>
          <p:nvPr/>
        </p:nvSpPr>
        <p:spPr>
          <a:xfrm>
            <a:off x="467544" y="303595"/>
            <a:ext cx="5480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Contoh </a:t>
            </a:r>
            <a:r>
              <a:rPr lang="en-US" sz="2800" b="1" dirty="0" err="1">
                <a:solidFill>
                  <a:srgbClr val="008080"/>
                </a:solidFill>
              </a:rPr>
              <a:t>pola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irama</a:t>
            </a:r>
            <a:r>
              <a:rPr lang="en-US" sz="2800" b="1" dirty="0">
                <a:solidFill>
                  <a:srgbClr val="008080"/>
                </a:solidFill>
              </a:rPr>
              <a:t> di </a:t>
            </a:r>
            <a:r>
              <a:rPr lang="en-US" sz="2800" b="1" dirty="0" err="1">
                <a:solidFill>
                  <a:srgbClr val="008080"/>
                </a:solidFill>
              </a:rPr>
              <a:t>kehidupan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sehari</a:t>
            </a:r>
            <a:r>
              <a:rPr lang="en-US" sz="2800" b="1" dirty="0">
                <a:solidFill>
                  <a:srgbClr val="008080"/>
                </a:solidFill>
              </a:rPr>
              <a:t> – </a:t>
            </a:r>
            <a:r>
              <a:rPr lang="en-US" sz="2800" b="1" dirty="0" err="1">
                <a:solidFill>
                  <a:srgbClr val="008080"/>
                </a:solidFill>
              </a:rPr>
              <a:t>hari</a:t>
            </a:r>
            <a:r>
              <a:rPr lang="en-US" sz="2800" b="1" dirty="0">
                <a:solidFill>
                  <a:srgbClr val="008080"/>
                </a:solidFill>
              </a:rPr>
              <a:t>.</a:t>
            </a:r>
            <a:endParaRPr lang="en-US" sz="4000" dirty="0">
              <a:solidFill>
                <a:srgbClr val="00808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F9CF35-04E0-0CA4-F87A-F968E9544BCA}"/>
              </a:ext>
            </a:extLst>
          </p:cNvPr>
          <p:cNvSpPr txBox="1"/>
          <p:nvPr/>
        </p:nvSpPr>
        <p:spPr>
          <a:xfrm>
            <a:off x="383322" y="3778675"/>
            <a:ext cx="2331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Bunyi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detak</a:t>
            </a:r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 jam.</a:t>
            </a:r>
            <a:endParaRPr lang="id-ID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44DE99B-B525-6043-03AC-83787C6CECF7}"/>
              </a:ext>
            </a:extLst>
          </p:cNvPr>
          <p:cNvSpPr txBox="1"/>
          <p:nvPr/>
        </p:nvSpPr>
        <p:spPr>
          <a:xfrm>
            <a:off x="3207875" y="3778675"/>
            <a:ext cx="2331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Bunyi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rintik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hujan.</a:t>
            </a:r>
            <a:endParaRPr lang="id-ID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A red and white clock&#10;&#10;Description automatically generated with medium confidence">
            <a:extLst>
              <a:ext uri="{FF2B5EF4-FFF2-40B4-BE49-F238E27FC236}">
                <a16:creationId xmlns:a16="http://schemas.microsoft.com/office/drawing/2014/main" xmlns="" id="{948268C0-DECE-2CB3-62A2-4CF62EB2E4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" y="1584280"/>
            <a:ext cx="1968319" cy="1974939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818F056-0DFB-00F7-FE5C-53BBD50D1D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83684"/>
            <a:ext cx="2679868" cy="144532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xmlns="" id="{F42C1FE8-14D8-C26A-735D-CBCE67F41F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91" y="2015400"/>
            <a:ext cx="2521962" cy="16334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2E1F05-2141-6478-4878-5122C4D4810A}"/>
              </a:ext>
            </a:extLst>
          </p:cNvPr>
          <p:cNvSpPr txBox="1"/>
          <p:nvPr/>
        </p:nvSpPr>
        <p:spPr>
          <a:xfrm>
            <a:off x="5696412" y="3768737"/>
            <a:ext cx="3343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Bunyi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gelas</a:t>
            </a:r>
            <a:r>
              <a:rPr lang="en-US" sz="2400" b="1" dirty="0">
                <a:solidFill>
                  <a:srgbClr val="0070C0"/>
                </a:solidFill>
              </a:rPr>
              <a:t> yang </a:t>
            </a:r>
            <a:r>
              <a:rPr lang="en-US" sz="2400" b="1" dirty="0" err="1">
                <a:solidFill>
                  <a:srgbClr val="0070C0"/>
                </a:solidFill>
              </a:rPr>
              <a:t>diketuk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dengan </a:t>
            </a:r>
            <a:r>
              <a:rPr lang="en-US" sz="2400" b="1" dirty="0" err="1">
                <a:solidFill>
                  <a:srgbClr val="0070C0"/>
                </a:solidFill>
              </a:rPr>
              <a:t>sendok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endParaRPr lang="id-ID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8000"/>
    </mc:Choice>
    <mc:Fallback xmlns="">
      <p:transition advClick="0" advTm="18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re\KONTEN QR\BACKGROUND\kuning.jpg">
            <a:extLst>
              <a:ext uri="{FF2B5EF4-FFF2-40B4-BE49-F238E27FC236}">
                <a16:creationId xmlns:a16="http://schemas.microsoft.com/office/drawing/2014/main" xmlns="" id="{5EBEC83B-36C9-9A18-97B5-4FC853AB1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CE8A38AA-0810-A855-E3E8-AB990FDB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400660" y="1419622"/>
            <a:ext cx="2144975" cy="336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09AD98-2763-F41D-8449-3E2BB9A27053}"/>
              </a:ext>
            </a:extLst>
          </p:cNvPr>
          <p:cNvSpPr txBox="1"/>
          <p:nvPr/>
        </p:nvSpPr>
        <p:spPr>
          <a:xfrm>
            <a:off x="2699792" y="375949"/>
            <a:ext cx="2304256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pola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irama</a:t>
            </a:r>
            <a:endParaRPr lang="en-US" sz="24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2ACF70-18DD-2565-CA49-025EE3FB52A9}"/>
              </a:ext>
            </a:extLst>
          </p:cNvPr>
          <p:cNvSpPr txBox="1"/>
          <p:nvPr/>
        </p:nvSpPr>
        <p:spPr>
          <a:xfrm>
            <a:off x="2665099" y="894436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tabLst>
                <a:tab pos="631825" algn="l"/>
              </a:tabLs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Pola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irama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rata</a:t>
            </a:r>
          </a:p>
          <a:p>
            <a:pPr marL="800100" lvl="1" indent="-342900">
              <a:buFont typeface="Wingdings" panose="05000000000000000000" pitchFamily="2" charset="2"/>
              <a:buChar char="q"/>
              <a:tabLst>
                <a:tab pos="631825" algn="l"/>
              </a:tabLst>
            </a:pPr>
            <a:endParaRPr lang="en-US" sz="24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  <a:p>
            <a:pPr lvl="1">
              <a:tabLst>
                <a:tab pos="631825" algn="l"/>
              </a:tabLst>
            </a:pPr>
            <a:endParaRPr lang="en-US" sz="24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  <a:p>
            <a:pPr lvl="1">
              <a:tabLst>
                <a:tab pos="631825" algn="l"/>
              </a:tabLst>
            </a:pPr>
            <a:endParaRPr lang="en-US" sz="24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  <a:p>
            <a:pPr>
              <a:tabLst>
                <a:tab pos="631825" algn="l"/>
              </a:tabLst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tabLst>
                <a:tab pos="631825" algn="l"/>
              </a:tabLs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Pola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irama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tidak</a:t>
            </a:r>
            <a:r>
              <a: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rata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99F50D1-A555-D827-21C7-6E87394E1FE1}"/>
              </a:ext>
            </a:extLst>
          </p:cNvPr>
          <p:cNvSpPr txBox="1"/>
          <p:nvPr/>
        </p:nvSpPr>
        <p:spPr>
          <a:xfrm>
            <a:off x="3123621" y="1333609"/>
            <a:ext cx="4608512" cy="769441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66"/>
                </a:solidFill>
              </a:rPr>
              <a:t>Susunan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b="1" dirty="0" err="1">
                <a:solidFill>
                  <a:srgbClr val="FF0066"/>
                </a:solidFill>
              </a:rPr>
              <a:t>panjang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b="1" dirty="0" err="1">
                <a:solidFill>
                  <a:srgbClr val="FF0066"/>
                </a:solidFill>
              </a:rPr>
              <a:t>pendek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dirty="0" err="1"/>
              <a:t>bunyi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terbagi</a:t>
            </a:r>
            <a:r>
              <a:rPr lang="en-US" sz="2200" b="1" dirty="0">
                <a:solidFill>
                  <a:srgbClr val="00B050"/>
                </a:solidFill>
              </a:rPr>
              <a:t> rata </a:t>
            </a:r>
            <a:r>
              <a:rPr lang="en-US" sz="2200" dirty="0"/>
              <a:t>dalam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ketukan</a:t>
            </a:r>
            <a:endParaRPr lang="en-US" sz="22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EF2D77-9C78-A8F5-871E-468943CE927B}"/>
              </a:ext>
            </a:extLst>
          </p:cNvPr>
          <p:cNvSpPr txBox="1"/>
          <p:nvPr/>
        </p:nvSpPr>
        <p:spPr>
          <a:xfrm>
            <a:off x="3123621" y="3167190"/>
            <a:ext cx="4608512" cy="769441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66"/>
                </a:solidFill>
              </a:rPr>
              <a:t>Susunan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b="1" dirty="0" err="1">
                <a:solidFill>
                  <a:srgbClr val="FF0066"/>
                </a:solidFill>
              </a:rPr>
              <a:t>panjang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b="1" dirty="0" err="1">
                <a:solidFill>
                  <a:srgbClr val="FF0066"/>
                </a:solidFill>
              </a:rPr>
              <a:t>pendek</a:t>
            </a:r>
            <a:r>
              <a:rPr lang="en-US" sz="2200" b="1" dirty="0">
                <a:solidFill>
                  <a:srgbClr val="FF0066"/>
                </a:solidFill>
              </a:rPr>
              <a:t> </a:t>
            </a:r>
            <a:r>
              <a:rPr lang="en-US" sz="2200" dirty="0" err="1"/>
              <a:t>bunyi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tidak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terbagi</a:t>
            </a:r>
            <a:r>
              <a:rPr lang="en-US" sz="2200" b="1" dirty="0">
                <a:solidFill>
                  <a:srgbClr val="00B050"/>
                </a:solidFill>
              </a:rPr>
              <a:t> rata </a:t>
            </a:r>
            <a:r>
              <a:rPr lang="en-US" sz="2200" dirty="0"/>
              <a:t>dalam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ketukan</a:t>
            </a:r>
            <a:endParaRPr lang="en-US" sz="22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E83C0-83CC-AC5B-08B3-D85211B3103F}"/>
              </a:ext>
            </a:extLst>
          </p:cNvPr>
          <p:cNvSpPr txBox="1"/>
          <p:nvPr/>
        </p:nvSpPr>
        <p:spPr>
          <a:xfrm>
            <a:off x="3047504" y="2125278"/>
            <a:ext cx="4760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Contoh: </a:t>
            </a:r>
            <a:r>
              <a:rPr lang="en-US" sz="2000" b="1" dirty="0" err="1">
                <a:solidFill>
                  <a:srgbClr val="002060"/>
                </a:solidFill>
              </a:rPr>
              <a:t>lagu</a:t>
            </a:r>
            <a:r>
              <a:rPr lang="en-US" sz="2000" b="1" dirty="0">
                <a:solidFill>
                  <a:srgbClr val="002060"/>
                </a:solidFill>
              </a:rPr>
              <a:t> “Topi Saya </a:t>
            </a:r>
            <a:r>
              <a:rPr lang="en-US" sz="2000" b="1" dirty="0" err="1">
                <a:solidFill>
                  <a:srgbClr val="002060"/>
                </a:solidFill>
              </a:rPr>
              <a:t>Bundar</a:t>
            </a:r>
            <a:r>
              <a:rPr lang="en-US" sz="2000" b="1" dirty="0">
                <a:solidFill>
                  <a:srgbClr val="002060"/>
                </a:solidFill>
              </a:rPr>
              <a:t>”, </a:t>
            </a:r>
            <a:r>
              <a:rPr lang="en-US" sz="2000" b="1" dirty="0" err="1">
                <a:solidFill>
                  <a:srgbClr val="002060"/>
                </a:solidFill>
              </a:rPr>
              <a:t>karya</a:t>
            </a:r>
            <a:r>
              <a:rPr lang="en-US" sz="2000" b="1" dirty="0">
                <a:solidFill>
                  <a:srgbClr val="002060"/>
                </a:solidFill>
              </a:rPr>
              <a:t> Pak Kasur.</a:t>
            </a:r>
            <a:endParaRPr lang="en-US" sz="20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84A113D-CE65-9E69-FC7A-442792CBBAD9}"/>
              </a:ext>
            </a:extLst>
          </p:cNvPr>
          <p:cNvSpPr txBox="1"/>
          <p:nvPr/>
        </p:nvSpPr>
        <p:spPr>
          <a:xfrm>
            <a:off x="3030653" y="4022675"/>
            <a:ext cx="4760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Contoh: </a:t>
            </a:r>
            <a:r>
              <a:rPr lang="en-US" sz="2000" b="1" dirty="0" err="1">
                <a:solidFill>
                  <a:srgbClr val="002060"/>
                </a:solidFill>
              </a:rPr>
              <a:t>lagu</a:t>
            </a:r>
            <a:r>
              <a:rPr lang="en-US" sz="2000" b="1" dirty="0">
                <a:solidFill>
                  <a:srgbClr val="002060"/>
                </a:solidFill>
              </a:rPr>
              <a:t> “</a:t>
            </a:r>
            <a:r>
              <a:rPr lang="en-US" sz="2000" b="1" dirty="0" err="1">
                <a:solidFill>
                  <a:srgbClr val="002060"/>
                </a:solidFill>
              </a:rPr>
              <a:t>Ruri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Abangku</a:t>
            </a:r>
            <a:r>
              <a:rPr lang="en-US" sz="2000" b="1" dirty="0">
                <a:solidFill>
                  <a:srgbClr val="002060"/>
                </a:solidFill>
              </a:rPr>
              <a:t>”, </a:t>
            </a:r>
            <a:r>
              <a:rPr lang="en-US" sz="2000" b="1" dirty="0" err="1">
                <a:solidFill>
                  <a:srgbClr val="002060"/>
                </a:solidFill>
              </a:rPr>
              <a:t>karya</a:t>
            </a:r>
            <a:r>
              <a:rPr lang="en-US" sz="2000" b="1" dirty="0">
                <a:solidFill>
                  <a:srgbClr val="002060"/>
                </a:solidFill>
              </a:rPr>
              <a:t> A. T. Mahmud.</a:t>
            </a:r>
            <a:endParaRPr lang="en-US" sz="20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F7FC68-9813-55A0-2AA5-B13BB1A029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12463"/>
            <a:ext cx="1520223" cy="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3000"/>
    </mc:Choice>
    <mc:Fallback xmlns="">
      <p:transition advClick="0" advTm="1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0E7B373D-76FC-1CBD-6F47-81631BC7F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F2AF3F5-22B2-E94E-9695-14E51E6CF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1"/>
          <a:stretch/>
        </p:blipFill>
        <p:spPr bwMode="auto">
          <a:xfrm>
            <a:off x="6657518" y="804536"/>
            <a:ext cx="2665956" cy="407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D2B74F-95E8-FB14-B25D-98A335F0B1F1}"/>
              </a:ext>
            </a:extLst>
          </p:cNvPr>
          <p:cNvSpPr txBox="1"/>
          <p:nvPr/>
        </p:nvSpPr>
        <p:spPr>
          <a:xfrm>
            <a:off x="473599" y="274345"/>
            <a:ext cx="6048672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 err="1">
                <a:solidFill>
                  <a:srgbClr val="7030A0"/>
                </a:solidFill>
              </a:rPr>
              <a:t>Jenis</a:t>
            </a:r>
            <a:r>
              <a:rPr lang="en-US" sz="2800" b="1" dirty="0">
                <a:solidFill>
                  <a:srgbClr val="7030A0"/>
                </a:solidFill>
              </a:rPr>
              <a:t> - </a:t>
            </a:r>
            <a:r>
              <a:rPr lang="en-US" sz="2800" b="1" dirty="0" err="1">
                <a:solidFill>
                  <a:srgbClr val="7030A0"/>
                </a:solidFill>
              </a:rPr>
              <a:t>jenis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008080"/>
                </a:solidFill>
              </a:rPr>
              <a:t>tempo </a:t>
            </a:r>
            <a:r>
              <a:rPr lang="en-US" sz="2800" b="1" dirty="0">
                <a:solidFill>
                  <a:srgbClr val="FF0066"/>
                </a:solidFill>
              </a:rPr>
              <a:t>dan </a:t>
            </a:r>
            <a:r>
              <a:rPr lang="en-US" sz="2800" b="1" dirty="0" err="1">
                <a:solidFill>
                  <a:srgbClr val="FF0066"/>
                </a:solidFill>
              </a:rPr>
              <a:t>artinya</a:t>
            </a:r>
            <a:r>
              <a:rPr lang="id-ID" sz="28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DBAE91-F6B5-9668-7246-82E35ED32B4E}"/>
              </a:ext>
            </a:extLst>
          </p:cNvPr>
          <p:cNvSpPr txBox="1"/>
          <p:nvPr/>
        </p:nvSpPr>
        <p:spPr>
          <a:xfrm>
            <a:off x="503942" y="995313"/>
            <a:ext cx="271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Tempo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lambat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F1C1D40-1F33-89DD-FAF1-F9C2234717E8}"/>
              </a:ext>
            </a:extLst>
          </p:cNvPr>
          <p:cNvSpPr/>
          <p:nvPr/>
        </p:nvSpPr>
        <p:spPr>
          <a:xfrm>
            <a:off x="2511140" y="1652961"/>
            <a:ext cx="3541744" cy="554366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cs typeface="Arial" panose="020B0604020202020204" pitchFamily="34" charset="0"/>
              </a:rPr>
              <a:t>Sangat </a:t>
            </a:r>
            <a:r>
              <a:rPr lang="en-US" sz="2400" b="1" dirty="0" err="1">
                <a:cs typeface="Arial" panose="020B0604020202020204" pitchFamily="34" charset="0"/>
              </a:rPr>
              <a:t>lambat</a:t>
            </a:r>
            <a:r>
              <a:rPr lang="en-US" sz="2400" b="1" dirty="0">
                <a:cs typeface="Arial" panose="020B0604020202020204" pitchFamily="34" charset="0"/>
              </a:rPr>
              <a:t> dan sedih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959BEC2-BAFA-F716-F1F9-350532FA07D0}"/>
              </a:ext>
            </a:extLst>
          </p:cNvPr>
          <p:cNvSpPr/>
          <p:nvPr/>
        </p:nvSpPr>
        <p:spPr>
          <a:xfrm>
            <a:off x="2815941" y="2343149"/>
            <a:ext cx="3867641" cy="554366"/>
          </a:xfrm>
          <a:prstGeom prst="roundRect">
            <a:avLst/>
          </a:prstGeom>
          <a:solidFill>
            <a:srgbClr val="616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cs typeface="Arial" panose="020B0604020202020204" pitchFamily="34" charset="0"/>
              </a:rPr>
              <a:t>Lambat</a:t>
            </a:r>
            <a:r>
              <a:rPr lang="en-US" sz="2400" b="1" dirty="0">
                <a:cs typeface="Arial" panose="020B0604020202020204" pitchFamily="34" charset="0"/>
              </a:rPr>
              <a:t> dan </a:t>
            </a:r>
            <a:r>
              <a:rPr lang="en-US" sz="2400" b="1" dirty="0" err="1">
                <a:cs typeface="Arial" panose="020B0604020202020204" pitchFamily="34" charset="0"/>
              </a:rPr>
              <a:t>penuh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perasaan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2378802-DBE2-1D9A-2AFE-E73835CDA5D9}"/>
              </a:ext>
            </a:extLst>
          </p:cNvPr>
          <p:cNvSpPr/>
          <p:nvPr/>
        </p:nvSpPr>
        <p:spPr>
          <a:xfrm>
            <a:off x="3027244" y="3054036"/>
            <a:ext cx="4968552" cy="55436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cs typeface="Arial" panose="020B0604020202020204" pitchFamily="34" charset="0"/>
              </a:rPr>
              <a:t>Lambat</a:t>
            </a:r>
            <a:r>
              <a:rPr lang="en-US" sz="2400" b="1" dirty="0">
                <a:cs typeface="Arial" panose="020B0604020202020204" pitchFamily="34" charset="0"/>
              </a:rPr>
              <a:t>, tetapi </a:t>
            </a:r>
            <a:r>
              <a:rPr lang="en-US" sz="2400" b="1" dirty="0" err="1">
                <a:cs typeface="Arial" panose="020B0604020202020204" pitchFamily="34" charset="0"/>
              </a:rPr>
              <a:t>tidak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selambat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i="1" dirty="0">
                <a:cs typeface="Arial" panose="020B0604020202020204" pitchFamily="34" charset="0"/>
              </a:rPr>
              <a:t>largo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87613CB-8686-BF04-E065-B80DD4258CC2}"/>
              </a:ext>
            </a:extLst>
          </p:cNvPr>
          <p:cNvSpPr/>
          <p:nvPr/>
        </p:nvSpPr>
        <p:spPr>
          <a:xfrm>
            <a:off x="609042" y="1642570"/>
            <a:ext cx="1697968" cy="554366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cs typeface="Arial" panose="020B0604020202020204" pitchFamily="34" charset="0"/>
              </a:rPr>
              <a:t>Grave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886625C-25B4-0077-54E0-A4A9C34C3F7A}"/>
              </a:ext>
            </a:extLst>
          </p:cNvPr>
          <p:cNvSpPr/>
          <p:nvPr/>
        </p:nvSpPr>
        <p:spPr>
          <a:xfrm>
            <a:off x="858066" y="2353539"/>
            <a:ext cx="1739640" cy="554366"/>
          </a:xfrm>
          <a:prstGeom prst="roundRect">
            <a:avLst/>
          </a:prstGeom>
          <a:solidFill>
            <a:srgbClr val="616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cs typeface="Arial" panose="020B0604020202020204" pitchFamily="34" charset="0"/>
              </a:rPr>
              <a:t>Largo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BD5906C-89F4-09E0-E700-3939CB9D7EDF}"/>
              </a:ext>
            </a:extLst>
          </p:cNvPr>
          <p:cNvSpPr/>
          <p:nvPr/>
        </p:nvSpPr>
        <p:spPr>
          <a:xfrm>
            <a:off x="1177851" y="3064426"/>
            <a:ext cx="1617308" cy="55436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cs typeface="Arial" panose="020B0604020202020204" pitchFamily="34" charset="0"/>
              </a:rPr>
              <a:t>Larghetto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4E22B974-F145-5824-2343-9B0839BF631C}"/>
              </a:ext>
            </a:extLst>
          </p:cNvPr>
          <p:cNvSpPr/>
          <p:nvPr/>
        </p:nvSpPr>
        <p:spPr>
          <a:xfrm>
            <a:off x="3380531" y="3785787"/>
            <a:ext cx="4942587" cy="5543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cs typeface="Arial" panose="020B0604020202020204" pitchFamily="34" charset="0"/>
              </a:rPr>
              <a:t>Lambat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94DE952-38B0-FFA5-B39E-A50B248BA3E7}"/>
              </a:ext>
            </a:extLst>
          </p:cNvPr>
          <p:cNvSpPr/>
          <p:nvPr/>
        </p:nvSpPr>
        <p:spPr>
          <a:xfrm>
            <a:off x="1541534" y="3796178"/>
            <a:ext cx="1617308" cy="5543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cs typeface="Arial" panose="020B0604020202020204" pitchFamily="34" charset="0"/>
              </a:rPr>
              <a:t>Adagio</a:t>
            </a:r>
          </a:p>
        </p:txBody>
      </p:sp>
    </p:spTree>
    <p:extLst>
      <p:ext uri="{BB962C8B-B14F-4D97-AF65-F5344CB8AC3E}">
        <p14:creationId xmlns:p14="http://schemas.microsoft.com/office/powerpoint/2010/main" val="2448130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0E7B373D-76FC-1CBD-6F47-81631BC7F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0FC83B-7AD6-DBA0-703E-4EB8DB61B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1"/>
          <a:stretch/>
        </p:blipFill>
        <p:spPr bwMode="auto">
          <a:xfrm>
            <a:off x="6657518" y="804536"/>
            <a:ext cx="2665956" cy="407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D2B74F-95E8-FB14-B25D-98A335F0B1F1}"/>
              </a:ext>
            </a:extLst>
          </p:cNvPr>
          <p:cNvSpPr txBox="1"/>
          <p:nvPr/>
        </p:nvSpPr>
        <p:spPr>
          <a:xfrm>
            <a:off x="473599" y="274345"/>
            <a:ext cx="6048672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 err="1">
                <a:solidFill>
                  <a:srgbClr val="7030A0"/>
                </a:solidFill>
              </a:rPr>
              <a:t>Jenis</a:t>
            </a:r>
            <a:r>
              <a:rPr lang="en-US" sz="2800" b="1" dirty="0">
                <a:solidFill>
                  <a:srgbClr val="7030A0"/>
                </a:solidFill>
              </a:rPr>
              <a:t> - </a:t>
            </a:r>
            <a:r>
              <a:rPr lang="en-US" sz="2800" b="1" dirty="0" err="1">
                <a:solidFill>
                  <a:srgbClr val="7030A0"/>
                </a:solidFill>
              </a:rPr>
              <a:t>jenis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008080"/>
                </a:solidFill>
              </a:rPr>
              <a:t>tempo </a:t>
            </a:r>
            <a:r>
              <a:rPr lang="en-US" sz="2800" b="1" dirty="0">
                <a:solidFill>
                  <a:srgbClr val="FF0066"/>
                </a:solidFill>
              </a:rPr>
              <a:t>dan </a:t>
            </a:r>
            <a:r>
              <a:rPr lang="en-US" sz="2800" b="1" dirty="0" err="1">
                <a:solidFill>
                  <a:srgbClr val="FF0066"/>
                </a:solidFill>
              </a:rPr>
              <a:t>artinya</a:t>
            </a:r>
            <a:r>
              <a:rPr lang="id-ID" sz="28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DBAE91-F6B5-9668-7246-82E35ED32B4E}"/>
              </a:ext>
            </a:extLst>
          </p:cNvPr>
          <p:cNvSpPr txBox="1"/>
          <p:nvPr/>
        </p:nvSpPr>
        <p:spPr>
          <a:xfrm>
            <a:off x="503942" y="995313"/>
            <a:ext cx="271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Tempo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sedang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F1C1D40-1F33-89DD-FAF1-F9C2234717E8}"/>
              </a:ext>
            </a:extLst>
          </p:cNvPr>
          <p:cNvSpPr/>
          <p:nvPr/>
        </p:nvSpPr>
        <p:spPr>
          <a:xfrm>
            <a:off x="2511140" y="1549050"/>
            <a:ext cx="4325852" cy="814628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cs typeface="Arial" panose="020B0604020202020204" pitchFamily="34" charset="0"/>
              </a:rPr>
              <a:t>Sedang </a:t>
            </a:r>
            <a:r>
              <a:rPr lang="en-US" sz="2400" b="1" dirty="0" err="1">
                <a:cs typeface="Arial" panose="020B0604020202020204" pitchFamily="34" charset="0"/>
              </a:rPr>
              <a:t>dengan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kecepatan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seperti</a:t>
            </a:r>
            <a:r>
              <a:rPr lang="en-US" sz="2400" b="1" dirty="0">
                <a:cs typeface="Arial" panose="020B0604020202020204" pitchFamily="34" charset="0"/>
              </a:rPr>
              <a:t> orang </a:t>
            </a:r>
            <a:r>
              <a:rPr lang="en-US" sz="2400" b="1" dirty="0" err="1">
                <a:cs typeface="Arial" panose="020B0604020202020204" pitchFamily="34" charset="0"/>
              </a:rPr>
              <a:t>berjalan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959BEC2-BAFA-F716-F1F9-350532FA07D0}"/>
              </a:ext>
            </a:extLst>
          </p:cNvPr>
          <p:cNvSpPr/>
          <p:nvPr/>
        </p:nvSpPr>
        <p:spPr>
          <a:xfrm>
            <a:off x="2815941" y="2478231"/>
            <a:ext cx="4684598" cy="785601"/>
          </a:xfrm>
          <a:prstGeom prst="roundRect">
            <a:avLst/>
          </a:prstGeom>
          <a:solidFill>
            <a:srgbClr val="616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cs typeface="Arial" panose="020B0604020202020204" pitchFamily="34" charset="0"/>
              </a:rPr>
              <a:t>Sedang, </a:t>
            </a:r>
            <a:r>
              <a:rPr lang="en-US" sz="2400" b="1" dirty="0" err="1">
                <a:cs typeface="Arial" panose="020B0604020202020204" pitchFamily="34" charset="0"/>
              </a:rPr>
              <a:t>tetapi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lebih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cepat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dari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i="1" dirty="0">
                <a:cs typeface="Arial" panose="020B0604020202020204" pitchFamily="34" charset="0"/>
              </a:rPr>
              <a:t>andante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2378802-DBE2-1D9A-2AFE-E73835CDA5D9}"/>
              </a:ext>
            </a:extLst>
          </p:cNvPr>
          <p:cNvSpPr/>
          <p:nvPr/>
        </p:nvSpPr>
        <p:spPr>
          <a:xfrm>
            <a:off x="3027244" y="3386548"/>
            <a:ext cx="4968552" cy="78560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cs typeface="Arial" panose="020B0604020202020204" pitchFamily="34" charset="0"/>
              </a:rPr>
              <a:t>Sedang, </a:t>
            </a:r>
            <a:r>
              <a:rPr lang="en-US" sz="2400" b="1" dirty="0" err="1">
                <a:cs typeface="Arial" panose="020B0604020202020204" pitchFamily="34" charset="0"/>
              </a:rPr>
              <a:t>tetapi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lebih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cepat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dari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i="1" dirty="0">
                <a:cs typeface="Arial" panose="020B0604020202020204" pitchFamily="34" charset="0"/>
              </a:rPr>
              <a:t>moderato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87613CB-8686-BF04-E065-B80DD4258CC2}"/>
              </a:ext>
            </a:extLst>
          </p:cNvPr>
          <p:cNvSpPr/>
          <p:nvPr/>
        </p:nvSpPr>
        <p:spPr>
          <a:xfrm>
            <a:off x="609042" y="1642570"/>
            <a:ext cx="1697968" cy="554366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cs typeface="Arial" panose="020B0604020202020204" pitchFamily="34" charset="0"/>
              </a:rPr>
              <a:t>Andante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886625C-25B4-0077-54E0-A4A9C34C3F7A}"/>
              </a:ext>
            </a:extLst>
          </p:cNvPr>
          <p:cNvSpPr/>
          <p:nvPr/>
        </p:nvSpPr>
        <p:spPr>
          <a:xfrm>
            <a:off x="858066" y="2582141"/>
            <a:ext cx="1739640" cy="554366"/>
          </a:xfrm>
          <a:prstGeom prst="roundRect">
            <a:avLst/>
          </a:prstGeom>
          <a:solidFill>
            <a:srgbClr val="616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cs typeface="Arial" panose="020B0604020202020204" pitchFamily="34" charset="0"/>
              </a:rPr>
              <a:t>Moderato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BD5906C-89F4-09E0-E700-3939CB9D7EDF}"/>
              </a:ext>
            </a:extLst>
          </p:cNvPr>
          <p:cNvSpPr/>
          <p:nvPr/>
        </p:nvSpPr>
        <p:spPr>
          <a:xfrm>
            <a:off x="1177851" y="3511239"/>
            <a:ext cx="1617308" cy="55436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cs typeface="Arial" panose="020B0604020202020204" pitchFamily="34" charset="0"/>
              </a:rPr>
              <a:t>Allegretto</a:t>
            </a:r>
          </a:p>
        </p:txBody>
      </p:sp>
    </p:spTree>
    <p:extLst>
      <p:ext uri="{BB962C8B-B14F-4D97-AF65-F5344CB8AC3E}">
        <p14:creationId xmlns:p14="http://schemas.microsoft.com/office/powerpoint/2010/main" val="2252855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0E7B373D-76FC-1CBD-6F47-81631BC7F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0FC83B-7AD6-DBA0-703E-4EB8DB61B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1"/>
          <a:stretch/>
        </p:blipFill>
        <p:spPr bwMode="auto">
          <a:xfrm>
            <a:off x="6657518" y="804536"/>
            <a:ext cx="2665956" cy="407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D2B74F-95E8-FB14-B25D-98A335F0B1F1}"/>
              </a:ext>
            </a:extLst>
          </p:cNvPr>
          <p:cNvSpPr txBox="1"/>
          <p:nvPr/>
        </p:nvSpPr>
        <p:spPr>
          <a:xfrm>
            <a:off x="473599" y="274345"/>
            <a:ext cx="6048672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 err="1">
                <a:solidFill>
                  <a:srgbClr val="7030A0"/>
                </a:solidFill>
              </a:rPr>
              <a:t>Jenis</a:t>
            </a:r>
            <a:r>
              <a:rPr lang="en-US" sz="2800" b="1" dirty="0">
                <a:solidFill>
                  <a:srgbClr val="7030A0"/>
                </a:solidFill>
              </a:rPr>
              <a:t> - </a:t>
            </a:r>
            <a:r>
              <a:rPr lang="en-US" sz="2800" b="1" dirty="0" err="1">
                <a:solidFill>
                  <a:srgbClr val="7030A0"/>
                </a:solidFill>
              </a:rPr>
              <a:t>jenis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008080"/>
                </a:solidFill>
              </a:rPr>
              <a:t>tempo </a:t>
            </a:r>
            <a:r>
              <a:rPr lang="en-US" sz="2800" b="1" dirty="0">
                <a:solidFill>
                  <a:srgbClr val="FF0066"/>
                </a:solidFill>
              </a:rPr>
              <a:t>dan </a:t>
            </a:r>
            <a:r>
              <a:rPr lang="en-US" sz="2800" b="1" dirty="0" err="1">
                <a:solidFill>
                  <a:srgbClr val="FF0066"/>
                </a:solidFill>
              </a:rPr>
              <a:t>artinya</a:t>
            </a:r>
            <a:r>
              <a:rPr lang="id-ID" sz="28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DBAE91-F6B5-9668-7246-82E35ED32B4E}"/>
              </a:ext>
            </a:extLst>
          </p:cNvPr>
          <p:cNvSpPr txBox="1"/>
          <p:nvPr/>
        </p:nvSpPr>
        <p:spPr>
          <a:xfrm>
            <a:off x="503942" y="995313"/>
            <a:ext cx="271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Tempo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cepat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F1C1D40-1F33-89DD-FAF1-F9C2234717E8}"/>
              </a:ext>
            </a:extLst>
          </p:cNvPr>
          <p:cNvSpPr/>
          <p:nvPr/>
        </p:nvSpPr>
        <p:spPr>
          <a:xfrm>
            <a:off x="2511140" y="1549050"/>
            <a:ext cx="2060860" cy="746159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cs typeface="Arial" panose="020B0604020202020204" pitchFamily="34" charset="0"/>
              </a:rPr>
              <a:t>Cukup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cepat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959BEC2-BAFA-F716-F1F9-350532FA07D0}"/>
              </a:ext>
            </a:extLst>
          </p:cNvPr>
          <p:cNvSpPr/>
          <p:nvPr/>
        </p:nvSpPr>
        <p:spPr>
          <a:xfrm>
            <a:off x="2815941" y="2436668"/>
            <a:ext cx="2743195" cy="746158"/>
          </a:xfrm>
          <a:prstGeom prst="roundRect">
            <a:avLst/>
          </a:prstGeom>
          <a:solidFill>
            <a:srgbClr val="616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cs typeface="Arial" panose="020B0604020202020204" pitchFamily="34" charset="0"/>
              </a:rPr>
              <a:t>Cepat</a:t>
            </a:r>
            <a:r>
              <a:rPr lang="en-US" sz="2400" b="1" dirty="0">
                <a:cs typeface="Arial" panose="020B0604020202020204" pitchFamily="34" charset="0"/>
              </a:rPr>
              <a:t> dan </a:t>
            </a:r>
            <a:r>
              <a:rPr lang="en-US" sz="2400" b="1" dirty="0" err="1">
                <a:cs typeface="Arial" panose="020B0604020202020204" pitchFamily="34" charset="0"/>
              </a:rPr>
              <a:t>gembira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2378802-DBE2-1D9A-2AFE-E73835CDA5D9}"/>
              </a:ext>
            </a:extLst>
          </p:cNvPr>
          <p:cNvSpPr/>
          <p:nvPr/>
        </p:nvSpPr>
        <p:spPr>
          <a:xfrm>
            <a:off x="3027244" y="3365766"/>
            <a:ext cx="3082611" cy="68944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cs typeface="Arial" panose="020B0604020202020204" pitchFamily="34" charset="0"/>
              </a:rPr>
              <a:t>Sangat </a:t>
            </a:r>
            <a:r>
              <a:rPr lang="en-US" sz="2400" b="1" dirty="0" err="1">
                <a:cs typeface="Arial" panose="020B0604020202020204" pitchFamily="34" charset="0"/>
              </a:rPr>
              <a:t>cepat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87613CB-8686-BF04-E065-B80DD4258CC2}"/>
              </a:ext>
            </a:extLst>
          </p:cNvPr>
          <p:cNvSpPr/>
          <p:nvPr/>
        </p:nvSpPr>
        <p:spPr>
          <a:xfrm>
            <a:off x="609042" y="1642570"/>
            <a:ext cx="1697968" cy="554366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cs typeface="Arial" panose="020B0604020202020204" pitchFamily="34" charset="0"/>
              </a:rPr>
              <a:t>Allegro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886625C-25B4-0077-54E0-A4A9C34C3F7A}"/>
              </a:ext>
            </a:extLst>
          </p:cNvPr>
          <p:cNvSpPr/>
          <p:nvPr/>
        </p:nvSpPr>
        <p:spPr>
          <a:xfrm>
            <a:off x="858066" y="2540577"/>
            <a:ext cx="1739640" cy="554366"/>
          </a:xfrm>
          <a:prstGeom prst="roundRect">
            <a:avLst/>
          </a:prstGeom>
          <a:solidFill>
            <a:srgbClr val="616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cs typeface="Arial" panose="020B0604020202020204" pitchFamily="34" charset="0"/>
              </a:rPr>
              <a:t>Vivace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BD5906C-89F4-09E0-E700-3939CB9D7EDF}"/>
              </a:ext>
            </a:extLst>
          </p:cNvPr>
          <p:cNvSpPr/>
          <p:nvPr/>
        </p:nvSpPr>
        <p:spPr>
          <a:xfrm>
            <a:off x="1177851" y="3438502"/>
            <a:ext cx="1617308" cy="55436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cs typeface="Arial" panose="020B0604020202020204" pitchFamily="34" charset="0"/>
              </a:rPr>
              <a:t>Presto</a:t>
            </a:r>
          </a:p>
        </p:txBody>
      </p:sp>
    </p:spTree>
    <p:extLst>
      <p:ext uri="{BB962C8B-B14F-4D97-AF65-F5344CB8AC3E}">
        <p14:creationId xmlns:p14="http://schemas.microsoft.com/office/powerpoint/2010/main" val="4225766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ere\KONTEN QR\BACKGROUND\kuning.jpg">
            <a:extLst>
              <a:ext uri="{FF2B5EF4-FFF2-40B4-BE49-F238E27FC236}">
                <a16:creationId xmlns:a16="http://schemas.microsoft.com/office/drawing/2014/main" xmlns="" id="{36F05A54-2514-8257-E9A4-2721C8841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7613FC99-28FF-A9F9-AE29-4F7FAA76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45636" y="733445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371923-723B-989E-1F70-13194FAAEC50}"/>
              </a:ext>
            </a:extLst>
          </p:cNvPr>
          <p:cNvSpPr txBox="1"/>
          <p:nvPr/>
        </p:nvSpPr>
        <p:spPr>
          <a:xfrm>
            <a:off x="2746913" y="357279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Contoh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Birama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2ABA16-9CCC-C757-DA22-44317D459FF8}"/>
              </a:ext>
            </a:extLst>
          </p:cNvPr>
          <p:cNvSpPr txBox="1"/>
          <p:nvPr/>
        </p:nvSpPr>
        <p:spPr>
          <a:xfrm>
            <a:off x="2746913" y="1061825"/>
            <a:ext cx="1989936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 err="1">
                <a:solidFill>
                  <a:srgbClr val="FF0066"/>
                </a:solidFill>
              </a:rPr>
              <a:t>Birama</a:t>
            </a:r>
            <a:r>
              <a:rPr lang="en-US" sz="2800" b="1" dirty="0">
                <a:solidFill>
                  <a:srgbClr val="FF0066"/>
                </a:solidFill>
              </a:rPr>
              <a:t> 2/4</a:t>
            </a:r>
            <a:endParaRPr lang="id-ID" sz="2800" b="1" dirty="0">
              <a:solidFill>
                <a:srgbClr val="FF006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1C0BE8-0077-E5DB-54F5-49CCF6958DD1}"/>
              </a:ext>
            </a:extLst>
          </p:cNvPr>
          <p:cNvSpPr txBox="1"/>
          <p:nvPr/>
        </p:nvSpPr>
        <p:spPr>
          <a:xfrm>
            <a:off x="2746912" y="1874623"/>
            <a:ext cx="5627467" cy="2485787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 err="1">
                <a:solidFill>
                  <a:srgbClr val="7030A0"/>
                </a:solidFill>
              </a:rPr>
              <a:t>Dalam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satu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ruas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birama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terdapat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FF5050"/>
                </a:solidFill>
              </a:rPr>
              <a:t>dua </a:t>
            </a:r>
            <a:r>
              <a:rPr lang="en-US" sz="2800" b="1" dirty="0" err="1">
                <a:solidFill>
                  <a:srgbClr val="FF5050"/>
                </a:solidFill>
              </a:rPr>
              <a:t>ketukan</a:t>
            </a:r>
            <a:r>
              <a:rPr lang="en-US" sz="2800" b="1" dirty="0">
                <a:solidFill>
                  <a:srgbClr val="FF505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dan </a:t>
            </a:r>
            <a:r>
              <a:rPr lang="en-US" sz="2800" b="1" dirty="0" err="1">
                <a:solidFill>
                  <a:srgbClr val="0070C0"/>
                </a:solidFill>
              </a:rPr>
              <a:t>setiap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ketukan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bernilai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seperempat</a:t>
            </a:r>
            <a:r>
              <a:rPr lang="en-US" sz="2800" b="1" dirty="0">
                <a:solidFill>
                  <a:srgbClr val="7030A0"/>
                </a:solidFill>
              </a:rPr>
              <a:t>. Jadi, </a:t>
            </a:r>
            <a:r>
              <a:rPr lang="en-US" sz="2800" b="1" dirty="0" err="1">
                <a:solidFill>
                  <a:srgbClr val="7030A0"/>
                </a:solidFill>
              </a:rPr>
              <a:t>ada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dua</a:t>
            </a:r>
            <a:r>
              <a:rPr lang="en-US" sz="2800" b="1" dirty="0">
                <a:solidFill>
                  <a:srgbClr val="00B050"/>
                </a:solidFill>
              </a:rPr>
              <a:t> not </a:t>
            </a:r>
            <a:r>
              <a:rPr lang="en-US" sz="2800" b="1" dirty="0" err="1">
                <a:solidFill>
                  <a:srgbClr val="00B050"/>
                </a:solidFill>
              </a:rPr>
              <a:t>seperempat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dalam </a:t>
            </a:r>
            <a:r>
              <a:rPr lang="en-US" sz="2800" b="1" dirty="0" err="1">
                <a:solidFill>
                  <a:srgbClr val="7030A0"/>
                </a:solidFill>
              </a:rPr>
              <a:t>setiap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ruas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birama</a:t>
            </a:r>
            <a:r>
              <a:rPr lang="en-US" sz="2800" b="1" dirty="0">
                <a:solidFill>
                  <a:srgbClr val="7030A0"/>
                </a:solidFill>
              </a:rPr>
              <a:t>.</a:t>
            </a:r>
            <a:endParaRPr lang="id-ID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71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ere\KONTEN QR\BACKGROUND\kuning.jpg">
            <a:extLst>
              <a:ext uri="{FF2B5EF4-FFF2-40B4-BE49-F238E27FC236}">
                <a16:creationId xmlns:a16="http://schemas.microsoft.com/office/drawing/2014/main" xmlns="" id="{36F05A54-2514-8257-E9A4-2721C8841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7613FC99-28FF-A9F9-AE29-4F7FAA76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45636" y="733445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371923-723B-989E-1F70-13194FAAEC50}"/>
              </a:ext>
            </a:extLst>
          </p:cNvPr>
          <p:cNvSpPr txBox="1"/>
          <p:nvPr/>
        </p:nvSpPr>
        <p:spPr>
          <a:xfrm>
            <a:off x="2746913" y="357279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Contoh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Birama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2ABA16-9CCC-C757-DA22-44317D459FF8}"/>
              </a:ext>
            </a:extLst>
          </p:cNvPr>
          <p:cNvSpPr txBox="1"/>
          <p:nvPr/>
        </p:nvSpPr>
        <p:spPr>
          <a:xfrm>
            <a:off x="2746913" y="1061825"/>
            <a:ext cx="1989936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 err="1">
                <a:solidFill>
                  <a:srgbClr val="FF0066"/>
                </a:solidFill>
              </a:rPr>
              <a:t>Birama</a:t>
            </a:r>
            <a:r>
              <a:rPr lang="en-US" sz="2800" b="1" dirty="0">
                <a:solidFill>
                  <a:srgbClr val="FF0066"/>
                </a:solidFill>
              </a:rPr>
              <a:t> 3/4</a:t>
            </a:r>
            <a:endParaRPr lang="id-ID" sz="2800" b="1" dirty="0">
              <a:solidFill>
                <a:srgbClr val="FF006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1C0BE8-0077-E5DB-54F5-49CCF6958DD1}"/>
              </a:ext>
            </a:extLst>
          </p:cNvPr>
          <p:cNvSpPr txBox="1"/>
          <p:nvPr/>
        </p:nvSpPr>
        <p:spPr>
          <a:xfrm>
            <a:off x="2746912" y="1874623"/>
            <a:ext cx="5627467" cy="2485787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 err="1">
                <a:solidFill>
                  <a:srgbClr val="7030A0"/>
                </a:solidFill>
              </a:rPr>
              <a:t>Dalam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satu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ruas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birama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terdapat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FF5050"/>
                </a:solidFill>
              </a:rPr>
              <a:t>tiga</a:t>
            </a:r>
            <a:r>
              <a:rPr lang="en-US" sz="2800" b="1" dirty="0">
                <a:solidFill>
                  <a:srgbClr val="FF5050"/>
                </a:solidFill>
              </a:rPr>
              <a:t> </a:t>
            </a:r>
            <a:r>
              <a:rPr lang="en-US" sz="2800" b="1" dirty="0" err="1">
                <a:solidFill>
                  <a:srgbClr val="FF5050"/>
                </a:solidFill>
              </a:rPr>
              <a:t>ketukan</a:t>
            </a:r>
            <a:r>
              <a:rPr lang="en-US" sz="2800" b="1" dirty="0">
                <a:solidFill>
                  <a:srgbClr val="FF505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dan </a:t>
            </a:r>
            <a:r>
              <a:rPr lang="en-US" sz="2800" b="1" dirty="0" err="1">
                <a:solidFill>
                  <a:srgbClr val="0070C0"/>
                </a:solidFill>
              </a:rPr>
              <a:t>setiap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ketukan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bernilai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seperempat</a:t>
            </a:r>
            <a:r>
              <a:rPr lang="en-US" sz="2800" b="1" dirty="0">
                <a:solidFill>
                  <a:srgbClr val="7030A0"/>
                </a:solidFill>
              </a:rPr>
              <a:t>. Jadi, </a:t>
            </a:r>
            <a:r>
              <a:rPr lang="en-US" sz="2800" b="1" dirty="0" err="1">
                <a:solidFill>
                  <a:srgbClr val="7030A0"/>
                </a:solidFill>
              </a:rPr>
              <a:t>ada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tiga</a:t>
            </a:r>
            <a:r>
              <a:rPr lang="en-US" sz="2800" b="1" dirty="0">
                <a:solidFill>
                  <a:srgbClr val="7030A0"/>
                </a:solidFill>
              </a:rPr>
              <a:t> not </a:t>
            </a:r>
            <a:r>
              <a:rPr lang="en-US" sz="2800" b="1" dirty="0" err="1">
                <a:solidFill>
                  <a:srgbClr val="7030A0"/>
                </a:solidFill>
              </a:rPr>
              <a:t>seperempat</a:t>
            </a:r>
            <a:r>
              <a:rPr lang="en-US" sz="2800" b="1" dirty="0">
                <a:solidFill>
                  <a:srgbClr val="7030A0"/>
                </a:solidFill>
              </a:rPr>
              <a:t> dalam </a:t>
            </a:r>
            <a:r>
              <a:rPr lang="en-US" sz="2800" b="1" dirty="0" err="1">
                <a:solidFill>
                  <a:srgbClr val="7030A0"/>
                </a:solidFill>
              </a:rPr>
              <a:t>setiap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ruas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birama</a:t>
            </a:r>
            <a:r>
              <a:rPr lang="en-US" sz="2800" b="1" dirty="0">
                <a:solidFill>
                  <a:srgbClr val="7030A0"/>
                </a:solidFill>
              </a:rPr>
              <a:t>.</a:t>
            </a:r>
            <a:endParaRPr lang="id-ID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2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A scattering of small circles">
            <a:extLst>
              <a:ext uri="{FF2B5EF4-FFF2-40B4-BE49-F238E27FC236}">
                <a16:creationId xmlns:a16="http://schemas.microsoft.com/office/drawing/2014/main" xmlns="" id="{F5ACBAD0-4554-EE5F-F40F-5358C03A28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54980" y="1463040"/>
            <a:ext cx="4572000" cy="4572000"/>
          </a:xfrm>
          <a:prstGeom prst="rect">
            <a:avLst/>
          </a:prstGeom>
        </p:spPr>
      </p:pic>
      <p:pic>
        <p:nvPicPr>
          <p:cNvPr id="8" name="Graphic 7" descr="An organic shape">
            <a:extLst>
              <a:ext uri="{FF2B5EF4-FFF2-40B4-BE49-F238E27FC236}">
                <a16:creationId xmlns:a16="http://schemas.microsoft.com/office/drawing/2014/main" xmlns="" id="{6F7D7582-7C7B-94C4-56C6-20F18C0FD6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3073713">
            <a:off x="-1903648" y="-2208322"/>
            <a:ext cx="4572000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74CCB1-91F0-2826-5A3F-2A58F4773828}"/>
              </a:ext>
            </a:extLst>
          </p:cNvPr>
          <p:cNvSpPr txBox="1"/>
          <p:nvPr/>
        </p:nvSpPr>
        <p:spPr>
          <a:xfrm>
            <a:off x="266701" y="1105660"/>
            <a:ext cx="4143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500" b="1" dirty="0" err="1">
                <a:solidFill>
                  <a:srgbClr val="002060"/>
                </a:solidFill>
              </a:rPr>
              <a:t>Limbah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plastik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mencemari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lingkungan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>
                <a:solidFill>
                  <a:srgbClr val="FFC000"/>
                </a:solidFill>
              </a:rPr>
              <a:t>air dan </a:t>
            </a:r>
            <a:r>
              <a:rPr lang="en-US" sz="2500" b="1" dirty="0" err="1">
                <a:solidFill>
                  <a:srgbClr val="FFC000"/>
                </a:solidFill>
              </a:rPr>
              <a:t>laut</a:t>
            </a:r>
            <a:r>
              <a:rPr lang="en-US" sz="2500" b="1" dirty="0">
                <a:solidFill>
                  <a:srgbClr val="002060"/>
                </a:solidFill>
              </a:rPr>
              <a:t>.</a:t>
            </a:r>
          </a:p>
          <a:p>
            <a:pPr>
              <a:tabLst>
                <a:tab pos="0" algn="l"/>
              </a:tabLst>
            </a:pPr>
            <a:endParaRPr lang="en-US" sz="2500" b="1" dirty="0">
              <a:solidFill>
                <a:srgbClr val="002060"/>
              </a:solidFill>
            </a:endParaRPr>
          </a:p>
          <a:p>
            <a:pPr>
              <a:tabLst>
                <a:tab pos="0" algn="l"/>
              </a:tabLst>
            </a:pPr>
            <a:r>
              <a:rPr lang="en-US" sz="2500" b="1" dirty="0" err="1">
                <a:solidFill>
                  <a:srgbClr val="002060"/>
                </a:solidFill>
              </a:rPr>
              <a:t>Pencemaran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>
                <a:solidFill>
                  <a:srgbClr val="FF0066"/>
                </a:solidFill>
              </a:rPr>
              <a:t>ini dapat </a:t>
            </a:r>
            <a:r>
              <a:rPr lang="en-US" sz="2500" b="1" dirty="0" err="1">
                <a:solidFill>
                  <a:srgbClr val="FF0066"/>
                </a:solidFill>
              </a:rPr>
              <a:t>menyebabkan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sv-SE" sz="2500" b="1" dirty="0">
                <a:solidFill>
                  <a:schemeClr val="accent6">
                    <a:lumMod val="75000"/>
                  </a:schemeClr>
                </a:solidFill>
              </a:rPr>
              <a:t>racun dari partikel plastik meracuni air </a:t>
            </a:r>
            <a:r>
              <a:rPr lang="sv-SE" sz="2500" b="1" dirty="0">
                <a:solidFill>
                  <a:srgbClr val="7030A0"/>
                </a:solidFill>
              </a:rPr>
              <a:t>dan dapat membahayakan manusia atau hewan sekitar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.  </a:t>
            </a:r>
          </a:p>
        </p:txBody>
      </p:sp>
      <p:pic>
        <p:nvPicPr>
          <p:cNvPr id="9" name="Picture 2" descr="Pencemaran Air Kini Disebabkan Oleh Mikroplastik? Siapa Biang Keladinya? -  Indonesia Environment &amp; Energy Center">
            <a:extLst>
              <a:ext uri="{FF2B5EF4-FFF2-40B4-BE49-F238E27FC236}">
                <a16:creationId xmlns:a16="http://schemas.microsoft.com/office/drawing/2014/main" xmlns="" id="{D86B091D-CE63-0D91-A934-D1EB7FC1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32" y="705091"/>
            <a:ext cx="4633843" cy="26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307D43-0308-D038-2F4D-CF62E6E102BE}"/>
              </a:ext>
            </a:extLst>
          </p:cNvPr>
          <p:cNvGrpSpPr/>
          <p:nvPr/>
        </p:nvGrpSpPr>
        <p:grpSpPr>
          <a:xfrm>
            <a:off x="4465510" y="3396779"/>
            <a:ext cx="4399285" cy="1118498"/>
            <a:chOff x="644461" y="1843172"/>
            <a:chExt cx="4503603" cy="8907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CDB8817-C475-48AD-0788-2813F41F7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8907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572E3BA-89F0-1277-AA79-ABACAE35F033}"/>
                </a:ext>
              </a:extLst>
            </p:cNvPr>
            <p:cNvSpPr txBox="1"/>
            <p:nvPr/>
          </p:nvSpPr>
          <p:spPr>
            <a:xfrm>
              <a:off x="772026" y="1974090"/>
              <a:ext cx="4248472" cy="66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dirty="0">
                  <a:solidFill>
                    <a:srgbClr val="0070C0"/>
                  </a:solidFill>
                </a:rPr>
                <a:t>Perhatikan contoh </a:t>
              </a:r>
              <a:r>
                <a:rPr lang="en-US" sz="2400" b="1" dirty="0" err="1">
                  <a:solidFill>
                    <a:srgbClr val="0070C0"/>
                  </a:solidFill>
                </a:rPr>
                <a:t>pencemaran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berikut</a:t>
              </a:r>
              <a:r>
                <a:rPr lang="id-ID" sz="2400" b="1" dirty="0">
                  <a:solidFill>
                    <a:srgbClr val="0070C0"/>
                  </a:solidFill>
                </a:rPr>
                <a:t>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596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ere\KONTEN QR\BACKGROUND\kuning.jpg">
            <a:extLst>
              <a:ext uri="{FF2B5EF4-FFF2-40B4-BE49-F238E27FC236}">
                <a16:creationId xmlns:a16="http://schemas.microsoft.com/office/drawing/2014/main" xmlns="" id="{36F05A54-2514-8257-E9A4-2721C8841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7613FC99-28FF-A9F9-AE29-4F7FAA76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45636" y="733445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371923-723B-989E-1F70-13194FAAEC50}"/>
              </a:ext>
            </a:extLst>
          </p:cNvPr>
          <p:cNvSpPr txBox="1"/>
          <p:nvPr/>
        </p:nvSpPr>
        <p:spPr>
          <a:xfrm>
            <a:off x="2746913" y="357279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Contoh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Birama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2ABA16-9CCC-C757-DA22-44317D459FF8}"/>
              </a:ext>
            </a:extLst>
          </p:cNvPr>
          <p:cNvSpPr txBox="1"/>
          <p:nvPr/>
        </p:nvSpPr>
        <p:spPr>
          <a:xfrm>
            <a:off x="2746913" y="1061825"/>
            <a:ext cx="1989936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 err="1">
                <a:solidFill>
                  <a:srgbClr val="FF0066"/>
                </a:solidFill>
              </a:rPr>
              <a:t>Birama</a:t>
            </a:r>
            <a:r>
              <a:rPr lang="en-US" sz="2800" b="1" dirty="0">
                <a:solidFill>
                  <a:srgbClr val="FF0066"/>
                </a:solidFill>
              </a:rPr>
              <a:t> 4/4</a:t>
            </a:r>
            <a:endParaRPr lang="id-ID" sz="2800" b="1" dirty="0">
              <a:solidFill>
                <a:srgbClr val="FF006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1C0BE8-0077-E5DB-54F5-49CCF6958DD1}"/>
              </a:ext>
            </a:extLst>
          </p:cNvPr>
          <p:cNvSpPr txBox="1"/>
          <p:nvPr/>
        </p:nvSpPr>
        <p:spPr>
          <a:xfrm>
            <a:off x="2746912" y="1874623"/>
            <a:ext cx="5627467" cy="2485787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 err="1">
                <a:solidFill>
                  <a:srgbClr val="7030A0"/>
                </a:solidFill>
              </a:rPr>
              <a:t>Dalam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satu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ruas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birama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terdapat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FF5050"/>
                </a:solidFill>
              </a:rPr>
              <a:t>empat</a:t>
            </a:r>
            <a:r>
              <a:rPr lang="en-US" sz="2800" b="1" dirty="0">
                <a:solidFill>
                  <a:srgbClr val="FF5050"/>
                </a:solidFill>
              </a:rPr>
              <a:t> </a:t>
            </a:r>
            <a:r>
              <a:rPr lang="en-US" sz="2800" b="1" dirty="0" err="1">
                <a:solidFill>
                  <a:srgbClr val="FF5050"/>
                </a:solidFill>
              </a:rPr>
              <a:t>ketukan</a:t>
            </a:r>
            <a:r>
              <a:rPr lang="en-US" sz="2800" b="1" dirty="0">
                <a:solidFill>
                  <a:srgbClr val="FF505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dan </a:t>
            </a:r>
            <a:r>
              <a:rPr lang="en-US" sz="2800" b="1" dirty="0" err="1">
                <a:solidFill>
                  <a:srgbClr val="0070C0"/>
                </a:solidFill>
              </a:rPr>
              <a:t>setiap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ketukan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bernilai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seperempat</a:t>
            </a:r>
            <a:r>
              <a:rPr lang="en-US" sz="2800" b="1" dirty="0">
                <a:solidFill>
                  <a:srgbClr val="7030A0"/>
                </a:solidFill>
              </a:rPr>
              <a:t>. Jadi, </a:t>
            </a:r>
            <a:r>
              <a:rPr lang="en-US" sz="2800" b="1" dirty="0" err="1">
                <a:solidFill>
                  <a:srgbClr val="7030A0"/>
                </a:solidFill>
              </a:rPr>
              <a:t>ada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empat</a:t>
            </a:r>
            <a:r>
              <a:rPr lang="en-US" sz="2800" b="1" dirty="0">
                <a:solidFill>
                  <a:srgbClr val="00B050"/>
                </a:solidFill>
              </a:rPr>
              <a:t> not </a:t>
            </a:r>
            <a:r>
              <a:rPr lang="en-US" sz="2800" b="1" dirty="0" err="1">
                <a:solidFill>
                  <a:srgbClr val="00B050"/>
                </a:solidFill>
              </a:rPr>
              <a:t>seperempat</a:t>
            </a:r>
            <a:r>
              <a:rPr lang="en-US" sz="2800" b="1" dirty="0">
                <a:solidFill>
                  <a:srgbClr val="7030A0"/>
                </a:solidFill>
              </a:rPr>
              <a:t> dalam </a:t>
            </a:r>
            <a:r>
              <a:rPr lang="en-US" sz="2800" b="1" dirty="0" err="1">
                <a:solidFill>
                  <a:srgbClr val="7030A0"/>
                </a:solidFill>
              </a:rPr>
              <a:t>setiap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ruas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birama</a:t>
            </a:r>
            <a:r>
              <a:rPr lang="en-US" sz="2800" b="1" dirty="0">
                <a:solidFill>
                  <a:srgbClr val="7030A0"/>
                </a:solidFill>
              </a:rPr>
              <a:t>.</a:t>
            </a:r>
            <a:endParaRPr lang="id-ID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27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673CB5C-9FB6-6ABD-325E-81413A582304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79267" y="309866"/>
            <a:ext cx="4572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6512" y="252445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sv-SE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Notasi angka </a:t>
            </a:r>
            <a:r>
              <a:rPr lang="sv-SE" sz="2800" dirty="0">
                <a:latin typeface="+mj-lt"/>
                <a:cs typeface="Arial" panose="020B0604020202020204" pitchFamily="34" charset="0"/>
              </a:rPr>
              <a:t>adalah </a:t>
            </a:r>
            <a:r>
              <a:rPr lang="en-US" sz="2800" b="1" dirty="0" err="1">
                <a:solidFill>
                  <a:srgbClr val="008080"/>
                </a:solidFill>
              </a:rPr>
              <a:t>penulisan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lagu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dirty="0"/>
              <a:t>dengan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angka-angka</a:t>
            </a:r>
            <a:r>
              <a:rPr lang="en-US" sz="2800" dirty="0"/>
              <a:t> sebagai </a:t>
            </a:r>
            <a:r>
              <a:rPr lang="en-US" sz="2800" b="1" dirty="0">
                <a:solidFill>
                  <a:srgbClr val="002060"/>
                </a:solidFill>
              </a:rPr>
              <a:t>symbol.</a:t>
            </a:r>
            <a:endParaRPr lang="sv-SE" sz="28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821347" y="2376555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85443" y="2476313"/>
            <a:ext cx="656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/>
              <a:t>Angka 1 </a:t>
            </a:r>
            <a:r>
              <a:rPr lang="en-US" sz="2800" dirty="0" err="1"/>
              <a:t>sampai</a:t>
            </a:r>
            <a:r>
              <a:rPr lang="en-US" sz="2800" dirty="0"/>
              <a:t> 7: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menuliskan</a:t>
            </a:r>
            <a:r>
              <a:rPr lang="en-US" sz="2800" b="1" dirty="0">
                <a:solidFill>
                  <a:srgbClr val="008080"/>
                </a:solidFill>
              </a:rPr>
              <a:t> nada</a:t>
            </a:r>
            <a:endParaRPr lang="en-US" sz="28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815667" y="1540482"/>
            <a:ext cx="6048672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7030A0"/>
                </a:solidFill>
              </a:rPr>
              <a:t>Angka dan </a:t>
            </a:r>
            <a:r>
              <a:rPr lang="en-US" sz="2800" b="1" dirty="0" err="1">
                <a:solidFill>
                  <a:srgbClr val="7030A0"/>
                </a:solidFill>
              </a:rPr>
              <a:t>simbol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FF0066"/>
                </a:solidFill>
              </a:rPr>
              <a:t>pada </a:t>
            </a:r>
            <a:r>
              <a:rPr lang="en-US" sz="2800" b="1" dirty="0" err="1">
                <a:solidFill>
                  <a:srgbClr val="FF0066"/>
                </a:solidFill>
              </a:rPr>
              <a:t>notasi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angka</a:t>
            </a:r>
            <a:r>
              <a:rPr lang="id-ID" sz="28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8666AAB-4EC6-BB8E-8B68-746786E2ED8E}"/>
              </a:ext>
            </a:extLst>
          </p:cNvPr>
          <p:cNvSpPr txBox="1"/>
          <p:nvPr/>
        </p:nvSpPr>
        <p:spPr>
          <a:xfrm>
            <a:off x="1752369" y="3219822"/>
            <a:ext cx="6276015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990033"/>
                </a:solidFill>
              </a:rPr>
              <a:t>1 = do, 2 = re, 3 = mi, 4 = fa, 5 = sol, 6 = la, 7 = si, 1̇ = (do’).</a:t>
            </a:r>
            <a:endParaRPr lang="en-US" sz="24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58FC01E-0101-9890-C310-DF8EB1F3761C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79267" y="309866"/>
            <a:ext cx="4572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674695" y="957886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47664" y="959334"/>
            <a:ext cx="6561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dirty="0"/>
              <a:t>Tanda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90033"/>
                </a:solidFill>
              </a:rPr>
              <a:t>(.): </a:t>
            </a:r>
            <a:r>
              <a:rPr lang="en-US" sz="2400" dirty="0"/>
              <a:t>sebagai </a:t>
            </a:r>
            <a:r>
              <a:rPr lang="en-US" sz="2400" b="1" dirty="0" err="1">
                <a:solidFill>
                  <a:srgbClr val="990033"/>
                </a:solidFill>
              </a:rPr>
              <a:t>tanda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penambahan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jumlah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ketukan</a:t>
            </a:r>
            <a:r>
              <a:rPr lang="en-US" sz="2400" b="1" dirty="0">
                <a:solidFill>
                  <a:srgbClr val="990033"/>
                </a:solidFill>
              </a:rPr>
              <a:t> dalam nada </a:t>
            </a:r>
            <a:r>
              <a:rPr lang="en-US" sz="2400" dirty="0"/>
              <a:t>dan </a:t>
            </a:r>
            <a:r>
              <a:rPr lang="en-US" sz="2400" b="1" dirty="0">
                <a:solidFill>
                  <a:srgbClr val="008080"/>
                </a:solidFill>
              </a:rPr>
              <a:t>t</a:t>
            </a:r>
            <a:r>
              <a:rPr lang="pt-BR" sz="2400" b="1" dirty="0">
                <a:solidFill>
                  <a:srgbClr val="008080"/>
                </a:solidFill>
              </a:rPr>
              <a:t>anda rendah dan tinggi sebuah nada</a:t>
            </a:r>
            <a:r>
              <a:rPr lang="pt-BR" sz="2400" dirty="0"/>
              <a:t>. </a:t>
            </a:r>
            <a:endParaRPr lang="en-US" sz="24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395536" y="201910"/>
            <a:ext cx="6048672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7030A0"/>
                </a:solidFill>
              </a:rPr>
              <a:t>Angka dan </a:t>
            </a:r>
            <a:r>
              <a:rPr lang="en-US" sz="2800" b="1" dirty="0" err="1">
                <a:solidFill>
                  <a:srgbClr val="7030A0"/>
                </a:solidFill>
              </a:rPr>
              <a:t>simbol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FF0066"/>
                </a:solidFill>
              </a:rPr>
              <a:t>pada </a:t>
            </a:r>
            <a:r>
              <a:rPr lang="en-US" sz="2800" b="1" dirty="0" err="1">
                <a:solidFill>
                  <a:srgbClr val="FF0066"/>
                </a:solidFill>
              </a:rPr>
              <a:t>notasi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angka</a:t>
            </a:r>
            <a:r>
              <a:rPr lang="id-ID" sz="2800" b="1" dirty="0">
                <a:solidFill>
                  <a:srgbClr val="FF0066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8666AAB-4EC6-BB8E-8B68-746786E2ED8E}"/>
                  </a:ext>
                </a:extLst>
              </p:cNvPr>
              <p:cNvSpPr txBox="1"/>
              <p:nvPr/>
            </p:nvSpPr>
            <p:spPr>
              <a:xfrm>
                <a:off x="1547664" y="2213076"/>
                <a:ext cx="6276015" cy="1984839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990033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solidFill>
                      <a:srgbClr val="990033"/>
                    </a:solidFill>
                  </a:rPr>
                  <a:t>Titik diatas angka: </a:t>
                </a:r>
                <a:r>
                  <a:rPr lang="en-US" sz="2400" dirty="0"/>
                  <a:t>nada yang </a:t>
                </a:r>
                <a:r>
                  <a:rPr lang="en-US" sz="2400" dirty="0" err="1"/>
                  <a:t>dibunyikan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berada</a:t>
                </a:r>
                <a:r>
                  <a:rPr lang="en-US" sz="2400" dirty="0"/>
                  <a:t> pada </a:t>
                </a:r>
                <a:r>
                  <a:rPr lang="en-US" sz="2400" dirty="0" err="1"/>
                  <a:t>satu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oktaf</a:t>
                </a:r>
                <a:r>
                  <a:rPr lang="en-US" sz="2400" dirty="0"/>
                  <a:t> lebih </a:t>
                </a:r>
                <a:r>
                  <a:rPr lang="en-US" sz="2400" dirty="0" err="1"/>
                  <a:t>tinggi</a:t>
                </a:r>
                <a:r>
                  <a:rPr lang="en-US" sz="2400" dirty="0"/>
                  <a:t>.</a:t>
                </a:r>
              </a:p>
              <a:p>
                <a:r>
                  <a:rPr lang="en-US" sz="2400" b="1" dirty="0" err="1">
                    <a:solidFill>
                      <a:srgbClr val="990033"/>
                    </a:solidFill>
                    <a:latin typeface="+mj-lt"/>
                    <a:cs typeface="Arial" panose="020B0604020202020204" pitchFamily="34" charset="0"/>
                  </a:rPr>
                  <a:t>Titik</a:t>
                </a:r>
                <a:r>
                  <a:rPr lang="en-US" sz="2400" b="1" dirty="0">
                    <a:solidFill>
                      <a:srgbClr val="990033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990033"/>
                    </a:solidFill>
                    <a:latin typeface="+mj-lt"/>
                    <a:cs typeface="Arial" panose="020B0604020202020204" pitchFamily="34" charset="0"/>
                  </a:rPr>
                  <a:t>dibawah</a:t>
                </a:r>
                <a:r>
                  <a:rPr lang="en-US" sz="2400" b="1" dirty="0">
                    <a:solidFill>
                      <a:srgbClr val="990033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990033"/>
                    </a:solidFill>
                    <a:latin typeface="+mj-lt"/>
                    <a:cs typeface="Arial" panose="020B0604020202020204" pitchFamily="34" charset="0"/>
                  </a:rPr>
                  <a:t>angka</a:t>
                </a:r>
                <a:r>
                  <a:rPr lang="en-US" sz="2400" b="1" dirty="0">
                    <a:solidFill>
                      <a:srgbClr val="990033"/>
                    </a:solidFill>
                    <a:latin typeface="+mj-lt"/>
                    <a:cs typeface="Arial" panose="020B0604020202020204" pitchFamily="34" charset="0"/>
                  </a:rPr>
                  <a:t>: </a:t>
                </a:r>
                <a:r>
                  <a:rPr lang="en-US" sz="2400" dirty="0"/>
                  <a:t>nada yang </a:t>
                </a:r>
                <a:r>
                  <a:rPr lang="en-US" sz="2400" dirty="0" err="1"/>
                  <a:t>dibunyikan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berada</a:t>
                </a:r>
                <a:r>
                  <a:rPr lang="en-US" sz="2400" dirty="0"/>
                  <a:t> pada </a:t>
                </a:r>
                <a:r>
                  <a:rPr lang="en-US" sz="2400" dirty="0" err="1"/>
                  <a:t>satu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oktaf</a:t>
                </a:r>
                <a:r>
                  <a:rPr lang="en-US" sz="2400" dirty="0"/>
                  <a:t> lebih </a:t>
                </a:r>
                <a:r>
                  <a:rPr lang="en-US" sz="2400" dirty="0" err="1"/>
                  <a:t>rendah</a:t>
                </a:r>
                <a:r>
                  <a:rPr lang="en-US" sz="2400" dirty="0">
                    <a:latin typeface="+mj-lt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400" b="1" dirty="0">
                    <a:latin typeface="+mj-lt"/>
                    <a:cs typeface="Arial" panose="020B0604020202020204" pitchFamily="34" charset="0"/>
                  </a:rPr>
                  <a:t>Contoh: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acc>
                  </m:oMath>
                </a14:m>
                <a:endParaRPr lang="en-US" sz="2400" b="1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666AAB-4EC6-BB8E-8B68-746786E2E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213076"/>
                <a:ext cx="6276015" cy="19848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990033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821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DCDB24D-4B26-DE99-9217-AB8B34792720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79267" y="309866"/>
            <a:ext cx="4572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674695" y="957886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3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47664" y="959334"/>
            <a:ext cx="6561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dirty="0" err="1"/>
              <a:t>Busur</a:t>
            </a:r>
            <a:r>
              <a:rPr lang="en-US" sz="2400" dirty="0"/>
              <a:t> legato.</a:t>
            </a:r>
            <a:endParaRPr lang="en-US" sz="2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>
              <a:tabLst>
                <a:tab pos="631825" algn="l"/>
              </a:tabLst>
            </a:pPr>
            <a:r>
              <a:rPr lang="en-US" sz="24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Fungsi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  <a:tabLst>
                <a:tab pos="631825" algn="l"/>
              </a:tabLst>
            </a:pP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mengikat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dua</a:t>
            </a:r>
            <a:r>
              <a:rPr lang="en-US" sz="2400" b="1" dirty="0">
                <a:solidFill>
                  <a:srgbClr val="C00000"/>
                </a:solidFill>
              </a:rPr>
              <a:t> atau lebih not </a:t>
            </a:r>
            <a:r>
              <a:rPr lang="en-US" sz="2400" b="1" dirty="0" err="1">
                <a:solidFill>
                  <a:srgbClr val="C00000"/>
                </a:solidFill>
              </a:rPr>
              <a:t>berbeda-beda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b="1" dirty="0" err="1">
                <a:solidFill>
                  <a:srgbClr val="008080"/>
                </a:solidFill>
              </a:rPr>
              <a:t>saling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menyambung</a:t>
            </a:r>
            <a:r>
              <a:rPr lang="en-US" sz="2400" b="1" dirty="0">
                <a:solidFill>
                  <a:srgbClr val="00808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  <a:tabLst>
                <a:tab pos="631825" algn="l"/>
              </a:tabLst>
            </a:pPr>
            <a:endParaRPr lang="en-US" sz="2400" b="1" dirty="0">
              <a:solidFill>
                <a:srgbClr val="008080"/>
              </a:solidFill>
            </a:endParaRPr>
          </a:p>
          <a:p>
            <a:pPr>
              <a:tabLst>
                <a:tab pos="631825" algn="l"/>
              </a:tabLst>
            </a:pPr>
            <a:endParaRPr lang="en-US" sz="2400" b="1" dirty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tabLst>
                <a:tab pos="631825" algn="l"/>
              </a:tabLst>
            </a:pP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bahwa </a:t>
            </a:r>
            <a:r>
              <a:rPr lang="en-US" sz="2400" b="1" dirty="0">
                <a:solidFill>
                  <a:srgbClr val="008080"/>
                </a:solidFill>
              </a:rPr>
              <a:t>not yang </a:t>
            </a:r>
            <a:r>
              <a:rPr lang="en-US" sz="2400" b="1" dirty="0" err="1">
                <a:solidFill>
                  <a:srgbClr val="008080"/>
                </a:solidFill>
              </a:rPr>
              <a:t>setelahnya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tidak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dibunyikan</a:t>
            </a:r>
            <a:r>
              <a:rPr lang="en-US" sz="2400" dirty="0"/>
              <a:t>, tetapi </a:t>
            </a:r>
            <a:r>
              <a:rPr lang="en-US" sz="2400" b="1" dirty="0" err="1">
                <a:solidFill>
                  <a:srgbClr val="990033"/>
                </a:solidFill>
              </a:rPr>
              <a:t>ditambah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ketukannya</a:t>
            </a:r>
            <a:r>
              <a:rPr lang="en-US" sz="2400" b="1" dirty="0">
                <a:solidFill>
                  <a:srgbClr val="990033"/>
                </a:solidFill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395536" y="201910"/>
            <a:ext cx="6048672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7030A0"/>
                </a:solidFill>
              </a:rPr>
              <a:t>Angka dan </a:t>
            </a:r>
            <a:r>
              <a:rPr lang="en-US" sz="2800" b="1" dirty="0" err="1">
                <a:solidFill>
                  <a:srgbClr val="7030A0"/>
                </a:solidFill>
              </a:rPr>
              <a:t>simbol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FF0066"/>
                </a:solidFill>
              </a:rPr>
              <a:t>pada </a:t>
            </a:r>
            <a:r>
              <a:rPr lang="en-US" sz="2800" b="1" dirty="0" err="1">
                <a:solidFill>
                  <a:srgbClr val="FF0066"/>
                </a:solidFill>
              </a:rPr>
              <a:t>notasi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angka</a:t>
            </a:r>
            <a:r>
              <a:rPr lang="id-ID" sz="28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8666AAB-4EC6-BB8E-8B68-746786E2ED8E}"/>
              </a:ext>
            </a:extLst>
          </p:cNvPr>
          <p:cNvSpPr txBox="1"/>
          <p:nvPr/>
        </p:nvSpPr>
        <p:spPr>
          <a:xfrm>
            <a:off x="7924714" y="2193346"/>
            <a:ext cx="720080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990033"/>
              </a:solidFill>
            </a:endParaRPr>
          </a:p>
          <a:p>
            <a:r>
              <a:rPr lang="en-US" sz="2400" b="1" dirty="0">
                <a:solidFill>
                  <a:srgbClr val="990033"/>
                </a:solidFill>
              </a:rPr>
              <a:t>4   5</a:t>
            </a:r>
            <a:endParaRPr lang="en-US" sz="2400" dirty="0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xmlns="" id="{663B5DBB-2CF6-F135-E03D-C8282DA4BB0D}"/>
              </a:ext>
            </a:extLst>
          </p:cNvPr>
          <p:cNvSpPr/>
          <p:nvPr/>
        </p:nvSpPr>
        <p:spPr>
          <a:xfrm>
            <a:off x="8068730" y="2441870"/>
            <a:ext cx="445817" cy="193384"/>
          </a:xfrm>
          <a:custGeom>
            <a:avLst/>
            <a:gdLst>
              <a:gd name="connsiteX0" fmla="*/ 0 w 432048"/>
              <a:gd name="connsiteY0" fmla="*/ 179196 h 358392"/>
              <a:gd name="connsiteX1" fmla="*/ 216024 w 432048"/>
              <a:gd name="connsiteY1" fmla="*/ 0 h 358392"/>
              <a:gd name="connsiteX2" fmla="*/ 432048 w 432048"/>
              <a:gd name="connsiteY2" fmla="*/ 179196 h 358392"/>
              <a:gd name="connsiteX3" fmla="*/ 342450 w 432048"/>
              <a:gd name="connsiteY3" fmla="*/ 179196 h 358392"/>
              <a:gd name="connsiteX4" fmla="*/ 216024 w 432048"/>
              <a:gd name="connsiteY4" fmla="*/ 89598 h 358392"/>
              <a:gd name="connsiteX5" fmla="*/ 89598 w 432048"/>
              <a:gd name="connsiteY5" fmla="*/ 179196 h 358392"/>
              <a:gd name="connsiteX6" fmla="*/ 0 w 432048"/>
              <a:gd name="connsiteY6" fmla="*/ 179196 h 358392"/>
              <a:gd name="connsiteX0" fmla="*/ 0 w 432048"/>
              <a:gd name="connsiteY0" fmla="*/ 179713 h 179713"/>
              <a:gd name="connsiteX1" fmla="*/ 216024 w 432048"/>
              <a:gd name="connsiteY1" fmla="*/ 517 h 179713"/>
              <a:gd name="connsiteX2" fmla="*/ 432048 w 432048"/>
              <a:gd name="connsiteY2" fmla="*/ 179713 h 179713"/>
              <a:gd name="connsiteX3" fmla="*/ 342450 w 432048"/>
              <a:gd name="connsiteY3" fmla="*/ 179713 h 179713"/>
              <a:gd name="connsiteX4" fmla="*/ 216024 w 432048"/>
              <a:gd name="connsiteY4" fmla="*/ 0 h 179713"/>
              <a:gd name="connsiteX5" fmla="*/ 89598 w 432048"/>
              <a:gd name="connsiteY5" fmla="*/ 179713 h 179713"/>
              <a:gd name="connsiteX6" fmla="*/ 0 w 432048"/>
              <a:gd name="connsiteY6" fmla="*/ 179713 h 179713"/>
              <a:gd name="connsiteX0" fmla="*/ 0 w 432048"/>
              <a:gd name="connsiteY0" fmla="*/ 179713 h 190315"/>
              <a:gd name="connsiteX1" fmla="*/ 216024 w 432048"/>
              <a:gd name="connsiteY1" fmla="*/ 517 h 190315"/>
              <a:gd name="connsiteX2" fmla="*/ 432048 w 432048"/>
              <a:gd name="connsiteY2" fmla="*/ 179713 h 190315"/>
              <a:gd name="connsiteX3" fmla="*/ 342450 w 432048"/>
              <a:gd name="connsiteY3" fmla="*/ 179713 h 190315"/>
              <a:gd name="connsiteX4" fmla="*/ 216024 w 432048"/>
              <a:gd name="connsiteY4" fmla="*/ 0 h 190315"/>
              <a:gd name="connsiteX5" fmla="*/ 2134 w 432048"/>
              <a:gd name="connsiteY5" fmla="*/ 190315 h 190315"/>
              <a:gd name="connsiteX6" fmla="*/ 0 w 432048"/>
              <a:gd name="connsiteY6" fmla="*/ 179713 h 190315"/>
              <a:gd name="connsiteX0" fmla="*/ 0 w 432048"/>
              <a:gd name="connsiteY0" fmla="*/ 182782 h 193384"/>
              <a:gd name="connsiteX1" fmla="*/ 216024 w 432048"/>
              <a:gd name="connsiteY1" fmla="*/ 3586 h 193384"/>
              <a:gd name="connsiteX2" fmla="*/ 432048 w 432048"/>
              <a:gd name="connsiteY2" fmla="*/ 182782 h 193384"/>
              <a:gd name="connsiteX3" fmla="*/ 342450 w 432048"/>
              <a:gd name="connsiteY3" fmla="*/ 182782 h 193384"/>
              <a:gd name="connsiteX4" fmla="*/ 216024 w 432048"/>
              <a:gd name="connsiteY4" fmla="*/ 3069 h 193384"/>
              <a:gd name="connsiteX5" fmla="*/ 54929 w 432048"/>
              <a:gd name="connsiteY5" fmla="*/ 71334 h 193384"/>
              <a:gd name="connsiteX6" fmla="*/ 2134 w 432048"/>
              <a:gd name="connsiteY6" fmla="*/ 193384 h 193384"/>
              <a:gd name="connsiteX7" fmla="*/ 0 w 432048"/>
              <a:gd name="connsiteY7" fmla="*/ 182782 h 193384"/>
              <a:gd name="connsiteX0" fmla="*/ 0 w 445817"/>
              <a:gd name="connsiteY0" fmla="*/ 182782 h 193384"/>
              <a:gd name="connsiteX1" fmla="*/ 216024 w 445817"/>
              <a:gd name="connsiteY1" fmla="*/ 3586 h 193384"/>
              <a:gd name="connsiteX2" fmla="*/ 432048 w 445817"/>
              <a:gd name="connsiteY2" fmla="*/ 182782 h 193384"/>
              <a:gd name="connsiteX3" fmla="*/ 445817 w 445817"/>
              <a:gd name="connsiteY3" fmla="*/ 182782 h 193384"/>
              <a:gd name="connsiteX4" fmla="*/ 216024 w 445817"/>
              <a:gd name="connsiteY4" fmla="*/ 3069 h 193384"/>
              <a:gd name="connsiteX5" fmla="*/ 54929 w 445817"/>
              <a:gd name="connsiteY5" fmla="*/ 71334 h 193384"/>
              <a:gd name="connsiteX6" fmla="*/ 2134 w 445817"/>
              <a:gd name="connsiteY6" fmla="*/ 193384 h 193384"/>
              <a:gd name="connsiteX7" fmla="*/ 0 w 445817"/>
              <a:gd name="connsiteY7" fmla="*/ 182782 h 193384"/>
              <a:gd name="connsiteX0" fmla="*/ 0 w 445817"/>
              <a:gd name="connsiteY0" fmla="*/ 182782 h 193384"/>
              <a:gd name="connsiteX1" fmla="*/ 216024 w 445817"/>
              <a:gd name="connsiteY1" fmla="*/ 3586 h 193384"/>
              <a:gd name="connsiteX2" fmla="*/ 432048 w 445817"/>
              <a:gd name="connsiteY2" fmla="*/ 182782 h 193384"/>
              <a:gd name="connsiteX3" fmla="*/ 445817 w 445817"/>
              <a:gd name="connsiteY3" fmla="*/ 182782 h 193384"/>
              <a:gd name="connsiteX4" fmla="*/ 357079 w 445817"/>
              <a:gd name="connsiteY4" fmla="*/ 58082 h 193384"/>
              <a:gd name="connsiteX5" fmla="*/ 216024 w 445817"/>
              <a:gd name="connsiteY5" fmla="*/ 3069 h 193384"/>
              <a:gd name="connsiteX6" fmla="*/ 54929 w 445817"/>
              <a:gd name="connsiteY6" fmla="*/ 71334 h 193384"/>
              <a:gd name="connsiteX7" fmla="*/ 2134 w 445817"/>
              <a:gd name="connsiteY7" fmla="*/ 193384 h 193384"/>
              <a:gd name="connsiteX8" fmla="*/ 0 w 445817"/>
              <a:gd name="connsiteY8" fmla="*/ 182782 h 193384"/>
              <a:gd name="connsiteX0" fmla="*/ 0 w 445817"/>
              <a:gd name="connsiteY0" fmla="*/ 182782 h 193384"/>
              <a:gd name="connsiteX1" fmla="*/ 216024 w 445817"/>
              <a:gd name="connsiteY1" fmla="*/ 3586 h 193384"/>
              <a:gd name="connsiteX2" fmla="*/ 432048 w 445817"/>
              <a:gd name="connsiteY2" fmla="*/ 182782 h 193384"/>
              <a:gd name="connsiteX3" fmla="*/ 445817 w 445817"/>
              <a:gd name="connsiteY3" fmla="*/ 182782 h 193384"/>
              <a:gd name="connsiteX4" fmla="*/ 357079 w 445817"/>
              <a:gd name="connsiteY4" fmla="*/ 58082 h 193384"/>
              <a:gd name="connsiteX5" fmla="*/ 216024 w 445817"/>
              <a:gd name="connsiteY5" fmla="*/ 3069 h 193384"/>
              <a:gd name="connsiteX6" fmla="*/ 54929 w 445817"/>
              <a:gd name="connsiteY6" fmla="*/ 71334 h 193384"/>
              <a:gd name="connsiteX7" fmla="*/ 15173 w 445817"/>
              <a:gd name="connsiteY7" fmla="*/ 148196 h 193384"/>
              <a:gd name="connsiteX8" fmla="*/ 2134 w 445817"/>
              <a:gd name="connsiteY8" fmla="*/ 193384 h 193384"/>
              <a:gd name="connsiteX9" fmla="*/ 0 w 445817"/>
              <a:gd name="connsiteY9" fmla="*/ 182782 h 193384"/>
              <a:gd name="connsiteX0" fmla="*/ 0 w 445817"/>
              <a:gd name="connsiteY0" fmla="*/ 182782 h 193384"/>
              <a:gd name="connsiteX1" fmla="*/ 216024 w 445817"/>
              <a:gd name="connsiteY1" fmla="*/ 3586 h 193384"/>
              <a:gd name="connsiteX2" fmla="*/ 432048 w 445817"/>
              <a:gd name="connsiteY2" fmla="*/ 182782 h 193384"/>
              <a:gd name="connsiteX3" fmla="*/ 445817 w 445817"/>
              <a:gd name="connsiteY3" fmla="*/ 182782 h 193384"/>
              <a:gd name="connsiteX4" fmla="*/ 380933 w 445817"/>
              <a:gd name="connsiteY4" fmla="*/ 71334 h 193384"/>
              <a:gd name="connsiteX5" fmla="*/ 216024 w 445817"/>
              <a:gd name="connsiteY5" fmla="*/ 3069 h 193384"/>
              <a:gd name="connsiteX6" fmla="*/ 54929 w 445817"/>
              <a:gd name="connsiteY6" fmla="*/ 71334 h 193384"/>
              <a:gd name="connsiteX7" fmla="*/ 15173 w 445817"/>
              <a:gd name="connsiteY7" fmla="*/ 148196 h 193384"/>
              <a:gd name="connsiteX8" fmla="*/ 2134 w 445817"/>
              <a:gd name="connsiteY8" fmla="*/ 193384 h 193384"/>
              <a:gd name="connsiteX9" fmla="*/ 0 w 445817"/>
              <a:gd name="connsiteY9" fmla="*/ 182782 h 19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817" h="193384">
                <a:moveTo>
                  <a:pt x="0" y="182782"/>
                </a:moveTo>
                <a:cubicBezTo>
                  <a:pt x="0" y="83815"/>
                  <a:pt x="96717" y="3586"/>
                  <a:pt x="216024" y="3586"/>
                </a:cubicBezTo>
                <a:cubicBezTo>
                  <a:pt x="335331" y="3586"/>
                  <a:pt x="432048" y="83815"/>
                  <a:pt x="432048" y="182782"/>
                </a:cubicBezTo>
                <a:lnTo>
                  <a:pt x="445817" y="182782"/>
                </a:lnTo>
                <a:cubicBezTo>
                  <a:pt x="431114" y="164207"/>
                  <a:pt x="419232" y="101286"/>
                  <a:pt x="380933" y="71334"/>
                </a:cubicBezTo>
                <a:cubicBezTo>
                  <a:pt x="342634" y="41382"/>
                  <a:pt x="264174" y="3069"/>
                  <a:pt x="216024" y="3069"/>
                </a:cubicBezTo>
                <a:cubicBezTo>
                  <a:pt x="172521" y="-13297"/>
                  <a:pt x="90577" y="39615"/>
                  <a:pt x="54929" y="71334"/>
                </a:cubicBezTo>
                <a:cubicBezTo>
                  <a:pt x="23221" y="90663"/>
                  <a:pt x="23972" y="127854"/>
                  <a:pt x="15173" y="148196"/>
                </a:cubicBezTo>
                <a:cubicBezTo>
                  <a:pt x="6374" y="168538"/>
                  <a:pt x="6430" y="182761"/>
                  <a:pt x="2134" y="193384"/>
                </a:cubicBezTo>
                <a:lnTo>
                  <a:pt x="0" y="182782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BB3983-19EA-8658-B29C-95201B9B3BAD}"/>
              </a:ext>
            </a:extLst>
          </p:cNvPr>
          <p:cNvSpPr txBox="1"/>
          <p:nvPr/>
        </p:nvSpPr>
        <p:spPr>
          <a:xfrm>
            <a:off x="7901924" y="3497362"/>
            <a:ext cx="846540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990033"/>
              </a:solidFill>
            </a:endParaRPr>
          </a:p>
          <a:p>
            <a:r>
              <a:rPr lang="en-US" sz="2400" b="1" dirty="0">
                <a:solidFill>
                  <a:srgbClr val="990033"/>
                </a:solidFill>
              </a:rPr>
              <a:t>4  . 5</a:t>
            </a:r>
            <a:endParaRPr lang="en-US" sz="2400" dirty="0"/>
          </a:p>
        </p:txBody>
      </p:sp>
      <p:sp>
        <p:nvSpPr>
          <p:cNvPr id="22" name="Block Arc 5">
            <a:extLst>
              <a:ext uri="{FF2B5EF4-FFF2-40B4-BE49-F238E27FC236}">
                <a16:creationId xmlns:a16="http://schemas.microsoft.com/office/drawing/2014/main" xmlns="" id="{CA9A9328-7DAD-0537-B082-439D4665CCD8}"/>
              </a:ext>
            </a:extLst>
          </p:cNvPr>
          <p:cNvSpPr/>
          <p:nvPr/>
        </p:nvSpPr>
        <p:spPr>
          <a:xfrm>
            <a:off x="8045941" y="3745886"/>
            <a:ext cx="445817" cy="193384"/>
          </a:xfrm>
          <a:custGeom>
            <a:avLst/>
            <a:gdLst>
              <a:gd name="connsiteX0" fmla="*/ 0 w 432048"/>
              <a:gd name="connsiteY0" fmla="*/ 179196 h 358392"/>
              <a:gd name="connsiteX1" fmla="*/ 216024 w 432048"/>
              <a:gd name="connsiteY1" fmla="*/ 0 h 358392"/>
              <a:gd name="connsiteX2" fmla="*/ 432048 w 432048"/>
              <a:gd name="connsiteY2" fmla="*/ 179196 h 358392"/>
              <a:gd name="connsiteX3" fmla="*/ 342450 w 432048"/>
              <a:gd name="connsiteY3" fmla="*/ 179196 h 358392"/>
              <a:gd name="connsiteX4" fmla="*/ 216024 w 432048"/>
              <a:gd name="connsiteY4" fmla="*/ 89598 h 358392"/>
              <a:gd name="connsiteX5" fmla="*/ 89598 w 432048"/>
              <a:gd name="connsiteY5" fmla="*/ 179196 h 358392"/>
              <a:gd name="connsiteX6" fmla="*/ 0 w 432048"/>
              <a:gd name="connsiteY6" fmla="*/ 179196 h 358392"/>
              <a:gd name="connsiteX0" fmla="*/ 0 w 432048"/>
              <a:gd name="connsiteY0" fmla="*/ 179713 h 179713"/>
              <a:gd name="connsiteX1" fmla="*/ 216024 w 432048"/>
              <a:gd name="connsiteY1" fmla="*/ 517 h 179713"/>
              <a:gd name="connsiteX2" fmla="*/ 432048 w 432048"/>
              <a:gd name="connsiteY2" fmla="*/ 179713 h 179713"/>
              <a:gd name="connsiteX3" fmla="*/ 342450 w 432048"/>
              <a:gd name="connsiteY3" fmla="*/ 179713 h 179713"/>
              <a:gd name="connsiteX4" fmla="*/ 216024 w 432048"/>
              <a:gd name="connsiteY4" fmla="*/ 0 h 179713"/>
              <a:gd name="connsiteX5" fmla="*/ 89598 w 432048"/>
              <a:gd name="connsiteY5" fmla="*/ 179713 h 179713"/>
              <a:gd name="connsiteX6" fmla="*/ 0 w 432048"/>
              <a:gd name="connsiteY6" fmla="*/ 179713 h 179713"/>
              <a:gd name="connsiteX0" fmla="*/ 0 w 432048"/>
              <a:gd name="connsiteY0" fmla="*/ 179713 h 190315"/>
              <a:gd name="connsiteX1" fmla="*/ 216024 w 432048"/>
              <a:gd name="connsiteY1" fmla="*/ 517 h 190315"/>
              <a:gd name="connsiteX2" fmla="*/ 432048 w 432048"/>
              <a:gd name="connsiteY2" fmla="*/ 179713 h 190315"/>
              <a:gd name="connsiteX3" fmla="*/ 342450 w 432048"/>
              <a:gd name="connsiteY3" fmla="*/ 179713 h 190315"/>
              <a:gd name="connsiteX4" fmla="*/ 216024 w 432048"/>
              <a:gd name="connsiteY4" fmla="*/ 0 h 190315"/>
              <a:gd name="connsiteX5" fmla="*/ 2134 w 432048"/>
              <a:gd name="connsiteY5" fmla="*/ 190315 h 190315"/>
              <a:gd name="connsiteX6" fmla="*/ 0 w 432048"/>
              <a:gd name="connsiteY6" fmla="*/ 179713 h 190315"/>
              <a:gd name="connsiteX0" fmla="*/ 0 w 432048"/>
              <a:gd name="connsiteY0" fmla="*/ 182782 h 193384"/>
              <a:gd name="connsiteX1" fmla="*/ 216024 w 432048"/>
              <a:gd name="connsiteY1" fmla="*/ 3586 h 193384"/>
              <a:gd name="connsiteX2" fmla="*/ 432048 w 432048"/>
              <a:gd name="connsiteY2" fmla="*/ 182782 h 193384"/>
              <a:gd name="connsiteX3" fmla="*/ 342450 w 432048"/>
              <a:gd name="connsiteY3" fmla="*/ 182782 h 193384"/>
              <a:gd name="connsiteX4" fmla="*/ 216024 w 432048"/>
              <a:gd name="connsiteY4" fmla="*/ 3069 h 193384"/>
              <a:gd name="connsiteX5" fmla="*/ 54929 w 432048"/>
              <a:gd name="connsiteY5" fmla="*/ 71334 h 193384"/>
              <a:gd name="connsiteX6" fmla="*/ 2134 w 432048"/>
              <a:gd name="connsiteY6" fmla="*/ 193384 h 193384"/>
              <a:gd name="connsiteX7" fmla="*/ 0 w 432048"/>
              <a:gd name="connsiteY7" fmla="*/ 182782 h 193384"/>
              <a:gd name="connsiteX0" fmla="*/ 0 w 445817"/>
              <a:gd name="connsiteY0" fmla="*/ 182782 h 193384"/>
              <a:gd name="connsiteX1" fmla="*/ 216024 w 445817"/>
              <a:gd name="connsiteY1" fmla="*/ 3586 h 193384"/>
              <a:gd name="connsiteX2" fmla="*/ 432048 w 445817"/>
              <a:gd name="connsiteY2" fmla="*/ 182782 h 193384"/>
              <a:gd name="connsiteX3" fmla="*/ 445817 w 445817"/>
              <a:gd name="connsiteY3" fmla="*/ 182782 h 193384"/>
              <a:gd name="connsiteX4" fmla="*/ 216024 w 445817"/>
              <a:gd name="connsiteY4" fmla="*/ 3069 h 193384"/>
              <a:gd name="connsiteX5" fmla="*/ 54929 w 445817"/>
              <a:gd name="connsiteY5" fmla="*/ 71334 h 193384"/>
              <a:gd name="connsiteX6" fmla="*/ 2134 w 445817"/>
              <a:gd name="connsiteY6" fmla="*/ 193384 h 193384"/>
              <a:gd name="connsiteX7" fmla="*/ 0 w 445817"/>
              <a:gd name="connsiteY7" fmla="*/ 182782 h 193384"/>
              <a:gd name="connsiteX0" fmla="*/ 0 w 445817"/>
              <a:gd name="connsiteY0" fmla="*/ 182782 h 193384"/>
              <a:gd name="connsiteX1" fmla="*/ 216024 w 445817"/>
              <a:gd name="connsiteY1" fmla="*/ 3586 h 193384"/>
              <a:gd name="connsiteX2" fmla="*/ 432048 w 445817"/>
              <a:gd name="connsiteY2" fmla="*/ 182782 h 193384"/>
              <a:gd name="connsiteX3" fmla="*/ 445817 w 445817"/>
              <a:gd name="connsiteY3" fmla="*/ 182782 h 193384"/>
              <a:gd name="connsiteX4" fmla="*/ 357079 w 445817"/>
              <a:gd name="connsiteY4" fmla="*/ 58082 h 193384"/>
              <a:gd name="connsiteX5" fmla="*/ 216024 w 445817"/>
              <a:gd name="connsiteY5" fmla="*/ 3069 h 193384"/>
              <a:gd name="connsiteX6" fmla="*/ 54929 w 445817"/>
              <a:gd name="connsiteY6" fmla="*/ 71334 h 193384"/>
              <a:gd name="connsiteX7" fmla="*/ 2134 w 445817"/>
              <a:gd name="connsiteY7" fmla="*/ 193384 h 193384"/>
              <a:gd name="connsiteX8" fmla="*/ 0 w 445817"/>
              <a:gd name="connsiteY8" fmla="*/ 182782 h 193384"/>
              <a:gd name="connsiteX0" fmla="*/ 0 w 445817"/>
              <a:gd name="connsiteY0" fmla="*/ 182782 h 193384"/>
              <a:gd name="connsiteX1" fmla="*/ 216024 w 445817"/>
              <a:gd name="connsiteY1" fmla="*/ 3586 h 193384"/>
              <a:gd name="connsiteX2" fmla="*/ 432048 w 445817"/>
              <a:gd name="connsiteY2" fmla="*/ 182782 h 193384"/>
              <a:gd name="connsiteX3" fmla="*/ 445817 w 445817"/>
              <a:gd name="connsiteY3" fmla="*/ 182782 h 193384"/>
              <a:gd name="connsiteX4" fmla="*/ 357079 w 445817"/>
              <a:gd name="connsiteY4" fmla="*/ 58082 h 193384"/>
              <a:gd name="connsiteX5" fmla="*/ 216024 w 445817"/>
              <a:gd name="connsiteY5" fmla="*/ 3069 h 193384"/>
              <a:gd name="connsiteX6" fmla="*/ 54929 w 445817"/>
              <a:gd name="connsiteY6" fmla="*/ 71334 h 193384"/>
              <a:gd name="connsiteX7" fmla="*/ 15173 w 445817"/>
              <a:gd name="connsiteY7" fmla="*/ 148196 h 193384"/>
              <a:gd name="connsiteX8" fmla="*/ 2134 w 445817"/>
              <a:gd name="connsiteY8" fmla="*/ 193384 h 193384"/>
              <a:gd name="connsiteX9" fmla="*/ 0 w 445817"/>
              <a:gd name="connsiteY9" fmla="*/ 182782 h 193384"/>
              <a:gd name="connsiteX0" fmla="*/ 0 w 445817"/>
              <a:gd name="connsiteY0" fmla="*/ 182782 h 193384"/>
              <a:gd name="connsiteX1" fmla="*/ 216024 w 445817"/>
              <a:gd name="connsiteY1" fmla="*/ 3586 h 193384"/>
              <a:gd name="connsiteX2" fmla="*/ 432048 w 445817"/>
              <a:gd name="connsiteY2" fmla="*/ 182782 h 193384"/>
              <a:gd name="connsiteX3" fmla="*/ 445817 w 445817"/>
              <a:gd name="connsiteY3" fmla="*/ 182782 h 193384"/>
              <a:gd name="connsiteX4" fmla="*/ 380933 w 445817"/>
              <a:gd name="connsiteY4" fmla="*/ 71334 h 193384"/>
              <a:gd name="connsiteX5" fmla="*/ 216024 w 445817"/>
              <a:gd name="connsiteY5" fmla="*/ 3069 h 193384"/>
              <a:gd name="connsiteX6" fmla="*/ 54929 w 445817"/>
              <a:gd name="connsiteY6" fmla="*/ 71334 h 193384"/>
              <a:gd name="connsiteX7" fmla="*/ 15173 w 445817"/>
              <a:gd name="connsiteY7" fmla="*/ 148196 h 193384"/>
              <a:gd name="connsiteX8" fmla="*/ 2134 w 445817"/>
              <a:gd name="connsiteY8" fmla="*/ 193384 h 193384"/>
              <a:gd name="connsiteX9" fmla="*/ 0 w 445817"/>
              <a:gd name="connsiteY9" fmla="*/ 182782 h 19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817" h="193384">
                <a:moveTo>
                  <a:pt x="0" y="182782"/>
                </a:moveTo>
                <a:cubicBezTo>
                  <a:pt x="0" y="83815"/>
                  <a:pt x="96717" y="3586"/>
                  <a:pt x="216024" y="3586"/>
                </a:cubicBezTo>
                <a:cubicBezTo>
                  <a:pt x="335331" y="3586"/>
                  <a:pt x="432048" y="83815"/>
                  <a:pt x="432048" y="182782"/>
                </a:cubicBezTo>
                <a:lnTo>
                  <a:pt x="445817" y="182782"/>
                </a:lnTo>
                <a:cubicBezTo>
                  <a:pt x="431114" y="164207"/>
                  <a:pt x="419232" y="101286"/>
                  <a:pt x="380933" y="71334"/>
                </a:cubicBezTo>
                <a:cubicBezTo>
                  <a:pt x="342634" y="41382"/>
                  <a:pt x="264174" y="3069"/>
                  <a:pt x="216024" y="3069"/>
                </a:cubicBezTo>
                <a:cubicBezTo>
                  <a:pt x="172521" y="-13297"/>
                  <a:pt x="90577" y="39615"/>
                  <a:pt x="54929" y="71334"/>
                </a:cubicBezTo>
                <a:cubicBezTo>
                  <a:pt x="23221" y="90663"/>
                  <a:pt x="23972" y="127854"/>
                  <a:pt x="15173" y="148196"/>
                </a:cubicBezTo>
                <a:cubicBezTo>
                  <a:pt x="6374" y="168538"/>
                  <a:pt x="6430" y="182761"/>
                  <a:pt x="2134" y="193384"/>
                </a:cubicBezTo>
                <a:lnTo>
                  <a:pt x="0" y="182782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562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3E1BF5-6F87-2B4E-C67E-4F802B1EA672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43588" y="706406"/>
            <a:ext cx="4572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674695" y="957886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4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47664" y="959334"/>
            <a:ext cx="6561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dirty="0"/>
              <a:t>Garis </a:t>
            </a:r>
            <a:r>
              <a:rPr lang="en-US" sz="2400" dirty="0" err="1"/>
              <a:t>birama</a:t>
            </a:r>
            <a:r>
              <a:rPr lang="en-US" sz="2400" dirty="0"/>
              <a:t>: </a:t>
            </a:r>
            <a:r>
              <a:rPr lang="pt-BR" sz="2400" b="1" dirty="0">
                <a:solidFill>
                  <a:srgbClr val="008080"/>
                </a:solidFill>
              </a:rPr>
              <a:t>pemisah</a:t>
            </a:r>
            <a:r>
              <a:rPr lang="pt-BR" sz="2400" dirty="0"/>
              <a:t> antara </a:t>
            </a:r>
            <a:r>
              <a:rPr lang="pt-BR" sz="2400" b="1" dirty="0">
                <a:solidFill>
                  <a:srgbClr val="FF0066"/>
                </a:solidFill>
              </a:rPr>
              <a:t>satu ruas birama dengan ruas birama lainnya.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395536" y="201910"/>
            <a:ext cx="6048672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7030A0"/>
                </a:solidFill>
              </a:rPr>
              <a:t>Angka dan </a:t>
            </a:r>
            <a:r>
              <a:rPr lang="en-US" sz="2800" b="1" dirty="0" err="1">
                <a:solidFill>
                  <a:srgbClr val="7030A0"/>
                </a:solidFill>
              </a:rPr>
              <a:t>simbol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FF0066"/>
                </a:solidFill>
              </a:rPr>
              <a:t>pada </a:t>
            </a:r>
            <a:r>
              <a:rPr lang="en-US" sz="2800" b="1" dirty="0" err="1">
                <a:solidFill>
                  <a:srgbClr val="FF0066"/>
                </a:solidFill>
              </a:rPr>
              <a:t>notasi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angka</a:t>
            </a:r>
            <a:r>
              <a:rPr lang="id-ID" sz="28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8666AAB-4EC6-BB8E-8B68-746786E2ED8E}"/>
              </a:ext>
            </a:extLst>
          </p:cNvPr>
          <p:cNvSpPr txBox="1"/>
          <p:nvPr/>
        </p:nvSpPr>
        <p:spPr>
          <a:xfrm>
            <a:off x="5724128" y="1485255"/>
            <a:ext cx="1777460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33"/>
                </a:solidFill>
              </a:rPr>
              <a:t>Simbol</a:t>
            </a:r>
            <a:r>
              <a:rPr lang="en-US" sz="2400" dirty="0">
                <a:solidFill>
                  <a:srgbClr val="990033"/>
                </a:solidFill>
              </a:rPr>
              <a:t>: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>
                <a:solidFill>
                  <a:srgbClr val="008080"/>
                </a:solidFill>
              </a:rPr>
              <a:t>|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endParaRPr lang="en-US" sz="2400" dirty="0"/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xmlns="" id="{1DE364C0-4B54-6A82-91ED-4AE25EBE8341}"/>
              </a:ext>
            </a:extLst>
          </p:cNvPr>
          <p:cNvGrpSpPr/>
          <p:nvPr/>
        </p:nvGrpSpPr>
        <p:grpSpPr>
          <a:xfrm>
            <a:off x="655745" y="2331224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7BF09F3F-2FAA-97B3-F1F1-7340C16B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81C4B64-1CE5-46C0-F738-64E8937FAC9F}"/>
                </a:ext>
              </a:extLst>
            </p:cNvPr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5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B6F318F-2ABB-F440-4FBE-3682995F955D}"/>
              </a:ext>
            </a:extLst>
          </p:cNvPr>
          <p:cNvSpPr txBox="1"/>
          <p:nvPr/>
        </p:nvSpPr>
        <p:spPr>
          <a:xfrm>
            <a:off x="1522585" y="2222787"/>
            <a:ext cx="7322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dirty="0"/>
              <a:t>Tanda </a:t>
            </a:r>
            <a:r>
              <a:rPr lang="en-US" sz="2400" dirty="0" err="1"/>
              <a:t>ulang</a:t>
            </a:r>
            <a:r>
              <a:rPr lang="en-US" sz="2400" dirty="0"/>
              <a:t>: </a:t>
            </a:r>
            <a:r>
              <a:rPr lang="en-US" sz="2400" dirty="0" err="1"/>
              <a:t>memiliki</a:t>
            </a:r>
            <a:r>
              <a:rPr lang="en-US" sz="2400" dirty="0"/>
              <a:t> arti </a:t>
            </a:r>
            <a:r>
              <a:rPr lang="en-US" sz="2400" b="1" dirty="0" err="1">
                <a:solidFill>
                  <a:srgbClr val="002060"/>
                </a:solidFill>
              </a:rPr>
              <a:t>perintah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EE6289"/>
                </a:solidFill>
              </a:rPr>
              <a:t>mengulang</a:t>
            </a:r>
            <a:r>
              <a:rPr lang="en-US" sz="2400" dirty="0"/>
              <a:t> </a:t>
            </a:r>
            <a:r>
              <a:rPr lang="en-US" sz="2400" dirty="0" err="1"/>
              <a:t>sebagian</a:t>
            </a:r>
            <a:r>
              <a:rPr lang="en-US" sz="2400" dirty="0"/>
              <a:t> atau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lagu</a:t>
            </a:r>
            <a:r>
              <a:rPr lang="en-US" sz="2400" dirty="0"/>
              <a:t>.</a:t>
            </a:r>
            <a:endParaRPr lang="en-US" sz="2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5A2B762-4A8F-5ADE-14EB-59BD7DBD059D}"/>
              </a:ext>
            </a:extLst>
          </p:cNvPr>
          <p:cNvSpPr txBox="1"/>
          <p:nvPr/>
        </p:nvSpPr>
        <p:spPr>
          <a:xfrm>
            <a:off x="5724128" y="2927250"/>
            <a:ext cx="1777460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33"/>
                </a:solidFill>
              </a:rPr>
              <a:t>Simbol</a:t>
            </a:r>
            <a:r>
              <a:rPr lang="en-US" sz="2400" dirty="0">
                <a:solidFill>
                  <a:srgbClr val="990033"/>
                </a:solidFill>
              </a:rPr>
              <a:t>:</a:t>
            </a:r>
            <a:r>
              <a:rPr lang="en-US" sz="2400" b="1" dirty="0">
                <a:solidFill>
                  <a:srgbClr val="008080"/>
                </a:solidFill>
              </a:rPr>
              <a:t> :|| </a:t>
            </a:r>
            <a:endParaRPr lang="en-US" sz="2400" dirty="0">
              <a:solidFill>
                <a:srgbClr val="008080"/>
              </a:solidFill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xmlns="" id="{64A2A16A-4249-8D24-CBC5-396744A6A0E4}"/>
              </a:ext>
            </a:extLst>
          </p:cNvPr>
          <p:cNvGrpSpPr/>
          <p:nvPr/>
        </p:nvGrpSpPr>
        <p:grpSpPr>
          <a:xfrm>
            <a:off x="662242" y="3516105"/>
            <a:ext cx="720080" cy="667590"/>
            <a:chOff x="685800" y="1838738"/>
            <a:chExt cx="141809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AAFF1DA-2FC6-D2ED-05C7-BAAFB8974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418098" cy="66118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EC70CF-4B10-9341-621A-9AEDA906B3F0}"/>
                </a:ext>
              </a:extLst>
            </p:cNvPr>
            <p:cNvSpPr txBox="1"/>
            <p:nvPr/>
          </p:nvSpPr>
          <p:spPr>
            <a:xfrm>
              <a:off x="835073" y="1921553"/>
              <a:ext cx="1044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6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3248E5-4FE0-0A06-4CF8-DDEFC31CCEA2}"/>
              </a:ext>
            </a:extLst>
          </p:cNvPr>
          <p:cNvSpPr txBox="1"/>
          <p:nvPr/>
        </p:nvSpPr>
        <p:spPr>
          <a:xfrm>
            <a:off x="1485943" y="3628060"/>
            <a:ext cx="656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dirty="0"/>
              <a:t>Tanda </a:t>
            </a:r>
            <a:r>
              <a:rPr lang="en-US" sz="2400" dirty="0" err="1"/>
              <a:t>selesai</a:t>
            </a:r>
            <a:r>
              <a:rPr lang="en-US" sz="2400" dirty="0"/>
              <a:t>: </a:t>
            </a:r>
            <a:r>
              <a:rPr lang="pt-BR" sz="2400" b="1" dirty="0">
                <a:solidFill>
                  <a:srgbClr val="008080"/>
                </a:solidFill>
              </a:rPr>
              <a:t>terdapat</a:t>
            </a:r>
            <a:r>
              <a:rPr lang="pt-BR" sz="2400" dirty="0"/>
              <a:t> pada </a:t>
            </a:r>
            <a:r>
              <a:rPr lang="pt-BR" sz="2400" b="1" dirty="0">
                <a:solidFill>
                  <a:srgbClr val="FF0066"/>
                </a:solidFill>
              </a:rPr>
              <a:t>akhir lagu.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B7A6C8-F5A3-08E4-BC2D-C162C9C62662}"/>
              </a:ext>
            </a:extLst>
          </p:cNvPr>
          <p:cNvSpPr txBox="1"/>
          <p:nvPr/>
        </p:nvSpPr>
        <p:spPr>
          <a:xfrm>
            <a:off x="5717966" y="4174040"/>
            <a:ext cx="1806362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33"/>
                </a:solidFill>
              </a:rPr>
              <a:t>Simbol</a:t>
            </a:r>
            <a:r>
              <a:rPr lang="en-US" sz="2400" dirty="0">
                <a:solidFill>
                  <a:srgbClr val="990033"/>
                </a:solidFill>
              </a:rPr>
              <a:t>: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>
                <a:solidFill>
                  <a:srgbClr val="008080"/>
                </a:solidFill>
              </a:rPr>
              <a:t>||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5695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79267" y="292111"/>
            <a:ext cx="4572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9" y="104053"/>
            <a:ext cx="7416824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7030A0"/>
                </a:solidFill>
              </a:rPr>
              <a:t>Nilai not dan </a:t>
            </a:r>
            <a:r>
              <a:rPr lang="en-US" sz="2800" b="1" dirty="0" err="1">
                <a:solidFill>
                  <a:srgbClr val="7030A0"/>
                </a:solidFill>
              </a:rPr>
              <a:t>tanda</a:t>
            </a:r>
            <a:r>
              <a:rPr lang="en-US" sz="2800" b="1" dirty="0">
                <a:solidFill>
                  <a:srgbClr val="7030A0"/>
                </a:solidFill>
              </a:rPr>
              <a:t> istirahat </a:t>
            </a:r>
            <a:r>
              <a:rPr lang="en-US" sz="2800" b="1" dirty="0">
                <a:solidFill>
                  <a:srgbClr val="FF0066"/>
                </a:solidFill>
              </a:rPr>
              <a:t>pada </a:t>
            </a:r>
            <a:r>
              <a:rPr lang="en-US" sz="2800" b="1" dirty="0" err="1">
                <a:solidFill>
                  <a:srgbClr val="FF0066"/>
                </a:solidFill>
              </a:rPr>
              <a:t>notasi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angka</a:t>
            </a:r>
            <a:r>
              <a:rPr lang="id-ID" sz="2800" b="1" dirty="0">
                <a:solidFill>
                  <a:srgbClr val="FF0066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xmlns="" id="{8D6338C0-A0F2-0C95-56A6-D010823131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6818725"/>
                  </p:ext>
                </p:extLst>
              </p:nvPr>
            </p:nvGraphicFramePr>
            <p:xfrm>
              <a:off x="395536" y="870378"/>
              <a:ext cx="6652352" cy="364471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339984">
                      <a:extLst>
                        <a:ext uri="{9D8B030D-6E8A-4147-A177-3AD203B41FA5}">
                          <a16:colId xmlns:a16="http://schemas.microsoft.com/office/drawing/2014/main" xmlns="" val="516959986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xmlns="" val="2182788757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xmlns="" val="2328413828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xmlns="" val="3354983273"/>
                        </a:ext>
                      </a:extLst>
                    </a:gridCol>
                  </a:tblGrid>
                  <a:tr h="432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Nama Not dan Tanda Istirahat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/>
                            <a:t>Bentuk</a:t>
                          </a:r>
                          <a:r>
                            <a:rPr lang="en-US" sz="2000" dirty="0"/>
                            <a:t> Not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Tanda Istirahat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Nilai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01914321"/>
                      </a:ext>
                    </a:extLst>
                  </a:tr>
                  <a:tr h="535759">
                    <a:tc>
                      <a:txBody>
                        <a:bodyPr/>
                        <a:lstStyle/>
                        <a:p>
                          <a:r>
                            <a:rPr lang="fi-FI" sz="2000" dirty="0"/>
                            <a:t>Not dan tanda istirahat penuh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1 . . .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0 . . .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 </a:t>
                          </a:r>
                          <a:r>
                            <a:rPr lang="en-US" sz="2000" dirty="0" err="1"/>
                            <a:t>ketukan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477320521"/>
                      </a:ext>
                    </a:extLst>
                  </a:tr>
                  <a:tr h="693321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Not dan </a:t>
                          </a:r>
                          <a:r>
                            <a:rPr lang="en-US" sz="2000" dirty="0" err="1"/>
                            <a:t>tanda</a:t>
                          </a:r>
                          <a:r>
                            <a:rPr lang="en-US" sz="2000" dirty="0"/>
                            <a:t> istirahat </a:t>
                          </a:r>
                          <a:r>
                            <a:rPr lang="en-US" sz="2000" dirty="0" err="1"/>
                            <a:t>setengah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1 .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0 .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2 </a:t>
                          </a:r>
                          <a:r>
                            <a:rPr lang="en-US" sz="2000" dirty="0" err="1"/>
                            <a:t>ketukan</a:t>
                          </a:r>
                          <a:endParaRPr lang="en-US" sz="2000" dirty="0"/>
                        </a:p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408064417"/>
                      </a:ext>
                    </a:extLst>
                  </a:tr>
                  <a:tr h="693321">
                    <a:tc>
                      <a:txBody>
                        <a:bodyPr/>
                        <a:lstStyle/>
                        <a:p>
                          <a:r>
                            <a:rPr lang="fi-FI" sz="2000" dirty="0"/>
                            <a:t>Not dan tanda istirahat seperempat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1 </a:t>
                          </a:r>
                          <a:r>
                            <a:rPr lang="en-US" sz="2000" dirty="0" err="1"/>
                            <a:t>ketukan</a:t>
                          </a:r>
                          <a:endParaRPr lang="en-US" sz="2000" dirty="0"/>
                        </a:p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556791699"/>
                      </a:ext>
                    </a:extLst>
                  </a:tr>
                  <a:tr h="998382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Not dan </a:t>
                          </a:r>
                          <a:r>
                            <a:rPr lang="en-US" sz="2000" dirty="0" err="1"/>
                            <a:t>tanda</a:t>
                          </a:r>
                          <a:r>
                            <a:rPr lang="en-US" sz="2000" dirty="0"/>
                            <a:t> istirahat </a:t>
                          </a:r>
                          <a:r>
                            <a:rPr lang="en-US" sz="2000" dirty="0" err="1"/>
                            <a:t>seperdelapan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1  1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0  0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type m:val="skw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/>
                            <a:t> </a:t>
                          </a:r>
                          <a:r>
                            <a:rPr lang="en-US" sz="2000" dirty="0" err="1"/>
                            <a:t>ketukan</a:t>
                          </a:r>
                          <a:endParaRPr lang="en-US" sz="2000" dirty="0"/>
                        </a:p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1211051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D6338C0-A0F2-0C95-56A6-D010823131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6818725"/>
                  </p:ext>
                </p:extLst>
              </p:nvPr>
            </p:nvGraphicFramePr>
            <p:xfrm>
              <a:off x="395536" y="870378"/>
              <a:ext cx="6652352" cy="364471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339984">
                      <a:extLst>
                        <a:ext uri="{9D8B030D-6E8A-4147-A177-3AD203B41FA5}">
                          <a16:colId xmlns:a16="http://schemas.microsoft.com/office/drawing/2014/main" val="516959986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182788757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328413828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335498327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Nama Not dan Tanda Istirahat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/>
                            <a:t>Bentuk</a:t>
                          </a:r>
                          <a:r>
                            <a:rPr lang="en-US" sz="2000" dirty="0"/>
                            <a:t> Not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Tanda Istirahat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Nilai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1914321"/>
                      </a:ext>
                    </a:extLst>
                  </a:tr>
                  <a:tr h="535759">
                    <a:tc>
                      <a:txBody>
                        <a:bodyPr/>
                        <a:lstStyle/>
                        <a:p>
                          <a:r>
                            <a:rPr lang="fi-FI" sz="2000" dirty="0"/>
                            <a:t>Not dan tanda istirahat penuh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1 . . .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0 . . .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 </a:t>
                          </a:r>
                          <a:r>
                            <a:rPr lang="en-US" sz="2000" dirty="0" err="1"/>
                            <a:t>ketukan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732052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Not dan </a:t>
                          </a:r>
                          <a:r>
                            <a:rPr lang="en-US" sz="2000" dirty="0" err="1"/>
                            <a:t>tanda</a:t>
                          </a:r>
                          <a:r>
                            <a:rPr lang="en-US" sz="2000" dirty="0"/>
                            <a:t> istirahat </a:t>
                          </a:r>
                          <a:r>
                            <a:rPr lang="en-US" sz="2000" dirty="0" err="1"/>
                            <a:t>setengah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1 .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0 .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2 </a:t>
                          </a:r>
                          <a:r>
                            <a:rPr lang="en-US" sz="2000" dirty="0" err="1"/>
                            <a:t>ketukan</a:t>
                          </a:r>
                          <a:endParaRPr lang="en-US" sz="2000" dirty="0"/>
                        </a:p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8064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fi-FI" sz="2000" dirty="0"/>
                            <a:t>Not dan tanda istirahat seperempat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1 </a:t>
                          </a:r>
                          <a:r>
                            <a:rPr lang="en-US" sz="2000" dirty="0" err="1"/>
                            <a:t>ketukan</a:t>
                          </a:r>
                          <a:endParaRPr lang="en-US" sz="2000" dirty="0"/>
                        </a:p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791699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Not dan </a:t>
                          </a:r>
                          <a:r>
                            <a:rPr lang="en-US" sz="2000" dirty="0" err="1"/>
                            <a:t>tanda</a:t>
                          </a:r>
                          <a:r>
                            <a:rPr lang="en-US" sz="2000" dirty="0"/>
                            <a:t> istirahat </a:t>
                          </a:r>
                          <a:r>
                            <a:rPr lang="en-US" sz="2000" dirty="0" err="1"/>
                            <a:t>seperdelapan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57143" t="-266061" r="-255844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2487" t="-266061" r="-108466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44279" t="-266061" r="-1990" b="-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11051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900B066-A433-AB2F-AFCA-AC705114F219}"/>
              </a:ext>
            </a:extLst>
          </p:cNvPr>
          <p:cNvSpPr txBox="1"/>
          <p:nvPr/>
        </p:nvSpPr>
        <p:spPr>
          <a:xfrm>
            <a:off x="7236296" y="1779662"/>
            <a:ext cx="1728192" cy="224676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990033"/>
                </a:solidFill>
              </a:rPr>
              <a:t>Keterangan</a:t>
            </a:r>
            <a:r>
              <a:rPr lang="en-US" sz="2000" b="1" dirty="0">
                <a:solidFill>
                  <a:srgbClr val="990033"/>
                </a:solidFill>
              </a:rPr>
              <a:t>:</a:t>
            </a:r>
          </a:p>
          <a:p>
            <a:r>
              <a:rPr lang="en-US" sz="2000" b="1" dirty="0">
                <a:solidFill>
                  <a:srgbClr val="990033"/>
                </a:solidFill>
              </a:rPr>
              <a:t>1 = </a:t>
            </a:r>
            <a:r>
              <a:rPr lang="en-US" sz="2000" b="1" dirty="0" err="1">
                <a:solidFill>
                  <a:srgbClr val="008080"/>
                </a:solidFill>
              </a:rPr>
              <a:t>notasi</a:t>
            </a:r>
            <a:r>
              <a:rPr lang="en-US" sz="2000" b="1" dirty="0">
                <a:solidFill>
                  <a:srgbClr val="008080"/>
                </a:solidFill>
              </a:rPr>
              <a:t> yang </a:t>
            </a:r>
            <a:r>
              <a:rPr lang="en-US" sz="2000" b="1" dirty="0" err="1">
                <a:solidFill>
                  <a:srgbClr val="008080"/>
                </a:solidFill>
              </a:rPr>
              <a:t>akan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err="1">
                <a:solidFill>
                  <a:srgbClr val="008080"/>
                </a:solidFill>
              </a:rPr>
              <a:t>dimainkan</a:t>
            </a:r>
            <a:endParaRPr lang="en-US" sz="2000" b="1" dirty="0">
              <a:solidFill>
                <a:srgbClr val="008080"/>
              </a:solidFill>
            </a:endParaRPr>
          </a:p>
          <a:p>
            <a:r>
              <a:rPr lang="en-US" sz="2000" b="1" dirty="0">
                <a:solidFill>
                  <a:srgbClr val="990033"/>
                </a:solidFill>
              </a:rPr>
              <a:t>0 = </a:t>
            </a:r>
            <a:r>
              <a:rPr lang="en-US" sz="2000" b="1" dirty="0" err="1">
                <a:solidFill>
                  <a:srgbClr val="008080"/>
                </a:solidFill>
              </a:rPr>
              <a:t>tanda</a:t>
            </a:r>
            <a:r>
              <a:rPr lang="en-US" sz="2000" b="1" dirty="0">
                <a:solidFill>
                  <a:srgbClr val="008080"/>
                </a:solidFill>
              </a:rPr>
              <a:t> istirahat pada not </a:t>
            </a:r>
            <a:r>
              <a:rPr lang="en-US" sz="2000" b="1" dirty="0" err="1">
                <a:solidFill>
                  <a:srgbClr val="008080"/>
                </a:solidFill>
              </a:rPr>
              <a:t>angka</a:t>
            </a:r>
            <a:endParaRPr lang="en-US" sz="20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735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79267" y="292111"/>
            <a:ext cx="4572000" cy="4572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8D6338C0-A0F2-0C95-56A6-D01082313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007624"/>
              </p:ext>
            </p:extLst>
          </p:nvPr>
        </p:nvGraphicFramePr>
        <p:xfrm>
          <a:off x="431540" y="818543"/>
          <a:ext cx="8280920" cy="38839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516959986"/>
                    </a:ext>
                  </a:extLst>
                </a:gridCol>
                <a:gridCol w="5299175">
                  <a:extLst>
                    <a:ext uri="{9D8B030D-6E8A-4147-A177-3AD203B41FA5}">
                      <a16:colId xmlns:a16="http://schemas.microsoft.com/office/drawing/2014/main" xmlns="" val="2182788757"/>
                    </a:ext>
                  </a:extLst>
                </a:gridCol>
                <a:gridCol w="1757609">
                  <a:extLst>
                    <a:ext uri="{9D8B030D-6E8A-4147-A177-3AD203B41FA5}">
                      <a16:colId xmlns:a16="http://schemas.microsoft.com/office/drawing/2014/main" xmlns="" val="2328413828"/>
                    </a:ext>
                  </a:extLst>
                </a:gridCol>
              </a:tblGrid>
              <a:tr h="432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Nama Interval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Pengertian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Tanda Istirahat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1914321"/>
                  </a:ext>
                </a:extLst>
              </a:tr>
              <a:tr h="535759">
                <a:tc>
                  <a:txBody>
                    <a:bodyPr/>
                    <a:lstStyle/>
                    <a:p>
                      <a:pPr algn="ctr"/>
                      <a:r>
                        <a:rPr lang="fi-FI" sz="2000" dirty="0"/>
                        <a:t>Prim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Interval </a:t>
                      </a:r>
                      <a:r>
                        <a:rPr lang="en-US" sz="2000" dirty="0" err="1"/>
                        <a:t>dari</a:t>
                      </a:r>
                      <a:r>
                        <a:rPr lang="en-US" sz="2000" dirty="0"/>
                        <a:t> nada </a:t>
                      </a:r>
                      <a:r>
                        <a:rPr lang="en-US" sz="2000" dirty="0" err="1"/>
                        <a:t>satu</a:t>
                      </a:r>
                      <a:r>
                        <a:rPr lang="en-US" sz="2000" dirty="0"/>
                        <a:t> ke nada yang </a:t>
                      </a:r>
                      <a:r>
                        <a:rPr lang="en-US" sz="2000" dirty="0" err="1"/>
                        <a:t>sama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do—do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320521"/>
                  </a:ext>
                </a:extLst>
              </a:tr>
              <a:tr h="6933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Sekond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Interval dari nada satu ke nada kedua di atas atau di bawahnya.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do—re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8064417"/>
                  </a:ext>
                </a:extLst>
              </a:tr>
              <a:tr h="6933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Terts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Interval dari nada satu ke nada ketiga.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do—mi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6791699"/>
                  </a:ext>
                </a:extLst>
              </a:tr>
              <a:tr h="5517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Kwart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Interval </a:t>
                      </a:r>
                      <a:r>
                        <a:rPr lang="en-US" sz="2000" dirty="0" err="1"/>
                        <a:t>dari</a:t>
                      </a:r>
                      <a:r>
                        <a:rPr lang="en-US" sz="2000" dirty="0"/>
                        <a:t> nada </a:t>
                      </a:r>
                      <a:r>
                        <a:rPr lang="en-US" sz="2000" dirty="0" err="1"/>
                        <a:t>satu</a:t>
                      </a:r>
                      <a:r>
                        <a:rPr lang="en-US" sz="2000" dirty="0"/>
                        <a:t> ke nada </a:t>
                      </a:r>
                      <a:r>
                        <a:rPr lang="en-US" sz="2000" dirty="0" err="1"/>
                        <a:t>keempat</a:t>
                      </a:r>
                      <a:r>
                        <a:rPr lang="en-US" sz="2000" dirty="0"/>
                        <a:t> di </a:t>
                      </a:r>
                      <a:r>
                        <a:rPr lang="en-US" sz="2000" dirty="0" err="1"/>
                        <a:t>atasnya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do—fa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1105147"/>
                  </a:ext>
                </a:extLst>
              </a:tr>
              <a:tr h="5517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Kwint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Interval lima nada.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do—sol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264902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9" y="104053"/>
            <a:ext cx="3536447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7030A0"/>
                </a:solidFill>
              </a:rPr>
              <a:t>Interval dan </a:t>
            </a:r>
            <a:r>
              <a:rPr lang="en-US" sz="2800" b="1" dirty="0" err="1">
                <a:solidFill>
                  <a:srgbClr val="990033"/>
                </a:solidFill>
              </a:rPr>
              <a:t>Harmoni</a:t>
            </a:r>
            <a:endParaRPr lang="id-ID" sz="2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97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79267" y="292111"/>
            <a:ext cx="4572000" cy="4572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8D6338C0-A0F2-0C95-56A6-D01082313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402409"/>
              </p:ext>
            </p:extLst>
          </p:nvPr>
        </p:nvGraphicFramePr>
        <p:xfrm>
          <a:off x="431540" y="818543"/>
          <a:ext cx="8280920" cy="2631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516959986"/>
                    </a:ext>
                  </a:extLst>
                </a:gridCol>
                <a:gridCol w="5299175">
                  <a:extLst>
                    <a:ext uri="{9D8B030D-6E8A-4147-A177-3AD203B41FA5}">
                      <a16:colId xmlns:a16="http://schemas.microsoft.com/office/drawing/2014/main" xmlns="" val="2182788757"/>
                    </a:ext>
                  </a:extLst>
                </a:gridCol>
                <a:gridCol w="1757609">
                  <a:extLst>
                    <a:ext uri="{9D8B030D-6E8A-4147-A177-3AD203B41FA5}">
                      <a16:colId xmlns:a16="http://schemas.microsoft.com/office/drawing/2014/main" xmlns="" val="2328413828"/>
                    </a:ext>
                  </a:extLst>
                </a:gridCol>
              </a:tblGrid>
              <a:tr h="432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Nama Interval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Pengertian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Tanda Istirahat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1914321"/>
                  </a:ext>
                </a:extLst>
              </a:tr>
              <a:tr h="535759">
                <a:tc>
                  <a:txBody>
                    <a:bodyPr/>
                    <a:lstStyle/>
                    <a:p>
                      <a:pPr algn="ctr"/>
                      <a:r>
                        <a:rPr lang="fi-FI" sz="2000" dirty="0"/>
                        <a:t>Sekst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Interval </a:t>
                      </a:r>
                      <a:r>
                        <a:rPr lang="en-US" sz="2000" dirty="0" err="1"/>
                        <a:t>enam</a:t>
                      </a:r>
                      <a:r>
                        <a:rPr lang="en-US" sz="2000" dirty="0"/>
                        <a:t> nada.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do—la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320521"/>
                  </a:ext>
                </a:extLst>
              </a:tr>
              <a:tr h="6933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Septim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Interval </a:t>
                      </a:r>
                      <a:r>
                        <a:rPr lang="en-US" sz="2000" dirty="0" err="1"/>
                        <a:t>tujuh</a:t>
                      </a:r>
                      <a:r>
                        <a:rPr lang="en-US" sz="2000" dirty="0"/>
                        <a:t> nada.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do—</a:t>
                      </a:r>
                      <a:r>
                        <a:rPr lang="en-US" sz="2000" dirty="0" err="1"/>
                        <a:t>si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8064417"/>
                  </a:ext>
                </a:extLst>
              </a:tr>
              <a:tr h="6933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Oktaf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Interval </a:t>
                      </a:r>
                      <a:r>
                        <a:rPr lang="en-US" sz="2000" dirty="0" err="1"/>
                        <a:t>delapan</a:t>
                      </a:r>
                      <a:r>
                        <a:rPr lang="en-US" sz="2000" dirty="0"/>
                        <a:t> nada, yaitu </a:t>
                      </a:r>
                      <a:r>
                        <a:rPr lang="en-US" sz="2000" dirty="0" err="1"/>
                        <a:t>pengulangan</a:t>
                      </a:r>
                      <a:r>
                        <a:rPr lang="en-US" sz="2000" dirty="0"/>
                        <a:t> nada yang </a:t>
                      </a:r>
                      <a:r>
                        <a:rPr lang="en-US" sz="2000" dirty="0" err="1"/>
                        <a:t>sama</a:t>
                      </a:r>
                      <a:r>
                        <a:rPr lang="en-US" sz="2000" dirty="0"/>
                        <a:t>, tetapi dalam </a:t>
                      </a:r>
                      <a:r>
                        <a:rPr lang="en-US" sz="2000" dirty="0" err="1"/>
                        <a:t>tingkat</a:t>
                      </a:r>
                      <a:r>
                        <a:rPr lang="en-US" sz="2000" dirty="0"/>
                        <a:t> yang lebih </a:t>
                      </a:r>
                      <a:r>
                        <a:rPr lang="en-US" sz="2000" dirty="0" err="1"/>
                        <a:t>tinggi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do—(do)’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679169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9" y="104053"/>
            <a:ext cx="3536447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7030A0"/>
                </a:solidFill>
              </a:rPr>
              <a:t>Interval dan </a:t>
            </a:r>
            <a:r>
              <a:rPr lang="en-US" sz="2800" b="1" dirty="0" err="1">
                <a:solidFill>
                  <a:srgbClr val="990033"/>
                </a:solidFill>
              </a:rPr>
              <a:t>Harmoni</a:t>
            </a:r>
            <a:endParaRPr lang="id-ID" sz="2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632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79267" y="520030"/>
            <a:ext cx="4572000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8" y="104053"/>
            <a:ext cx="6776807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 err="1">
                <a:solidFill>
                  <a:srgbClr val="990033"/>
                </a:solidFill>
              </a:rPr>
              <a:t>Akor-akor</a:t>
            </a:r>
            <a:r>
              <a:rPr lang="en-US" sz="2800" b="1" dirty="0">
                <a:solidFill>
                  <a:srgbClr val="990033"/>
                </a:solidFill>
              </a:rPr>
              <a:t> paling </a:t>
            </a:r>
            <a:r>
              <a:rPr lang="en-US" sz="2800" b="1" dirty="0" err="1">
                <a:solidFill>
                  <a:srgbClr val="990033"/>
                </a:solidFill>
              </a:rPr>
              <a:t>dasar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dirty="0"/>
              <a:t>pada </a:t>
            </a:r>
            <a:r>
              <a:rPr lang="en-US" sz="2800" b="1" dirty="0" err="1">
                <a:solidFill>
                  <a:srgbClr val="7030A0"/>
                </a:solidFill>
              </a:rPr>
              <a:t>tangga</a:t>
            </a:r>
            <a:r>
              <a:rPr lang="en-US" sz="2800" b="1" dirty="0">
                <a:solidFill>
                  <a:srgbClr val="7030A0"/>
                </a:solidFill>
              </a:rPr>
              <a:t> nada</a:t>
            </a:r>
            <a:endParaRPr lang="id-ID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Chart, bar chart&#10;&#10;Description automatically generated with medium confidence">
            <a:extLst>
              <a:ext uri="{FF2B5EF4-FFF2-40B4-BE49-F238E27FC236}">
                <a16:creationId xmlns:a16="http://schemas.microsoft.com/office/drawing/2014/main" xmlns="" id="{16DB6B72-7C39-BC7F-9260-086C709454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15" y="1087865"/>
            <a:ext cx="6379170" cy="300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131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96552" y="460888"/>
            <a:ext cx="4572000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8" y="104053"/>
            <a:ext cx="6776807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 err="1">
                <a:solidFill>
                  <a:srgbClr val="990033"/>
                </a:solidFill>
              </a:rPr>
              <a:t>Akor-akor</a:t>
            </a:r>
            <a:r>
              <a:rPr lang="en-US" sz="2800" b="1" dirty="0">
                <a:solidFill>
                  <a:srgbClr val="990033"/>
                </a:solidFill>
              </a:rPr>
              <a:t> paling </a:t>
            </a:r>
            <a:r>
              <a:rPr lang="en-US" sz="2800" b="1" dirty="0" err="1">
                <a:solidFill>
                  <a:srgbClr val="990033"/>
                </a:solidFill>
              </a:rPr>
              <a:t>dasar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dirty="0"/>
              <a:t>pada </a:t>
            </a:r>
            <a:r>
              <a:rPr lang="en-US" sz="2800" b="1" dirty="0" err="1">
                <a:solidFill>
                  <a:srgbClr val="7030A0"/>
                </a:solidFill>
              </a:rPr>
              <a:t>tangga</a:t>
            </a:r>
            <a:r>
              <a:rPr lang="en-US" sz="2800" b="1" dirty="0">
                <a:solidFill>
                  <a:srgbClr val="7030A0"/>
                </a:solidFill>
              </a:rPr>
              <a:t> nada</a:t>
            </a:r>
            <a:endParaRPr lang="id-ID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1D232A7C-C6B3-2041-C487-3E6C471D14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56" y="1028723"/>
            <a:ext cx="6486312" cy="30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7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E9444245-D666-90D4-AE74-629BFB67B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42" y="2101304"/>
            <a:ext cx="2772219" cy="1960626"/>
          </a:xfrm>
          <a:prstGeom prst="rect">
            <a:avLst/>
          </a:prstGeom>
        </p:spPr>
      </p:pic>
      <p:pic>
        <p:nvPicPr>
          <p:cNvPr id="19" name="Picture 18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42D2C47A-1CD5-1575-FBFB-9D7B529B5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91" y="2101304"/>
            <a:ext cx="2772219" cy="19606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92" y="287257"/>
            <a:ext cx="680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EE6289"/>
                </a:solidFill>
              </a:rPr>
              <a:t>mengurangi</a:t>
            </a:r>
            <a:r>
              <a:rPr lang="en-US" sz="2400" b="1" dirty="0">
                <a:solidFill>
                  <a:srgbClr val="EE6289"/>
                </a:solidFill>
              </a:rPr>
              <a:t> </a:t>
            </a:r>
            <a:r>
              <a:rPr lang="en-US" sz="2400" b="1" dirty="0" err="1">
                <a:solidFill>
                  <a:srgbClr val="EE6289"/>
                </a:solidFill>
              </a:rPr>
              <a:t>limbah</a:t>
            </a:r>
            <a:r>
              <a:rPr lang="en-US" sz="2400" b="1" dirty="0">
                <a:solidFill>
                  <a:srgbClr val="EE6289"/>
                </a:solidFill>
              </a:rPr>
              <a:t> </a:t>
            </a:r>
            <a:r>
              <a:rPr lang="en-US" sz="2400" b="1" dirty="0" err="1">
                <a:solidFill>
                  <a:srgbClr val="EE6289"/>
                </a:solidFill>
              </a:rPr>
              <a:t>plastik</a:t>
            </a:r>
            <a:r>
              <a:rPr lang="en-US" sz="2400" b="1" dirty="0">
                <a:solidFill>
                  <a:srgbClr val="EE6289"/>
                </a:solidFill>
              </a:rPr>
              <a:t> </a:t>
            </a:r>
            <a:r>
              <a:rPr lang="en-US" sz="2400" dirty="0" err="1"/>
              <a:t>adalah</a:t>
            </a:r>
            <a:r>
              <a:rPr lang="en-US" sz="2400" dirty="0"/>
              <a:t> dengan </a:t>
            </a:r>
            <a:r>
              <a:rPr lang="en-US" sz="2400" b="1" dirty="0" err="1">
                <a:solidFill>
                  <a:srgbClr val="990033"/>
                </a:solidFill>
              </a:rPr>
              <a:t>mengolahnya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benda</a:t>
            </a:r>
            <a:r>
              <a:rPr lang="en-US" sz="2400" b="1" dirty="0">
                <a:solidFill>
                  <a:srgbClr val="008080"/>
                </a:solidFill>
              </a:rPr>
              <a:t> yang </a:t>
            </a:r>
            <a:r>
              <a:rPr lang="en-US" sz="2400" b="1" dirty="0" err="1">
                <a:solidFill>
                  <a:srgbClr val="008080"/>
                </a:solidFill>
              </a:rPr>
              <a:t>berguna</a:t>
            </a:r>
            <a:r>
              <a:rPr lang="en-US" sz="2400" b="1" dirty="0">
                <a:solidFill>
                  <a:srgbClr val="008080"/>
                </a:solidFill>
              </a:rPr>
              <a:t> dan </a:t>
            </a:r>
            <a:r>
              <a:rPr lang="en-US" sz="2400" b="1" dirty="0" err="1">
                <a:solidFill>
                  <a:srgbClr val="008080"/>
                </a:solidFill>
              </a:rPr>
              <a:t>memiliki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harga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jual</a:t>
            </a:r>
            <a:r>
              <a:rPr lang="en-US" sz="2400" b="1" dirty="0">
                <a:solidFill>
                  <a:srgbClr val="00808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9F899A-B686-88B0-672F-14C52AF6CFC5}"/>
              </a:ext>
            </a:extLst>
          </p:cNvPr>
          <p:cNvGrpSpPr/>
          <p:nvPr/>
        </p:nvGrpSpPr>
        <p:grpSpPr>
          <a:xfrm>
            <a:off x="755576" y="1534416"/>
            <a:ext cx="7416824" cy="604820"/>
            <a:chOff x="644461" y="1843172"/>
            <a:chExt cx="4503603" cy="89075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2507F5D-0ABB-16DA-E8BE-C05C17CBA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8907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3F54ABF-DA80-607B-3EF7-A465C17BE06B}"/>
                </a:ext>
              </a:extLst>
            </p:cNvPr>
            <p:cNvSpPr txBox="1"/>
            <p:nvPr/>
          </p:nvSpPr>
          <p:spPr>
            <a:xfrm>
              <a:off x="772026" y="1974090"/>
              <a:ext cx="4248472" cy="66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Contoh </a:t>
              </a:r>
              <a:r>
                <a:rPr lang="en-US" sz="2400" b="1" dirty="0" err="1">
                  <a:solidFill>
                    <a:srgbClr val="0070C0"/>
                  </a:solidFill>
                </a:rPr>
                <a:t>pembuatan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kreasi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seni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bunga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dari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sedotan</a:t>
              </a:r>
              <a:r>
                <a:rPr lang="en-US" sz="2400" b="1" dirty="0">
                  <a:solidFill>
                    <a:srgbClr val="0070C0"/>
                  </a:solidFill>
                </a:rPr>
                <a:t>. 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3AC056F-D88A-4185-BF18-DEDEADEDD519}"/>
              </a:ext>
            </a:extLst>
          </p:cNvPr>
          <p:cNvSpPr/>
          <p:nvPr/>
        </p:nvSpPr>
        <p:spPr>
          <a:xfrm>
            <a:off x="951459" y="3993836"/>
            <a:ext cx="3168352" cy="604819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cs typeface="Arial" panose="020B0604020202020204" pitchFamily="34" charset="0"/>
              </a:rPr>
              <a:t>Menggunting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sedotan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menjadi</a:t>
            </a:r>
            <a:r>
              <a:rPr lang="en-US" sz="2200" b="1" dirty="0">
                <a:cs typeface="Arial" panose="020B0604020202020204" pitchFamily="34" charset="0"/>
              </a:rPr>
              <a:t> lebih </a:t>
            </a:r>
            <a:r>
              <a:rPr lang="en-US" sz="2200" b="1" dirty="0" err="1">
                <a:cs typeface="Arial" panose="020B0604020202020204" pitchFamily="34" charset="0"/>
              </a:rPr>
              <a:t>kecil</a:t>
            </a:r>
            <a:r>
              <a:rPr lang="en-US" sz="22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E401CB0-C62D-5136-6916-280A2CB36DE0}"/>
              </a:ext>
            </a:extLst>
          </p:cNvPr>
          <p:cNvSpPr/>
          <p:nvPr/>
        </p:nvSpPr>
        <p:spPr>
          <a:xfrm>
            <a:off x="4369521" y="3999864"/>
            <a:ext cx="3566713" cy="604819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cs typeface="Arial" panose="020B0604020202020204" pitchFamily="34" charset="0"/>
              </a:rPr>
              <a:t>Menggunting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ujung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sedotan</a:t>
            </a:r>
            <a:r>
              <a:rPr lang="en-US" sz="2200" b="1" dirty="0">
                <a:cs typeface="Arial" panose="020B0604020202020204" pitchFamily="34" charset="0"/>
              </a:rPr>
              <a:t> dengan arah </a:t>
            </a:r>
            <a:r>
              <a:rPr lang="en-US" sz="2200" b="1" dirty="0" err="1">
                <a:cs typeface="Arial" panose="020B0604020202020204" pitchFamily="34" charset="0"/>
              </a:rPr>
              <a:t>menyerong</a:t>
            </a:r>
            <a:r>
              <a:rPr lang="en-US" sz="22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Dodecagon 21">
            <a:extLst>
              <a:ext uri="{FF2B5EF4-FFF2-40B4-BE49-F238E27FC236}">
                <a16:creationId xmlns:a16="http://schemas.microsoft.com/office/drawing/2014/main" xmlns="" id="{48CF58E5-1E56-B630-F26E-A07001DFAF3A}"/>
              </a:ext>
            </a:extLst>
          </p:cNvPr>
          <p:cNvSpPr/>
          <p:nvPr/>
        </p:nvSpPr>
        <p:spPr>
          <a:xfrm>
            <a:off x="3644036" y="3487613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3" name="Dodecagon 22">
            <a:extLst>
              <a:ext uri="{FF2B5EF4-FFF2-40B4-BE49-F238E27FC236}">
                <a16:creationId xmlns:a16="http://schemas.microsoft.com/office/drawing/2014/main" xmlns="" id="{45D42715-0AE2-ED0C-8F88-4B714B64901D}"/>
              </a:ext>
            </a:extLst>
          </p:cNvPr>
          <p:cNvSpPr/>
          <p:nvPr/>
        </p:nvSpPr>
        <p:spPr>
          <a:xfrm>
            <a:off x="7437510" y="3487613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048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96552" y="467447"/>
            <a:ext cx="4572000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8" y="104053"/>
            <a:ext cx="6776807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 err="1">
                <a:solidFill>
                  <a:srgbClr val="990033"/>
                </a:solidFill>
              </a:rPr>
              <a:t>Akor-akor</a:t>
            </a:r>
            <a:r>
              <a:rPr lang="en-US" sz="2800" b="1" dirty="0">
                <a:solidFill>
                  <a:srgbClr val="990033"/>
                </a:solidFill>
              </a:rPr>
              <a:t> paling </a:t>
            </a:r>
            <a:r>
              <a:rPr lang="en-US" sz="2800" b="1" dirty="0" err="1">
                <a:solidFill>
                  <a:srgbClr val="990033"/>
                </a:solidFill>
              </a:rPr>
              <a:t>dasar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dirty="0"/>
              <a:t>pada </a:t>
            </a:r>
            <a:r>
              <a:rPr lang="en-US" sz="2800" b="1" dirty="0" err="1">
                <a:solidFill>
                  <a:srgbClr val="7030A0"/>
                </a:solidFill>
              </a:rPr>
              <a:t>tangga</a:t>
            </a:r>
            <a:r>
              <a:rPr lang="en-US" sz="2800" b="1" dirty="0">
                <a:solidFill>
                  <a:srgbClr val="7030A0"/>
                </a:solidFill>
              </a:rPr>
              <a:t> nada</a:t>
            </a:r>
            <a:endParaRPr lang="id-ID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xmlns="" id="{218E1F9A-C6B7-FF09-82D9-5850E88E1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35530"/>
            <a:ext cx="6624736" cy="31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47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B016D1-FE07-D02D-77A5-878DABE75D6E}"/>
              </a:ext>
            </a:extLst>
          </p:cNvPr>
          <p:cNvSpPr/>
          <p:nvPr/>
        </p:nvSpPr>
        <p:spPr>
          <a:xfrm>
            <a:off x="7600726" y="61826"/>
            <a:ext cx="1448215" cy="733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3815" y="1701064"/>
            <a:ext cx="3025389" cy="3180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-5375" y="184809"/>
            <a:ext cx="5859190" cy="1003291"/>
            <a:chOff x="152400" y="214296"/>
            <a:chExt cx="4779070" cy="10032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47790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4039170" cy="950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Dinamika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dan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Ragam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Lagu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545" y="1125599"/>
            <a:ext cx="4392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Dinamika</a:t>
            </a:r>
            <a:r>
              <a:rPr lang="en-US" sz="2600" dirty="0"/>
              <a:t> </a:t>
            </a:r>
            <a:r>
              <a:rPr lang="en-US" sz="2600" dirty="0" err="1"/>
              <a:t>menunjukkan</a:t>
            </a:r>
            <a:r>
              <a:rPr lang="en-US" sz="2600" dirty="0"/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keras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lemahnya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suara</a:t>
            </a:r>
            <a:r>
              <a:rPr lang="en-US" sz="2600" dirty="0"/>
              <a:t> atau </a:t>
            </a:r>
            <a:r>
              <a:rPr lang="en-US" sz="2600" b="1" dirty="0" err="1">
                <a:solidFill>
                  <a:srgbClr val="002060"/>
                </a:solidFill>
              </a:rPr>
              <a:t>bunyi</a:t>
            </a:r>
            <a:r>
              <a:rPr lang="en-US" sz="2600" dirty="0"/>
              <a:t>.</a:t>
            </a:r>
            <a:endParaRPr lang="en-US" sz="2600" b="1" dirty="0">
              <a:solidFill>
                <a:srgbClr val="99003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1426E4-73EB-4655-8113-58856C2774C6}"/>
              </a:ext>
            </a:extLst>
          </p:cNvPr>
          <p:cNvSpPr txBox="1"/>
          <p:nvPr/>
        </p:nvSpPr>
        <p:spPr>
          <a:xfrm>
            <a:off x="1017480" y="2245024"/>
            <a:ext cx="45454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Dinamika</a:t>
            </a:r>
            <a:r>
              <a:rPr lang="en-US" sz="2600" dirty="0"/>
              <a:t> dapat </a:t>
            </a:r>
            <a:r>
              <a:rPr lang="en-US" sz="2600" b="1" dirty="0">
                <a:solidFill>
                  <a:srgbClr val="002060"/>
                </a:solidFill>
              </a:rPr>
              <a:t>memberikan </a:t>
            </a:r>
            <a:r>
              <a:rPr lang="en-US" sz="2600" b="1" dirty="0" err="1">
                <a:solidFill>
                  <a:srgbClr val="002060"/>
                </a:solidFill>
              </a:rPr>
              <a:t>nuansa</a:t>
            </a:r>
            <a:r>
              <a:rPr lang="en-US" sz="2600" dirty="0"/>
              <a:t> pada </a:t>
            </a:r>
            <a:r>
              <a:rPr lang="en-US" sz="2600" b="1" dirty="0" err="1">
                <a:solidFill>
                  <a:srgbClr val="0070C0"/>
                </a:solidFill>
              </a:rPr>
              <a:t>sebuah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lagu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008080"/>
                </a:solidFill>
              </a:rPr>
              <a:t>lebih hidup dan lebih </a:t>
            </a:r>
            <a:r>
              <a:rPr lang="en-US" sz="2600" b="1" dirty="0" err="1">
                <a:solidFill>
                  <a:srgbClr val="008080"/>
                </a:solidFill>
              </a:rPr>
              <a:t>mudah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b="1" dirty="0" err="1">
                <a:solidFill>
                  <a:srgbClr val="990033"/>
                </a:solidFill>
              </a:rPr>
              <a:t>dinikmati</a:t>
            </a:r>
            <a:r>
              <a:rPr lang="en-US" sz="2600" b="1" dirty="0">
                <a:solidFill>
                  <a:srgbClr val="99003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2308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79267" y="292111"/>
            <a:ext cx="4572000" cy="4572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8D6338C0-A0F2-0C95-56A6-D01082313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054099"/>
              </p:ext>
            </p:extLst>
          </p:nvPr>
        </p:nvGraphicFramePr>
        <p:xfrm>
          <a:off x="431540" y="818543"/>
          <a:ext cx="8280920" cy="38917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xmlns="" val="51695998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182788757"/>
                    </a:ext>
                  </a:extLst>
                </a:gridCol>
                <a:gridCol w="5004556">
                  <a:extLst>
                    <a:ext uri="{9D8B030D-6E8A-4147-A177-3AD203B41FA5}">
                      <a16:colId xmlns:a16="http://schemas.microsoft.com/office/drawing/2014/main" xmlns="" val="2328413828"/>
                    </a:ext>
                  </a:extLst>
                </a:gridCol>
              </a:tblGrid>
              <a:tr h="432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Nama </a:t>
                      </a:r>
                      <a:r>
                        <a:rPr lang="en-US" sz="2000" dirty="0" err="1"/>
                        <a:t>Dinamika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Tanda </a:t>
                      </a:r>
                      <a:r>
                        <a:rPr lang="en-US" sz="2000" dirty="0" err="1"/>
                        <a:t>Dinamika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Arti </a:t>
                      </a:r>
                      <a:r>
                        <a:rPr lang="en-US" sz="2000" dirty="0" err="1"/>
                        <a:t>Dinamika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1914321"/>
                  </a:ext>
                </a:extLst>
              </a:tr>
              <a:tr h="53575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Pianissimo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suara yang dihasilkan sangat lembut.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320521"/>
                  </a:ext>
                </a:extLst>
              </a:tr>
              <a:tr h="69332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Piano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p</a:t>
                      </a:r>
                    </a:p>
                    <a:p>
                      <a:pPr algn="ctr"/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suara yang dihasilkan lembut dan kecil.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8064417"/>
                  </a:ext>
                </a:extLst>
              </a:tr>
              <a:tr h="69332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Mezzo-piano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err="1"/>
                        <a:t>mp</a:t>
                      </a:r>
                      <a:endParaRPr lang="en-US" sz="2000" i="1" dirty="0"/>
                    </a:p>
                    <a:p>
                      <a:pPr algn="ctr"/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suara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dihasilkan</a:t>
                      </a:r>
                      <a:r>
                        <a:rPr lang="en-US" sz="2000" dirty="0"/>
                        <a:t> agak </a:t>
                      </a:r>
                      <a:r>
                        <a:rPr lang="en-US" sz="2000" dirty="0" err="1"/>
                        <a:t>lembut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6791699"/>
                  </a:ext>
                </a:extLst>
              </a:tr>
              <a:tr h="55179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Mezzo-forte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mf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suara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dihasilkan</a:t>
                      </a:r>
                      <a:r>
                        <a:rPr lang="en-US" sz="2000" dirty="0"/>
                        <a:t> agak </a:t>
                      </a:r>
                      <a:r>
                        <a:rPr lang="en-US" sz="2000" dirty="0" err="1"/>
                        <a:t>keras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1105147"/>
                  </a:ext>
                </a:extLst>
              </a:tr>
              <a:tr h="55179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forte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suara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dihasilkan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keras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nyaring</a:t>
                      </a:r>
                      <a:r>
                        <a:rPr lang="en-US" sz="2000" dirty="0"/>
                        <a:t>, dan </a:t>
                      </a:r>
                      <a:r>
                        <a:rPr lang="en-US" sz="2000" dirty="0" err="1"/>
                        <a:t>besar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264902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9" y="104053"/>
            <a:ext cx="2672351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7030A0"/>
                </a:solidFill>
              </a:rPr>
              <a:t>Tanda </a:t>
            </a:r>
            <a:r>
              <a:rPr lang="en-US" sz="2800" b="1" dirty="0" err="1">
                <a:solidFill>
                  <a:srgbClr val="990033"/>
                </a:solidFill>
              </a:rPr>
              <a:t>Dinamika</a:t>
            </a:r>
            <a:endParaRPr lang="id-ID" sz="2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84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79267" y="292111"/>
            <a:ext cx="4572000" cy="4572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8D6338C0-A0F2-0C95-56A6-D01082313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56528"/>
              </p:ext>
            </p:extLst>
          </p:nvPr>
        </p:nvGraphicFramePr>
        <p:xfrm>
          <a:off x="431540" y="818543"/>
          <a:ext cx="8280920" cy="36447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xmlns="" val="51695998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182788757"/>
                    </a:ext>
                  </a:extLst>
                </a:gridCol>
                <a:gridCol w="5004556">
                  <a:extLst>
                    <a:ext uri="{9D8B030D-6E8A-4147-A177-3AD203B41FA5}">
                      <a16:colId xmlns:a16="http://schemas.microsoft.com/office/drawing/2014/main" xmlns="" val="2328413828"/>
                    </a:ext>
                  </a:extLst>
                </a:gridCol>
              </a:tblGrid>
              <a:tr h="432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Nama </a:t>
                      </a:r>
                      <a:r>
                        <a:rPr lang="en-US" sz="2000" dirty="0" err="1"/>
                        <a:t>Dinamika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Tanda </a:t>
                      </a:r>
                      <a:r>
                        <a:rPr lang="en-US" sz="2000" dirty="0" err="1"/>
                        <a:t>Dinamika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Arti </a:t>
                      </a:r>
                      <a:r>
                        <a:rPr lang="en-US" sz="2000" dirty="0" err="1"/>
                        <a:t>Dinamika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1914321"/>
                  </a:ext>
                </a:extLst>
              </a:tr>
              <a:tr h="53575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Fortissimo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suara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dihasilkan</a:t>
                      </a:r>
                      <a:r>
                        <a:rPr lang="en-US" sz="2000" dirty="0"/>
                        <a:t> sangat </a:t>
                      </a:r>
                      <a:r>
                        <a:rPr lang="en-US" sz="2000" dirty="0" err="1"/>
                        <a:t>keras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320521"/>
                  </a:ext>
                </a:extLst>
              </a:tr>
              <a:tr h="69332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Crescendo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err="1"/>
                        <a:t>cresc</a:t>
                      </a:r>
                      <a:r>
                        <a:rPr lang="en-US" sz="2000" i="1" dirty="0"/>
                        <a:t>. </a:t>
                      </a:r>
                      <a:r>
                        <a:rPr lang="en-US" sz="2000" i="0" dirty="0"/>
                        <a:t>atau &lt;</a:t>
                      </a:r>
                      <a:endParaRPr lang="en-US" sz="2000" i="1" dirty="0"/>
                    </a:p>
                    <a:p>
                      <a:pPr algn="ctr"/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suara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dihasilkan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perlahan-lahan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membesar</a:t>
                      </a:r>
                      <a:r>
                        <a:rPr lang="en-US" sz="2000" dirty="0"/>
                        <a:t> atau </a:t>
                      </a:r>
                      <a:r>
                        <a:rPr lang="en-US" sz="2000" dirty="0" err="1"/>
                        <a:t>bertahap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menjadi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nyaring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8064417"/>
                  </a:ext>
                </a:extLst>
              </a:tr>
              <a:tr h="69332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Crescendo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err="1"/>
                        <a:t>decresc</a:t>
                      </a:r>
                      <a:r>
                        <a:rPr lang="en-US" sz="2000" i="1" dirty="0"/>
                        <a:t> </a:t>
                      </a:r>
                      <a:r>
                        <a:rPr lang="en-US" sz="2000" i="0" dirty="0"/>
                        <a:t>atau &gt;</a:t>
                      </a:r>
                      <a:endParaRPr lang="en-US" sz="2000" i="1" dirty="0"/>
                    </a:p>
                    <a:p>
                      <a:pPr algn="ctr"/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suara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dihasilkan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perlahan-lahan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mengecil</a:t>
                      </a:r>
                      <a:r>
                        <a:rPr lang="en-US" sz="2000" dirty="0"/>
                        <a:t> atau </a:t>
                      </a:r>
                      <a:r>
                        <a:rPr lang="en-US" sz="2000" dirty="0" err="1"/>
                        <a:t>bertahap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menjadi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lembut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6791699"/>
                  </a:ext>
                </a:extLst>
              </a:tr>
              <a:tr h="55179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Sforzando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err="1"/>
                        <a:t>Sfz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Tiba-tiba </a:t>
                      </a:r>
                      <a:r>
                        <a:rPr lang="en-US" sz="2000" dirty="0" err="1"/>
                        <a:t>mendadak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keras</a:t>
                      </a:r>
                      <a:r>
                        <a:rPr lang="en-US" sz="2000" dirty="0"/>
                        <a:t> atau </a:t>
                      </a:r>
                      <a:r>
                        <a:rPr lang="en-US" sz="2000" dirty="0" err="1"/>
                        <a:t>nyaring</a:t>
                      </a:r>
                      <a:r>
                        <a:rPr lang="en-US" sz="2000" dirty="0"/>
                        <a:t> pada salah </a:t>
                      </a:r>
                      <a:r>
                        <a:rPr lang="en-US" sz="2000" dirty="0" err="1"/>
                        <a:t>satu</a:t>
                      </a:r>
                      <a:r>
                        <a:rPr lang="en-US" sz="2000" dirty="0"/>
                        <a:t> nada.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110514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9" y="104053"/>
            <a:ext cx="2672351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7030A0"/>
                </a:solidFill>
              </a:rPr>
              <a:t>Tanda </a:t>
            </a:r>
            <a:r>
              <a:rPr lang="en-US" sz="2800" b="1" dirty="0" err="1">
                <a:solidFill>
                  <a:srgbClr val="990033"/>
                </a:solidFill>
              </a:rPr>
              <a:t>Dinamika</a:t>
            </a:r>
            <a:endParaRPr lang="id-ID" sz="2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101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xmlns="" id="{BB68C855-DDF9-712A-526E-2E65F8272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pic>
        <p:nvPicPr>
          <p:cNvPr id="11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4200905E-CF5F-15B8-BB6C-26342056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138848" y="1384540"/>
            <a:ext cx="2217368" cy="3480333"/>
          </a:xfrm>
          <a:prstGeom prst="rect">
            <a:avLst/>
          </a:prstGeom>
          <a:ln>
            <a:noFill/>
          </a:ln>
          <a:effectLst>
            <a:outerShdw blurRad="292100" dist="139700" dir="2700000" sx="90000" sy="90000" algn="tl" rotWithShape="0">
              <a:srgbClr val="333333">
                <a:alpha val="39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59732" y="484528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90033"/>
                </a:solidFill>
              </a:rPr>
              <a:t>Dirigen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dirty="0" err="1"/>
              <a:t>merupakan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>
                <a:solidFill>
                  <a:srgbClr val="008080"/>
                </a:solidFill>
              </a:rPr>
              <a:t>orang yang </a:t>
            </a:r>
            <a:r>
              <a:rPr lang="en-US" sz="2800" b="1" dirty="0" err="1">
                <a:solidFill>
                  <a:srgbClr val="008080"/>
                </a:solidFill>
              </a:rPr>
              <a:t>memimpin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dirty="0" err="1"/>
              <a:t>pertunjukan</a:t>
            </a:r>
            <a:r>
              <a:rPr lang="en-US" sz="2800" dirty="0"/>
              <a:t> </a:t>
            </a:r>
            <a:r>
              <a:rPr lang="en-US" sz="2800" dirty="0" err="1"/>
              <a:t>musik</a:t>
            </a:r>
            <a:r>
              <a:rPr lang="en-US" sz="2800" dirty="0"/>
              <a:t> atau </a:t>
            </a:r>
            <a:r>
              <a:rPr lang="en-US" sz="2800" dirty="0" err="1"/>
              <a:t>paduan</a:t>
            </a:r>
            <a:r>
              <a:rPr lang="en-US" sz="2800" dirty="0"/>
              <a:t> </a:t>
            </a:r>
            <a:r>
              <a:rPr lang="en-US" sz="2800" dirty="0" err="1"/>
              <a:t>suara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melalui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gerak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isyarat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1426E4-73EB-4655-8113-58856C2774C6}"/>
              </a:ext>
            </a:extLst>
          </p:cNvPr>
          <p:cNvSpPr txBox="1"/>
          <p:nvPr/>
        </p:nvSpPr>
        <p:spPr>
          <a:xfrm>
            <a:off x="3347864" y="2964532"/>
            <a:ext cx="3998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Dirigen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juga sebagai </a:t>
            </a:r>
            <a:r>
              <a:rPr lang="en-US" sz="2800" b="1" dirty="0" err="1">
                <a:solidFill>
                  <a:srgbClr val="990033"/>
                </a:solidFill>
              </a:rPr>
              <a:t>konduktor</a:t>
            </a:r>
            <a:r>
              <a:rPr lang="en-US" sz="2800" b="1" dirty="0">
                <a:solidFill>
                  <a:srgbClr val="990033"/>
                </a:solidFill>
              </a:rPr>
              <a:t>.</a:t>
            </a:r>
            <a:endParaRPr lang="en-US" sz="24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180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21053" y="795189"/>
            <a:ext cx="4572000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8" y="104053"/>
            <a:ext cx="6776807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990033"/>
                </a:solidFill>
              </a:rPr>
              <a:t>Gerakan </a:t>
            </a:r>
            <a:r>
              <a:rPr lang="en-US" sz="2800" b="1" dirty="0" err="1">
                <a:solidFill>
                  <a:srgbClr val="990033"/>
                </a:solidFill>
              </a:rPr>
              <a:t>Dirigen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>
                <a:solidFill>
                  <a:srgbClr val="008080"/>
                </a:solidFill>
              </a:rPr>
              <a:t>dalam </a:t>
            </a:r>
            <a:r>
              <a:rPr lang="en-US" sz="2800" b="1" dirty="0" err="1">
                <a:solidFill>
                  <a:srgbClr val="008080"/>
                </a:solidFill>
              </a:rPr>
              <a:t>Lagu</a:t>
            </a:r>
            <a:endParaRPr lang="id-ID" sz="2800" b="1" dirty="0">
              <a:solidFill>
                <a:srgbClr val="008080"/>
              </a:solidFill>
            </a:endParaRPr>
          </a:p>
        </p:txBody>
      </p:sp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xmlns="" id="{DDA06DAB-695F-E884-35F1-23B4767F60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229460"/>
            <a:ext cx="3485931" cy="30829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A0043-AC10-3151-B888-1BE691AA1718}"/>
              </a:ext>
            </a:extLst>
          </p:cNvPr>
          <p:cNvSpPr txBox="1"/>
          <p:nvPr/>
        </p:nvSpPr>
        <p:spPr>
          <a:xfrm>
            <a:off x="467544" y="950037"/>
            <a:ext cx="4759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Gerakan untuk </a:t>
            </a:r>
            <a:r>
              <a:rPr lang="fi-FI" sz="2800" b="1" dirty="0">
                <a:solidFill>
                  <a:srgbClr val="008080"/>
                </a:solidFill>
              </a:rPr>
              <a:t>birama 4/4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C06660-C2A6-2A39-99B2-CB47C070257F}"/>
              </a:ext>
            </a:extLst>
          </p:cNvPr>
          <p:cNvSpPr txBox="1"/>
          <p:nvPr/>
        </p:nvSpPr>
        <p:spPr>
          <a:xfrm>
            <a:off x="495105" y="1487654"/>
            <a:ext cx="4800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Ayunan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dilakukan </a:t>
            </a:r>
            <a:r>
              <a:rPr lang="en-US" sz="2400" b="1" dirty="0" err="1">
                <a:solidFill>
                  <a:srgbClr val="002060"/>
                </a:solidFill>
              </a:rPr>
              <a:t>turun</a:t>
            </a:r>
            <a:r>
              <a:rPr lang="en-US" sz="2400" b="1" dirty="0">
                <a:solidFill>
                  <a:srgbClr val="002060"/>
                </a:solidFill>
              </a:rPr>
              <a:t> ke </a:t>
            </a:r>
            <a:r>
              <a:rPr lang="en-US" sz="2400" b="1" dirty="0" err="1">
                <a:solidFill>
                  <a:srgbClr val="002060"/>
                </a:solidFill>
              </a:rPr>
              <a:t>bawah</a:t>
            </a:r>
            <a:r>
              <a:rPr lang="en-US" sz="2400" b="1" dirty="0">
                <a:solidFill>
                  <a:srgbClr val="002060"/>
                </a:solidFill>
              </a:rPr>
              <a:t>, ke </a:t>
            </a:r>
            <a:r>
              <a:rPr lang="en-US" sz="2400" b="1" dirty="0" err="1">
                <a:solidFill>
                  <a:srgbClr val="002060"/>
                </a:solidFill>
              </a:rPr>
              <a:t>kiri</a:t>
            </a:r>
            <a:r>
              <a:rPr lang="en-US" sz="2400" b="1" dirty="0">
                <a:solidFill>
                  <a:srgbClr val="002060"/>
                </a:solidFill>
              </a:rPr>
              <a:t>, ke </a:t>
            </a:r>
            <a:r>
              <a:rPr lang="en-US" sz="2400" b="1" dirty="0" err="1">
                <a:solidFill>
                  <a:srgbClr val="002060"/>
                </a:solidFill>
              </a:rPr>
              <a:t>kanan</a:t>
            </a:r>
            <a:r>
              <a:rPr lang="en-US" sz="2400" b="1" dirty="0">
                <a:solidFill>
                  <a:srgbClr val="002060"/>
                </a:solidFill>
              </a:rPr>
              <a:t>, dan naik ke </a:t>
            </a:r>
            <a:r>
              <a:rPr lang="en-US" sz="2400" b="1" dirty="0" err="1">
                <a:solidFill>
                  <a:srgbClr val="002060"/>
                </a:solidFill>
              </a:rPr>
              <a:t>atas</a:t>
            </a:r>
            <a:r>
              <a:rPr lang="en-US" sz="2400" b="1" dirty="0">
                <a:solidFill>
                  <a:srgbClr val="002060"/>
                </a:solidFill>
              </a:rPr>
              <a:t> secara </a:t>
            </a:r>
            <a:r>
              <a:rPr lang="en-US" sz="2400" b="1" dirty="0" err="1">
                <a:solidFill>
                  <a:srgbClr val="002060"/>
                </a:solidFill>
              </a:rPr>
              <a:t>berulang</a:t>
            </a:r>
            <a:r>
              <a:rPr lang="en-US" sz="2400" b="1" dirty="0">
                <a:solidFill>
                  <a:srgbClr val="002060"/>
                </a:solidFill>
              </a:rPr>
              <a:t> dan </a:t>
            </a:r>
            <a:r>
              <a:rPr lang="en-US" sz="2400" b="1" dirty="0" err="1">
                <a:solidFill>
                  <a:srgbClr val="002060"/>
                </a:solidFill>
              </a:rPr>
              <a:t>teratur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dirty="0" err="1"/>
              <a:t>Ayunan</a:t>
            </a:r>
            <a:r>
              <a:rPr lang="en-US" sz="2400" dirty="0"/>
              <a:t> ke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menandakan</a:t>
            </a:r>
            <a:r>
              <a:rPr lang="en-US" sz="2400" dirty="0"/>
              <a:t> </a:t>
            </a:r>
            <a:r>
              <a:rPr lang="en-US" sz="2400" dirty="0" err="1"/>
              <a:t>ketukan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ketukan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berat</a:t>
            </a:r>
            <a:r>
              <a:rPr lang="en-US" sz="2400" dirty="0"/>
              <a:t>. Sementara itu, </a:t>
            </a:r>
            <a:r>
              <a:rPr lang="en-US" sz="2400" dirty="0" err="1"/>
              <a:t>ayunan</a:t>
            </a:r>
            <a:r>
              <a:rPr lang="en-US" sz="2400" dirty="0"/>
              <a:t> ke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ketukan</a:t>
            </a:r>
            <a:r>
              <a:rPr lang="en-US" sz="2400" b="1" dirty="0">
                <a:solidFill>
                  <a:srgbClr val="990033"/>
                </a:solidFill>
              </a:rPr>
              <a:t> paling </a:t>
            </a:r>
            <a:r>
              <a:rPr lang="en-US" sz="2400" b="1" dirty="0" err="1">
                <a:solidFill>
                  <a:srgbClr val="990033"/>
                </a:solidFill>
              </a:rPr>
              <a:t>ringan</a:t>
            </a:r>
            <a:r>
              <a:rPr lang="en-US" sz="2400" b="1" dirty="0">
                <a:solidFill>
                  <a:srgbClr val="990033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23555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402442" y="408415"/>
            <a:ext cx="4572000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8" y="104053"/>
            <a:ext cx="6776807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990033"/>
                </a:solidFill>
              </a:rPr>
              <a:t>Gerakan </a:t>
            </a:r>
            <a:r>
              <a:rPr lang="en-US" sz="2800" b="1" dirty="0" err="1">
                <a:solidFill>
                  <a:srgbClr val="990033"/>
                </a:solidFill>
              </a:rPr>
              <a:t>Dirigen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>
                <a:solidFill>
                  <a:srgbClr val="008080"/>
                </a:solidFill>
              </a:rPr>
              <a:t>dalam </a:t>
            </a:r>
            <a:r>
              <a:rPr lang="en-US" sz="2800" b="1" dirty="0" err="1">
                <a:solidFill>
                  <a:srgbClr val="008080"/>
                </a:solidFill>
              </a:rPr>
              <a:t>Lagu</a:t>
            </a:r>
            <a:endParaRPr lang="id-ID" sz="2800" b="1" dirty="0">
              <a:solidFill>
                <a:srgbClr val="00808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A0043-AC10-3151-B888-1BE691AA1718}"/>
              </a:ext>
            </a:extLst>
          </p:cNvPr>
          <p:cNvSpPr txBox="1"/>
          <p:nvPr/>
        </p:nvSpPr>
        <p:spPr>
          <a:xfrm>
            <a:off x="467544" y="950037"/>
            <a:ext cx="4759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Gerakan untuk </a:t>
            </a:r>
            <a:r>
              <a:rPr lang="fi-FI" sz="2800" b="1" dirty="0">
                <a:solidFill>
                  <a:srgbClr val="008080"/>
                </a:solidFill>
              </a:rPr>
              <a:t>birama 3/4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C06660-C2A6-2A39-99B2-CB47C070257F}"/>
              </a:ext>
            </a:extLst>
          </p:cNvPr>
          <p:cNvSpPr txBox="1"/>
          <p:nvPr/>
        </p:nvSpPr>
        <p:spPr>
          <a:xfrm>
            <a:off x="495105" y="1557695"/>
            <a:ext cx="4800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Ayunan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dilakukan </a:t>
            </a:r>
            <a:r>
              <a:rPr lang="en-US" sz="2400" b="1" dirty="0" err="1">
                <a:solidFill>
                  <a:srgbClr val="7030A0"/>
                </a:solidFill>
              </a:rPr>
              <a:t>turun</a:t>
            </a:r>
            <a:r>
              <a:rPr lang="en-US" sz="2400" b="1" dirty="0">
                <a:solidFill>
                  <a:srgbClr val="7030A0"/>
                </a:solidFill>
              </a:rPr>
              <a:t> ke </a:t>
            </a:r>
            <a:r>
              <a:rPr lang="en-US" sz="2400" b="1" dirty="0" err="1">
                <a:solidFill>
                  <a:srgbClr val="7030A0"/>
                </a:solidFill>
              </a:rPr>
              <a:t>bawah</a:t>
            </a:r>
            <a:r>
              <a:rPr lang="en-US" sz="2400" b="1" dirty="0">
                <a:solidFill>
                  <a:srgbClr val="7030A0"/>
                </a:solidFill>
              </a:rPr>
              <a:t>, ke </a:t>
            </a:r>
            <a:r>
              <a:rPr lang="en-US" sz="2400" b="1" dirty="0" err="1">
                <a:solidFill>
                  <a:srgbClr val="7030A0"/>
                </a:solidFill>
              </a:rPr>
              <a:t>kiri</a:t>
            </a:r>
            <a:r>
              <a:rPr lang="en-US" sz="2400" b="1" dirty="0">
                <a:solidFill>
                  <a:srgbClr val="7030A0"/>
                </a:solidFill>
              </a:rPr>
              <a:t>, dan ke </a:t>
            </a:r>
            <a:r>
              <a:rPr lang="en-US" sz="2400" b="1" dirty="0" err="1">
                <a:solidFill>
                  <a:srgbClr val="7030A0"/>
                </a:solidFill>
              </a:rPr>
              <a:t>atas</a:t>
            </a:r>
            <a:r>
              <a:rPr lang="en-US" sz="2400" b="1" dirty="0">
                <a:solidFill>
                  <a:srgbClr val="7030A0"/>
                </a:solidFill>
              </a:rPr>
              <a:t> secara </a:t>
            </a:r>
            <a:r>
              <a:rPr lang="en-US" sz="2400" b="1" dirty="0" err="1">
                <a:solidFill>
                  <a:srgbClr val="7030A0"/>
                </a:solidFill>
              </a:rPr>
              <a:t>berulang</a:t>
            </a:r>
            <a:r>
              <a:rPr lang="en-US" sz="2400" b="1" dirty="0">
                <a:solidFill>
                  <a:srgbClr val="7030A0"/>
                </a:solidFill>
              </a:rPr>
              <a:t> dan </a:t>
            </a:r>
            <a:r>
              <a:rPr lang="en-US" sz="2400" b="1" dirty="0" err="1">
                <a:solidFill>
                  <a:srgbClr val="7030A0"/>
                </a:solidFill>
              </a:rPr>
              <a:t>teratur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  <a:r>
              <a:rPr lang="en-US" sz="2400" dirty="0"/>
              <a:t> </a:t>
            </a:r>
            <a:r>
              <a:rPr lang="en-US" sz="2400" dirty="0" err="1"/>
              <a:t>Ayunan</a:t>
            </a:r>
            <a:r>
              <a:rPr lang="en-US" sz="2400" dirty="0"/>
              <a:t> ke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ketukan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berat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dirty="0"/>
              <a:t>dan </a:t>
            </a:r>
            <a:r>
              <a:rPr lang="en-US" sz="2400" dirty="0" err="1"/>
              <a:t>ayunan</a:t>
            </a:r>
            <a:r>
              <a:rPr lang="en-US" sz="2400" dirty="0"/>
              <a:t> ke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ketukan</a:t>
            </a:r>
            <a:r>
              <a:rPr lang="en-US" sz="2400" b="1" dirty="0">
                <a:solidFill>
                  <a:srgbClr val="990033"/>
                </a:solidFill>
              </a:rPr>
              <a:t> paling </a:t>
            </a:r>
            <a:r>
              <a:rPr lang="en-US" sz="2400" b="1" dirty="0" err="1">
                <a:solidFill>
                  <a:srgbClr val="990033"/>
                </a:solidFill>
              </a:rPr>
              <a:t>ringan</a:t>
            </a:r>
            <a:r>
              <a:rPr lang="en-US" sz="2400" b="1" dirty="0">
                <a:solidFill>
                  <a:srgbClr val="990033"/>
                </a:solidFill>
              </a:rPr>
              <a:t>.</a:t>
            </a: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176243D2-93D9-5A3F-8993-5071F1B0E9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52" y="1165664"/>
            <a:ext cx="2125636" cy="31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225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79267" y="292111"/>
            <a:ext cx="4572000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8" y="104053"/>
            <a:ext cx="6776807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990033"/>
                </a:solidFill>
              </a:rPr>
              <a:t>Gerakan </a:t>
            </a:r>
            <a:r>
              <a:rPr lang="en-US" sz="2800" b="1" dirty="0" err="1">
                <a:solidFill>
                  <a:srgbClr val="990033"/>
                </a:solidFill>
              </a:rPr>
              <a:t>Dirigen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>
                <a:solidFill>
                  <a:srgbClr val="008080"/>
                </a:solidFill>
              </a:rPr>
              <a:t>dalam </a:t>
            </a:r>
            <a:r>
              <a:rPr lang="en-US" sz="2800" b="1" dirty="0" err="1">
                <a:solidFill>
                  <a:srgbClr val="008080"/>
                </a:solidFill>
              </a:rPr>
              <a:t>Lagu</a:t>
            </a:r>
            <a:endParaRPr lang="id-ID" sz="2800" b="1" dirty="0">
              <a:solidFill>
                <a:srgbClr val="00808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A0043-AC10-3151-B888-1BE691AA1718}"/>
              </a:ext>
            </a:extLst>
          </p:cNvPr>
          <p:cNvSpPr txBox="1"/>
          <p:nvPr/>
        </p:nvSpPr>
        <p:spPr>
          <a:xfrm>
            <a:off x="467544" y="950037"/>
            <a:ext cx="4759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Gerakan untuk </a:t>
            </a:r>
            <a:r>
              <a:rPr lang="fi-FI" sz="2800" b="1" dirty="0">
                <a:solidFill>
                  <a:srgbClr val="008080"/>
                </a:solidFill>
              </a:rPr>
              <a:t>birama 2/4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C06660-C2A6-2A39-99B2-CB47C070257F}"/>
              </a:ext>
            </a:extLst>
          </p:cNvPr>
          <p:cNvSpPr txBox="1"/>
          <p:nvPr/>
        </p:nvSpPr>
        <p:spPr>
          <a:xfrm>
            <a:off x="495105" y="1557695"/>
            <a:ext cx="4800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Ayunan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90033"/>
                </a:solidFill>
              </a:rPr>
              <a:t>dilakukan </a:t>
            </a:r>
            <a:r>
              <a:rPr lang="en-US" sz="2400" b="1" dirty="0" err="1">
                <a:solidFill>
                  <a:srgbClr val="990033"/>
                </a:solidFill>
              </a:rPr>
              <a:t>turun</a:t>
            </a:r>
            <a:r>
              <a:rPr lang="en-US" sz="2400" b="1" dirty="0">
                <a:solidFill>
                  <a:srgbClr val="990033"/>
                </a:solidFill>
              </a:rPr>
              <a:t> dan naik secara </a:t>
            </a:r>
            <a:r>
              <a:rPr lang="en-US" sz="2400" b="1" dirty="0" err="1">
                <a:solidFill>
                  <a:srgbClr val="990033"/>
                </a:solidFill>
              </a:rPr>
              <a:t>berulang</a:t>
            </a:r>
            <a:r>
              <a:rPr lang="en-US" sz="2400" b="1" dirty="0">
                <a:solidFill>
                  <a:srgbClr val="990033"/>
                </a:solidFill>
              </a:rPr>
              <a:t> dan </a:t>
            </a:r>
            <a:r>
              <a:rPr lang="en-US" sz="2400" b="1" dirty="0" err="1">
                <a:solidFill>
                  <a:srgbClr val="990033"/>
                </a:solidFill>
              </a:rPr>
              <a:t>teratur</a:t>
            </a:r>
            <a:r>
              <a:rPr lang="en-US" sz="2400" dirty="0"/>
              <a:t>. </a:t>
            </a:r>
            <a:r>
              <a:rPr lang="en-US" sz="2400" dirty="0" err="1"/>
              <a:t>Ayunan</a:t>
            </a:r>
            <a:r>
              <a:rPr lang="en-US" sz="2400" dirty="0"/>
              <a:t> ke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ketukan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berat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dirty="0"/>
              <a:t>dan </a:t>
            </a:r>
            <a:r>
              <a:rPr lang="en-US" sz="2400" dirty="0" err="1"/>
              <a:t>ayunan</a:t>
            </a:r>
            <a:r>
              <a:rPr lang="en-US" sz="2400" dirty="0"/>
              <a:t> ke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ketukan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ringan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E4B325A6-7968-191F-3F0F-803306E7C4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03949"/>
            <a:ext cx="1379775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471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Template Bupena Merdeka (Konten QR-Media mengajar)\BACKGROUND\kotak.jpg">
            <a:extLst>
              <a:ext uri="{FF2B5EF4-FFF2-40B4-BE49-F238E27FC236}">
                <a16:creationId xmlns:a16="http://schemas.microsoft.com/office/drawing/2014/main" xmlns="" id="{D9989E29-7BF5-02BA-6CAD-340026878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pic>
        <p:nvPicPr>
          <p:cNvPr id="11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4200905E-CF5F-15B8-BB6C-26342056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138848" y="1384540"/>
            <a:ext cx="2217368" cy="3480333"/>
          </a:xfrm>
          <a:prstGeom prst="rect">
            <a:avLst/>
          </a:prstGeom>
          <a:ln>
            <a:noFill/>
          </a:ln>
          <a:effectLst>
            <a:outerShdw blurRad="292100" dist="139700" dir="2700000" sx="90000" sy="90000" algn="tl" rotWithShape="0">
              <a:srgbClr val="333333">
                <a:alpha val="39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3728" y="354018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Ragam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lagu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berbagai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jenis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corak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ciri</a:t>
            </a:r>
            <a:r>
              <a:rPr lang="en-US" sz="2800" b="1" dirty="0">
                <a:solidFill>
                  <a:srgbClr val="0070C0"/>
                </a:solidFill>
              </a:rPr>
              <a:t>, atau model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lagu</a:t>
            </a:r>
            <a:r>
              <a:rPr lang="en-US" sz="2800" dirty="0"/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1426E4-73EB-4655-8113-58856C2774C6}"/>
              </a:ext>
            </a:extLst>
          </p:cNvPr>
          <p:cNvSpPr txBox="1"/>
          <p:nvPr/>
        </p:nvSpPr>
        <p:spPr>
          <a:xfrm>
            <a:off x="2915816" y="2073260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Ragam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lagu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di Indonesia </a:t>
            </a:r>
            <a:r>
              <a:rPr lang="en-US" sz="2800" b="1" dirty="0">
                <a:solidFill>
                  <a:srgbClr val="7030A0"/>
                </a:solidFill>
              </a:rPr>
              <a:t>sangat </a:t>
            </a:r>
            <a:r>
              <a:rPr lang="en-US" sz="2800" b="1" dirty="0" err="1">
                <a:solidFill>
                  <a:srgbClr val="7030A0"/>
                </a:solidFill>
              </a:rPr>
              <a:t>banyak</a:t>
            </a:r>
            <a:r>
              <a:rPr lang="en-US" sz="2800" dirty="0"/>
              <a:t>. Hal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dikarenakan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pengaruh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ragamnya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suku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bangsa</a:t>
            </a:r>
            <a:r>
              <a:rPr lang="en-US" sz="2800" b="1" dirty="0">
                <a:solidFill>
                  <a:srgbClr val="990033"/>
                </a:solidFill>
              </a:rPr>
              <a:t>, </a:t>
            </a:r>
            <a:r>
              <a:rPr lang="en-US" sz="2800" b="1" dirty="0" err="1">
                <a:solidFill>
                  <a:srgbClr val="990033"/>
                </a:solidFill>
              </a:rPr>
              <a:t>budaya</a:t>
            </a:r>
            <a:r>
              <a:rPr lang="en-US" sz="2800" b="1" dirty="0">
                <a:solidFill>
                  <a:srgbClr val="990033"/>
                </a:solidFill>
              </a:rPr>
              <a:t>, dan </a:t>
            </a:r>
            <a:r>
              <a:rPr lang="en-US" sz="2800" b="1" dirty="0" err="1">
                <a:solidFill>
                  <a:srgbClr val="990033"/>
                </a:solidFill>
              </a:rPr>
              <a:t>adat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istiadat</a:t>
            </a:r>
            <a:r>
              <a:rPr lang="en-US" sz="2800" b="1" dirty="0">
                <a:solidFill>
                  <a:srgbClr val="990033"/>
                </a:solidFill>
              </a:rPr>
              <a:t> di Indonesia.</a:t>
            </a:r>
            <a:endParaRPr lang="en-US" sz="24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397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79267" y="292111"/>
            <a:ext cx="4572000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8" y="104053"/>
            <a:ext cx="6776807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990033"/>
                </a:solidFill>
              </a:rPr>
              <a:t>Contoh </a:t>
            </a:r>
            <a:r>
              <a:rPr lang="en-US" sz="2800" b="1" dirty="0" err="1">
                <a:solidFill>
                  <a:srgbClr val="008080"/>
                </a:solidFill>
              </a:rPr>
              <a:t>Ragam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Lagu</a:t>
            </a:r>
            <a:endParaRPr lang="id-ID" sz="2800" b="1" dirty="0">
              <a:solidFill>
                <a:srgbClr val="00808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A0043-AC10-3151-B888-1BE691AA1718}"/>
              </a:ext>
            </a:extLst>
          </p:cNvPr>
          <p:cNvSpPr txBox="1"/>
          <p:nvPr/>
        </p:nvSpPr>
        <p:spPr>
          <a:xfrm>
            <a:off x="323528" y="972071"/>
            <a:ext cx="4759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Lagu </a:t>
            </a:r>
            <a:r>
              <a:rPr lang="fi-FI" sz="2800" b="1" dirty="0">
                <a:solidFill>
                  <a:srgbClr val="990033"/>
                </a:solidFill>
              </a:rPr>
              <a:t>Anak</a:t>
            </a:r>
            <a:endParaRPr lang="en-US" sz="2800" b="1" dirty="0">
              <a:solidFill>
                <a:srgbClr val="99003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C06660-C2A6-2A39-99B2-CB47C070257F}"/>
              </a:ext>
            </a:extLst>
          </p:cNvPr>
          <p:cNvSpPr txBox="1"/>
          <p:nvPr/>
        </p:nvSpPr>
        <p:spPr>
          <a:xfrm>
            <a:off x="425648" y="1556732"/>
            <a:ext cx="50850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Lagu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diciptakan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anak-anak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r>
              <a:rPr lang="en-US" sz="2400" dirty="0"/>
              <a:t> Bahasa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8080"/>
                </a:solidFill>
              </a:rPr>
              <a:t>sangat </a:t>
            </a:r>
            <a:r>
              <a:rPr lang="en-US" sz="2400" b="1" dirty="0" err="1">
                <a:solidFill>
                  <a:srgbClr val="008080"/>
                </a:solidFill>
              </a:rPr>
              <a:t>sederhana</a:t>
            </a:r>
            <a:r>
              <a:rPr lang="en-US" sz="2400" dirty="0"/>
              <a:t> agar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dimengerti</a:t>
            </a:r>
            <a:r>
              <a:rPr lang="en-US" sz="2400" dirty="0"/>
              <a:t>. </a:t>
            </a:r>
            <a:r>
              <a:rPr lang="en-US" sz="2400" dirty="0" err="1"/>
              <a:t>Lirik</a:t>
            </a:r>
            <a:r>
              <a:rPr lang="en-US" sz="2400" dirty="0"/>
              <a:t> </a:t>
            </a:r>
            <a:r>
              <a:rPr lang="en-US" sz="2400" dirty="0" err="1"/>
              <a:t>lagu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bertemakan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keseharian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anak</a:t>
            </a:r>
            <a:r>
              <a:rPr lang="en-US" sz="2400" dirty="0"/>
              <a:t>. </a:t>
            </a:r>
            <a:r>
              <a:rPr lang="en-US" sz="2400" dirty="0" err="1"/>
              <a:t>Lagu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juga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riang</a:t>
            </a:r>
            <a:r>
              <a:rPr lang="en-US" sz="2400" b="1" dirty="0">
                <a:solidFill>
                  <a:srgbClr val="00B050"/>
                </a:solidFill>
              </a:rPr>
              <a:t> dan </a:t>
            </a:r>
            <a:r>
              <a:rPr lang="en-US" sz="2400" b="1" dirty="0" err="1">
                <a:solidFill>
                  <a:srgbClr val="00B050"/>
                </a:solidFill>
              </a:rPr>
              <a:t>gembira</a:t>
            </a:r>
            <a:r>
              <a:rPr lang="en-US" sz="2400" dirty="0"/>
              <a:t>.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E7D4CB2-ED76-76F3-6EA0-C6B1B4B0C344}"/>
              </a:ext>
            </a:extLst>
          </p:cNvPr>
          <p:cNvGrpSpPr/>
          <p:nvPr/>
        </p:nvGrpSpPr>
        <p:grpSpPr>
          <a:xfrm>
            <a:off x="5267234" y="1851670"/>
            <a:ext cx="3381662" cy="2532267"/>
            <a:chOff x="5267234" y="1851670"/>
            <a:chExt cx="3381662" cy="2532267"/>
          </a:xfrm>
        </p:grpSpPr>
        <p:pic>
          <p:nvPicPr>
            <p:cNvPr id="10" name="Picture 3" descr="G:\Template Bupena Merdeka (Konten QR-Media mengajar)\BAHAN\Notes kuning.png">
              <a:extLst>
                <a:ext uri="{FF2B5EF4-FFF2-40B4-BE49-F238E27FC236}">
                  <a16:creationId xmlns:a16="http://schemas.microsoft.com/office/drawing/2014/main" xmlns="" id="{A307B9DA-5736-0447-AB8F-DA251209F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67234" y="1851670"/>
              <a:ext cx="3381662" cy="25322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F62857C-7D4E-123A-FE94-1EDC785A434A}"/>
                </a:ext>
              </a:extLst>
            </p:cNvPr>
            <p:cNvSpPr/>
            <p:nvPr/>
          </p:nvSpPr>
          <p:spPr>
            <a:xfrm>
              <a:off x="5891643" y="2296359"/>
              <a:ext cx="237626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Contoh </a:t>
              </a:r>
              <a:r>
                <a:rPr lang="en-US" sz="2400" dirty="0" err="1"/>
                <a:t>lagu</a:t>
              </a:r>
              <a:r>
                <a:rPr lang="en-US" sz="2400" dirty="0"/>
                <a:t>:</a:t>
              </a:r>
            </a:p>
            <a:p>
              <a:r>
                <a:rPr lang="en-US" sz="2400" b="1" dirty="0">
                  <a:solidFill>
                    <a:srgbClr val="FF0066"/>
                  </a:solidFill>
                </a:rPr>
                <a:t>"</a:t>
              </a:r>
              <a:r>
                <a:rPr lang="en-US" sz="2400" b="1" dirty="0" err="1">
                  <a:solidFill>
                    <a:srgbClr val="FF0066"/>
                  </a:solidFill>
                </a:rPr>
                <a:t>Balonku</a:t>
              </a:r>
              <a:r>
                <a:rPr lang="en-US" sz="2400" b="1" dirty="0">
                  <a:solidFill>
                    <a:srgbClr val="FF0066"/>
                  </a:solidFill>
                </a:rPr>
                <a:t>” "Pelangi“</a:t>
              </a:r>
            </a:p>
            <a:p>
              <a:r>
                <a:rPr lang="en-US" sz="2400" b="1" dirty="0">
                  <a:solidFill>
                    <a:srgbClr val="FF0066"/>
                  </a:solidFill>
                </a:rPr>
                <a:t>"</a:t>
              </a:r>
              <a:r>
                <a:rPr lang="en-US" sz="2400" b="1" dirty="0" err="1">
                  <a:solidFill>
                    <a:srgbClr val="FF0066"/>
                  </a:solidFill>
                </a:rPr>
                <a:t>Bangun</a:t>
              </a:r>
              <a:r>
                <a:rPr lang="en-US" sz="2400" b="1" dirty="0">
                  <a:solidFill>
                    <a:srgbClr val="FF0066"/>
                  </a:solidFill>
                </a:rPr>
                <a:t> Tidur" "Kasih Ibu"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519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B1C6392-6AA2-2C08-F550-48AB2745D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56" y="866718"/>
            <a:ext cx="2834407" cy="20038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1E4F85A3-1EE5-D3B9-04F4-524395C59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15" y="866718"/>
            <a:ext cx="2833264" cy="2003800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714405D-B984-D92F-8B6C-0437638AD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01744"/>
            <a:ext cx="2619217" cy="1851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9F899A-B686-88B0-672F-14C52AF6CFC5}"/>
              </a:ext>
            </a:extLst>
          </p:cNvPr>
          <p:cNvGrpSpPr/>
          <p:nvPr/>
        </p:nvGrpSpPr>
        <p:grpSpPr>
          <a:xfrm>
            <a:off x="106490" y="178310"/>
            <a:ext cx="7416824" cy="604820"/>
            <a:chOff x="644461" y="1843172"/>
            <a:chExt cx="4503603" cy="89075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2507F5D-0ABB-16DA-E8BE-C05C17CBA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8907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3F54ABF-DA80-607B-3EF7-A465C17BE06B}"/>
                </a:ext>
              </a:extLst>
            </p:cNvPr>
            <p:cNvSpPr txBox="1"/>
            <p:nvPr/>
          </p:nvSpPr>
          <p:spPr>
            <a:xfrm>
              <a:off x="772026" y="1974090"/>
              <a:ext cx="4248472" cy="66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Contoh </a:t>
              </a:r>
              <a:r>
                <a:rPr lang="en-US" sz="2400" b="1" dirty="0" err="1">
                  <a:solidFill>
                    <a:srgbClr val="0070C0"/>
                  </a:solidFill>
                </a:rPr>
                <a:t>pembuatan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kreasi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seni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bunga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dari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sedotan</a:t>
              </a:r>
              <a:r>
                <a:rPr lang="en-US" sz="2400" b="1" dirty="0">
                  <a:solidFill>
                    <a:srgbClr val="0070C0"/>
                  </a:solidFill>
                </a:rPr>
                <a:t>. 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3AC056F-D88A-4185-BF18-DEDEADEDD519}"/>
              </a:ext>
            </a:extLst>
          </p:cNvPr>
          <p:cNvSpPr/>
          <p:nvPr/>
        </p:nvSpPr>
        <p:spPr>
          <a:xfrm>
            <a:off x="265659" y="2647416"/>
            <a:ext cx="2424034" cy="1648980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cs typeface="Arial" panose="020B0604020202020204" pitchFamily="34" charset="0"/>
              </a:rPr>
              <a:t>Belahlah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sedotan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b="1" dirty="0">
                <a:cs typeface="Arial" panose="020B0604020202020204" pitchFamily="34" charset="0"/>
              </a:rPr>
              <a:t>agar </a:t>
            </a:r>
            <a:r>
              <a:rPr lang="en-US" sz="2200" b="1" dirty="0" err="1">
                <a:cs typeface="Arial" panose="020B0604020202020204" pitchFamily="34" charset="0"/>
              </a:rPr>
              <a:t>menjadi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bentuk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b="1" dirty="0" err="1">
                <a:cs typeface="Arial" panose="020B0604020202020204" pitchFamily="34" charset="0"/>
              </a:rPr>
              <a:t>kelopak</a:t>
            </a:r>
            <a:r>
              <a:rPr lang="en-US" sz="22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Dodecagon 15">
            <a:extLst>
              <a:ext uri="{FF2B5EF4-FFF2-40B4-BE49-F238E27FC236}">
                <a16:creationId xmlns:a16="http://schemas.microsoft.com/office/drawing/2014/main" xmlns="" id="{6891C2D4-7A90-E04E-E090-A092EA7CC2C2}"/>
              </a:ext>
            </a:extLst>
          </p:cNvPr>
          <p:cNvSpPr/>
          <p:nvPr/>
        </p:nvSpPr>
        <p:spPr>
          <a:xfrm>
            <a:off x="2267744" y="2132543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D3959EF-2C4D-EFFB-8BED-6BAA38FA59D3}"/>
              </a:ext>
            </a:extLst>
          </p:cNvPr>
          <p:cNvSpPr/>
          <p:nvPr/>
        </p:nvSpPr>
        <p:spPr>
          <a:xfrm>
            <a:off x="3028277" y="2637730"/>
            <a:ext cx="2424034" cy="1650042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cs typeface="Arial" panose="020B0604020202020204" pitchFamily="34" charset="0"/>
              </a:rPr>
              <a:t>Ulangilah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langkah</a:t>
            </a:r>
            <a:r>
              <a:rPr lang="en-US" sz="2200" b="1" dirty="0">
                <a:cs typeface="Arial" panose="020B0604020202020204" pitchFamily="34" charset="0"/>
              </a:rPr>
              <a:t> 1–3 </a:t>
            </a:r>
          </a:p>
          <a:p>
            <a:pPr algn="ctr"/>
            <a:r>
              <a:rPr lang="en-US" sz="2200" b="1" dirty="0" err="1">
                <a:cs typeface="Arial" panose="020B0604020202020204" pitchFamily="34" charset="0"/>
              </a:rPr>
              <a:t>sampai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jumlah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kelopak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b="1" dirty="0" err="1">
                <a:cs typeface="Arial" panose="020B0604020202020204" pitchFamily="34" charset="0"/>
              </a:rPr>
              <a:t>banyak</a:t>
            </a:r>
            <a:r>
              <a:rPr lang="en-US" sz="22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Dodecagon 23">
            <a:extLst>
              <a:ext uri="{FF2B5EF4-FFF2-40B4-BE49-F238E27FC236}">
                <a16:creationId xmlns:a16="http://schemas.microsoft.com/office/drawing/2014/main" xmlns="" id="{7930DE52-A8C5-BDE1-8FE5-DF45EDB5030A}"/>
              </a:ext>
            </a:extLst>
          </p:cNvPr>
          <p:cNvSpPr/>
          <p:nvPr/>
        </p:nvSpPr>
        <p:spPr>
          <a:xfrm>
            <a:off x="5227919" y="2133605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Dodecagon 24">
            <a:extLst>
              <a:ext uri="{FF2B5EF4-FFF2-40B4-BE49-F238E27FC236}">
                <a16:creationId xmlns:a16="http://schemas.microsoft.com/office/drawing/2014/main" xmlns="" id="{147F68CE-6A5C-F8E9-A355-993658BCE280}"/>
              </a:ext>
            </a:extLst>
          </p:cNvPr>
          <p:cNvSpPr/>
          <p:nvPr/>
        </p:nvSpPr>
        <p:spPr>
          <a:xfrm>
            <a:off x="7884368" y="2132543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EA23CAD-B309-7AA4-6674-95645A2EA49E}"/>
              </a:ext>
            </a:extLst>
          </p:cNvPr>
          <p:cNvSpPr/>
          <p:nvPr/>
        </p:nvSpPr>
        <p:spPr>
          <a:xfrm>
            <a:off x="6040510" y="2647416"/>
            <a:ext cx="2424034" cy="1650042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cs typeface="Arial" panose="020B0604020202020204" pitchFamily="34" charset="0"/>
              </a:rPr>
              <a:t>Bentuklah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kuncup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b="1" dirty="0" err="1">
                <a:cs typeface="Arial" panose="020B0604020202020204" pitchFamily="34" charset="0"/>
              </a:rPr>
              <a:t>bunga</a:t>
            </a:r>
            <a:r>
              <a:rPr lang="en-US" sz="2200" b="1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60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7FF9EA4C-72C0-CA3D-40EF-C57177AC4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21063"/>
            <a:ext cx="3692465" cy="3289363"/>
          </a:xfrm>
          <a:prstGeom prst="rect">
            <a:avLst/>
          </a:prstGeom>
        </p:spPr>
      </p:pic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76063" y="783373"/>
            <a:ext cx="4572000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8" y="104053"/>
            <a:ext cx="6776807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990033"/>
                </a:solidFill>
              </a:rPr>
              <a:t>Contoh </a:t>
            </a:r>
            <a:r>
              <a:rPr lang="en-US" sz="2800" b="1" dirty="0" err="1">
                <a:solidFill>
                  <a:srgbClr val="008080"/>
                </a:solidFill>
              </a:rPr>
              <a:t>Ragam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Lagu</a:t>
            </a:r>
            <a:endParaRPr lang="id-ID" sz="2800" b="1" dirty="0">
              <a:solidFill>
                <a:srgbClr val="00808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A0043-AC10-3151-B888-1BE691AA1718}"/>
              </a:ext>
            </a:extLst>
          </p:cNvPr>
          <p:cNvSpPr txBox="1"/>
          <p:nvPr/>
        </p:nvSpPr>
        <p:spPr>
          <a:xfrm>
            <a:off x="303471" y="961446"/>
            <a:ext cx="4759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Lagu </a:t>
            </a:r>
            <a:r>
              <a:rPr lang="fi-FI" sz="2800" b="1" dirty="0">
                <a:solidFill>
                  <a:srgbClr val="990033"/>
                </a:solidFill>
              </a:rPr>
              <a:t>Daerah</a:t>
            </a:r>
            <a:endParaRPr lang="en-US" sz="2800" b="1" dirty="0">
              <a:solidFill>
                <a:srgbClr val="99003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C06660-C2A6-2A39-99B2-CB47C070257F}"/>
              </a:ext>
            </a:extLst>
          </p:cNvPr>
          <p:cNvSpPr txBox="1"/>
          <p:nvPr/>
        </p:nvSpPr>
        <p:spPr>
          <a:xfrm>
            <a:off x="388287" y="1559253"/>
            <a:ext cx="47597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Lagu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lagu</a:t>
            </a:r>
            <a:r>
              <a:rPr lang="en-US" sz="2400" b="1" dirty="0">
                <a:solidFill>
                  <a:srgbClr val="FF0066"/>
                </a:solidFill>
              </a:rPr>
              <a:t> yang </a:t>
            </a:r>
            <a:r>
              <a:rPr lang="en-US" sz="2400" b="1" dirty="0" err="1">
                <a:solidFill>
                  <a:srgbClr val="FF0066"/>
                </a:solidFill>
              </a:rPr>
              <a:t>lahir</a:t>
            </a:r>
            <a:r>
              <a:rPr lang="en-US" sz="2400" b="1" dirty="0">
                <a:solidFill>
                  <a:srgbClr val="FF0066"/>
                </a:solidFill>
              </a:rPr>
              <a:t> dan </a:t>
            </a:r>
            <a:r>
              <a:rPr lang="en-US" sz="2400" b="1" dirty="0" err="1">
                <a:solidFill>
                  <a:srgbClr val="FF0066"/>
                </a:solidFill>
              </a:rPr>
              <a:t>berkembang</a:t>
            </a:r>
            <a:r>
              <a:rPr lang="en-US" sz="2400" b="1" dirty="0">
                <a:solidFill>
                  <a:srgbClr val="FF0066"/>
                </a:solidFill>
              </a:rPr>
              <a:t> di </a:t>
            </a:r>
            <a:r>
              <a:rPr lang="en-US" sz="2400" b="1" dirty="0" err="1">
                <a:solidFill>
                  <a:srgbClr val="FF0066"/>
                </a:solidFill>
              </a:rPr>
              <a:t>suatu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daerah</a:t>
            </a:r>
            <a:r>
              <a:rPr lang="en-US" sz="2400" dirty="0"/>
              <a:t>. </a:t>
            </a:r>
            <a:r>
              <a:rPr lang="en-US" sz="2400" dirty="0" err="1"/>
              <a:t>Lagu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bahasa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daerah</a:t>
            </a:r>
            <a:r>
              <a:rPr lang="en-US" sz="2400" dirty="0"/>
              <a:t> di dalam </a:t>
            </a:r>
            <a:r>
              <a:rPr lang="en-US" sz="2400" dirty="0" err="1"/>
              <a:t>liriknya</a:t>
            </a:r>
            <a:r>
              <a:rPr lang="en-US" sz="2400" dirty="0"/>
              <a:t>. </a:t>
            </a:r>
            <a:r>
              <a:rPr lang="en-US" sz="2400" dirty="0" err="1"/>
              <a:t>Lagu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lirik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berisi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gambaran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tingkah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laku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masyarakat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setempat</a:t>
            </a:r>
            <a:r>
              <a:rPr lang="en-US" sz="2400" dirty="0"/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7AAECCF-CDA0-1595-B332-863CEE7EB9A2}"/>
              </a:ext>
            </a:extLst>
          </p:cNvPr>
          <p:cNvSpPr txBox="1"/>
          <p:nvPr/>
        </p:nvSpPr>
        <p:spPr>
          <a:xfrm>
            <a:off x="4572000" y="3956906"/>
            <a:ext cx="4456586" cy="707886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990033"/>
                </a:solidFill>
              </a:rPr>
              <a:t>Contoh Lagu Daerah (Ampar-Ampar Pisang – Kalimantan Selatan)</a:t>
            </a:r>
            <a:endParaRPr lang="en-US" sz="20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978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D4ABD832-CB62-888B-F95B-7140A3BCD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49" y="870002"/>
            <a:ext cx="3699725" cy="3504154"/>
          </a:xfrm>
          <a:prstGeom prst="rect">
            <a:avLst/>
          </a:prstGeom>
        </p:spPr>
      </p:pic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379267" y="292111"/>
            <a:ext cx="4572000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8" y="104053"/>
            <a:ext cx="6776807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990033"/>
                </a:solidFill>
              </a:rPr>
              <a:t>Contoh </a:t>
            </a:r>
            <a:r>
              <a:rPr lang="en-US" sz="2800" b="1" dirty="0" err="1">
                <a:solidFill>
                  <a:srgbClr val="008080"/>
                </a:solidFill>
              </a:rPr>
              <a:t>Ragam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Lagu</a:t>
            </a:r>
            <a:endParaRPr lang="id-ID" sz="2800" b="1" dirty="0">
              <a:solidFill>
                <a:srgbClr val="00808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A0043-AC10-3151-B888-1BE691AA1718}"/>
              </a:ext>
            </a:extLst>
          </p:cNvPr>
          <p:cNvSpPr txBox="1"/>
          <p:nvPr/>
        </p:nvSpPr>
        <p:spPr>
          <a:xfrm>
            <a:off x="303471" y="961446"/>
            <a:ext cx="4759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Lagu </a:t>
            </a:r>
            <a:r>
              <a:rPr lang="fi-FI" sz="2800" b="1" dirty="0">
                <a:solidFill>
                  <a:srgbClr val="990033"/>
                </a:solidFill>
              </a:rPr>
              <a:t>Nasional</a:t>
            </a:r>
            <a:endParaRPr lang="en-US" sz="2800" b="1" dirty="0">
              <a:solidFill>
                <a:srgbClr val="99003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C06660-C2A6-2A39-99B2-CB47C070257F}"/>
              </a:ext>
            </a:extLst>
          </p:cNvPr>
          <p:cNvSpPr txBox="1"/>
          <p:nvPr/>
        </p:nvSpPr>
        <p:spPr>
          <a:xfrm>
            <a:off x="388287" y="1559253"/>
            <a:ext cx="47597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Lagu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lirik</a:t>
            </a:r>
            <a:r>
              <a:rPr lang="en-US" sz="2400" dirty="0"/>
              <a:t> yang </a:t>
            </a:r>
            <a:r>
              <a:rPr lang="en-US" sz="2400" dirty="0" err="1"/>
              <a:t>bertemakan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nasionalisme</a:t>
            </a:r>
            <a:r>
              <a:rPr lang="en-US" sz="2400" b="1" dirty="0">
                <a:solidFill>
                  <a:srgbClr val="002060"/>
                </a:solidFill>
              </a:rPr>
              <a:t> dan </a:t>
            </a:r>
            <a:r>
              <a:rPr lang="en-US" sz="2400" b="1" dirty="0" err="1">
                <a:solidFill>
                  <a:srgbClr val="002060"/>
                </a:solidFill>
              </a:rPr>
              <a:t>kepahlawanan</a:t>
            </a:r>
            <a:r>
              <a:rPr lang="en-US" sz="2400" dirty="0"/>
              <a:t>. </a:t>
            </a:r>
            <a:r>
              <a:rPr lang="en-US" sz="2400" dirty="0" err="1"/>
              <a:t>Lirik</a:t>
            </a:r>
            <a:r>
              <a:rPr lang="en-US" sz="2400" dirty="0"/>
              <a:t> </a:t>
            </a:r>
            <a:r>
              <a:rPr lang="en-US" sz="2400" dirty="0" err="1"/>
              <a:t>lagu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bahasa</a:t>
            </a:r>
            <a:r>
              <a:rPr lang="en-US" sz="2400" b="1" dirty="0">
                <a:solidFill>
                  <a:srgbClr val="008080"/>
                </a:solidFill>
              </a:rPr>
              <a:t> Indonesia</a:t>
            </a:r>
            <a:r>
              <a:rPr lang="en-US" sz="2400" dirty="0"/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7AAECCF-CDA0-1595-B332-863CEE7EB9A2}"/>
              </a:ext>
            </a:extLst>
          </p:cNvPr>
          <p:cNvSpPr txBox="1"/>
          <p:nvPr/>
        </p:nvSpPr>
        <p:spPr>
          <a:xfrm>
            <a:off x="4587965" y="4215620"/>
            <a:ext cx="4456586" cy="400110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990033"/>
                </a:solidFill>
              </a:rPr>
              <a:t>Contoh Lagu Nasional (Maju Tak Gentar)</a:t>
            </a:r>
            <a:endParaRPr lang="en-US" sz="20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166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set of Indonesian red and white flags and national colours and balinese style Independent Day decorations ">
            <a:extLst>
              <a:ext uri="{FF2B5EF4-FFF2-40B4-BE49-F238E27FC236}">
                <a16:creationId xmlns:a16="http://schemas.microsoft.com/office/drawing/2014/main" xmlns="" id="{FCE3A34A-5525-9BC4-1445-49757E688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 bwMode="auto">
          <a:xfrm>
            <a:off x="3131840" y="2205770"/>
            <a:ext cx="5772150" cy="24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379267" y="292111"/>
            <a:ext cx="4572000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8" y="104053"/>
            <a:ext cx="6776807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990033"/>
                </a:solidFill>
              </a:rPr>
              <a:t>Contoh </a:t>
            </a:r>
            <a:r>
              <a:rPr lang="en-US" sz="2800" b="1" dirty="0" err="1">
                <a:solidFill>
                  <a:srgbClr val="008080"/>
                </a:solidFill>
              </a:rPr>
              <a:t>Ragam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Lagu</a:t>
            </a:r>
            <a:endParaRPr lang="id-ID" sz="2800" b="1" dirty="0">
              <a:solidFill>
                <a:srgbClr val="00808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A0043-AC10-3151-B888-1BE691AA1718}"/>
              </a:ext>
            </a:extLst>
          </p:cNvPr>
          <p:cNvSpPr txBox="1"/>
          <p:nvPr/>
        </p:nvSpPr>
        <p:spPr>
          <a:xfrm>
            <a:off x="323528" y="972071"/>
            <a:ext cx="4759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Lagu </a:t>
            </a:r>
            <a:r>
              <a:rPr lang="fi-FI" sz="2800" b="1" dirty="0">
                <a:solidFill>
                  <a:srgbClr val="990033"/>
                </a:solidFill>
              </a:rPr>
              <a:t>Wajib Nasional</a:t>
            </a:r>
            <a:endParaRPr lang="en-US" sz="2800" b="1" dirty="0">
              <a:solidFill>
                <a:srgbClr val="99003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C06660-C2A6-2A39-99B2-CB47C070257F}"/>
              </a:ext>
            </a:extLst>
          </p:cNvPr>
          <p:cNvSpPr txBox="1"/>
          <p:nvPr/>
        </p:nvSpPr>
        <p:spPr>
          <a:xfrm>
            <a:off x="425648" y="1556732"/>
            <a:ext cx="44343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Lagu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wajib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nasional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 err="1"/>
              <a:t>diajarkan</a:t>
            </a:r>
            <a:r>
              <a:rPr lang="en-US" sz="2400" dirty="0"/>
              <a:t> di </a:t>
            </a:r>
            <a:r>
              <a:rPr lang="en-US" sz="2400" dirty="0" err="1"/>
              <a:t>sekolah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memupuk</a:t>
            </a:r>
            <a:r>
              <a:rPr lang="en-US" sz="2400" b="1" dirty="0">
                <a:solidFill>
                  <a:srgbClr val="FF0066"/>
                </a:solidFill>
              </a:rPr>
              <a:t> rasa </a:t>
            </a:r>
            <a:r>
              <a:rPr lang="en-US" sz="2400" b="1" dirty="0" err="1">
                <a:solidFill>
                  <a:srgbClr val="FF0066"/>
                </a:solidFill>
              </a:rPr>
              <a:t>kebangsaan</a:t>
            </a:r>
            <a:r>
              <a:rPr lang="en-US" sz="2400" b="1" dirty="0">
                <a:solidFill>
                  <a:srgbClr val="FF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53693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ere\KONTEN QR\BACKGROUND\kuning.jpg">
            <a:extLst>
              <a:ext uri="{FF2B5EF4-FFF2-40B4-BE49-F238E27FC236}">
                <a16:creationId xmlns:a16="http://schemas.microsoft.com/office/drawing/2014/main" xmlns="" id="{36F05A54-2514-8257-E9A4-2721C8841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7613FC99-28FF-A9F9-AE29-4F7FAA76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45636" y="733445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371923-723B-989E-1F70-13194FAAEC50}"/>
              </a:ext>
            </a:extLst>
          </p:cNvPr>
          <p:cNvSpPr txBox="1"/>
          <p:nvPr/>
        </p:nvSpPr>
        <p:spPr>
          <a:xfrm>
            <a:off x="2723664" y="567589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12 </a:t>
            </a:r>
            <a:r>
              <a:rPr lang="en-US" sz="2800" b="1" dirty="0" err="1">
                <a:solidFill>
                  <a:srgbClr val="0070C0"/>
                </a:solidFill>
              </a:rPr>
              <a:t>Lagu</a:t>
            </a:r>
            <a:r>
              <a:rPr lang="en-US" sz="2800" b="1" dirty="0">
                <a:solidFill>
                  <a:srgbClr val="0070C0"/>
                </a:solidFill>
              </a:rPr>
              <a:t> yang </a:t>
            </a:r>
            <a:r>
              <a:rPr lang="en-US" sz="2800" b="1" dirty="0" err="1">
                <a:solidFill>
                  <a:srgbClr val="0070C0"/>
                </a:solidFill>
              </a:rPr>
              <a:t>Wajib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Diketahui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2ABA16-9CCC-C757-DA22-44317D459FF8}"/>
              </a:ext>
            </a:extLst>
          </p:cNvPr>
          <p:cNvSpPr txBox="1"/>
          <p:nvPr/>
        </p:nvSpPr>
        <p:spPr>
          <a:xfrm>
            <a:off x="2843807" y="1227056"/>
            <a:ext cx="5688633" cy="476726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”Indonesia Raya” </a:t>
            </a:r>
            <a:r>
              <a:rPr lang="en-US" sz="2200" dirty="0" err="1"/>
              <a:t>ciptaan</a:t>
            </a:r>
            <a:r>
              <a:rPr lang="en-US" sz="2200" dirty="0"/>
              <a:t> W. R. </a:t>
            </a:r>
            <a:r>
              <a:rPr lang="en-US" sz="2200" dirty="0" err="1"/>
              <a:t>Supratman</a:t>
            </a:r>
            <a:endParaRPr lang="id-ID" sz="2200" b="1" dirty="0">
              <a:solidFill>
                <a:srgbClr val="FF00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2542A3-EF22-D395-2356-FE5C37CBAD40}"/>
              </a:ext>
            </a:extLst>
          </p:cNvPr>
          <p:cNvSpPr txBox="1"/>
          <p:nvPr/>
        </p:nvSpPr>
        <p:spPr>
          <a:xfrm>
            <a:off x="2843807" y="2013811"/>
            <a:ext cx="5688633" cy="476726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”Garuda Pancasila” </a:t>
            </a:r>
            <a:r>
              <a:rPr lang="en-US" sz="2200" dirty="0" err="1"/>
              <a:t>ciptaan</a:t>
            </a:r>
            <a:r>
              <a:rPr lang="en-US" sz="2200" dirty="0"/>
              <a:t> </a:t>
            </a:r>
            <a:r>
              <a:rPr lang="en-US" sz="2200" dirty="0" err="1"/>
              <a:t>Prohar</a:t>
            </a:r>
            <a:r>
              <a:rPr lang="en-US" sz="2200" dirty="0"/>
              <a:t>/</a:t>
            </a:r>
            <a:r>
              <a:rPr lang="en-US" sz="2200" dirty="0" err="1"/>
              <a:t>Sudharnoto</a:t>
            </a:r>
            <a:endParaRPr lang="id-ID" sz="2200" b="1" dirty="0">
              <a:solidFill>
                <a:srgbClr val="FF006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6372D6-4AC2-B372-D1D7-179BFE5B1023}"/>
              </a:ext>
            </a:extLst>
          </p:cNvPr>
          <p:cNvSpPr txBox="1"/>
          <p:nvPr/>
        </p:nvSpPr>
        <p:spPr>
          <a:xfrm>
            <a:off x="2843807" y="2800566"/>
            <a:ext cx="5688633" cy="476726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fr-FR" sz="2200" dirty="0"/>
              <a:t> </a:t>
            </a:r>
            <a:r>
              <a:rPr lang="fr-FR" sz="2200" b="1" dirty="0">
                <a:solidFill>
                  <a:schemeClr val="accent3">
                    <a:lumMod val="75000"/>
                  </a:schemeClr>
                </a:solidFill>
              </a:rPr>
              <a:t>”Merah </a:t>
            </a:r>
            <a:r>
              <a:rPr lang="fr-FR" sz="2200" b="1" dirty="0" err="1">
                <a:solidFill>
                  <a:schemeClr val="accent3">
                    <a:lumMod val="75000"/>
                  </a:schemeClr>
                </a:solidFill>
              </a:rPr>
              <a:t>Putih</a:t>
            </a:r>
            <a:r>
              <a:rPr lang="fr-FR" sz="2200" b="1" dirty="0">
                <a:solidFill>
                  <a:schemeClr val="accent3">
                    <a:lumMod val="75000"/>
                  </a:schemeClr>
                </a:solidFill>
              </a:rPr>
              <a:t>” </a:t>
            </a:r>
            <a:r>
              <a:rPr lang="fr-FR" sz="2200" dirty="0" err="1"/>
              <a:t>ciptaan</a:t>
            </a:r>
            <a:r>
              <a:rPr lang="fr-FR" sz="2200" dirty="0"/>
              <a:t> </a:t>
            </a:r>
            <a:r>
              <a:rPr lang="fr-FR" sz="2200" dirty="0" err="1"/>
              <a:t>Ibu</a:t>
            </a:r>
            <a:r>
              <a:rPr lang="fr-FR" sz="2200" dirty="0"/>
              <a:t> Sud</a:t>
            </a:r>
            <a:endParaRPr lang="id-ID" sz="2200" b="1" dirty="0">
              <a:solidFill>
                <a:srgbClr val="FF00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F2DD45A-B992-B14B-55C4-3DAD732338D0}"/>
              </a:ext>
            </a:extLst>
          </p:cNvPr>
          <p:cNvSpPr txBox="1"/>
          <p:nvPr/>
        </p:nvSpPr>
        <p:spPr>
          <a:xfrm>
            <a:off x="2843807" y="3587321"/>
            <a:ext cx="5688633" cy="476726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200" dirty="0"/>
              <a:t>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”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</a:rPr>
              <a:t>Berkibarlah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</a:rPr>
              <a:t>Benderaku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” </a:t>
            </a:r>
            <a:r>
              <a:rPr lang="en-US" sz="2200" dirty="0" err="1"/>
              <a:t>ciptaan</a:t>
            </a:r>
            <a:r>
              <a:rPr lang="en-US" sz="2200" dirty="0"/>
              <a:t> Ibu Sud</a:t>
            </a:r>
            <a:endParaRPr lang="id-ID" sz="2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045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ere\KONTEN QR\BACKGROUND\kuning.jpg">
            <a:extLst>
              <a:ext uri="{FF2B5EF4-FFF2-40B4-BE49-F238E27FC236}">
                <a16:creationId xmlns:a16="http://schemas.microsoft.com/office/drawing/2014/main" xmlns="" id="{36F05A54-2514-8257-E9A4-2721C8841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7613FC99-28FF-A9F9-AE29-4F7FAA76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45636" y="733445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371923-723B-989E-1F70-13194FAAEC50}"/>
              </a:ext>
            </a:extLst>
          </p:cNvPr>
          <p:cNvSpPr txBox="1"/>
          <p:nvPr/>
        </p:nvSpPr>
        <p:spPr>
          <a:xfrm>
            <a:off x="2723664" y="567589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12 </a:t>
            </a:r>
            <a:r>
              <a:rPr lang="en-US" sz="2800" b="1" dirty="0" err="1">
                <a:solidFill>
                  <a:srgbClr val="0070C0"/>
                </a:solidFill>
              </a:rPr>
              <a:t>Lagu</a:t>
            </a:r>
            <a:r>
              <a:rPr lang="en-US" sz="2800" b="1" dirty="0">
                <a:solidFill>
                  <a:srgbClr val="0070C0"/>
                </a:solidFill>
              </a:rPr>
              <a:t> yang </a:t>
            </a:r>
            <a:r>
              <a:rPr lang="en-US" sz="2800" b="1" dirty="0" err="1">
                <a:solidFill>
                  <a:srgbClr val="0070C0"/>
                </a:solidFill>
              </a:rPr>
              <a:t>Wajib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Diketahui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2ABA16-9CCC-C757-DA22-44317D459FF8}"/>
              </a:ext>
            </a:extLst>
          </p:cNvPr>
          <p:cNvSpPr txBox="1"/>
          <p:nvPr/>
        </p:nvSpPr>
        <p:spPr>
          <a:xfrm>
            <a:off x="2843807" y="1227056"/>
            <a:ext cx="5976665" cy="851297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fi-FI" sz="2200" b="1" dirty="0">
                <a:solidFill>
                  <a:schemeClr val="accent3">
                    <a:lumMod val="75000"/>
                  </a:schemeClr>
                </a:solidFill>
              </a:rPr>
              <a:t>”Dari Sabang Sampai Merauke” </a:t>
            </a:r>
            <a:r>
              <a:rPr lang="fi-FI" sz="2200" dirty="0"/>
              <a:t>ciptaan R. Suharjo</a:t>
            </a:r>
            <a:endParaRPr lang="id-ID" sz="2200" b="1" dirty="0">
              <a:solidFill>
                <a:srgbClr val="FF00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2542A3-EF22-D395-2356-FE5C37CBAD40}"/>
              </a:ext>
            </a:extLst>
          </p:cNvPr>
          <p:cNvSpPr txBox="1"/>
          <p:nvPr/>
        </p:nvSpPr>
        <p:spPr>
          <a:xfrm>
            <a:off x="2843807" y="2211710"/>
            <a:ext cx="5976665" cy="851297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”Indonesia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</a:rPr>
              <a:t>Tetap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 Merdeka” </a:t>
            </a:r>
            <a:r>
              <a:rPr lang="en-US" sz="2200" dirty="0" err="1"/>
              <a:t>ciptaan</a:t>
            </a:r>
            <a:r>
              <a:rPr lang="en-US" sz="2200" dirty="0"/>
              <a:t> C. </a:t>
            </a:r>
            <a:r>
              <a:rPr lang="en-US" sz="2200" dirty="0" err="1"/>
              <a:t>Simanjuntak</a:t>
            </a:r>
            <a:endParaRPr lang="id-ID" sz="2200" b="1" dirty="0">
              <a:solidFill>
                <a:srgbClr val="FF006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6372D6-4AC2-B372-D1D7-179BFE5B1023}"/>
              </a:ext>
            </a:extLst>
          </p:cNvPr>
          <p:cNvSpPr txBox="1"/>
          <p:nvPr/>
        </p:nvSpPr>
        <p:spPr>
          <a:xfrm>
            <a:off x="2843807" y="3247152"/>
            <a:ext cx="5976665" cy="476726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s-ES" sz="2200" b="1" dirty="0">
                <a:solidFill>
                  <a:schemeClr val="accent3">
                    <a:lumMod val="75000"/>
                  </a:schemeClr>
                </a:solidFill>
              </a:rPr>
              <a:t>”Halo </a:t>
            </a:r>
            <a:r>
              <a:rPr lang="es-ES" sz="2200" b="1" dirty="0" err="1">
                <a:solidFill>
                  <a:schemeClr val="accent3">
                    <a:lumMod val="75000"/>
                  </a:schemeClr>
                </a:solidFill>
              </a:rPr>
              <a:t>Halo</a:t>
            </a:r>
            <a:r>
              <a:rPr lang="es-ES" sz="2200" b="1" dirty="0">
                <a:solidFill>
                  <a:schemeClr val="accent3">
                    <a:lumMod val="75000"/>
                  </a:schemeClr>
                </a:solidFill>
              </a:rPr>
              <a:t> Bandung” </a:t>
            </a:r>
            <a:r>
              <a:rPr lang="es-ES" sz="2200" dirty="0" err="1"/>
              <a:t>ciptaan</a:t>
            </a:r>
            <a:r>
              <a:rPr lang="es-ES" sz="2200" dirty="0"/>
              <a:t> Ismail </a:t>
            </a:r>
            <a:r>
              <a:rPr lang="es-ES" sz="2200" dirty="0" err="1"/>
              <a:t>Marzuki</a:t>
            </a:r>
            <a:endParaRPr lang="id-ID" sz="2200" b="1" dirty="0">
              <a:solidFill>
                <a:srgbClr val="FF00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F2DD45A-B992-B14B-55C4-3DAD732338D0}"/>
              </a:ext>
            </a:extLst>
          </p:cNvPr>
          <p:cNvSpPr txBox="1"/>
          <p:nvPr/>
        </p:nvSpPr>
        <p:spPr>
          <a:xfrm>
            <a:off x="2843807" y="3895224"/>
            <a:ext cx="5976665" cy="476726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fi-FI" sz="2200" dirty="0"/>
              <a:t> </a:t>
            </a:r>
            <a:r>
              <a:rPr lang="fi-FI" sz="2200" b="1" dirty="0">
                <a:solidFill>
                  <a:schemeClr val="accent3">
                    <a:lumMod val="75000"/>
                  </a:schemeClr>
                </a:solidFill>
              </a:rPr>
              <a:t>”Hari Merdeka” </a:t>
            </a:r>
            <a:r>
              <a:rPr lang="fi-FI" sz="2200" dirty="0"/>
              <a:t>ciptaan H. Mutahar</a:t>
            </a:r>
            <a:endParaRPr lang="id-ID" sz="2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342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ere\KONTEN QR\BACKGROUND\kuning.jpg">
            <a:extLst>
              <a:ext uri="{FF2B5EF4-FFF2-40B4-BE49-F238E27FC236}">
                <a16:creationId xmlns:a16="http://schemas.microsoft.com/office/drawing/2014/main" xmlns="" id="{36F05A54-2514-8257-E9A4-2721C8841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7613FC99-28FF-A9F9-AE29-4F7FAA76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45636" y="733445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371923-723B-989E-1F70-13194FAAEC50}"/>
              </a:ext>
            </a:extLst>
          </p:cNvPr>
          <p:cNvSpPr txBox="1"/>
          <p:nvPr/>
        </p:nvSpPr>
        <p:spPr>
          <a:xfrm>
            <a:off x="2723664" y="567589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12 </a:t>
            </a:r>
            <a:r>
              <a:rPr lang="en-US" sz="2800" b="1" dirty="0" err="1">
                <a:solidFill>
                  <a:srgbClr val="0070C0"/>
                </a:solidFill>
              </a:rPr>
              <a:t>Lagu</a:t>
            </a:r>
            <a:r>
              <a:rPr lang="en-US" sz="2800" b="1" dirty="0">
                <a:solidFill>
                  <a:srgbClr val="0070C0"/>
                </a:solidFill>
              </a:rPr>
              <a:t> yang </a:t>
            </a:r>
            <a:r>
              <a:rPr lang="en-US" sz="2800" b="1" dirty="0" err="1">
                <a:solidFill>
                  <a:srgbClr val="0070C0"/>
                </a:solidFill>
              </a:rPr>
              <a:t>Wajib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Diketahui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2ABA16-9CCC-C757-DA22-44317D459FF8}"/>
              </a:ext>
            </a:extLst>
          </p:cNvPr>
          <p:cNvSpPr txBox="1"/>
          <p:nvPr/>
        </p:nvSpPr>
        <p:spPr>
          <a:xfrm>
            <a:off x="2843807" y="1227056"/>
            <a:ext cx="5976665" cy="476726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fi-FI" sz="2200" dirty="0"/>
              <a:t> </a:t>
            </a:r>
            <a:r>
              <a:rPr lang="fi-FI" sz="2200" b="1" dirty="0">
                <a:solidFill>
                  <a:schemeClr val="accent3">
                    <a:lumMod val="75000"/>
                  </a:schemeClr>
                </a:solidFill>
              </a:rPr>
              <a:t>”Maju Tak Gentar” </a:t>
            </a:r>
            <a:r>
              <a:rPr lang="fi-FI" sz="2200" dirty="0"/>
              <a:t>ciptaan S. Simanjuntak</a:t>
            </a:r>
            <a:endParaRPr lang="id-ID" sz="2200" b="1" dirty="0">
              <a:solidFill>
                <a:srgbClr val="FF00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2542A3-EF22-D395-2356-FE5C37CBAD40}"/>
              </a:ext>
            </a:extLst>
          </p:cNvPr>
          <p:cNvSpPr txBox="1"/>
          <p:nvPr/>
        </p:nvSpPr>
        <p:spPr>
          <a:xfrm>
            <a:off x="2843807" y="2013811"/>
            <a:ext cx="5976665" cy="476726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fi-FI" sz="2200" b="1" dirty="0">
                <a:solidFill>
                  <a:schemeClr val="accent3">
                    <a:lumMod val="75000"/>
                  </a:schemeClr>
                </a:solidFill>
              </a:rPr>
              <a:t>”Satu Nusa Satu Bangsa” </a:t>
            </a:r>
            <a:r>
              <a:rPr lang="fi-FI" sz="2200" dirty="0"/>
              <a:t>ciptaan L. Manik</a:t>
            </a:r>
            <a:endParaRPr lang="id-ID" sz="2200" b="1" dirty="0">
              <a:solidFill>
                <a:srgbClr val="FF006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6372D6-4AC2-B372-D1D7-179BFE5B1023}"/>
              </a:ext>
            </a:extLst>
          </p:cNvPr>
          <p:cNvSpPr txBox="1"/>
          <p:nvPr/>
        </p:nvSpPr>
        <p:spPr>
          <a:xfrm>
            <a:off x="2843807" y="2800566"/>
            <a:ext cx="5976665" cy="476726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”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</a:rPr>
              <a:t>Bagimu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 Negeri” </a:t>
            </a:r>
            <a:r>
              <a:rPr lang="en-US" sz="2200" dirty="0" err="1"/>
              <a:t>ciptaan</a:t>
            </a:r>
            <a:r>
              <a:rPr lang="en-US" sz="2200" dirty="0"/>
              <a:t> </a:t>
            </a:r>
            <a:r>
              <a:rPr lang="en-US" sz="2200" dirty="0" err="1"/>
              <a:t>Kusbin</a:t>
            </a:r>
            <a:endParaRPr lang="id-ID" sz="2200" b="1" dirty="0">
              <a:solidFill>
                <a:srgbClr val="FF00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F2DD45A-B992-B14B-55C4-3DAD732338D0}"/>
              </a:ext>
            </a:extLst>
          </p:cNvPr>
          <p:cNvSpPr txBox="1"/>
          <p:nvPr/>
        </p:nvSpPr>
        <p:spPr>
          <a:xfrm>
            <a:off x="2843807" y="3587321"/>
            <a:ext cx="5976665" cy="476726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fi-FI" sz="2200" b="1" dirty="0">
                <a:solidFill>
                  <a:schemeClr val="accent3">
                    <a:lumMod val="75000"/>
                  </a:schemeClr>
                </a:solidFill>
              </a:rPr>
              <a:t>”Syukur” </a:t>
            </a:r>
            <a:r>
              <a:rPr lang="fi-FI" sz="2200" dirty="0"/>
              <a:t>ciptaan H. Mutahar</a:t>
            </a:r>
            <a:endParaRPr lang="id-ID" sz="2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494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79267" y="292111"/>
            <a:ext cx="4572000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8" y="104053"/>
            <a:ext cx="6776807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990033"/>
                </a:solidFill>
              </a:rPr>
              <a:t>Contoh </a:t>
            </a:r>
            <a:r>
              <a:rPr lang="en-US" sz="2800" b="1" dirty="0" err="1">
                <a:solidFill>
                  <a:srgbClr val="008080"/>
                </a:solidFill>
              </a:rPr>
              <a:t>Ragam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Lagu</a:t>
            </a:r>
            <a:endParaRPr lang="id-ID" sz="2800" b="1" dirty="0">
              <a:solidFill>
                <a:srgbClr val="00808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A0043-AC10-3151-B888-1BE691AA1718}"/>
              </a:ext>
            </a:extLst>
          </p:cNvPr>
          <p:cNvSpPr txBox="1"/>
          <p:nvPr/>
        </p:nvSpPr>
        <p:spPr>
          <a:xfrm>
            <a:off x="323528" y="972071"/>
            <a:ext cx="4759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Lagu </a:t>
            </a:r>
            <a:r>
              <a:rPr lang="fi-FI" sz="2800" b="1" dirty="0">
                <a:solidFill>
                  <a:srgbClr val="990033"/>
                </a:solidFill>
              </a:rPr>
              <a:t>Keroncong</a:t>
            </a:r>
            <a:endParaRPr lang="en-US" sz="2800" b="1" dirty="0">
              <a:solidFill>
                <a:srgbClr val="99003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C06660-C2A6-2A39-99B2-CB47C070257F}"/>
              </a:ext>
            </a:extLst>
          </p:cNvPr>
          <p:cNvSpPr txBox="1"/>
          <p:nvPr/>
        </p:nvSpPr>
        <p:spPr>
          <a:xfrm>
            <a:off x="425648" y="1556732"/>
            <a:ext cx="44343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Keroncong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salah </a:t>
            </a:r>
            <a:r>
              <a:rPr lang="en-US" sz="2400" b="1" dirty="0" err="1">
                <a:solidFill>
                  <a:srgbClr val="C00000"/>
                </a:solidFill>
              </a:rPr>
              <a:t>satu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musik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khas</a:t>
            </a:r>
            <a:r>
              <a:rPr lang="en-US" sz="2400" b="1" dirty="0">
                <a:solidFill>
                  <a:srgbClr val="C00000"/>
                </a:solidFill>
              </a:rPr>
              <a:t> Indonesia</a:t>
            </a:r>
            <a:r>
              <a:rPr lang="en-US" sz="2400" dirty="0"/>
              <a:t>. </a:t>
            </a:r>
            <a:r>
              <a:rPr lang="en-US" sz="2400" dirty="0" err="1"/>
              <a:t>Ciri</a:t>
            </a:r>
            <a:r>
              <a:rPr lang="en-US" sz="2400" dirty="0"/>
              <a:t> </a:t>
            </a:r>
            <a:r>
              <a:rPr lang="en-US" sz="2400" dirty="0" err="1"/>
              <a:t>khas</a:t>
            </a:r>
            <a:r>
              <a:rPr lang="en-US" sz="2400" dirty="0"/>
              <a:t> </a:t>
            </a:r>
            <a:r>
              <a:rPr lang="en-US" sz="2400" dirty="0" err="1"/>
              <a:t>lagu</a:t>
            </a:r>
            <a:r>
              <a:rPr lang="en-US" sz="2400" dirty="0"/>
              <a:t> </a:t>
            </a:r>
            <a:r>
              <a:rPr lang="en-US" sz="2400" dirty="0" err="1"/>
              <a:t>keroncong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diiringi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alat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musik</a:t>
            </a:r>
            <a:r>
              <a:rPr lang="en-US" sz="2400" b="1" dirty="0">
                <a:solidFill>
                  <a:srgbClr val="008080"/>
                </a:solidFill>
              </a:rPr>
              <a:t> ukulele</a:t>
            </a:r>
            <a:r>
              <a:rPr lang="en-US" sz="2400" dirty="0"/>
              <a:t>, yaitu </a:t>
            </a:r>
            <a:r>
              <a:rPr lang="en-US" sz="2400" dirty="0" err="1"/>
              <a:t>gitar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bersuara</a:t>
            </a:r>
            <a:r>
              <a:rPr lang="en-US" sz="2400" dirty="0"/>
              <a:t> </a:t>
            </a:r>
            <a:r>
              <a:rPr lang="en-US" sz="2400" dirty="0" err="1"/>
              <a:t>nyaring</a:t>
            </a:r>
            <a:r>
              <a:rPr lang="en-US" sz="2400" dirty="0"/>
              <a:t>.</a:t>
            </a:r>
            <a:endParaRPr lang="en-US" sz="2400" b="1" dirty="0">
              <a:solidFill>
                <a:srgbClr val="FF0066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A2A75C-1BD4-820F-58AD-56F97F9F3131}"/>
              </a:ext>
            </a:extLst>
          </p:cNvPr>
          <p:cNvGrpSpPr/>
          <p:nvPr/>
        </p:nvGrpSpPr>
        <p:grpSpPr>
          <a:xfrm>
            <a:off x="5267234" y="1851670"/>
            <a:ext cx="3625246" cy="2532267"/>
            <a:chOff x="5267234" y="1851670"/>
            <a:chExt cx="3381662" cy="2532267"/>
          </a:xfrm>
        </p:grpSpPr>
        <p:pic>
          <p:nvPicPr>
            <p:cNvPr id="11" name="Picture 3" descr="G:\Template Bupena Merdeka (Konten QR-Media mengajar)\BAHAN\Notes kuning.png">
              <a:extLst>
                <a:ext uri="{FF2B5EF4-FFF2-40B4-BE49-F238E27FC236}">
                  <a16:creationId xmlns:a16="http://schemas.microsoft.com/office/drawing/2014/main" xmlns="" id="{9480BD60-19C3-D716-0D2C-4223486C4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67234" y="1851670"/>
              <a:ext cx="3381662" cy="25322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B4B2C59-0ADE-E791-8755-6CE63958B670}"/>
                </a:ext>
              </a:extLst>
            </p:cNvPr>
            <p:cNvSpPr/>
            <p:nvPr/>
          </p:nvSpPr>
          <p:spPr>
            <a:xfrm>
              <a:off x="5891643" y="2296359"/>
              <a:ext cx="237626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Contoh </a:t>
              </a:r>
              <a:r>
                <a:rPr lang="en-US" sz="2400" dirty="0" err="1"/>
                <a:t>lagu</a:t>
              </a:r>
              <a:r>
                <a:rPr lang="en-US" sz="2400" dirty="0"/>
                <a:t>:</a:t>
              </a:r>
            </a:p>
            <a:p>
              <a:r>
                <a:rPr lang="en-US" sz="2400" b="1" dirty="0">
                  <a:solidFill>
                    <a:srgbClr val="FF0066"/>
                  </a:solidFill>
                </a:rPr>
                <a:t>“</a:t>
              </a:r>
              <a:r>
                <a:rPr lang="en-US" sz="2400" b="1" dirty="0" err="1">
                  <a:solidFill>
                    <a:srgbClr val="FF0066"/>
                  </a:solidFill>
                </a:rPr>
                <a:t>Bengawan</a:t>
              </a:r>
              <a:r>
                <a:rPr lang="en-US" sz="2400" b="1" dirty="0">
                  <a:solidFill>
                    <a:srgbClr val="FF0066"/>
                  </a:solidFill>
                </a:rPr>
                <a:t> Solo” “</a:t>
              </a:r>
              <a:r>
                <a:rPr lang="en-US" sz="2400" b="1" dirty="0" err="1">
                  <a:solidFill>
                    <a:srgbClr val="FF0066"/>
                  </a:solidFill>
                </a:rPr>
                <a:t>Sepasang</a:t>
              </a:r>
              <a:r>
                <a:rPr lang="en-US" sz="2400" b="1" dirty="0">
                  <a:solidFill>
                    <a:srgbClr val="FF0066"/>
                  </a:solidFill>
                </a:rPr>
                <a:t> Mata Bola“</a:t>
              </a:r>
            </a:p>
            <a:p>
              <a:r>
                <a:rPr lang="en-US" sz="2400" b="1" dirty="0">
                  <a:solidFill>
                    <a:srgbClr val="FF0066"/>
                  </a:solidFill>
                </a:rPr>
                <a:t>“Bunga Anggrek"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17431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12844"/>
            <a:ext cx="6192688" cy="2196769"/>
          </a:xfrm>
          <a:prstGeom prst="rect">
            <a:avLst/>
          </a:prstGeom>
        </p:spPr>
      </p:pic>
      <p:pic>
        <p:nvPicPr>
          <p:cNvPr id="29" name="Graphic 28" descr="An organic shape with a flat edge">
            <a:extLst>
              <a:ext uri="{FF2B5EF4-FFF2-40B4-BE49-F238E27FC236}">
                <a16:creationId xmlns:a16="http://schemas.microsoft.com/office/drawing/2014/main" xmlns="" id="{A2A88B2C-F0A7-A83C-F2AC-E042BE76A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336439" y="411510"/>
            <a:ext cx="4572000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E25256-7AF2-D3BA-406F-754B59D7C7D3}"/>
              </a:ext>
            </a:extLst>
          </p:cNvPr>
          <p:cNvSpPr/>
          <p:nvPr/>
        </p:nvSpPr>
        <p:spPr>
          <a:xfrm>
            <a:off x="7524328" y="51470"/>
            <a:ext cx="1520223" cy="729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D69FB5-6CB0-43D9-B277-CE3010D124D5}"/>
              </a:ext>
            </a:extLst>
          </p:cNvPr>
          <p:cNvSpPr txBox="1"/>
          <p:nvPr/>
        </p:nvSpPr>
        <p:spPr>
          <a:xfrm>
            <a:off x="99448" y="104053"/>
            <a:ext cx="6776807" cy="57888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800" b="1" dirty="0">
                <a:solidFill>
                  <a:srgbClr val="990033"/>
                </a:solidFill>
              </a:rPr>
              <a:t>Contoh </a:t>
            </a:r>
            <a:r>
              <a:rPr lang="en-US" sz="2800" b="1" dirty="0" err="1">
                <a:solidFill>
                  <a:srgbClr val="008080"/>
                </a:solidFill>
              </a:rPr>
              <a:t>Ragam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Lagu</a:t>
            </a:r>
            <a:endParaRPr lang="id-ID" sz="2800" b="1" dirty="0">
              <a:solidFill>
                <a:srgbClr val="00808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A0043-AC10-3151-B888-1BE691AA1718}"/>
              </a:ext>
            </a:extLst>
          </p:cNvPr>
          <p:cNvSpPr txBox="1"/>
          <p:nvPr/>
        </p:nvSpPr>
        <p:spPr>
          <a:xfrm>
            <a:off x="438947" y="866183"/>
            <a:ext cx="4759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dirty="0"/>
              <a:t>Lagu </a:t>
            </a:r>
            <a:r>
              <a:rPr lang="fi-FI" sz="3600" b="1" dirty="0">
                <a:solidFill>
                  <a:srgbClr val="990033"/>
                </a:solidFill>
              </a:rPr>
              <a:t>Pop</a:t>
            </a:r>
            <a:endParaRPr lang="en-US" sz="3600" b="1" dirty="0">
              <a:solidFill>
                <a:srgbClr val="99003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C06660-C2A6-2A39-99B2-CB47C070257F}"/>
              </a:ext>
            </a:extLst>
          </p:cNvPr>
          <p:cNvSpPr txBox="1"/>
          <p:nvPr/>
        </p:nvSpPr>
        <p:spPr>
          <a:xfrm>
            <a:off x="437449" y="1543348"/>
            <a:ext cx="64388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Lagu</a:t>
            </a:r>
            <a:r>
              <a:rPr lang="en-US" sz="2400" dirty="0"/>
              <a:t> pop atau </a:t>
            </a:r>
            <a:r>
              <a:rPr lang="en-US" sz="2400" dirty="0" err="1"/>
              <a:t>lagu</a:t>
            </a:r>
            <a:r>
              <a:rPr lang="en-US" sz="2400" dirty="0"/>
              <a:t> </a:t>
            </a:r>
            <a:r>
              <a:rPr lang="en-US" sz="2400" dirty="0" err="1"/>
              <a:t>populer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lagu</a:t>
            </a:r>
            <a:r>
              <a:rPr lang="en-US" sz="2400" b="1" dirty="0">
                <a:solidFill>
                  <a:srgbClr val="002060"/>
                </a:solidFill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</a:rPr>
              <a:t>banyak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didengar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dan </a:t>
            </a:r>
            <a:r>
              <a:rPr lang="en-US" sz="2400" b="1" dirty="0" err="1">
                <a:solidFill>
                  <a:srgbClr val="7030A0"/>
                </a:solidFill>
              </a:rPr>
              <a:t>dimainkan</a:t>
            </a:r>
            <a:r>
              <a:rPr lang="en-US" sz="2400" dirty="0"/>
              <a:t> pada </a:t>
            </a:r>
            <a:r>
              <a:rPr lang="en-US" sz="2400" dirty="0" err="1"/>
              <a:t>saat</a:t>
            </a:r>
            <a:r>
              <a:rPr lang="en-US" sz="2400" dirty="0"/>
              <a:t> ini. </a:t>
            </a:r>
            <a:r>
              <a:rPr lang="en-US" sz="2400" dirty="0" err="1"/>
              <a:t>Lirik</a:t>
            </a:r>
            <a:r>
              <a:rPr lang="en-US" sz="2400" dirty="0"/>
              <a:t> dan nada pada </a:t>
            </a:r>
            <a:r>
              <a:rPr lang="en-US" sz="2400" dirty="0" err="1"/>
              <a:t>lagu</a:t>
            </a:r>
            <a:r>
              <a:rPr lang="en-US" sz="2400" dirty="0"/>
              <a:t> </a:t>
            </a:r>
            <a:r>
              <a:rPr lang="en-US" sz="2400" dirty="0" err="1"/>
              <a:t>populer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mudah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diikuti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dirty="0"/>
              <a:t>dan </a:t>
            </a:r>
            <a:r>
              <a:rPr lang="en-US" sz="2400" b="1" dirty="0" err="1">
                <a:solidFill>
                  <a:srgbClr val="FF0066"/>
                </a:solidFill>
              </a:rPr>
              <a:t>mudah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dicerna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dirty="0"/>
              <a:t>oleh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kalangan</a:t>
            </a:r>
            <a:r>
              <a:rPr lang="en-US" sz="2400" dirty="0"/>
              <a:t>.</a:t>
            </a:r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6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accessory, businesscard&#10;&#10;Description automatically generated">
            <a:extLst>
              <a:ext uri="{FF2B5EF4-FFF2-40B4-BE49-F238E27FC236}">
                <a16:creationId xmlns:a16="http://schemas.microsoft.com/office/drawing/2014/main" xmlns="" id="{23BE1B85-7D44-F90B-B945-3BD577AEEC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65" y="967404"/>
            <a:ext cx="2461407" cy="1740807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xmlns="" id="{CA2BECC7-3F28-3EBD-3A40-551DFA982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17" y="976961"/>
            <a:ext cx="2461406" cy="1740104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xmlns="" id="{C5184402-3C2E-4027-9A4D-F2CCE36AA4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5" y="856931"/>
            <a:ext cx="2461405" cy="1740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78393"/>
            <a:ext cx="1520223" cy="6048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9F899A-B686-88B0-672F-14C52AF6CFC5}"/>
              </a:ext>
            </a:extLst>
          </p:cNvPr>
          <p:cNvGrpSpPr/>
          <p:nvPr/>
        </p:nvGrpSpPr>
        <p:grpSpPr>
          <a:xfrm>
            <a:off x="106490" y="178310"/>
            <a:ext cx="7416824" cy="604820"/>
            <a:chOff x="644461" y="1843172"/>
            <a:chExt cx="4503603" cy="89075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2507F5D-0ABB-16DA-E8BE-C05C17CBA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1" y="1843172"/>
              <a:ext cx="4503603" cy="8907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3F54ABF-DA80-607B-3EF7-A465C17BE06B}"/>
                </a:ext>
              </a:extLst>
            </p:cNvPr>
            <p:cNvSpPr txBox="1"/>
            <p:nvPr/>
          </p:nvSpPr>
          <p:spPr>
            <a:xfrm>
              <a:off x="772026" y="1974090"/>
              <a:ext cx="4248472" cy="66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Contoh </a:t>
              </a:r>
              <a:r>
                <a:rPr lang="en-US" sz="2400" b="1" dirty="0" err="1">
                  <a:solidFill>
                    <a:srgbClr val="0070C0"/>
                  </a:solidFill>
                </a:rPr>
                <a:t>pembuatan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kreasi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seni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bunga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dari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sedotan</a:t>
              </a:r>
              <a:r>
                <a:rPr lang="en-US" sz="2400" b="1" dirty="0">
                  <a:solidFill>
                    <a:srgbClr val="0070C0"/>
                  </a:solidFill>
                </a:rPr>
                <a:t>. </a:t>
              </a:r>
            </a:p>
          </p:txBody>
        </p:sp>
      </p:grpSp>
      <p:sp>
        <p:nvSpPr>
          <p:cNvPr id="16" name="Dodecagon 15">
            <a:extLst>
              <a:ext uri="{FF2B5EF4-FFF2-40B4-BE49-F238E27FC236}">
                <a16:creationId xmlns:a16="http://schemas.microsoft.com/office/drawing/2014/main" xmlns="" id="{6891C2D4-7A90-E04E-E090-A092EA7CC2C2}"/>
              </a:ext>
            </a:extLst>
          </p:cNvPr>
          <p:cNvSpPr/>
          <p:nvPr/>
        </p:nvSpPr>
        <p:spPr>
          <a:xfrm>
            <a:off x="2267744" y="2132543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4" name="Dodecagon 23">
            <a:extLst>
              <a:ext uri="{FF2B5EF4-FFF2-40B4-BE49-F238E27FC236}">
                <a16:creationId xmlns:a16="http://schemas.microsoft.com/office/drawing/2014/main" xmlns="" id="{7930DE52-A8C5-BDE1-8FE5-DF45EDB5030A}"/>
              </a:ext>
            </a:extLst>
          </p:cNvPr>
          <p:cNvSpPr/>
          <p:nvPr/>
        </p:nvSpPr>
        <p:spPr>
          <a:xfrm>
            <a:off x="5227919" y="2133605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5" name="Dodecagon 24">
            <a:extLst>
              <a:ext uri="{FF2B5EF4-FFF2-40B4-BE49-F238E27FC236}">
                <a16:creationId xmlns:a16="http://schemas.microsoft.com/office/drawing/2014/main" xmlns="" id="{147F68CE-6A5C-F8E9-A355-993658BCE280}"/>
              </a:ext>
            </a:extLst>
          </p:cNvPr>
          <p:cNvSpPr/>
          <p:nvPr/>
        </p:nvSpPr>
        <p:spPr>
          <a:xfrm>
            <a:off x="7884368" y="2132543"/>
            <a:ext cx="458663" cy="420002"/>
          </a:xfrm>
          <a:prstGeom prst="dodec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C995CEA-315D-5866-0242-D1A8DEA7E2C9}"/>
              </a:ext>
            </a:extLst>
          </p:cNvPr>
          <p:cNvSpPr/>
          <p:nvPr/>
        </p:nvSpPr>
        <p:spPr>
          <a:xfrm>
            <a:off x="265659" y="2647416"/>
            <a:ext cx="2424034" cy="1648980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cs typeface="Arial" panose="020B0604020202020204" pitchFamily="34" charset="0"/>
              </a:rPr>
              <a:t>Tempelkan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kelopak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b="1" dirty="0">
                <a:cs typeface="Arial" panose="020B0604020202020204" pitchFamily="34" charset="0"/>
              </a:rPr>
              <a:t>yang </a:t>
            </a:r>
            <a:r>
              <a:rPr lang="en-US" sz="2200" b="1" dirty="0" err="1">
                <a:cs typeface="Arial" panose="020B0604020202020204" pitchFamily="34" charset="0"/>
              </a:rPr>
              <a:t>sudah</a:t>
            </a:r>
            <a:r>
              <a:rPr lang="en-US" sz="2200" b="1" dirty="0">
                <a:cs typeface="Arial" panose="020B0604020202020204" pitchFamily="34" charset="0"/>
              </a:rPr>
              <a:t> dibuat </a:t>
            </a:r>
          </a:p>
          <a:p>
            <a:pPr algn="ctr"/>
            <a:r>
              <a:rPr lang="en-US" sz="2200" b="1" dirty="0">
                <a:cs typeface="Arial" panose="020B0604020202020204" pitchFamily="34" charset="0"/>
              </a:rPr>
              <a:t>ke </a:t>
            </a:r>
            <a:r>
              <a:rPr lang="en-US" sz="2200" b="1" dirty="0" err="1">
                <a:cs typeface="Arial" panose="020B0604020202020204" pitchFamily="34" charset="0"/>
              </a:rPr>
              <a:t>tangkai</a:t>
            </a:r>
            <a:r>
              <a:rPr lang="en-US" sz="22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1996F1C-C0A3-8E4C-064C-98D958FCFD7D}"/>
              </a:ext>
            </a:extLst>
          </p:cNvPr>
          <p:cNvSpPr/>
          <p:nvPr/>
        </p:nvSpPr>
        <p:spPr>
          <a:xfrm>
            <a:off x="3028277" y="2637730"/>
            <a:ext cx="2424034" cy="1650042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cs typeface="Arial" panose="020B0604020202020204" pitchFamily="34" charset="0"/>
              </a:rPr>
              <a:t>Buatlah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daun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b="1" dirty="0" err="1">
                <a:cs typeface="Arial" panose="020B0604020202020204" pitchFamily="34" charset="0"/>
              </a:rPr>
              <a:t>dari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sedotan</a:t>
            </a:r>
            <a:r>
              <a:rPr lang="en-US" sz="2200" b="1" dirty="0">
                <a:cs typeface="Arial" panose="020B0604020202020204" pitchFamily="34" charset="0"/>
              </a:rPr>
              <a:t> yang </a:t>
            </a:r>
          </a:p>
          <a:p>
            <a:pPr algn="ctr"/>
            <a:r>
              <a:rPr lang="en-US" sz="2200" b="1" dirty="0" err="1">
                <a:cs typeface="Arial" panose="020B0604020202020204" pitchFamily="34" charset="0"/>
              </a:rPr>
              <a:t>berwarna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daun</a:t>
            </a:r>
            <a:r>
              <a:rPr lang="en-US" sz="22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12F5BB0F-5DB4-A10E-3A0F-5E88E2B2BD0C}"/>
              </a:ext>
            </a:extLst>
          </p:cNvPr>
          <p:cNvSpPr/>
          <p:nvPr/>
        </p:nvSpPr>
        <p:spPr>
          <a:xfrm>
            <a:off x="6040510" y="2647416"/>
            <a:ext cx="2424034" cy="1650042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cs typeface="Arial" panose="020B0604020202020204" pitchFamily="34" charset="0"/>
              </a:rPr>
              <a:t>Tempelkan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daun</a:t>
            </a:r>
            <a:r>
              <a:rPr lang="en-US" sz="2200" b="1" dirty="0">
                <a:cs typeface="Arial" panose="020B0604020202020204" pitchFamily="34" charset="0"/>
              </a:rPr>
              <a:t> di </a:t>
            </a:r>
          </a:p>
          <a:p>
            <a:pPr algn="ctr"/>
            <a:r>
              <a:rPr lang="en-US" sz="2200" b="1" dirty="0" err="1">
                <a:cs typeface="Arial" panose="020B0604020202020204" pitchFamily="34" charset="0"/>
              </a:rPr>
              <a:t>tangkai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bagian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lang="en-US" sz="2200" b="1" dirty="0" err="1">
                <a:cs typeface="Arial" panose="020B0604020202020204" pitchFamily="34" charset="0"/>
              </a:rPr>
              <a:t>bawah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b="1" dirty="0" err="1">
                <a:cs typeface="Arial" panose="020B0604020202020204" pitchFamily="34" charset="0"/>
              </a:rPr>
              <a:t>bunga</a:t>
            </a:r>
            <a:r>
              <a:rPr lang="en-US" sz="2200" b="1" dirty="0"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43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xmlns="" id="{6472CC6F-BEB6-0C97-E083-7AC377D8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B016D1-FE07-D02D-77A5-878DABE75D6E}"/>
              </a:ext>
            </a:extLst>
          </p:cNvPr>
          <p:cNvSpPr/>
          <p:nvPr/>
        </p:nvSpPr>
        <p:spPr>
          <a:xfrm>
            <a:off x="7600726" y="61826"/>
            <a:ext cx="1448215" cy="733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321477"/>
            <a:ext cx="3312368" cy="348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809"/>
            <a:ext cx="1520223" cy="487079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80962" y="409946"/>
            <a:ext cx="4779070" cy="733044"/>
            <a:chOff x="152400" y="214296"/>
            <a:chExt cx="4779070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47790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4039170" cy="51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Kreasi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Komik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87624" y="1267991"/>
            <a:ext cx="4545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komik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beragam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aturan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.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0C9F6E-AFBC-F60C-EC19-56CBE0F82802}"/>
              </a:ext>
            </a:extLst>
          </p:cNvPr>
          <p:cNvSpPr txBox="1"/>
          <p:nvPr/>
        </p:nvSpPr>
        <p:spPr>
          <a:xfrm>
            <a:off x="1187624" y="2777988"/>
            <a:ext cx="46046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Komik</a:t>
            </a:r>
            <a:r>
              <a:rPr lang="en-US" sz="2800" dirty="0"/>
              <a:t>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lucu</a:t>
            </a:r>
            <a:r>
              <a:rPr lang="en-US" sz="2800" b="1" dirty="0">
                <a:solidFill>
                  <a:srgbClr val="990033"/>
                </a:solidFill>
              </a:rPr>
              <a:t>, </a:t>
            </a:r>
            <a:r>
              <a:rPr lang="en-US" sz="2800" b="1" dirty="0" err="1">
                <a:solidFill>
                  <a:srgbClr val="990033"/>
                </a:solidFill>
              </a:rPr>
              <a:t>jenaka</a:t>
            </a:r>
            <a:r>
              <a:rPr lang="en-US" sz="2800" b="1" dirty="0">
                <a:solidFill>
                  <a:srgbClr val="990033"/>
                </a:solidFill>
              </a:rPr>
              <a:t>, dan </a:t>
            </a:r>
            <a:r>
              <a:rPr lang="en-US" sz="2800" b="1" dirty="0" err="1">
                <a:solidFill>
                  <a:srgbClr val="990033"/>
                </a:solidFill>
              </a:rPr>
              <a:t>mudah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b="1" dirty="0" err="1">
                <a:solidFill>
                  <a:srgbClr val="990033"/>
                </a:solidFill>
              </a:rPr>
              <a:t>dipahami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en-US" sz="2800" dirty="0"/>
              <a:t>oleh </a:t>
            </a:r>
            <a:r>
              <a:rPr lang="en-US" sz="2800" dirty="0" err="1"/>
              <a:t>pembaca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160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re\KONTEN QR\BACKGROUND\kuning.jpg">
            <a:extLst>
              <a:ext uri="{FF2B5EF4-FFF2-40B4-BE49-F238E27FC236}">
                <a16:creationId xmlns:a16="http://schemas.microsoft.com/office/drawing/2014/main" xmlns="" id="{5EBEC83B-36C9-9A18-97B5-4FC853AB1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0" y="0"/>
            <a:ext cx="9144001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xmlns="" id="{CE8A38AA-0810-A855-E3E8-AB990FDB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400660" y="1419622"/>
            <a:ext cx="2144975" cy="336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3CBF90-6DF9-54E0-0106-C13FA6566422}"/>
              </a:ext>
            </a:extLst>
          </p:cNvPr>
          <p:cNvSpPr txBox="1"/>
          <p:nvPr/>
        </p:nvSpPr>
        <p:spPr>
          <a:xfrm>
            <a:off x="2771800" y="120359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Unsur</a:t>
            </a:r>
            <a:r>
              <a:rPr lang="en-US" sz="3200" b="1" dirty="0">
                <a:solidFill>
                  <a:srgbClr val="0070C0"/>
                </a:solidFill>
              </a:rPr>
              <a:t> umum </a:t>
            </a:r>
            <a:r>
              <a:rPr lang="en-US" sz="3200" b="1" dirty="0" err="1">
                <a:solidFill>
                  <a:srgbClr val="0070C0"/>
                </a:solidFill>
              </a:rPr>
              <a:t>komik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76E8854-8204-0E9B-00B8-A8789482A8DD}"/>
              </a:ext>
            </a:extLst>
          </p:cNvPr>
          <p:cNvSpPr/>
          <p:nvPr/>
        </p:nvSpPr>
        <p:spPr>
          <a:xfrm>
            <a:off x="2902782" y="2021637"/>
            <a:ext cx="1395079" cy="554366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cs typeface="Arial" panose="020B0604020202020204" pitchFamily="34" charset="0"/>
              </a:rPr>
              <a:t>Tema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1228BF6-A16D-98DC-5F6D-C22CC2EAE5D1}"/>
              </a:ext>
            </a:extLst>
          </p:cNvPr>
          <p:cNvSpPr/>
          <p:nvPr/>
        </p:nvSpPr>
        <p:spPr>
          <a:xfrm>
            <a:off x="4552397" y="2021637"/>
            <a:ext cx="3639600" cy="554366"/>
          </a:xfrm>
          <a:prstGeom prst="roundRect">
            <a:avLst/>
          </a:prstGeom>
          <a:solidFill>
            <a:srgbClr val="204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cs typeface="Arial" panose="020B0604020202020204" pitchFamily="34" charset="0"/>
              </a:rPr>
              <a:t>Tokoh</a:t>
            </a:r>
            <a:r>
              <a:rPr lang="en-US" sz="2800" b="1" dirty="0">
                <a:cs typeface="Arial" panose="020B0604020202020204" pitchFamily="34" charset="0"/>
              </a:rPr>
              <a:t> dan </a:t>
            </a:r>
            <a:r>
              <a:rPr lang="en-US" sz="2800" b="1" dirty="0" err="1">
                <a:cs typeface="Arial" panose="020B0604020202020204" pitchFamily="34" charset="0"/>
              </a:rPr>
              <a:t>penokohan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0775B550-1C6F-4ACF-E6F1-A5A05DFA7AA0}"/>
              </a:ext>
            </a:extLst>
          </p:cNvPr>
          <p:cNvSpPr/>
          <p:nvPr/>
        </p:nvSpPr>
        <p:spPr>
          <a:xfrm>
            <a:off x="3361757" y="2855020"/>
            <a:ext cx="2016224" cy="554366"/>
          </a:xfrm>
          <a:prstGeom prst="roundRect">
            <a:avLst/>
          </a:prstGeom>
          <a:solidFill>
            <a:srgbClr val="48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Alur cerita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23478"/>
            <a:ext cx="1341092" cy="43204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774F91CA-6C9C-F2CA-F57F-3F6C8CB409B6}"/>
              </a:ext>
            </a:extLst>
          </p:cNvPr>
          <p:cNvSpPr/>
          <p:nvPr/>
        </p:nvSpPr>
        <p:spPr>
          <a:xfrm>
            <a:off x="5642026" y="2859782"/>
            <a:ext cx="1320131" cy="55436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cs typeface="Arial" panose="020B0604020202020204" pitchFamily="34" charset="0"/>
              </a:rPr>
              <a:t>Latar</a:t>
            </a:r>
            <a:endParaRPr lang="en-US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3000"/>
    </mc:Choice>
    <mc:Fallback xmlns="">
      <p:transition advClick="0" advTm="1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2158</Words>
  <Application>Microsoft Office PowerPoint</Application>
  <PresentationFormat>On-screen Show (16:9)</PresentationFormat>
  <Paragraphs>422</Paragraphs>
  <Slides>67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Cambria Math</vt:lpstr>
      <vt:lpstr>ＭＳ Ｐゴシック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Fajar Addana</cp:lastModifiedBy>
  <cp:revision>113</cp:revision>
  <dcterms:created xsi:type="dcterms:W3CDTF">2022-01-17T01:37:52Z</dcterms:created>
  <dcterms:modified xsi:type="dcterms:W3CDTF">2023-03-24T07:53:39Z</dcterms:modified>
</cp:coreProperties>
</file>