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67" r:id="rId3"/>
    <p:sldId id="258" r:id="rId4"/>
    <p:sldId id="268" r:id="rId5"/>
    <p:sldId id="269" r:id="rId6"/>
    <p:sldId id="270" r:id="rId7"/>
    <p:sldId id="262" r:id="rId8"/>
    <p:sldId id="27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B923C4-41E5-40A8-B9D9-3327E9FE539C}">
          <p14:sldIdLst>
            <p14:sldId id="273"/>
            <p14:sldId id="267"/>
            <p14:sldId id="258"/>
            <p14:sldId id="268"/>
            <p14:sldId id="269"/>
            <p14:sldId id="270"/>
            <p14:sldId id="262"/>
            <p14:sldId id="2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DA0"/>
    <a:srgbClr val="FFCCFF"/>
    <a:srgbClr val="BB4D84"/>
    <a:srgbClr val="080808"/>
    <a:srgbClr val="9966FF"/>
    <a:srgbClr val="AD6529"/>
    <a:srgbClr val="D56B59"/>
    <a:srgbClr val="647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2" d="100"/>
          <a:sy n="72"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AE7EB907-0151-44A3-8C00-3B3DF0E4BF15}" type="datetimeFigureOut">
              <a:rPr lang="en-ID" smtClean="0"/>
              <a:t>6/22/2022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AE7EB907-0151-44A3-8C00-3B3DF0E4BF15}" type="datetimeFigureOut">
              <a:rPr lang="en-ID" smtClean="0"/>
              <a:t>6/22/2022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AE7EB907-0151-44A3-8C00-3B3DF0E4BF15}" type="datetimeFigureOut">
              <a:rPr lang="en-ID" smtClean="0"/>
              <a:t>6/22/2022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AE7EB907-0151-44A3-8C00-3B3DF0E4BF15}" type="datetimeFigureOut">
              <a:rPr lang="en-ID" smtClean="0"/>
              <a:t>6/22/2022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EB907-0151-44A3-8C00-3B3DF0E4BF15}" type="datetimeFigureOut">
              <a:rPr lang="en-ID" smtClean="0"/>
              <a:t>6/22/2022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p:cNvSpPr>
            <a:spLocks noGrp="1"/>
          </p:cNvSpPr>
          <p:nvPr>
            <p:ph type="dt" sz="half" idx="10"/>
          </p:nvPr>
        </p:nvSpPr>
        <p:spPr/>
        <p:txBody>
          <a:bodyPr/>
          <a:lstStyle/>
          <a:p>
            <a:fld id="{AE7EB907-0151-44A3-8C00-3B3DF0E4BF15}" type="datetimeFigureOut">
              <a:rPr lang="en-ID" smtClean="0"/>
              <a:t>6/22/2022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p:cNvSpPr>
            <a:spLocks noGrp="1"/>
          </p:cNvSpPr>
          <p:nvPr>
            <p:ph type="dt" sz="half" idx="10"/>
          </p:nvPr>
        </p:nvSpPr>
        <p:spPr/>
        <p:txBody>
          <a:bodyPr/>
          <a:lstStyle/>
          <a:p>
            <a:fld id="{AE7EB907-0151-44A3-8C00-3B3DF0E4BF15}" type="datetimeFigureOut">
              <a:rPr lang="en-ID" smtClean="0"/>
              <a:t>6/22/2022</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AE7EB907-0151-44A3-8C00-3B3DF0E4BF15}" type="datetimeFigureOut">
              <a:rPr lang="en-ID" smtClean="0"/>
              <a:t>6/22/2022</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EB907-0151-44A3-8C00-3B3DF0E4BF15}" type="datetimeFigureOut">
              <a:rPr lang="en-ID" smtClean="0"/>
              <a:t>6/22/2022</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EB907-0151-44A3-8C00-3B3DF0E4BF15}" type="datetimeFigureOut">
              <a:rPr lang="en-ID" smtClean="0"/>
              <a:t>6/22/2022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EB907-0151-44A3-8C00-3B3DF0E4BF15}" type="datetimeFigureOut">
              <a:rPr lang="en-ID" smtClean="0"/>
              <a:t>6/22/2022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869768D-932A-4AC1-930A-51E25120F7F5}" type="slidenum">
              <a:rPr lang="en-ID" smtClean="0"/>
              <a:t>‹#›</a:t>
            </a:fld>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EB907-0151-44A3-8C00-3B3DF0E4BF15}" type="datetimeFigureOut">
              <a:rPr lang="en-ID" smtClean="0"/>
              <a:t>6/22/2022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9768D-932A-4AC1-930A-51E25120F7F5}" type="slidenum">
              <a:rPr lang="en-ID" smtClean="0"/>
              <a:t>‹#›</a:t>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freepik.com/brgfx"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duotone>
              <a:prstClr val="black"/>
              <a:schemeClr val="accent6">
                <a:tint val="45000"/>
                <a:satMod val="400000"/>
              </a:schemeClr>
            </a:duotone>
          </a:blip>
          <a:stretch>
            <a:fillRect/>
          </a:stretch>
        </p:blipFill>
        <p:spPr>
          <a:xfrm>
            <a:off x="1764477" y="4555625"/>
            <a:ext cx="676715" cy="646232"/>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p:cNvPicPr>
            <a:picLocks noChangeAspect="1"/>
          </p:cNvPicPr>
          <p:nvPr/>
        </p:nvPicPr>
        <p:blipFill>
          <a:blip r:embed="rId4"/>
          <a:stretch>
            <a:fillRect/>
          </a:stretch>
        </p:blipFill>
        <p:spPr>
          <a:xfrm>
            <a:off x="1967736" y="1222369"/>
            <a:ext cx="2674888" cy="3656372"/>
          </a:xfrm>
          <a:prstGeom prst="rect">
            <a:avLst/>
          </a:prstGeom>
        </p:spPr>
      </p:pic>
      <p:sp>
        <p:nvSpPr>
          <p:cNvPr id="37" name="タイトル 1"/>
          <p:cNvSpPr txBox="1"/>
          <p:nvPr/>
        </p:nvSpPr>
        <p:spPr>
          <a:xfrm>
            <a:off x="4871085" y="2218055"/>
            <a:ext cx="5071745" cy="666750"/>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585">
              <a:defRPr/>
            </a:pPr>
            <a:r>
              <a:rPr kumimoji="1" lang="en-US" altLang="ja-JP" sz="3200" b="1" spc="0" dirty="0">
                <a:solidFill>
                  <a:schemeClr val="tx1">
                    <a:lumMod val="65000"/>
                    <a:lumOff val="35000"/>
                  </a:schemeClr>
                </a:solidFill>
                <a:latin typeface="Arial" panose="020B0604020202020204" pitchFamily="34" charset="0"/>
                <a:cs typeface="Arial" panose="020B0604020202020204" pitchFamily="34" charset="0"/>
              </a:rPr>
              <a:t>MEDIA MENGAJAR</a:t>
            </a:r>
            <a:endParaRPr kumimoji="1" lang="ja-JP" altLang="en-US" sz="3200" b="1" spc="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テキスト プレースホルダー 11"/>
          <p:cNvSpPr txBox="1"/>
          <p:nvPr/>
        </p:nvSpPr>
        <p:spPr>
          <a:xfrm>
            <a:off x="5158128" y="2968703"/>
            <a:ext cx="4495775" cy="718215"/>
          </a:xfrm>
          <a:prstGeom prst="rect">
            <a:avLst/>
          </a:prstGeom>
        </p:spPr>
        <p:txBody>
          <a:bodyPr anchor="t">
            <a:noAutofit/>
          </a:bodyPr>
          <a:lstStyle>
            <a:lvl1pPr marL="342900" indent="-342900" algn="ctr" defTabSz="914400" rtl="0" eaLnBrk="1" latinLnBrk="0" hangingPunct="1">
              <a:spcBef>
                <a:spcPct val="20000"/>
              </a:spcBef>
              <a:buFont typeface="Arial" panose="020B0604020202020204"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3200" b="1" dirty="0" err="1">
                <a:solidFill>
                  <a:srgbClr val="F8A01B"/>
                </a:solidFill>
                <a:cs typeface="Arial" panose="020B0604020202020204" pitchFamily="34" charset="0"/>
              </a:rPr>
              <a:t>Pendidikan</a:t>
            </a:r>
            <a:r>
              <a:rPr lang="en-US" sz="3200" b="1" dirty="0">
                <a:solidFill>
                  <a:srgbClr val="F8A01B"/>
                </a:solidFill>
                <a:cs typeface="Arial" panose="020B0604020202020204" pitchFamily="34" charset="0"/>
              </a:rPr>
              <a:t> Agama Islam </a:t>
            </a:r>
            <a:r>
              <a:rPr lang="en-US" sz="3200" b="1" dirty="0" err="1">
                <a:solidFill>
                  <a:srgbClr val="F8A01B"/>
                </a:solidFill>
                <a:cs typeface="Arial" panose="020B0604020202020204" pitchFamily="34" charset="0"/>
              </a:rPr>
              <a:t>dan</a:t>
            </a:r>
            <a:r>
              <a:rPr lang="en-US" sz="3200" b="1" dirty="0">
                <a:solidFill>
                  <a:srgbClr val="F8A01B"/>
                </a:solidFill>
                <a:cs typeface="Arial" panose="020B0604020202020204" pitchFamily="34" charset="0"/>
              </a:rPr>
              <a:t> Budi </a:t>
            </a:r>
            <a:r>
              <a:rPr lang="en-US" sz="3200" b="1" dirty="0" err="1">
                <a:solidFill>
                  <a:srgbClr val="F8A01B"/>
                </a:solidFill>
                <a:cs typeface="Arial" panose="020B0604020202020204" pitchFamily="34" charset="0"/>
              </a:rPr>
              <a:t>Pekerti</a:t>
            </a:r>
            <a:endParaRPr lang="en-US" sz="3200" b="1" dirty="0">
              <a:solidFill>
                <a:srgbClr val="F8A01B"/>
              </a:solidFill>
              <a:cs typeface="Arial" panose="020B0604020202020204" pitchFamily="34" charset="0"/>
            </a:endParaRPr>
          </a:p>
        </p:txBody>
      </p:sp>
      <p:cxnSp>
        <p:nvCxnSpPr>
          <p:cNvPr id="39" name="直線コネクタ 9"/>
          <p:cNvCxnSpPr/>
          <p:nvPr/>
        </p:nvCxnSpPr>
        <p:spPr>
          <a:xfrm>
            <a:off x="5158130" y="4097655"/>
            <a:ext cx="4495775" cy="0"/>
          </a:xfrm>
          <a:prstGeom prst="line">
            <a:avLst/>
          </a:prstGeom>
          <a:noFill/>
          <a:ln w="28575" cap="flat" cmpd="sng" algn="ctr">
            <a:solidFill>
              <a:schemeClr val="tx1">
                <a:lumMod val="65000"/>
                <a:lumOff val="35000"/>
              </a:schemeClr>
            </a:solidFill>
            <a:prstDash val="solid"/>
            <a:headEnd type="oval"/>
            <a:tailEnd type="oval"/>
          </a:ln>
          <a:effectLst/>
        </p:spPr>
      </p:cxnSp>
      <p:sp>
        <p:nvSpPr>
          <p:cNvPr id="41" name="Rectangle 40"/>
          <p:cNvSpPr/>
          <p:nvPr/>
        </p:nvSpPr>
        <p:spPr>
          <a:xfrm>
            <a:off x="6532059" y="4198456"/>
            <a:ext cx="1747914" cy="315471"/>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 KELAS 4</a:t>
            </a:r>
            <a:endParaRPr lang="id-ID" sz="1600" b="1" dirty="0">
              <a:solidFill>
                <a:schemeClr val="tx1">
                  <a:lumMod val="65000"/>
                  <a:lumOff val="35000"/>
                </a:schemeClr>
              </a:solidFill>
            </a:endParaRPr>
          </a:p>
        </p:txBody>
      </p:sp>
    </p:spTree>
    <p:extLst>
      <p:ext uri="{BB962C8B-B14F-4D97-AF65-F5344CB8AC3E}">
        <p14:creationId xmlns:p14="http://schemas.microsoft.com/office/powerpoint/2010/main" val="182613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10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600"/>
                            </p:stCondLst>
                            <p:childTnLst>
                              <p:par>
                                <p:cTn id="14" presetID="16" presetClass="entr" presetSubtype="37"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1000"/>
                                        <p:tgtEl>
                                          <p:spTgt spid="3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fltVal val="0"/>
                                          </p:val>
                                        </p:tav>
                                        <p:tav tm="100000">
                                          <p:val>
                                            <p:strVal val="#ppt_w"/>
                                          </p:val>
                                        </p:tav>
                                      </p:tavLst>
                                    </p:anim>
                                    <p:anim calcmode="lin" valueType="num">
                                      <p:cBhvr>
                                        <p:cTn id="20" dur="1000" fill="hold"/>
                                        <p:tgtEl>
                                          <p:spTgt spid="41"/>
                                        </p:tgtEl>
                                        <p:attrNameLst>
                                          <p:attrName>ppt_h</p:attrName>
                                        </p:attrNameLst>
                                      </p:cBhvr>
                                      <p:tavLst>
                                        <p:tav tm="0">
                                          <p:val>
                                            <p:fltVal val="0"/>
                                          </p:val>
                                        </p:tav>
                                        <p:tav tm="100000">
                                          <p:val>
                                            <p:strVal val="#ppt_h"/>
                                          </p:val>
                                        </p:tav>
                                      </p:tavLst>
                                    </p:anim>
                                    <p:animEffect transition="in" filter="fade">
                                      <p:cBhvr>
                                        <p:cTn id="2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 y="6163310"/>
            <a:ext cx="12282805" cy="694690"/>
          </a:xfrm>
          <a:prstGeom prst="rect">
            <a:avLst/>
          </a:prstGeom>
        </p:spPr>
      </p:pic>
      <p:grpSp>
        <p:nvGrpSpPr>
          <p:cNvPr id="3" name="Group 2"/>
          <p:cNvGrpSpPr/>
          <p:nvPr/>
        </p:nvGrpSpPr>
        <p:grpSpPr>
          <a:xfrm>
            <a:off x="1099336" y="619809"/>
            <a:ext cx="5959959" cy="672337"/>
            <a:chOff x="1611544" y="3350336"/>
            <a:chExt cx="5544563" cy="518783"/>
          </a:xfrm>
          <a:solidFill>
            <a:schemeClr val="accent4">
              <a:lumMod val="20000"/>
              <a:lumOff val="80000"/>
            </a:schemeClr>
          </a:solidFill>
        </p:grpSpPr>
        <p:sp>
          <p:nvSpPr>
            <p:cNvPr id="8" name="Parallelogram 7"/>
            <p:cNvSpPr/>
            <p:nvPr/>
          </p:nvSpPr>
          <p:spPr>
            <a:xfrm>
              <a:off x="1611544" y="3352296"/>
              <a:ext cx="5544563" cy="516823"/>
            </a:xfrm>
            <a:prstGeom prst="parallelogram">
              <a:avLst>
                <a:gd name="adj" fmla="val 453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テキスト プレースホルダー 17"/>
            <p:cNvSpPr txBox="1"/>
            <p:nvPr/>
          </p:nvSpPr>
          <p:spPr>
            <a:xfrm>
              <a:off x="2094771" y="3350336"/>
              <a:ext cx="4443561" cy="447346"/>
            </a:xfrm>
            <a:prstGeom prst="rect">
              <a:avLst/>
            </a:prstGeom>
            <a:grpFill/>
          </p:spPr>
          <p:txBody>
            <a:bodyPr vert="horz" lIns="36000" tIns="36000" rIns="36000" bIns="36000" rtlCol="0" anchor="ctr">
              <a:noAutofit/>
            </a:bodyPr>
            <a:lstStyle>
              <a:lvl1pPr marL="342900" indent="-342900" algn="l" defTabSz="1632585" rtl="0" eaLnBrk="1" latinLnBrk="0" hangingPunct="1">
                <a:lnSpc>
                  <a:spcPct val="120000"/>
                </a:lnSpc>
                <a:spcBef>
                  <a:spcPts val="1200"/>
                </a:spcBef>
                <a:buClr>
                  <a:schemeClr val="accent5"/>
                </a:buClr>
                <a:buFont typeface="Wingdings" panose="05000000000000000000" pitchFamily="2" charset="2"/>
                <a:buChar char="l"/>
                <a:defRPr kumimoji="1" sz="2000" kern="1200" baseline="0">
                  <a:solidFill>
                    <a:schemeClr val="tx2"/>
                  </a:solidFill>
                  <a:latin typeface="+mn-lt"/>
                  <a:ea typeface="+mn-ea"/>
                  <a:cs typeface="+mn-cs"/>
                </a:defRPr>
              </a:lvl1pPr>
              <a:lvl2pPr marL="1326515" indent="-510540" algn="l" defTabSz="1632585"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890" indent="-408305" algn="l" defTabSz="1632585"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50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47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8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69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67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28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marL="0" indent="0" algn="ctr">
                <a:buNone/>
              </a:pPr>
              <a:r>
                <a:rPr lang="en-US" sz="3600" b="1" dirty="0" err="1">
                  <a:solidFill>
                    <a:srgbClr val="BB4D84"/>
                  </a:solidFill>
                  <a:sym typeface="+mn-ea"/>
                </a:rPr>
                <a:t>Pentingnya Silaturahim</a:t>
              </a:r>
              <a:endParaRPr lang="en-US" sz="3600" b="1" dirty="0">
                <a:solidFill>
                  <a:srgbClr val="BB4D84"/>
                </a:solidFill>
                <a:sym typeface="+mn-ea"/>
              </a:endParaRPr>
            </a:p>
          </p:txBody>
        </p:sp>
      </p:grpSp>
      <p:sp>
        <p:nvSpPr>
          <p:cNvPr id="19" name="直角三角形 28"/>
          <p:cNvSpPr/>
          <p:nvPr/>
        </p:nvSpPr>
        <p:spPr>
          <a:xfrm rot="2700000">
            <a:off x="316014" y="335803"/>
            <a:ext cx="1157922" cy="1157922"/>
          </a:xfrm>
          <a:prstGeom prst="rtTriangle">
            <a:avLst/>
          </a:prstGeom>
          <a:solidFill>
            <a:schemeClr val="accent2">
              <a:lumMod val="75000"/>
            </a:schemeClr>
          </a:solidFill>
          <a:ln w="25400" cap="flat" cmpd="sng" algn="ctr">
            <a:noFill/>
            <a:prstDash val="sysDot"/>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algn="ctr" defTabSz="1219200">
              <a:defRPr/>
            </a:pPr>
            <a:endParaRPr kumimoji="1" lang="ja-JP" altLang="en-US" kern="0" dirty="0">
              <a:solidFill>
                <a:srgbClr val="5BB8D1"/>
              </a:solidFill>
              <a:latin typeface="Open Sans" panose="020B0606030504020204"/>
            </a:endParaRPr>
          </a:p>
        </p:txBody>
      </p:sp>
      <p:sp>
        <p:nvSpPr>
          <p:cNvPr id="20" name="直角三角形 8"/>
          <p:cNvSpPr/>
          <p:nvPr/>
        </p:nvSpPr>
        <p:spPr>
          <a:xfrm rot="2700000">
            <a:off x="538794" y="335814"/>
            <a:ext cx="1157922" cy="1157922"/>
          </a:xfrm>
          <a:prstGeom prst="rtTriangle">
            <a:avLst/>
          </a:prstGeom>
          <a:solidFill>
            <a:schemeClr val="accent2"/>
          </a:solidFill>
          <a:ln w="25400" cap="flat" cmpd="sng" algn="ctr">
            <a:noFill/>
            <a:prstDash val="sysDot"/>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algn="ctr" defTabSz="1219200">
              <a:defRPr/>
            </a:pPr>
            <a:endParaRPr kumimoji="1" lang="ja-JP" altLang="en-US" kern="0" dirty="0">
              <a:solidFill>
                <a:srgbClr val="5BB8D1"/>
              </a:solidFill>
              <a:latin typeface="Open Sans" panose="020B0606030504020204"/>
            </a:endParaRPr>
          </a:p>
        </p:txBody>
      </p:sp>
      <p:grpSp>
        <p:nvGrpSpPr>
          <p:cNvPr id="22" name="Group 21"/>
          <p:cNvGrpSpPr/>
          <p:nvPr/>
        </p:nvGrpSpPr>
        <p:grpSpPr>
          <a:xfrm>
            <a:off x="616297" y="449427"/>
            <a:ext cx="1002917" cy="1003319"/>
            <a:chOff x="2895601" y="-542991"/>
            <a:chExt cx="960519" cy="960903"/>
          </a:xfrm>
        </p:grpSpPr>
        <p:grpSp>
          <p:nvGrpSpPr>
            <p:cNvPr id="23" name="Group 22"/>
            <p:cNvGrpSpPr/>
            <p:nvPr/>
          </p:nvGrpSpPr>
          <p:grpSpPr>
            <a:xfrm>
              <a:off x="2895601" y="-542991"/>
              <a:ext cx="960519" cy="960519"/>
              <a:chOff x="2895601" y="-542991"/>
              <a:chExt cx="960519" cy="960519"/>
            </a:xfrm>
          </p:grpSpPr>
          <p:sp>
            <p:nvSpPr>
              <p:cNvPr id="26" name="Oval 25"/>
              <p:cNvSpPr/>
              <p:nvPr/>
            </p:nvSpPr>
            <p:spPr>
              <a:xfrm>
                <a:off x="2895601" y="-542991"/>
                <a:ext cx="960519" cy="96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100" dirty="0">
                  <a:solidFill>
                    <a:srgbClr val="4F81BD"/>
                  </a:solidFill>
                </a:endParaRPr>
              </a:p>
            </p:txBody>
          </p:sp>
          <p:sp>
            <p:nvSpPr>
              <p:cNvPr id="27" name="Oval 26"/>
              <p:cNvSpPr/>
              <p:nvPr/>
            </p:nvSpPr>
            <p:spPr>
              <a:xfrm>
                <a:off x="2926336" y="-512255"/>
                <a:ext cx="898264" cy="898263"/>
              </a:xfrm>
              <a:prstGeom prst="ellipse">
                <a:avLst/>
              </a:prstGeom>
              <a:solidFill>
                <a:srgbClr val="F8A01B"/>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100" dirty="0"/>
              </a:p>
            </p:txBody>
          </p:sp>
        </p:grpSp>
        <p:sp>
          <p:nvSpPr>
            <p:cNvPr id="24" name="Rectangle 23"/>
            <p:cNvSpPr/>
            <p:nvPr/>
          </p:nvSpPr>
          <p:spPr>
            <a:xfrm>
              <a:off x="3080572" y="-488577"/>
              <a:ext cx="589789" cy="418852"/>
            </a:xfrm>
            <a:prstGeom prst="rect">
              <a:avLst/>
            </a:prstGeom>
            <a:noFill/>
          </p:spPr>
          <p:txBody>
            <a:bodyPr wrap="none" lIns="68580" tIns="34290" rIns="68580" bIns="34290">
              <a:spAutoFit/>
            </a:bodyPr>
            <a:lstStyle/>
            <a:p>
              <a:pPr algn="ctr"/>
              <a:r>
                <a:rPr lang="en-US" sz="3200" b="1" dirty="0">
                  <a:ln w="0"/>
                  <a:solidFill>
                    <a:schemeClr val="bg1"/>
                  </a:solidFill>
                  <a:effectLst>
                    <a:outerShdw blurRad="38100" dist="19050" dir="2700000" algn="tl" rotWithShape="0">
                      <a:schemeClr val="dk1">
                        <a:alpha val="40000"/>
                      </a:schemeClr>
                    </a:outerShdw>
                  </a:effectLst>
                </a:rPr>
                <a:t>Bab</a:t>
              </a:r>
            </a:p>
          </p:txBody>
        </p:sp>
        <p:sp>
          <p:nvSpPr>
            <p:cNvPr id="25" name="Rectangle 24"/>
            <p:cNvSpPr/>
            <p:nvPr/>
          </p:nvSpPr>
          <p:spPr>
            <a:xfrm>
              <a:off x="3220169" y="-119089"/>
              <a:ext cx="328404" cy="537001"/>
            </a:xfrm>
            <a:prstGeom prst="rect">
              <a:avLst/>
            </a:prstGeom>
            <a:noFill/>
          </p:spPr>
          <p:txBody>
            <a:bodyPr wrap="none" lIns="68580" tIns="34290" rIns="68580" bIns="34290">
              <a:spAutoFit/>
            </a:bodyPr>
            <a:lstStyle/>
            <a:p>
              <a:pPr algn="ctr"/>
              <a:r>
                <a:rPr lang="en-US" sz="3200" b="1" dirty="0">
                  <a:ln w="0"/>
                  <a:solidFill>
                    <a:schemeClr val="bg1"/>
                  </a:solidFill>
                  <a:effectLst>
                    <a:outerShdw blurRad="38100" dist="19050" dir="2700000" algn="tl" rotWithShape="0">
                      <a:schemeClr val="dk1">
                        <a:alpha val="40000"/>
                      </a:schemeClr>
                    </a:outerShdw>
                  </a:effectLst>
                </a:rPr>
                <a:t>7</a:t>
              </a:r>
            </a:p>
          </p:txBody>
        </p:sp>
      </p:grpSp>
      <p:sp>
        <p:nvSpPr>
          <p:cNvPr id="14" name="TextBox 1"/>
          <p:cNvSpPr txBox="1"/>
          <p:nvPr/>
        </p:nvSpPr>
        <p:spPr>
          <a:xfrm>
            <a:off x="2049931" y="1674372"/>
            <a:ext cx="8690610" cy="4276725"/>
          </a:xfrm>
          <a:prstGeom prst="rect">
            <a:avLst/>
          </a:prstGeom>
          <a:noFill/>
        </p:spPr>
        <p:txBody>
          <a:bodyPr wrap="square" rtlCol="0">
            <a:spAutoFit/>
          </a:bodyPr>
          <a:lstStyle/>
          <a:p>
            <a:pPr algn="ctr" rtl="0"/>
            <a:r>
              <a:rPr lang="ar-SA" altLang="ar-SA" sz="2800" dirty="0">
                <a:solidFill>
                  <a:schemeClr val="accent1">
                    <a:lumMod val="50000"/>
                  </a:schemeClr>
                </a:solidFill>
                <a:latin typeface="Adobe نسخ Medium" panose="01010101010101010101" pitchFamily="50" charset="-78"/>
                <a:cs typeface="Adobe نسخ Medium" panose="01010101010101010101" pitchFamily="50" charset="-78"/>
              </a:rPr>
              <a:t>وَالتِّيْنِ وَالزَّيْتُوْنِۙ (١) وَطُوْرِ سِيْنِيْنَۙ (٢) وَهٰذَا الْبَلَدِ الْاَمِيْنِۙ (٣) لَقَدْ خَلَقْنَا الْاِنْسَانَ فِيْٓ اَحْسَنِ تَقْوِيْمٍۖ (٤) ثُمَّ رَدَدْنٰهُ اَسْفَلَ سٰفِلِيْنَۙ (٥) اِلَّا الَّذِيْنَ اٰمَنُوْا وَعَمِلُوا الصّٰلِحٰتِ فَلَهُمْ اَجْرٌ غَيْرُ مَمْنُوْنٍۗ (٦) فَمَا يُكَذِّبُكَ بَعْدُ بِالدِّيْنِۗ (٧) اَلَيْسَ اللّٰهُ بِاَحْكَمِ الْحٰكِمِيْنَ (٨)</a:t>
            </a:r>
            <a:endParaRPr lang="en-US" altLang="ar-SA" sz="2800" dirty="0">
              <a:solidFill>
                <a:schemeClr val="accent1">
                  <a:lumMod val="50000"/>
                </a:schemeClr>
              </a:solidFill>
              <a:latin typeface="Adobe نسخ Medium" panose="01010101010101010101" pitchFamily="50" charset="-78"/>
              <a:cs typeface="Adobe نسخ Medium" panose="01010101010101010101" pitchFamily="50" charset="-78"/>
            </a:endParaRPr>
          </a:p>
          <a:p>
            <a:pPr algn="ctr" rtl="0"/>
            <a:endParaRPr lang="en-US" altLang="ar-SA" sz="2800" dirty="0">
              <a:solidFill>
                <a:schemeClr val="accent1">
                  <a:lumMod val="50000"/>
                </a:schemeClr>
              </a:solidFill>
              <a:latin typeface="Adobe نسخ Medium" panose="01010101010101010101" pitchFamily="50" charset="-78"/>
              <a:cs typeface="Adobe نسخ Medium" panose="01010101010101010101" pitchFamily="50" charset="-78"/>
            </a:endParaRPr>
          </a:p>
          <a:p>
            <a:pPr algn="ctr" rtl="0"/>
            <a:r>
              <a:rPr lang="en-US" altLang="ar-SA" sz="2000" i="1" dirty="0">
                <a:solidFill>
                  <a:schemeClr val="accent1">
                    <a:lumMod val="50000"/>
                  </a:schemeClr>
                </a:solidFill>
                <a:cs typeface="+mn-lt"/>
              </a:rPr>
              <a:t>Demi (buah) tin dan (buah) zaitun (1) demi gunung Sinai (2) dan demi negeri (Makkah) yang aman ini (3) sungguh, Kami benar-benar telah menciptakan manusia dalam bentuk yang sebaik-baiknya (4) Kemudian, kami kembalikan dia ke tempat yang serendah-rendahnya (5) kecuali orang-orang yang beriman dan mengerjakan kebajikan. Maka, mereka akan mendapat pahala yang tidak putus-putusnya (6) Maka, apa alasanmu (wahai orang kafir) mendustakan hari Pembalasan setelah (adanya bukti-bukti) itu? (7) Bukankah Allah hakim yang paling adil? (8) </a:t>
            </a:r>
            <a:r>
              <a:rPr lang="en-US" altLang="ar-SA" sz="2000" b="1" dirty="0">
                <a:solidFill>
                  <a:schemeClr val="accent1">
                    <a:lumMod val="50000"/>
                  </a:schemeClr>
                </a:solidFill>
                <a:cs typeface="+mn-lt"/>
              </a:rPr>
              <a:t>(Q.S. At-Tin/95: 1-8)</a:t>
            </a:r>
          </a:p>
        </p:txBody>
      </p:sp>
      <p:pic>
        <p:nvPicPr>
          <p:cNvPr id="17" name="Picture 16"/>
          <p:cNvPicPr>
            <a:picLocks noChangeAspect="1"/>
          </p:cNvPicPr>
          <p:nvPr/>
        </p:nvPicPr>
        <p:blipFill rotWithShape="1">
          <a:blip r:embed="rId3"/>
          <a:srcRect t="11355" r="67558" b="54468"/>
          <a:stretch>
            <a:fillRect/>
          </a:stretch>
        </p:blipFill>
        <p:spPr>
          <a:xfrm rot="20510960">
            <a:off x="116008" y="4882717"/>
            <a:ext cx="1534231" cy="1068200"/>
          </a:xfrm>
          <a:prstGeom prst="rect">
            <a:avLst/>
          </a:prstGeom>
        </p:spPr>
      </p:pic>
      <p:pic>
        <p:nvPicPr>
          <p:cNvPr id="18" name="Picture 17"/>
          <p:cNvPicPr>
            <a:picLocks noChangeAspect="1"/>
          </p:cNvPicPr>
          <p:nvPr/>
        </p:nvPicPr>
        <p:blipFill rotWithShape="1">
          <a:blip r:embed="rId3"/>
          <a:srcRect l="70638" t="55494" r="-413" b="13739"/>
          <a:stretch>
            <a:fillRect/>
          </a:stretch>
        </p:blipFill>
        <p:spPr>
          <a:xfrm>
            <a:off x="10617330" y="5121476"/>
            <a:ext cx="1468654" cy="100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25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250"/>
                                        <p:tgtEl>
                                          <p:spTgt spid="19"/>
                                        </p:tgtEl>
                                      </p:cBhvr>
                                    </p:animEffect>
                                  </p:childTnLst>
                                </p:cTn>
                              </p:par>
                            </p:childTnLst>
                          </p:cTn>
                        </p:par>
                        <p:par>
                          <p:cTn id="11" fill="hold">
                            <p:stCondLst>
                              <p:cond delay="500"/>
                            </p:stCondLst>
                            <p:childTnLst>
                              <p:par>
                                <p:cTn id="12" presetID="16" presetClass="entr" presetSubtype="21" fill="hold" nodeType="after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 y="-1"/>
            <a:ext cx="12192000" cy="6858001"/>
          </a:xfrm>
          <a:prstGeom prst="rect">
            <a:avLst/>
          </a:prstGeom>
          <a:solidFill>
            <a:srgbClr val="FFFFFF"/>
          </a:solidFill>
        </p:spPr>
      </p:pic>
      <p:sp>
        <p:nvSpPr>
          <p:cNvPr id="18" name="Text Box 13"/>
          <p:cNvSpPr txBox="1"/>
          <p:nvPr/>
        </p:nvSpPr>
        <p:spPr>
          <a:xfrm>
            <a:off x="2058967" y="2973580"/>
            <a:ext cx="4596130" cy="1322070"/>
          </a:xfrm>
          <a:prstGeom prst="rect">
            <a:avLst/>
          </a:prstGeom>
          <a:noFill/>
        </p:spPr>
        <p:txBody>
          <a:bodyPr wrap="square" rtlCol="0">
            <a:spAutoFit/>
          </a:bodyPr>
          <a:lstStyle/>
          <a:p>
            <a:pPr algn="ctr"/>
            <a:r>
              <a:rPr lang="en-ID" sz="2000" b="1" dirty="0" err="1">
                <a:solidFill>
                  <a:srgbClr val="0070C0"/>
                </a:solidFill>
                <a:sym typeface="+mn-ea"/>
              </a:rPr>
              <a:t>Sejelek-jelek</a:t>
            </a:r>
            <a:r>
              <a:rPr lang="en-ID" sz="2000" b="1" dirty="0">
                <a:solidFill>
                  <a:srgbClr val="0070C0"/>
                </a:solidFill>
                <a:sym typeface="+mn-ea"/>
              </a:rPr>
              <a:t> </a:t>
            </a:r>
            <a:r>
              <a:rPr lang="en-ID" sz="2000" b="1" dirty="0" err="1">
                <a:solidFill>
                  <a:srgbClr val="0070C0"/>
                </a:solidFill>
                <a:sym typeface="+mn-ea"/>
              </a:rPr>
              <a:t>manusia</a:t>
            </a:r>
            <a:r>
              <a:rPr lang="en-ID" sz="2000" b="1" dirty="0">
                <a:solidFill>
                  <a:srgbClr val="0070C0"/>
                </a:solidFill>
                <a:sym typeface="+mn-ea"/>
              </a:rPr>
              <a:t> di </a:t>
            </a:r>
            <a:r>
              <a:rPr lang="en-ID" sz="2000" b="1" dirty="0" err="1">
                <a:solidFill>
                  <a:srgbClr val="0070C0"/>
                </a:solidFill>
                <a:sym typeface="+mn-ea"/>
              </a:rPr>
              <a:t>hadapan</a:t>
            </a:r>
            <a:r>
              <a:rPr lang="en-ID" sz="2000" b="1" dirty="0">
                <a:solidFill>
                  <a:srgbClr val="0070C0"/>
                </a:solidFill>
                <a:sym typeface="+mn-ea"/>
              </a:rPr>
              <a:t> Allah </a:t>
            </a:r>
            <a:r>
              <a:rPr lang="en-ID" sz="2000" b="1" dirty="0" err="1">
                <a:solidFill>
                  <a:srgbClr val="0070C0"/>
                </a:solidFill>
                <a:sym typeface="+mn-ea"/>
              </a:rPr>
              <a:t>Swt</a:t>
            </a:r>
            <a:r>
              <a:rPr lang="en-ID" sz="2000" b="1" dirty="0">
                <a:solidFill>
                  <a:srgbClr val="0070C0"/>
                </a:solidFill>
                <a:sym typeface="+mn-ea"/>
              </a:rPr>
              <a:t>. </a:t>
            </a:r>
            <a:r>
              <a:rPr lang="en-ID" sz="2000" b="1" dirty="0" err="1">
                <a:solidFill>
                  <a:srgbClr val="0070C0"/>
                </a:solidFill>
                <a:sym typeface="+mn-ea"/>
              </a:rPr>
              <a:t>adalah</a:t>
            </a:r>
            <a:r>
              <a:rPr lang="en-ID" sz="2000" b="1" dirty="0">
                <a:solidFill>
                  <a:srgbClr val="0070C0"/>
                </a:solidFill>
                <a:sym typeface="+mn-ea"/>
              </a:rPr>
              <a:t> orang yang </a:t>
            </a:r>
            <a:r>
              <a:rPr lang="en-ID" sz="2000" b="1" dirty="0" err="1">
                <a:solidFill>
                  <a:srgbClr val="0070C0"/>
                </a:solidFill>
                <a:sym typeface="+mn-ea"/>
              </a:rPr>
              <a:t>tidak</a:t>
            </a:r>
            <a:r>
              <a:rPr lang="en-ID" sz="2000" b="1" dirty="0">
                <a:solidFill>
                  <a:srgbClr val="0070C0"/>
                </a:solidFill>
                <a:sym typeface="+mn-ea"/>
              </a:rPr>
              <a:t> </a:t>
            </a:r>
            <a:r>
              <a:rPr lang="en-ID" sz="2000" b="1" dirty="0" err="1">
                <a:solidFill>
                  <a:srgbClr val="0070C0"/>
                </a:solidFill>
                <a:sym typeface="+mn-ea"/>
              </a:rPr>
              <a:t>beriman</a:t>
            </a:r>
            <a:r>
              <a:rPr lang="en-ID" sz="2000" b="1" dirty="0">
                <a:solidFill>
                  <a:srgbClr val="0070C0"/>
                </a:solidFill>
                <a:sym typeface="+mn-ea"/>
              </a:rPr>
              <a:t> dan </a:t>
            </a:r>
            <a:r>
              <a:rPr lang="en-ID" sz="2000" b="1" dirty="0" err="1">
                <a:solidFill>
                  <a:srgbClr val="0070C0"/>
                </a:solidFill>
                <a:sym typeface="+mn-ea"/>
              </a:rPr>
              <a:t>mendustakan</a:t>
            </a:r>
            <a:r>
              <a:rPr lang="en-ID" sz="2000" b="1" dirty="0">
                <a:solidFill>
                  <a:srgbClr val="0070C0"/>
                </a:solidFill>
                <a:sym typeface="+mn-ea"/>
              </a:rPr>
              <a:t> </a:t>
            </a:r>
            <a:r>
              <a:rPr lang="en-ID" sz="2000" b="1" dirty="0" err="1">
                <a:solidFill>
                  <a:srgbClr val="0070C0"/>
                </a:solidFill>
                <a:sym typeface="+mn-ea"/>
              </a:rPr>
              <a:t>hari</a:t>
            </a:r>
            <a:r>
              <a:rPr lang="en-ID" sz="2000" b="1" dirty="0">
                <a:solidFill>
                  <a:srgbClr val="0070C0"/>
                </a:solidFill>
                <a:sym typeface="+mn-ea"/>
              </a:rPr>
              <a:t> </a:t>
            </a:r>
            <a:r>
              <a:rPr lang="en-ID" sz="2000" b="1" dirty="0" err="1" smtClean="0">
                <a:solidFill>
                  <a:srgbClr val="0070C0"/>
                </a:solidFill>
                <a:sym typeface="+mn-ea"/>
              </a:rPr>
              <a:t>Kiamat</a:t>
            </a:r>
            <a:r>
              <a:rPr lang="en-ID" sz="2000" b="1" dirty="0" smtClean="0">
                <a:solidFill>
                  <a:srgbClr val="0070C0"/>
                </a:solidFill>
                <a:sym typeface="+mn-ea"/>
              </a:rPr>
              <a:t>.</a:t>
            </a:r>
            <a:endParaRPr lang="en-ID" sz="2000" b="1" dirty="0">
              <a:solidFill>
                <a:srgbClr val="0070C0"/>
              </a:solidFill>
            </a:endParaRPr>
          </a:p>
          <a:p>
            <a:endParaRPr lang="en-ID" sz="2000" b="1" dirty="0">
              <a:solidFill>
                <a:srgbClr val="0070C0"/>
              </a:solidFill>
            </a:endParaRPr>
          </a:p>
        </p:txBody>
      </p:sp>
      <p:sp>
        <p:nvSpPr>
          <p:cNvPr id="19" name="Text Box 12"/>
          <p:cNvSpPr txBox="1"/>
          <p:nvPr/>
        </p:nvSpPr>
        <p:spPr>
          <a:xfrm>
            <a:off x="1648236" y="4323339"/>
            <a:ext cx="3436620" cy="1014730"/>
          </a:xfrm>
          <a:prstGeom prst="rect">
            <a:avLst/>
          </a:prstGeom>
          <a:noFill/>
        </p:spPr>
        <p:txBody>
          <a:bodyPr wrap="square" rtlCol="0">
            <a:spAutoFit/>
          </a:bodyPr>
          <a:lstStyle/>
          <a:p>
            <a:pPr algn="ctr"/>
            <a:r>
              <a:rPr lang="en-ID" sz="2000" b="1" dirty="0" err="1">
                <a:solidFill>
                  <a:srgbClr val="00B050"/>
                </a:solidFill>
                <a:sym typeface="+mn-ea"/>
              </a:rPr>
              <a:t>Sebaik-baik</a:t>
            </a:r>
            <a:r>
              <a:rPr lang="en-ID" sz="2000" b="1" dirty="0">
                <a:solidFill>
                  <a:srgbClr val="00B050"/>
                </a:solidFill>
                <a:sym typeface="+mn-ea"/>
              </a:rPr>
              <a:t> </a:t>
            </a:r>
            <a:r>
              <a:rPr lang="en-ID" sz="2000" b="1" dirty="0" err="1">
                <a:solidFill>
                  <a:srgbClr val="00B050"/>
                </a:solidFill>
                <a:sym typeface="+mn-ea"/>
              </a:rPr>
              <a:t>manusia</a:t>
            </a:r>
            <a:r>
              <a:rPr lang="en-ID" sz="2000" b="1" dirty="0">
                <a:solidFill>
                  <a:srgbClr val="00B050"/>
                </a:solidFill>
                <a:sym typeface="+mn-ea"/>
              </a:rPr>
              <a:t> </a:t>
            </a:r>
            <a:r>
              <a:rPr lang="en-ID" sz="2000" b="1" dirty="0" err="1">
                <a:solidFill>
                  <a:srgbClr val="00B050"/>
                </a:solidFill>
                <a:sym typeface="+mn-ea"/>
              </a:rPr>
              <a:t>adalah</a:t>
            </a:r>
            <a:r>
              <a:rPr lang="en-ID" sz="2000" b="1" dirty="0">
                <a:solidFill>
                  <a:srgbClr val="00B050"/>
                </a:solidFill>
                <a:sym typeface="+mn-ea"/>
              </a:rPr>
              <a:t> yang </a:t>
            </a:r>
            <a:r>
              <a:rPr lang="en-ID" sz="2000" b="1" dirty="0" err="1">
                <a:solidFill>
                  <a:srgbClr val="00B050"/>
                </a:solidFill>
                <a:sym typeface="+mn-ea"/>
              </a:rPr>
              <a:t>beriman</a:t>
            </a:r>
            <a:r>
              <a:rPr lang="en-ID" sz="2000" b="1" dirty="0">
                <a:solidFill>
                  <a:srgbClr val="00B050"/>
                </a:solidFill>
                <a:sym typeface="+mn-ea"/>
              </a:rPr>
              <a:t> </a:t>
            </a:r>
            <a:r>
              <a:rPr lang="en-ID" sz="2000" b="1" dirty="0" err="1">
                <a:solidFill>
                  <a:srgbClr val="00B050"/>
                </a:solidFill>
                <a:sym typeface="+mn-ea"/>
              </a:rPr>
              <a:t>kepada</a:t>
            </a:r>
            <a:r>
              <a:rPr lang="en-ID" sz="2000" b="1" dirty="0">
                <a:solidFill>
                  <a:srgbClr val="00B050"/>
                </a:solidFill>
                <a:sym typeface="+mn-ea"/>
              </a:rPr>
              <a:t> Allah </a:t>
            </a:r>
            <a:r>
              <a:rPr lang="en-ID" sz="2000" b="1" dirty="0" err="1">
                <a:solidFill>
                  <a:srgbClr val="00B050"/>
                </a:solidFill>
                <a:sym typeface="+mn-ea"/>
              </a:rPr>
              <a:t>Swt</a:t>
            </a:r>
            <a:r>
              <a:rPr lang="en-ID" sz="2000" b="1" dirty="0">
                <a:solidFill>
                  <a:srgbClr val="00B050"/>
                </a:solidFill>
                <a:sym typeface="+mn-ea"/>
              </a:rPr>
              <a:t>. dan </a:t>
            </a:r>
            <a:r>
              <a:rPr lang="en-ID" sz="2000" b="1" dirty="0" err="1">
                <a:solidFill>
                  <a:srgbClr val="00B050"/>
                </a:solidFill>
                <a:sym typeface="+mn-ea"/>
              </a:rPr>
              <a:t>melakukan</a:t>
            </a:r>
            <a:r>
              <a:rPr lang="en-ID" sz="2000" b="1" dirty="0">
                <a:solidFill>
                  <a:srgbClr val="00B050"/>
                </a:solidFill>
                <a:sym typeface="+mn-ea"/>
              </a:rPr>
              <a:t> </a:t>
            </a:r>
            <a:r>
              <a:rPr lang="en-ID" sz="2000" b="1" dirty="0" err="1" smtClean="0">
                <a:solidFill>
                  <a:srgbClr val="00B050"/>
                </a:solidFill>
                <a:sym typeface="+mn-ea"/>
              </a:rPr>
              <a:t>kebaikan</a:t>
            </a:r>
            <a:r>
              <a:rPr lang="en-ID" sz="2000" b="1" dirty="0" smtClean="0">
                <a:solidFill>
                  <a:srgbClr val="00B050"/>
                </a:solidFill>
                <a:sym typeface="+mn-ea"/>
              </a:rPr>
              <a:t>.</a:t>
            </a:r>
            <a:endParaRPr lang="en-ID" sz="2000" b="1" dirty="0">
              <a:solidFill>
                <a:srgbClr val="00B050"/>
              </a:solidFill>
              <a:sym typeface="+mn-ea"/>
            </a:endParaRPr>
          </a:p>
        </p:txBody>
      </p:sp>
      <p:sp>
        <p:nvSpPr>
          <p:cNvPr id="20" name="TextBox 19"/>
          <p:cNvSpPr txBox="1"/>
          <p:nvPr/>
        </p:nvSpPr>
        <p:spPr>
          <a:xfrm>
            <a:off x="3842705" y="2129637"/>
            <a:ext cx="4500880" cy="1722120"/>
          </a:xfrm>
          <a:prstGeom prst="rect">
            <a:avLst/>
          </a:prstGeom>
          <a:noFill/>
        </p:spPr>
        <p:txBody>
          <a:bodyPr wrap="square" rtlCol="0">
            <a:spAutoFit/>
          </a:bodyPr>
          <a:lstStyle/>
          <a:p>
            <a:pPr indent="0" algn="ctr">
              <a:buFont typeface="Courier New" panose="02070309020205020404" pitchFamily="49" charset="0"/>
              <a:buNone/>
            </a:pPr>
            <a:r>
              <a:rPr lang="en-ID" sz="2000" b="1" dirty="0" err="1">
                <a:solidFill>
                  <a:srgbClr val="FF0000"/>
                </a:solidFill>
              </a:rPr>
              <a:t>Manusia</a:t>
            </a:r>
            <a:r>
              <a:rPr lang="en-ID" sz="2000" b="1" dirty="0">
                <a:solidFill>
                  <a:srgbClr val="FF0000"/>
                </a:solidFill>
              </a:rPr>
              <a:t> </a:t>
            </a:r>
            <a:r>
              <a:rPr lang="en-ID" sz="2000" b="1" dirty="0" err="1">
                <a:solidFill>
                  <a:srgbClr val="FF0000"/>
                </a:solidFill>
              </a:rPr>
              <a:t>diciptakan</a:t>
            </a:r>
            <a:r>
              <a:rPr lang="en-ID" sz="2000" b="1" dirty="0">
                <a:solidFill>
                  <a:srgbClr val="FF0000"/>
                </a:solidFill>
              </a:rPr>
              <a:t> </a:t>
            </a:r>
            <a:r>
              <a:rPr lang="en-ID" sz="2000" b="1" dirty="0" err="1">
                <a:solidFill>
                  <a:srgbClr val="FF0000"/>
                </a:solidFill>
              </a:rPr>
              <a:t>dalam</a:t>
            </a:r>
            <a:r>
              <a:rPr lang="en-ID" sz="2000" b="1" dirty="0">
                <a:solidFill>
                  <a:srgbClr val="FF0000"/>
                </a:solidFill>
              </a:rPr>
              <a:t> </a:t>
            </a:r>
            <a:r>
              <a:rPr lang="en-ID" sz="2000" b="1" dirty="0" err="1">
                <a:solidFill>
                  <a:srgbClr val="FF0000"/>
                </a:solidFill>
              </a:rPr>
              <a:t>bentuk</a:t>
            </a:r>
            <a:r>
              <a:rPr lang="en-ID" sz="2000" b="1" dirty="0">
                <a:solidFill>
                  <a:srgbClr val="FF0000"/>
                </a:solidFill>
              </a:rPr>
              <a:t> yang </a:t>
            </a:r>
            <a:r>
              <a:rPr lang="en-ID" sz="2000" b="1" dirty="0" err="1" smtClean="0">
                <a:solidFill>
                  <a:srgbClr val="FF0000"/>
                </a:solidFill>
              </a:rPr>
              <a:t>sebaik-baiknya</a:t>
            </a:r>
            <a:r>
              <a:rPr lang="en-US" sz="2000" b="1" dirty="0" smtClean="0">
                <a:solidFill>
                  <a:srgbClr val="FF0000"/>
                </a:solidFill>
              </a:rPr>
              <a:t>.</a:t>
            </a:r>
            <a:endParaRPr lang="en-ID" sz="2000" b="1" dirty="0">
              <a:solidFill>
                <a:srgbClr val="FF0000"/>
              </a:solidFill>
            </a:endParaRPr>
          </a:p>
          <a:p>
            <a:pPr marL="342900" indent="-342900">
              <a:buFont typeface="Courier New" panose="02070309020205020404" pitchFamily="49" charset="0"/>
              <a:buChar char="o"/>
            </a:pPr>
            <a:endParaRPr lang="en-ID" sz="2200" b="1" dirty="0">
              <a:solidFill>
                <a:srgbClr val="FF0000"/>
              </a:solidFill>
            </a:endParaRPr>
          </a:p>
          <a:p>
            <a:pPr marL="342900" indent="-342900">
              <a:buFont typeface="Courier New" panose="02070309020205020404" pitchFamily="49" charset="0"/>
              <a:buChar char="o"/>
            </a:pPr>
            <a:endParaRPr lang="en-ID" sz="2200" b="1" dirty="0"/>
          </a:p>
          <a:p>
            <a:pPr marL="342900" indent="-342900">
              <a:buFont typeface="Courier New" panose="02070309020205020404" pitchFamily="49" charset="0"/>
              <a:buChar char="o"/>
            </a:pPr>
            <a:endParaRPr lang="en-ID" sz="2200" b="1" dirty="0"/>
          </a:p>
        </p:txBody>
      </p:sp>
      <p:sp>
        <p:nvSpPr>
          <p:cNvPr id="21" name="Text Box 10"/>
          <p:cNvSpPr txBox="1"/>
          <p:nvPr/>
        </p:nvSpPr>
        <p:spPr>
          <a:xfrm>
            <a:off x="7256836" y="2990697"/>
            <a:ext cx="3329940" cy="1322070"/>
          </a:xfrm>
          <a:prstGeom prst="rect">
            <a:avLst/>
          </a:prstGeom>
          <a:noFill/>
        </p:spPr>
        <p:txBody>
          <a:bodyPr wrap="square" rtlCol="0">
            <a:spAutoFit/>
          </a:bodyPr>
          <a:lstStyle/>
          <a:p>
            <a:pPr indent="0" algn="ctr">
              <a:buFont typeface="Wingdings" panose="05000000000000000000" charset="0"/>
              <a:buNone/>
            </a:pPr>
            <a:r>
              <a:rPr lang="en-ID" sz="2000" b="1" dirty="0">
                <a:solidFill>
                  <a:schemeClr val="accent2">
                    <a:lumMod val="75000"/>
                  </a:schemeClr>
                </a:solidFill>
                <a:sym typeface="+mn-ea"/>
              </a:rPr>
              <a:t>Hal yang </a:t>
            </a:r>
            <a:r>
              <a:rPr lang="en-ID" sz="2000" b="1" dirty="0" err="1">
                <a:solidFill>
                  <a:schemeClr val="accent2">
                    <a:lumMod val="75000"/>
                  </a:schemeClr>
                </a:solidFill>
                <a:sym typeface="+mn-ea"/>
              </a:rPr>
              <a:t>menjadi</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pokok</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kemuliaan</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manusia</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adalah</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iman</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takwa</a:t>
            </a:r>
            <a:r>
              <a:rPr lang="en-ID" sz="2000" b="1" dirty="0">
                <a:solidFill>
                  <a:schemeClr val="accent2">
                    <a:lumMod val="75000"/>
                  </a:schemeClr>
                </a:solidFill>
                <a:sym typeface="+mn-ea"/>
              </a:rPr>
              <a:t>, </a:t>
            </a:r>
            <a:r>
              <a:rPr lang="en-ID" sz="2000" b="1" dirty="0" err="1">
                <a:solidFill>
                  <a:schemeClr val="accent2">
                    <a:lumMod val="75000"/>
                  </a:schemeClr>
                </a:solidFill>
                <a:sym typeface="+mn-ea"/>
              </a:rPr>
              <a:t>dan</a:t>
            </a:r>
            <a:r>
              <a:rPr lang="en-ID" sz="2000" b="1" dirty="0">
                <a:solidFill>
                  <a:schemeClr val="accent2">
                    <a:lumMod val="75000"/>
                  </a:schemeClr>
                </a:solidFill>
                <a:sym typeface="+mn-ea"/>
              </a:rPr>
              <a:t> </a:t>
            </a:r>
            <a:r>
              <a:rPr lang="en-ID" sz="2000" b="1" dirty="0" err="1" smtClean="0">
                <a:solidFill>
                  <a:schemeClr val="accent2">
                    <a:lumMod val="75000"/>
                  </a:schemeClr>
                </a:solidFill>
                <a:sym typeface="+mn-ea"/>
              </a:rPr>
              <a:t>amalnya</a:t>
            </a:r>
            <a:r>
              <a:rPr lang="en-ID" sz="2000" b="1" dirty="0" smtClean="0">
                <a:solidFill>
                  <a:schemeClr val="accent2">
                    <a:lumMod val="75000"/>
                  </a:schemeClr>
                </a:solidFill>
                <a:sym typeface="+mn-ea"/>
              </a:rPr>
              <a:t>.</a:t>
            </a:r>
            <a:endParaRPr lang="en-ID" sz="2000" b="1" dirty="0">
              <a:solidFill>
                <a:schemeClr val="accent2">
                  <a:lumMod val="75000"/>
                </a:schemeClr>
              </a:solidFill>
            </a:endParaRPr>
          </a:p>
          <a:p>
            <a:endParaRPr lang="en-ID" sz="2000" b="1" dirty="0">
              <a:solidFill>
                <a:schemeClr val="accent2">
                  <a:lumMod val="75000"/>
                </a:schemeClr>
              </a:solidFill>
            </a:endParaRPr>
          </a:p>
        </p:txBody>
      </p:sp>
      <p:sp>
        <p:nvSpPr>
          <p:cNvPr id="22" name="Text Box 11"/>
          <p:cNvSpPr txBox="1"/>
          <p:nvPr/>
        </p:nvSpPr>
        <p:spPr>
          <a:xfrm>
            <a:off x="5509978" y="4295650"/>
            <a:ext cx="3864776" cy="1014730"/>
          </a:xfrm>
          <a:prstGeom prst="rect">
            <a:avLst/>
          </a:prstGeom>
          <a:noFill/>
        </p:spPr>
        <p:txBody>
          <a:bodyPr wrap="square" rtlCol="0">
            <a:spAutoFit/>
          </a:bodyPr>
          <a:lstStyle/>
          <a:p>
            <a:pPr algn="ctr"/>
            <a:r>
              <a:rPr lang="en-ID" sz="2000" b="1" dirty="0" err="1">
                <a:gradFill>
                  <a:gsLst>
                    <a:gs pos="0">
                      <a:srgbClr val="7B32B2"/>
                    </a:gs>
                    <a:gs pos="100000">
                      <a:srgbClr val="401A5D"/>
                    </a:gs>
                  </a:gsLst>
                  <a:lin scaled="0"/>
                </a:gradFill>
                <a:sym typeface="+mn-ea"/>
              </a:rPr>
              <a:t>Manusia</a:t>
            </a:r>
            <a:r>
              <a:rPr lang="en-ID" sz="2000" b="1" dirty="0">
                <a:gradFill>
                  <a:gsLst>
                    <a:gs pos="0">
                      <a:srgbClr val="7B32B2"/>
                    </a:gs>
                    <a:gs pos="100000">
                      <a:srgbClr val="401A5D"/>
                    </a:gs>
                  </a:gsLst>
                  <a:lin scaled="0"/>
                </a:gradFill>
                <a:sym typeface="+mn-ea"/>
              </a:rPr>
              <a:t> </a:t>
            </a:r>
            <a:r>
              <a:rPr lang="en-ID" sz="2000" b="1" dirty="0" err="1">
                <a:gradFill>
                  <a:gsLst>
                    <a:gs pos="0">
                      <a:srgbClr val="7B32B2"/>
                    </a:gs>
                    <a:gs pos="100000">
                      <a:srgbClr val="401A5D"/>
                    </a:gs>
                  </a:gsLst>
                  <a:lin scaled="0"/>
                </a:gradFill>
                <a:sym typeface="+mn-ea"/>
              </a:rPr>
              <a:t>adalah</a:t>
            </a:r>
            <a:r>
              <a:rPr lang="en-ID" sz="2000" b="1" dirty="0">
                <a:gradFill>
                  <a:gsLst>
                    <a:gs pos="0">
                      <a:srgbClr val="7B32B2"/>
                    </a:gs>
                    <a:gs pos="100000">
                      <a:srgbClr val="401A5D"/>
                    </a:gs>
                  </a:gsLst>
                  <a:lin scaled="0"/>
                </a:gradFill>
                <a:sym typeface="+mn-ea"/>
              </a:rPr>
              <a:t> </a:t>
            </a:r>
            <a:r>
              <a:rPr lang="en-ID" sz="2000" b="1" dirty="0" err="1">
                <a:gradFill>
                  <a:gsLst>
                    <a:gs pos="0">
                      <a:srgbClr val="7B32B2"/>
                    </a:gs>
                    <a:gs pos="100000">
                      <a:srgbClr val="401A5D"/>
                    </a:gs>
                  </a:gsLst>
                  <a:lin scaled="0"/>
                </a:gradFill>
                <a:sym typeface="+mn-ea"/>
              </a:rPr>
              <a:t>makhluk</a:t>
            </a:r>
            <a:r>
              <a:rPr lang="en-ID" sz="2000" b="1" dirty="0">
                <a:gradFill>
                  <a:gsLst>
                    <a:gs pos="0">
                      <a:srgbClr val="7B32B2"/>
                    </a:gs>
                    <a:gs pos="100000">
                      <a:srgbClr val="401A5D"/>
                    </a:gs>
                  </a:gsLst>
                  <a:lin scaled="0"/>
                </a:gradFill>
                <a:sym typeface="+mn-ea"/>
              </a:rPr>
              <a:t> yang </a:t>
            </a:r>
            <a:r>
              <a:rPr lang="en-ID" sz="2000" b="1" dirty="0" err="1">
                <a:gradFill>
                  <a:gsLst>
                    <a:gs pos="0">
                      <a:srgbClr val="7B32B2"/>
                    </a:gs>
                    <a:gs pos="100000">
                      <a:srgbClr val="401A5D"/>
                    </a:gs>
                  </a:gsLst>
                  <a:lin scaled="0"/>
                </a:gradFill>
                <a:sym typeface="+mn-ea"/>
              </a:rPr>
              <a:t>diciptakan</a:t>
            </a:r>
            <a:r>
              <a:rPr lang="en-ID" sz="2000" b="1" dirty="0">
                <a:gradFill>
                  <a:gsLst>
                    <a:gs pos="0">
                      <a:srgbClr val="7B32B2"/>
                    </a:gs>
                    <a:gs pos="100000">
                      <a:srgbClr val="401A5D"/>
                    </a:gs>
                  </a:gsLst>
                  <a:lin scaled="0"/>
                </a:gradFill>
                <a:sym typeface="+mn-ea"/>
              </a:rPr>
              <a:t> Allah </a:t>
            </a:r>
            <a:r>
              <a:rPr lang="en-ID" sz="2000" b="1" dirty="0" err="1">
                <a:gradFill>
                  <a:gsLst>
                    <a:gs pos="0">
                      <a:srgbClr val="7B32B2"/>
                    </a:gs>
                    <a:gs pos="100000">
                      <a:srgbClr val="401A5D"/>
                    </a:gs>
                  </a:gsLst>
                  <a:lin scaled="0"/>
                </a:gradFill>
                <a:sym typeface="+mn-ea"/>
              </a:rPr>
              <a:t>Swt</a:t>
            </a:r>
            <a:r>
              <a:rPr lang="en-ID" sz="2000" b="1" dirty="0">
                <a:gradFill>
                  <a:gsLst>
                    <a:gs pos="0">
                      <a:srgbClr val="7B32B2"/>
                    </a:gs>
                    <a:gs pos="100000">
                      <a:srgbClr val="401A5D"/>
                    </a:gs>
                  </a:gsLst>
                  <a:lin scaled="0"/>
                </a:gradFill>
                <a:sym typeface="+mn-ea"/>
              </a:rPr>
              <a:t>. </a:t>
            </a:r>
            <a:r>
              <a:rPr lang="en-ID" sz="2000" b="1" dirty="0" err="1">
                <a:gradFill>
                  <a:gsLst>
                    <a:gs pos="0">
                      <a:srgbClr val="7B32B2"/>
                    </a:gs>
                    <a:gs pos="100000">
                      <a:srgbClr val="401A5D"/>
                    </a:gs>
                  </a:gsLst>
                  <a:lin scaled="0"/>
                </a:gradFill>
                <a:sym typeface="+mn-ea"/>
              </a:rPr>
              <a:t>dalam</a:t>
            </a:r>
            <a:r>
              <a:rPr lang="en-ID" sz="2000" b="1" dirty="0">
                <a:gradFill>
                  <a:gsLst>
                    <a:gs pos="0">
                      <a:srgbClr val="7B32B2"/>
                    </a:gs>
                    <a:gs pos="100000">
                      <a:srgbClr val="401A5D"/>
                    </a:gs>
                  </a:gsLst>
                  <a:lin scaled="0"/>
                </a:gradFill>
                <a:sym typeface="+mn-ea"/>
              </a:rPr>
              <a:t> </a:t>
            </a:r>
            <a:r>
              <a:rPr lang="en-ID" sz="2000" b="1" dirty="0" err="1">
                <a:gradFill>
                  <a:gsLst>
                    <a:gs pos="0">
                      <a:srgbClr val="7B32B2"/>
                    </a:gs>
                    <a:gs pos="100000">
                      <a:srgbClr val="401A5D"/>
                    </a:gs>
                  </a:gsLst>
                  <a:lin scaled="0"/>
                </a:gradFill>
                <a:sym typeface="+mn-ea"/>
              </a:rPr>
              <a:t>bentuk</a:t>
            </a:r>
            <a:r>
              <a:rPr lang="en-ID" sz="2000" b="1" dirty="0">
                <a:gradFill>
                  <a:gsLst>
                    <a:gs pos="0">
                      <a:srgbClr val="7B32B2"/>
                    </a:gs>
                    <a:gs pos="100000">
                      <a:srgbClr val="401A5D"/>
                    </a:gs>
                  </a:gsLst>
                  <a:lin scaled="0"/>
                </a:gradFill>
                <a:sym typeface="+mn-ea"/>
              </a:rPr>
              <a:t> yang paling </a:t>
            </a:r>
            <a:r>
              <a:rPr lang="en-ID" sz="2000" b="1" dirty="0" err="1" smtClean="0">
                <a:gradFill>
                  <a:gsLst>
                    <a:gs pos="0">
                      <a:srgbClr val="7B32B2"/>
                    </a:gs>
                    <a:gs pos="100000">
                      <a:srgbClr val="401A5D"/>
                    </a:gs>
                  </a:gsLst>
                  <a:lin scaled="0"/>
                </a:gradFill>
                <a:sym typeface="+mn-ea"/>
              </a:rPr>
              <a:t>baik</a:t>
            </a:r>
            <a:r>
              <a:rPr lang="en-ID" sz="2000" b="1" dirty="0" smtClean="0">
                <a:gradFill>
                  <a:gsLst>
                    <a:gs pos="0">
                      <a:srgbClr val="7B32B2"/>
                    </a:gs>
                    <a:gs pos="100000">
                      <a:srgbClr val="401A5D"/>
                    </a:gs>
                  </a:gsLst>
                  <a:lin scaled="0"/>
                </a:gradFill>
                <a:sym typeface="+mn-ea"/>
              </a:rPr>
              <a:t>/</a:t>
            </a:r>
            <a:r>
              <a:rPr lang="en-ID" sz="2000" b="1" dirty="0" err="1" smtClean="0">
                <a:gradFill>
                  <a:gsLst>
                    <a:gs pos="0">
                      <a:srgbClr val="7B32B2"/>
                    </a:gs>
                    <a:gs pos="100000">
                      <a:srgbClr val="401A5D"/>
                    </a:gs>
                  </a:gsLst>
                  <a:lin scaled="0"/>
                </a:gradFill>
                <a:sym typeface="+mn-ea"/>
              </a:rPr>
              <a:t>bagus</a:t>
            </a:r>
            <a:r>
              <a:rPr lang="en-ID" sz="2000" b="1" dirty="0" smtClean="0">
                <a:gradFill>
                  <a:gsLst>
                    <a:gs pos="0">
                      <a:srgbClr val="7B32B2"/>
                    </a:gs>
                    <a:gs pos="100000">
                      <a:srgbClr val="401A5D"/>
                    </a:gs>
                  </a:gsLst>
                  <a:lin scaled="0"/>
                </a:gradFill>
                <a:sym typeface="+mn-ea"/>
              </a:rPr>
              <a:t>.</a:t>
            </a:r>
            <a:endParaRPr lang="en-ID" sz="2000" b="1" dirty="0">
              <a:gradFill>
                <a:gsLst>
                  <a:gs pos="0">
                    <a:srgbClr val="7B32B2"/>
                  </a:gs>
                  <a:gs pos="100000">
                    <a:srgbClr val="401A5D"/>
                  </a:gs>
                </a:gsLst>
                <a:lin scaled="0"/>
              </a:gradFill>
              <a:sym typeface="+mn-ea"/>
            </a:endParaRPr>
          </a:p>
        </p:txBody>
      </p:sp>
      <p:sp>
        <p:nvSpPr>
          <p:cNvPr id="23" name="Double Wave 22"/>
          <p:cNvSpPr/>
          <p:nvPr/>
        </p:nvSpPr>
        <p:spPr>
          <a:xfrm>
            <a:off x="3670850" y="1099929"/>
            <a:ext cx="5968494" cy="737897"/>
          </a:xfrm>
          <a:prstGeom prst="doubleWave">
            <a:avLst>
              <a:gd name="adj1" fmla="val 6250"/>
              <a:gd name="adj2" fmla="val -1381"/>
            </a:avLst>
          </a:prstGeom>
          <a:solidFill>
            <a:srgbClr val="92D05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D" sz="3600" b="1" dirty="0" err="1">
                <a:solidFill>
                  <a:schemeClr val="bg1"/>
                </a:solidFill>
                <a:sym typeface="+mn-ea"/>
              </a:rPr>
              <a:t>Pesan</a:t>
            </a:r>
            <a:r>
              <a:rPr lang="en-ID" sz="3600" b="1" dirty="0">
                <a:solidFill>
                  <a:schemeClr val="bg1"/>
                </a:solidFill>
                <a:sym typeface="+mn-ea"/>
              </a:rPr>
              <a:t> </a:t>
            </a:r>
            <a:r>
              <a:rPr lang="en-US" altLang="en-ID" sz="3600" b="1" dirty="0">
                <a:solidFill>
                  <a:schemeClr val="bg1"/>
                </a:solidFill>
                <a:sym typeface="+mn-ea"/>
              </a:rPr>
              <a:t>P</a:t>
            </a:r>
            <a:r>
              <a:rPr lang="en-ID" sz="3600" b="1" dirty="0" err="1">
                <a:solidFill>
                  <a:schemeClr val="bg1"/>
                </a:solidFill>
                <a:sym typeface="+mn-ea"/>
              </a:rPr>
              <a:t>okok</a:t>
            </a:r>
            <a:r>
              <a:rPr lang="en-ID" sz="3600" b="1" dirty="0">
                <a:solidFill>
                  <a:schemeClr val="bg1"/>
                </a:solidFill>
                <a:sym typeface="+mn-ea"/>
              </a:rPr>
              <a:t> </a:t>
            </a:r>
            <a:r>
              <a:rPr lang="en-US" altLang="en-ID" sz="3600" b="1" dirty="0">
                <a:solidFill>
                  <a:schemeClr val="bg1"/>
                </a:solidFill>
                <a:sym typeface="+mn-ea"/>
              </a:rPr>
              <a:t>S</a:t>
            </a:r>
            <a:r>
              <a:rPr lang="en-ID" sz="3600" b="1" dirty="0">
                <a:solidFill>
                  <a:schemeClr val="bg1"/>
                </a:solidFill>
                <a:sym typeface="+mn-ea"/>
              </a:rPr>
              <a:t>urah At-Tin</a:t>
            </a:r>
          </a:p>
        </p:txBody>
      </p:sp>
      <p:pic>
        <p:nvPicPr>
          <p:cNvPr id="24" name="Picture 23"/>
          <p:cNvPicPr>
            <a:picLocks noChangeAspect="1"/>
          </p:cNvPicPr>
          <p:nvPr/>
        </p:nvPicPr>
        <p:blipFill>
          <a:blip r:embed="rId3"/>
          <a:stretch>
            <a:fillRect/>
          </a:stretch>
        </p:blipFill>
        <p:spPr>
          <a:xfrm>
            <a:off x="0" y="6156960"/>
            <a:ext cx="12192000" cy="701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 y="6163310"/>
            <a:ext cx="12282805" cy="694690"/>
          </a:xfrm>
          <a:prstGeom prst="rect">
            <a:avLst/>
          </a:prstGeom>
        </p:spPr>
      </p:pic>
      <p:grpSp>
        <p:nvGrpSpPr>
          <p:cNvPr id="3" name="Group 2"/>
          <p:cNvGrpSpPr/>
          <p:nvPr/>
        </p:nvGrpSpPr>
        <p:grpSpPr>
          <a:xfrm>
            <a:off x="1099336" y="619809"/>
            <a:ext cx="5959959" cy="672337"/>
            <a:chOff x="1611544" y="3350336"/>
            <a:chExt cx="5544563" cy="518783"/>
          </a:xfrm>
          <a:solidFill>
            <a:schemeClr val="accent4">
              <a:lumMod val="20000"/>
              <a:lumOff val="80000"/>
            </a:schemeClr>
          </a:solidFill>
        </p:grpSpPr>
        <p:sp>
          <p:nvSpPr>
            <p:cNvPr id="8" name="Parallelogram 7"/>
            <p:cNvSpPr/>
            <p:nvPr/>
          </p:nvSpPr>
          <p:spPr>
            <a:xfrm>
              <a:off x="1611544" y="3352296"/>
              <a:ext cx="5544563" cy="516823"/>
            </a:xfrm>
            <a:prstGeom prst="parallelogram">
              <a:avLst>
                <a:gd name="adj" fmla="val 453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テキスト プレースホルダー 17"/>
            <p:cNvSpPr txBox="1"/>
            <p:nvPr/>
          </p:nvSpPr>
          <p:spPr>
            <a:xfrm>
              <a:off x="2094771" y="3350336"/>
              <a:ext cx="4443561" cy="447346"/>
            </a:xfrm>
            <a:prstGeom prst="rect">
              <a:avLst/>
            </a:prstGeom>
            <a:grpFill/>
          </p:spPr>
          <p:txBody>
            <a:bodyPr vert="horz" lIns="36000" tIns="36000" rIns="36000" bIns="36000" rtlCol="0" anchor="ctr">
              <a:noAutofit/>
            </a:bodyPr>
            <a:lstStyle>
              <a:lvl1pPr marL="342900" indent="-342900" algn="l" defTabSz="1632585" rtl="0" eaLnBrk="1" latinLnBrk="0" hangingPunct="1">
                <a:lnSpc>
                  <a:spcPct val="120000"/>
                </a:lnSpc>
                <a:spcBef>
                  <a:spcPts val="1200"/>
                </a:spcBef>
                <a:buClr>
                  <a:schemeClr val="accent5"/>
                </a:buClr>
                <a:buFont typeface="Wingdings" panose="05000000000000000000" pitchFamily="2" charset="2"/>
                <a:buChar char="l"/>
                <a:defRPr kumimoji="1" sz="2000" kern="1200" baseline="0">
                  <a:solidFill>
                    <a:schemeClr val="tx2"/>
                  </a:solidFill>
                  <a:latin typeface="+mn-lt"/>
                  <a:ea typeface="+mn-ea"/>
                  <a:cs typeface="+mn-cs"/>
                </a:defRPr>
              </a:lvl1pPr>
              <a:lvl2pPr marL="1326515" indent="-510540" algn="l" defTabSz="1632585"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890" indent="-408305" algn="l" defTabSz="1632585"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50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47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8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695"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67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280" indent="-408305" algn="l" defTabSz="1632585"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marL="0" indent="0" algn="ctr">
                <a:buNone/>
              </a:pPr>
              <a:r>
                <a:rPr lang="en-US" sz="3600" b="1" dirty="0" err="1">
                  <a:sym typeface="+mn-ea"/>
                </a:rPr>
                <a:t>Pentingnya Silaturahim</a:t>
              </a:r>
              <a:endParaRPr lang="en-US" sz="3600" b="1" dirty="0">
                <a:solidFill>
                  <a:schemeClr val="tx1"/>
                </a:solidFill>
                <a:sym typeface="+mn-ea"/>
              </a:endParaRPr>
            </a:p>
          </p:txBody>
        </p:sp>
      </p:grpSp>
      <p:sp>
        <p:nvSpPr>
          <p:cNvPr id="19" name="直角三角形 28"/>
          <p:cNvSpPr/>
          <p:nvPr/>
        </p:nvSpPr>
        <p:spPr>
          <a:xfrm rot="2700000">
            <a:off x="316014" y="335803"/>
            <a:ext cx="1157922" cy="1157922"/>
          </a:xfrm>
          <a:prstGeom prst="rtTriangle">
            <a:avLst/>
          </a:prstGeom>
          <a:solidFill>
            <a:schemeClr val="accent2">
              <a:lumMod val="75000"/>
            </a:schemeClr>
          </a:solidFill>
          <a:ln w="25400" cap="flat" cmpd="sng" algn="ctr">
            <a:noFill/>
            <a:prstDash val="sysDot"/>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algn="ctr" defTabSz="1219200">
              <a:defRPr/>
            </a:pPr>
            <a:endParaRPr kumimoji="1" lang="ja-JP" altLang="en-US" kern="0" dirty="0">
              <a:solidFill>
                <a:srgbClr val="5BB8D1"/>
              </a:solidFill>
              <a:latin typeface="Open Sans" panose="020B0606030504020204"/>
            </a:endParaRPr>
          </a:p>
        </p:txBody>
      </p:sp>
      <p:sp>
        <p:nvSpPr>
          <p:cNvPr id="20" name="直角三角形 8"/>
          <p:cNvSpPr/>
          <p:nvPr/>
        </p:nvSpPr>
        <p:spPr>
          <a:xfrm rot="2700000">
            <a:off x="538794" y="335814"/>
            <a:ext cx="1157922" cy="1157922"/>
          </a:xfrm>
          <a:prstGeom prst="rtTriangle">
            <a:avLst/>
          </a:prstGeom>
          <a:solidFill>
            <a:schemeClr val="accent2"/>
          </a:solidFill>
          <a:ln w="25400" cap="flat" cmpd="sng" algn="ctr">
            <a:noFill/>
            <a:prstDash val="sysDot"/>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algn="ctr" defTabSz="1219200">
              <a:defRPr/>
            </a:pPr>
            <a:endParaRPr kumimoji="1" lang="ja-JP" altLang="en-US" kern="0" dirty="0">
              <a:solidFill>
                <a:srgbClr val="5BB8D1"/>
              </a:solidFill>
              <a:latin typeface="Open Sans" panose="020B0606030504020204"/>
            </a:endParaRPr>
          </a:p>
        </p:txBody>
      </p:sp>
      <p:grpSp>
        <p:nvGrpSpPr>
          <p:cNvPr id="22" name="Group 21"/>
          <p:cNvGrpSpPr/>
          <p:nvPr/>
        </p:nvGrpSpPr>
        <p:grpSpPr>
          <a:xfrm>
            <a:off x="616297" y="449427"/>
            <a:ext cx="1002917" cy="1003319"/>
            <a:chOff x="2895601" y="-542991"/>
            <a:chExt cx="960519" cy="960903"/>
          </a:xfrm>
        </p:grpSpPr>
        <p:grpSp>
          <p:nvGrpSpPr>
            <p:cNvPr id="23" name="Group 22"/>
            <p:cNvGrpSpPr/>
            <p:nvPr/>
          </p:nvGrpSpPr>
          <p:grpSpPr>
            <a:xfrm>
              <a:off x="2895601" y="-542991"/>
              <a:ext cx="960519" cy="960519"/>
              <a:chOff x="2895601" y="-542991"/>
              <a:chExt cx="960519" cy="960519"/>
            </a:xfrm>
          </p:grpSpPr>
          <p:sp>
            <p:nvSpPr>
              <p:cNvPr id="26" name="Oval 25"/>
              <p:cNvSpPr/>
              <p:nvPr/>
            </p:nvSpPr>
            <p:spPr>
              <a:xfrm>
                <a:off x="2895601" y="-542991"/>
                <a:ext cx="960519" cy="96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100" dirty="0">
                  <a:solidFill>
                    <a:srgbClr val="4F81BD"/>
                  </a:solidFill>
                </a:endParaRPr>
              </a:p>
            </p:txBody>
          </p:sp>
          <p:sp>
            <p:nvSpPr>
              <p:cNvPr id="27" name="Oval 26"/>
              <p:cNvSpPr/>
              <p:nvPr/>
            </p:nvSpPr>
            <p:spPr>
              <a:xfrm>
                <a:off x="2926336" y="-512255"/>
                <a:ext cx="898264" cy="898263"/>
              </a:xfrm>
              <a:prstGeom prst="ellipse">
                <a:avLst/>
              </a:prstGeom>
              <a:solidFill>
                <a:srgbClr val="F8A01B"/>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100" dirty="0"/>
              </a:p>
            </p:txBody>
          </p:sp>
        </p:grpSp>
        <p:sp>
          <p:nvSpPr>
            <p:cNvPr id="24" name="Rectangle 23"/>
            <p:cNvSpPr/>
            <p:nvPr/>
          </p:nvSpPr>
          <p:spPr>
            <a:xfrm>
              <a:off x="3080572" y="-488577"/>
              <a:ext cx="589789" cy="418852"/>
            </a:xfrm>
            <a:prstGeom prst="rect">
              <a:avLst/>
            </a:prstGeom>
            <a:noFill/>
          </p:spPr>
          <p:txBody>
            <a:bodyPr wrap="none" lIns="68580" tIns="34290" rIns="68580" bIns="34290">
              <a:spAutoFit/>
            </a:bodyPr>
            <a:lstStyle/>
            <a:p>
              <a:pPr algn="ctr"/>
              <a:r>
                <a:rPr lang="en-US" sz="3200" b="1" dirty="0">
                  <a:ln w="0"/>
                  <a:solidFill>
                    <a:schemeClr val="bg1"/>
                  </a:solidFill>
                  <a:effectLst>
                    <a:outerShdw blurRad="38100" dist="19050" dir="2700000" algn="tl" rotWithShape="0">
                      <a:schemeClr val="dk1">
                        <a:alpha val="40000"/>
                      </a:schemeClr>
                    </a:outerShdw>
                  </a:effectLst>
                </a:rPr>
                <a:t>Bab</a:t>
              </a:r>
            </a:p>
          </p:txBody>
        </p:sp>
        <p:sp>
          <p:nvSpPr>
            <p:cNvPr id="25" name="Rectangle 24"/>
            <p:cNvSpPr/>
            <p:nvPr/>
          </p:nvSpPr>
          <p:spPr>
            <a:xfrm>
              <a:off x="3220169" y="-119089"/>
              <a:ext cx="328404" cy="537001"/>
            </a:xfrm>
            <a:prstGeom prst="rect">
              <a:avLst/>
            </a:prstGeom>
            <a:noFill/>
          </p:spPr>
          <p:txBody>
            <a:bodyPr wrap="none" lIns="68580" tIns="34290" rIns="68580" bIns="34290">
              <a:spAutoFit/>
            </a:bodyPr>
            <a:lstStyle/>
            <a:p>
              <a:pPr algn="ctr"/>
              <a:r>
                <a:rPr lang="en-US" sz="3200" b="1" dirty="0">
                  <a:ln w="0"/>
                  <a:solidFill>
                    <a:schemeClr val="bg1"/>
                  </a:solidFill>
                  <a:effectLst>
                    <a:outerShdw blurRad="38100" dist="19050" dir="2700000" algn="tl" rotWithShape="0">
                      <a:schemeClr val="dk1">
                        <a:alpha val="40000"/>
                      </a:schemeClr>
                    </a:outerShdw>
                  </a:effectLst>
                </a:rPr>
                <a:t>7</a:t>
              </a:r>
            </a:p>
          </p:txBody>
        </p:sp>
      </p:grpSp>
      <p:sp>
        <p:nvSpPr>
          <p:cNvPr id="14" name="TextBox 1"/>
          <p:cNvSpPr txBox="1"/>
          <p:nvPr/>
        </p:nvSpPr>
        <p:spPr>
          <a:xfrm>
            <a:off x="1893814" y="1810090"/>
            <a:ext cx="8464695" cy="3139321"/>
          </a:xfrm>
          <a:prstGeom prst="rect">
            <a:avLst/>
          </a:prstGeom>
          <a:noFill/>
        </p:spPr>
        <p:txBody>
          <a:bodyPr wrap="square" rtlCol="0">
            <a:spAutoFit/>
          </a:bodyPr>
          <a:lstStyle/>
          <a:p>
            <a:pPr algn="ctr" rtl="0"/>
            <a:r>
              <a:rPr lang="ar-SA" altLang="ar-SA" sz="2800" dirty="0">
                <a:solidFill>
                  <a:schemeClr val="accent1">
                    <a:lumMod val="50000"/>
                  </a:schemeClr>
                </a:solidFill>
                <a:latin typeface="Adobe نسخ Medium" panose="01010101010101010101" pitchFamily="50" charset="-78"/>
                <a:cs typeface="Adobe نسخ Medium" panose="01010101010101010101" pitchFamily="50" charset="-78"/>
              </a:rPr>
              <a:t>يٰٓاَيُّهَا النَّاسُ اتَّقُوْا رَبَّكُمُ الَّذِيْ خَلَقَكُمْ مِّنْ نَّفْسٍ وَّاحِدَةٍ وَّخَلَقَ مِنْهَا زَوْجَهَا وَبَثَّ مِنْهُمَا رِجَالًا كَثِيْرًا وَّنِسَاۤءً ۚ</a:t>
            </a:r>
            <a:r>
              <a:rPr lang="ar-SA" altLang="ar-SA" sz="3200" dirty="0">
                <a:solidFill>
                  <a:schemeClr val="accent1">
                    <a:lumMod val="50000"/>
                  </a:schemeClr>
                </a:solidFill>
                <a:latin typeface="Adobe نسخ Medium" panose="01010101010101010101" pitchFamily="50" charset="-78"/>
                <a:cs typeface="Adobe نسخ Medium" panose="01010101010101010101" pitchFamily="50" charset="-78"/>
              </a:rPr>
              <a:t> </a:t>
            </a:r>
            <a:r>
              <a:rPr lang="ar-SA" altLang="ar-SA" sz="2800" dirty="0">
                <a:solidFill>
                  <a:schemeClr val="accent1">
                    <a:lumMod val="50000"/>
                  </a:schemeClr>
                </a:solidFill>
                <a:latin typeface="Adobe نسخ Medium" panose="01010101010101010101" pitchFamily="50" charset="-78"/>
                <a:cs typeface="Adobe نسخ Medium" panose="01010101010101010101" pitchFamily="50" charset="-78"/>
              </a:rPr>
              <a:t>وَاتَّقُوا اللّٰهَ الَّذِيْ تَسَاۤءَلُوْنَ بِهٖ وَالْاَرْحَامَ ۗ اِنَّ اللّٰهَ كَانَ عَلَيْكُمْ رَقِيْبًا </a:t>
            </a:r>
          </a:p>
          <a:p>
            <a:pPr algn="ctr" rtl="0"/>
            <a:endParaRPr lang="en-US" altLang="ar-SA" dirty="0">
              <a:solidFill>
                <a:schemeClr val="accent1">
                  <a:lumMod val="50000"/>
                </a:schemeClr>
              </a:solidFill>
              <a:cs typeface="+mn-lt"/>
            </a:endParaRPr>
          </a:p>
          <a:p>
            <a:pPr algn="ctr" rtl="0"/>
            <a:r>
              <a:rPr lang="en-US" altLang="ar-SA" sz="2000" i="1" dirty="0">
                <a:solidFill>
                  <a:schemeClr val="accent1">
                    <a:lumMod val="50000"/>
                  </a:schemeClr>
                </a:solidFill>
                <a:cs typeface="+mn-lt"/>
              </a:rPr>
              <a:t>Wahai manusia, bertakwalah kepada Tuhanmu yang telah menciptakanmu dari diri yang satu (Adam) dan Dia menciptakan darinya pasangannya (Hawa). Dari keduanya Allah memperkembangbiakkan laki-laki dan perempuan yang </a:t>
            </a:r>
            <a:r>
              <a:rPr lang="en-US" altLang="ar-SA" sz="2000" i="1" dirty="0" err="1">
                <a:solidFill>
                  <a:schemeClr val="accent1">
                    <a:lumMod val="50000"/>
                  </a:schemeClr>
                </a:solidFill>
                <a:cs typeface="+mn-lt"/>
              </a:rPr>
              <a:t>banyak</a:t>
            </a:r>
            <a:r>
              <a:rPr lang="en-US" altLang="ar-SA" sz="2000" i="1" dirty="0" smtClean="0">
                <a:solidFill>
                  <a:schemeClr val="accent1">
                    <a:lumMod val="50000"/>
                  </a:schemeClr>
                </a:solidFill>
                <a:cs typeface="+mn-lt"/>
              </a:rPr>
              <a:t>. </a:t>
            </a:r>
            <a:r>
              <a:rPr lang="en-US" altLang="ar-SA" sz="2000" i="1" dirty="0" err="1" smtClean="0">
                <a:solidFill>
                  <a:schemeClr val="accent1">
                    <a:lumMod val="50000"/>
                  </a:schemeClr>
                </a:solidFill>
                <a:cs typeface="+mn-lt"/>
              </a:rPr>
              <a:t>Bertakwalah</a:t>
            </a:r>
            <a:r>
              <a:rPr lang="en-US" altLang="ar-SA" sz="2000" i="1" dirty="0" smtClean="0">
                <a:solidFill>
                  <a:schemeClr val="accent1">
                    <a:lumMod val="50000"/>
                  </a:schemeClr>
                </a:solidFill>
                <a:cs typeface="+mn-lt"/>
              </a:rPr>
              <a:t> </a:t>
            </a:r>
            <a:r>
              <a:rPr lang="en-US" altLang="ar-SA" sz="2000" i="1" dirty="0">
                <a:solidFill>
                  <a:schemeClr val="accent1">
                    <a:lumMod val="50000"/>
                  </a:schemeClr>
                </a:solidFill>
                <a:cs typeface="+mn-lt"/>
              </a:rPr>
              <a:t>kepada Allah yang dengan nama-Nya kamu saling meminta dan (peliharalah) hubungan kekeluargaan. Sesungguhnya Allah selalu menjaga dan mengawasimu. </a:t>
            </a:r>
            <a:r>
              <a:rPr lang="en-US" altLang="ar-SA" sz="2000" b="1" dirty="0">
                <a:solidFill>
                  <a:schemeClr val="accent1">
                    <a:lumMod val="50000"/>
                  </a:schemeClr>
                </a:solidFill>
                <a:cs typeface="+mn-lt"/>
              </a:rPr>
              <a:t>(Q.S. An-Nisa/4: 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810539"/>
            <a:ext cx="1921237" cy="135277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277" y="4810539"/>
            <a:ext cx="1921237" cy="1352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25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250"/>
                                        <p:tgtEl>
                                          <p:spTgt spid="19"/>
                                        </p:tgtEl>
                                      </p:cBhvr>
                                    </p:animEffect>
                                  </p:childTnLst>
                                </p:cTn>
                              </p:par>
                            </p:childTnLst>
                          </p:cTn>
                        </p:par>
                        <p:par>
                          <p:cTn id="11" fill="hold">
                            <p:stCondLst>
                              <p:cond delay="500"/>
                            </p:stCondLst>
                            <p:childTnLst>
                              <p:par>
                                <p:cTn id="12" presetID="16" presetClass="entr" presetSubtype="21" fill="hold" nodeType="after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40" y="6163056"/>
            <a:ext cx="12192000" cy="69494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0" y="0"/>
            <a:ext cx="12208039" cy="6257311"/>
          </a:xfrm>
          <a:prstGeom prst="rect">
            <a:avLst/>
          </a:prstGeom>
        </p:spPr>
      </p:pic>
      <p:sp>
        <p:nvSpPr>
          <p:cNvPr id="12" name="Rectangle 11"/>
          <p:cNvSpPr/>
          <p:nvPr/>
        </p:nvSpPr>
        <p:spPr>
          <a:xfrm>
            <a:off x="6087979" y="1928326"/>
            <a:ext cx="4076289" cy="1200329"/>
          </a:xfrm>
          <a:prstGeom prst="rect">
            <a:avLst/>
          </a:prstGeom>
        </p:spPr>
        <p:txBody>
          <a:bodyPr wrap="square">
            <a:spAutoFit/>
          </a:bodyPr>
          <a:lstStyle/>
          <a:p>
            <a:pPr algn="ctr"/>
            <a:r>
              <a:rPr lang="en-ID" sz="2400" b="1" dirty="0">
                <a:solidFill>
                  <a:srgbClr val="00B050"/>
                </a:solidFill>
              </a:rPr>
              <a:t>Allah </a:t>
            </a:r>
            <a:r>
              <a:rPr lang="en-ID" sz="2400" b="1" dirty="0" err="1">
                <a:solidFill>
                  <a:srgbClr val="00B050"/>
                </a:solidFill>
              </a:rPr>
              <a:t>Swt</a:t>
            </a:r>
            <a:r>
              <a:rPr lang="en-ID" sz="2400" b="1" dirty="0">
                <a:solidFill>
                  <a:srgbClr val="00B050"/>
                </a:solidFill>
              </a:rPr>
              <a:t>. </a:t>
            </a:r>
            <a:r>
              <a:rPr lang="en-ID" sz="2400" b="1" dirty="0" err="1">
                <a:solidFill>
                  <a:srgbClr val="00B050"/>
                </a:solidFill>
              </a:rPr>
              <a:t>menciptakan</a:t>
            </a:r>
            <a:r>
              <a:rPr lang="en-ID" sz="2400" b="1" dirty="0">
                <a:solidFill>
                  <a:srgbClr val="00B050"/>
                </a:solidFill>
              </a:rPr>
              <a:t> </a:t>
            </a:r>
            <a:r>
              <a:rPr lang="en-ID" sz="2400" b="1" dirty="0" err="1">
                <a:solidFill>
                  <a:srgbClr val="00B050"/>
                </a:solidFill>
              </a:rPr>
              <a:t>Hawa</a:t>
            </a:r>
            <a:r>
              <a:rPr lang="en-ID" sz="2400" b="1" dirty="0">
                <a:solidFill>
                  <a:srgbClr val="00B050"/>
                </a:solidFill>
              </a:rPr>
              <a:t> </a:t>
            </a:r>
            <a:r>
              <a:rPr lang="en-ID" sz="2400" b="1" dirty="0" err="1">
                <a:solidFill>
                  <a:srgbClr val="00B050"/>
                </a:solidFill>
              </a:rPr>
              <a:t>dari</a:t>
            </a:r>
            <a:r>
              <a:rPr lang="en-ID" sz="2400" b="1" dirty="0">
                <a:solidFill>
                  <a:srgbClr val="00B050"/>
                </a:solidFill>
              </a:rPr>
              <a:t> </a:t>
            </a:r>
            <a:r>
              <a:rPr lang="en-ID" sz="2400" b="1" dirty="0" err="1">
                <a:solidFill>
                  <a:srgbClr val="00B050"/>
                </a:solidFill>
              </a:rPr>
              <a:t>tulang</a:t>
            </a:r>
            <a:r>
              <a:rPr lang="en-ID" sz="2400" b="1" dirty="0">
                <a:solidFill>
                  <a:srgbClr val="00B050"/>
                </a:solidFill>
              </a:rPr>
              <a:t> </a:t>
            </a:r>
            <a:r>
              <a:rPr lang="en-ID" sz="2400" b="1" dirty="0" err="1">
                <a:solidFill>
                  <a:srgbClr val="00B050"/>
                </a:solidFill>
              </a:rPr>
              <a:t>rusuk</a:t>
            </a:r>
            <a:r>
              <a:rPr lang="en-ID" sz="2400" b="1" dirty="0">
                <a:solidFill>
                  <a:srgbClr val="00B050"/>
                </a:solidFill>
              </a:rPr>
              <a:t> </a:t>
            </a:r>
            <a:r>
              <a:rPr lang="en-ID" sz="2400" b="1" dirty="0" err="1">
                <a:solidFill>
                  <a:srgbClr val="00B050"/>
                </a:solidFill>
              </a:rPr>
              <a:t>Nabi</a:t>
            </a:r>
            <a:r>
              <a:rPr lang="en-ID" sz="2400" b="1" dirty="0">
                <a:solidFill>
                  <a:srgbClr val="00B050"/>
                </a:solidFill>
              </a:rPr>
              <a:t> Adam </a:t>
            </a:r>
            <a:r>
              <a:rPr lang="en-ID" sz="2400" b="1" dirty="0" smtClean="0">
                <a:solidFill>
                  <a:srgbClr val="00B050"/>
                </a:solidFill>
              </a:rPr>
              <a:t>A.S.</a:t>
            </a:r>
            <a:endParaRPr lang="en-ID" sz="2400" b="1" dirty="0">
              <a:solidFill>
                <a:srgbClr val="00B050"/>
              </a:solidFill>
            </a:endParaRPr>
          </a:p>
        </p:txBody>
      </p:sp>
      <p:sp>
        <p:nvSpPr>
          <p:cNvPr id="13" name="TextBox 12"/>
          <p:cNvSpPr txBox="1"/>
          <p:nvPr/>
        </p:nvSpPr>
        <p:spPr>
          <a:xfrm>
            <a:off x="2473160" y="1807787"/>
            <a:ext cx="3296991" cy="1198880"/>
          </a:xfrm>
          <a:prstGeom prst="rect">
            <a:avLst/>
          </a:prstGeom>
          <a:noFill/>
        </p:spPr>
        <p:txBody>
          <a:bodyPr wrap="square" rtlCol="0">
            <a:spAutoFit/>
          </a:bodyPr>
          <a:lstStyle/>
          <a:p>
            <a:pPr algn="ctr"/>
            <a:r>
              <a:rPr lang="en-ID" sz="2400" b="1" dirty="0" err="1">
                <a:solidFill>
                  <a:srgbClr val="FF0000"/>
                </a:solidFill>
                <a:sym typeface="+mn-ea"/>
              </a:rPr>
              <a:t>Manusia</a:t>
            </a:r>
            <a:r>
              <a:rPr lang="en-ID" sz="2400" b="1" dirty="0">
                <a:solidFill>
                  <a:srgbClr val="FF0000"/>
                </a:solidFill>
                <a:sym typeface="+mn-ea"/>
              </a:rPr>
              <a:t> </a:t>
            </a:r>
            <a:r>
              <a:rPr lang="en-ID" sz="2400" b="1" dirty="0" err="1">
                <a:solidFill>
                  <a:srgbClr val="FF0000"/>
                </a:solidFill>
                <a:sym typeface="+mn-ea"/>
              </a:rPr>
              <a:t>diciptakan</a:t>
            </a:r>
            <a:r>
              <a:rPr lang="en-ID" sz="2400" b="1" dirty="0">
                <a:solidFill>
                  <a:srgbClr val="FF0000"/>
                </a:solidFill>
                <a:sym typeface="+mn-ea"/>
              </a:rPr>
              <a:t> </a:t>
            </a:r>
            <a:r>
              <a:rPr lang="en-ID" sz="2400" b="1" dirty="0" err="1">
                <a:solidFill>
                  <a:srgbClr val="FF0000"/>
                </a:solidFill>
                <a:sym typeface="+mn-ea"/>
              </a:rPr>
              <a:t>dari</a:t>
            </a:r>
            <a:r>
              <a:rPr lang="en-ID" sz="2400" b="1" dirty="0">
                <a:solidFill>
                  <a:srgbClr val="FF0000"/>
                </a:solidFill>
                <a:sym typeface="+mn-ea"/>
              </a:rPr>
              <a:t> </a:t>
            </a:r>
            <a:r>
              <a:rPr lang="en-ID" sz="2400" b="1" dirty="0" err="1">
                <a:solidFill>
                  <a:srgbClr val="FF0000"/>
                </a:solidFill>
                <a:sym typeface="+mn-ea"/>
              </a:rPr>
              <a:t>seorang</a:t>
            </a:r>
            <a:r>
              <a:rPr lang="en-ID" sz="2400" b="1" dirty="0">
                <a:solidFill>
                  <a:srgbClr val="FF0000"/>
                </a:solidFill>
                <a:sym typeface="+mn-ea"/>
              </a:rPr>
              <a:t> </a:t>
            </a:r>
            <a:r>
              <a:rPr lang="en-ID" sz="2400" b="1" dirty="0" err="1">
                <a:solidFill>
                  <a:srgbClr val="FF0000"/>
                </a:solidFill>
                <a:sym typeface="+mn-ea"/>
              </a:rPr>
              <a:t>laki-laki</a:t>
            </a:r>
            <a:r>
              <a:rPr lang="en-ID" sz="2400" b="1" dirty="0">
                <a:solidFill>
                  <a:srgbClr val="FF0000"/>
                </a:solidFill>
                <a:sym typeface="+mn-ea"/>
              </a:rPr>
              <a:t> </a:t>
            </a:r>
            <a:r>
              <a:rPr lang="en-ID" sz="2400" b="1" dirty="0" err="1">
                <a:solidFill>
                  <a:srgbClr val="FF0000"/>
                </a:solidFill>
                <a:sym typeface="+mn-ea"/>
              </a:rPr>
              <a:t>dan</a:t>
            </a:r>
            <a:r>
              <a:rPr lang="en-ID" sz="2400" b="1" dirty="0">
                <a:solidFill>
                  <a:srgbClr val="FF0000"/>
                </a:solidFill>
                <a:sym typeface="+mn-ea"/>
              </a:rPr>
              <a:t> </a:t>
            </a:r>
            <a:r>
              <a:rPr lang="en-ID" sz="2400" b="1" dirty="0" err="1" smtClean="0">
                <a:solidFill>
                  <a:srgbClr val="FF0000"/>
                </a:solidFill>
                <a:sym typeface="+mn-ea"/>
              </a:rPr>
              <a:t>perempuan</a:t>
            </a:r>
            <a:r>
              <a:rPr lang="en-ID" sz="2400" b="1" dirty="0" smtClean="0">
                <a:solidFill>
                  <a:srgbClr val="FF0000"/>
                </a:solidFill>
                <a:sym typeface="+mn-ea"/>
              </a:rPr>
              <a:t>.</a:t>
            </a:r>
            <a:endParaRPr lang="en-ID" sz="2400" b="1" dirty="0">
              <a:solidFill>
                <a:srgbClr val="FF0000"/>
              </a:solidFill>
            </a:endParaRPr>
          </a:p>
        </p:txBody>
      </p:sp>
      <p:sp>
        <p:nvSpPr>
          <p:cNvPr id="14" name="Rectangle 13"/>
          <p:cNvSpPr/>
          <p:nvPr/>
        </p:nvSpPr>
        <p:spPr>
          <a:xfrm>
            <a:off x="2279760" y="3353099"/>
            <a:ext cx="4020253" cy="1198880"/>
          </a:xfrm>
          <a:prstGeom prst="rect">
            <a:avLst/>
          </a:prstGeom>
        </p:spPr>
        <p:txBody>
          <a:bodyPr wrap="square">
            <a:spAutoFit/>
          </a:bodyPr>
          <a:lstStyle/>
          <a:p>
            <a:pPr algn="ctr"/>
            <a:r>
              <a:rPr lang="en-ID" sz="2400" b="1" dirty="0">
                <a:solidFill>
                  <a:schemeClr val="accent1">
                    <a:lumMod val="50000"/>
                  </a:schemeClr>
                </a:solidFill>
              </a:rPr>
              <a:t>Allah </a:t>
            </a:r>
            <a:r>
              <a:rPr lang="en-ID" sz="2400" b="1" dirty="0" err="1">
                <a:solidFill>
                  <a:schemeClr val="accent1">
                    <a:lumMod val="50000"/>
                  </a:schemeClr>
                </a:solidFill>
              </a:rPr>
              <a:t>Swt</a:t>
            </a:r>
            <a:r>
              <a:rPr lang="en-ID" sz="2400" b="1" dirty="0">
                <a:solidFill>
                  <a:schemeClr val="accent1">
                    <a:lumMod val="50000"/>
                  </a:schemeClr>
                </a:solidFill>
              </a:rPr>
              <a:t>. </a:t>
            </a:r>
            <a:r>
              <a:rPr lang="en-ID" sz="2400" b="1" dirty="0" err="1">
                <a:solidFill>
                  <a:schemeClr val="accent1">
                    <a:lumMod val="50000"/>
                  </a:schemeClr>
                </a:solidFill>
              </a:rPr>
              <a:t>memerintahkan</a:t>
            </a:r>
            <a:r>
              <a:rPr lang="en-ID" sz="2400" b="1" dirty="0">
                <a:solidFill>
                  <a:schemeClr val="accent1">
                    <a:lumMod val="50000"/>
                  </a:schemeClr>
                </a:solidFill>
              </a:rPr>
              <a:t> </a:t>
            </a:r>
            <a:r>
              <a:rPr lang="en-ID" sz="2400" b="1" dirty="0" err="1">
                <a:solidFill>
                  <a:schemeClr val="accent1">
                    <a:lumMod val="50000"/>
                  </a:schemeClr>
                </a:solidFill>
              </a:rPr>
              <a:t>menjaga</a:t>
            </a:r>
            <a:r>
              <a:rPr lang="en-ID" sz="2400" b="1" dirty="0">
                <a:solidFill>
                  <a:schemeClr val="accent1">
                    <a:lumMod val="50000"/>
                  </a:schemeClr>
                </a:solidFill>
              </a:rPr>
              <a:t> </a:t>
            </a:r>
            <a:r>
              <a:rPr lang="en-ID" sz="2400" b="1" dirty="0" err="1">
                <a:solidFill>
                  <a:schemeClr val="accent1">
                    <a:lumMod val="50000"/>
                  </a:schemeClr>
                </a:solidFill>
              </a:rPr>
              <a:t>silaturahim</a:t>
            </a:r>
            <a:r>
              <a:rPr lang="en-ID" sz="2400" b="1" dirty="0">
                <a:solidFill>
                  <a:schemeClr val="accent1">
                    <a:lumMod val="50000"/>
                  </a:schemeClr>
                </a:solidFill>
              </a:rPr>
              <a:t> (</a:t>
            </a:r>
            <a:r>
              <a:rPr lang="en-ID" sz="2400" b="1" dirty="0" err="1">
                <a:solidFill>
                  <a:schemeClr val="accent1">
                    <a:lumMod val="50000"/>
                  </a:schemeClr>
                </a:solidFill>
              </a:rPr>
              <a:t>hubungankekeluargaan</a:t>
            </a:r>
            <a:r>
              <a:rPr lang="en-ID" sz="2400" b="1" dirty="0" smtClean="0">
                <a:solidFill>
                  <a:schemeClr val="accent1">
                    <a:lumMod val="50000"/>
                  </a:schemeClr>
                </a:solidFill>
              </a:rPr>
              <a:t>).</a:t>
            </a:r>
            <a:endParaRPr lang="en-ID" sz="2400" b="1" dirty="0">
              <a:solidFill>
                <a:schemeClr val="accent1">
                  <a:lumMod val="50000"/>
                </a:schemeClr>
              </a:solidFill>
            </a:endParaRPr>
          </a:p>
        </p:txBody>
      </p:sp>
      <p:sp>
        <p:nvSpPr>
          <p:cNvPr id="15" name="Rectangle 14"/>
          <p:cNvSpPr/>
          <p:nvPr/>
        </p:nvSpPr>
        <p:spPr>
          <a:xfrm>
            <a:off x="6300013" y="3502418"/>
            <a:ext cx="3380571" cy="829945"/>
          </a:xfrm>
          <a:prstGeom prst="rect">
            <a:avLst/>
          </a:prstGeom>
        </p:spPr>
        <p:txBody>
          <a:bodyPr wrap="square">
            <a:spAutoFit/>
          </a:bodyPr>
          <a:lstStyle/>
          <a:p>
            <a:pPr algn="ctr"/>
            <a:r>
              <a:rPr lang="en-ID" sz="2400" b="1" dirty="0" err="1">
                <a:solidFill>
                  <a:srgbClr val="7030A0"/>
                </a:solidFill>
              </a:rPr>
              <a:t>Perintah</a:t>
            </a:r>
            <a:r>
              <a:rPr lang="en-ID" sz="2400" b="1" dirty="0">
                <a:solidFill>
                  <a:srgbClr val="7030A0"/>
                </a:solidFill>
              </a:rPr>
              <a:t> </a:t>
            </a:r>
            <a:r>
              <a:rPr lang="en-ID" sz="2400" b="1" dirty="0" err="1">
                <a:solidFill>
                  <a:srgbClr val="7030A0"/>
                </a:solidFill>
              </a:rPr>
              <a:t>selalu</a:t>
            </a:r>
            <a:r>
              <a:rPr lang="en-ID" sz="2400" b="1" dirty="0">
                <a:solidFill>
                  <a:srgbClr val="7030A0"/>
                </a:solidFill>
              </a:rPr>
              <a:t> </a:t>
            </a:r>
            <a:r>
              <a:rPr lang="en-ID" sz="2400" b="1" dirty="0" err="1">
                <a:solidFill>
                  <a:srgbClr val="7030A0"/>
                </a:solidFill>
              </a:rPr>
              <a:t>bertakwa</a:t>
            </a:r>
            <a:r>
              <a:rPr lang="en-ID" sz="2400" b="1" dirty="0">
                <a:solidFill>
                  <a:srgbClr val="7030A0"/>
                </a:solidFill>
              </a:rPr>
              <a:t> </a:t>
            </a:r>
            <a:r>
              <a:rPr lang="en-ID" sz="2400" b="1" dirty="0" err="1">
                <a:solidFill>
                  <a:srgbClr val="7030A0"/>
                </a:solidFill>
              </a:rPr>
              <a:t>kepada</a:t>
            </a:r>
            <a:r>
              <a:rPr lang="en-ID" sz="2400" b="1" dirty="0">
                <a:solidFill>
                  <a:srgbClr val="7030A0"/>
                </a:solidFill>
              </a:rPr>
              <a:t> Allah </a:t>
            </a:r>
            <a:r>
              <a:rPr lang="en-ID" sz="2400" b="1" dirty="0" err="1">
                <a:solidFill>
                  <a:srgbClr val="7030A0"/>
                </a:solidFill>
              </a:rPr>
              <a:t>Swt</a:t>
            </a:r>
            <a:r>
              <a:rPr lang="en-ID" sz="2400" b="1" dirty="0">
                <a:solidFill>
                  <a:srgbClr val="7030A0"/>
                </a:solidFill>
              </a:rPr>
              <a:t>.</a:t>
            </a:r>
          </a:p>
        </p:txBody>
      </p:sp>
      <p:sp>
        <p:nvSpPr>
          <p:cNvPr id="4" name="Right Arrow 3"/>
          <p:cNvSpPr/>
          <p:nvPr/>
        </p:nvSpPr>
        <p:spPr>
          <a:xfrm>
            <a:off x="1" y="-1"/>
            <a:ext cx="5645426" cy="1391835"/>
          </a:xfrm>
          <a:prstGeom prst="right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p:cNvSpPr txBox="1"/>
          <p:nvPr/>
        </p:nvSpPr>
        <p:spPr>
          <a:xfrm>
            <a:off x="53239" y="434931"/>
            <a:ext cx="5472918" cy="521970"/>
          </a:xfrm>
          <a:prstGeom prst="rect">
            <a:avLst/>
          </a:prstGeom>
          <a:noFill/>
        </p:spPr>
        <p:txBody>
          <a:bodyPr wrap="square" rtlCol="0">
            <a:spAutoFit/>
          </a:bodyPr>
          <a:lstStyle/>
          <a:p>
            <a:pPr algn="ctr"/>
            <a:r>
              <a:rPr lang="en-US" altLang="en-ID" sz="2800" b="1" dirty="0" err="1">
                <a:solidFill>
                  <a:srgbClr val="FF0000"/>
                </a:solidFill>
                <a:sym typeface="+mn-ea"/>
              </a:rPr>
              <a:t>P</a:t>
            </a:r>
            <a:r>
              <a:rPr lang="en-ID" sz="2800" b="1" dirty="0" err="1">
                <a:solidFill>
                  <a:srgbClr val="FF0000"/>
                </a:solidFill>
                <a:sym typeface="+mn-ea"/>
              </a:rPr>
              <a:t>esan</a:t>
            </a:r>
            <a:r>
              <a:rPr lang="en-ID" sz="2800" b="1" dirty="0">
                <a:solidFill>
                  <a:srgbClr val="FF0000"/>
                </a:solidFill>
                <a:sym typeface="+mn-ea"/>
              </a:rPr>
              <a:t> </a:t>
            </a:r>
            <a:r>
              <a:rPr lang="en-US" altLang="en-ID" sz="2800" b="1" dirty="0">
                <a:solidFill>
                  <a:srgbClr val="FF0000"/>
                </a:solidFill>
                <a:sym typeface="+mn-ea"/>
              </a:rPr>
              <a:t>P</a:t>
            </a:r>
            <a:r>
              <a:rPr lang="en-ID" sz="2800" b="1" dirty="0" err="1">
                <a:solidFill>
                  <a:srgbClr val="FF0000"/>
                </a:solidFill>
                <a:sym typeface="+mn-ea"/>
              </a:rPr>
              <a:t>okok</a:t>
            </a:r>
            <a:r>
              <a:rPr lang="en-ID" sz="2800" b="1" dirty="0">
                <a:solidFill>
                  <a:srgbClr val="FF0000"/>
                </a:solidFill>
                <a:sym typeface="+mn-ea"/>
              </a:rPr>
              <a:t> </a:t>
            </a:r>
            <a:r>
              <a:rPr lang="en-ID" sz="2800" b="1" dirty="0" err="1">
                <a:solidFill>
                  <a:srgbClr val="FF0000"/>
                </a:solidFill>
                <a:sym typeface="+mn-ea"/>
              </a:rPr>
              <a:t>dari</a:t>
            </a:r>
            <a:r>
              <a:rPr lang="en-ID" sz="2800" b="1" dirty="0">
                <a:solidFill>
                  <a:srgbClr val="FF0000"/>
                </a:solidFill>
                <a:sym typeface="+mn-ea"/>
              </a:rPr>
              <a:t> Q.S. An-</a:t>
            </a:r>
            <a:r>
              <a:rPr lang="en-ID" sz="2800" b="1" dirty="0" err="1">
                <a:solidFill>
                  <a:srgbClr val="FF0000"/>
                </a:solidFill>
                <a:sym typeface="+mn-ea"/>
              </a:rPr>
              <a:t>Nisa</a:t>
            </a:r>
            <a:r>
              <a:rPr lang="en-ID" sz="2800" b="1" dirty="0">
                <a:solidFill>
                  <a:srgbClr val="FF0000"/>
                </a:solidFill>
                <a:sym typeface="+mn-ea"/>
              </a:rPr>
              <a:t>'/4: </a:t>
            </a:r>
            <a:r>
              <a:rPr lang="en-US" altLang="en-ID" sz="2800" b="1" dirty="0">
                <a:solidFill>
                  <a:srgbClr val="FF0000"/>
                </a:solidFill>
                <a:sym typeface="+mn-ea"/>
              </a:rPr>
              <a:t>1</a:t>
            </a:r>
            <a:endParaRPr lang="en-US" altLang="en-ID"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6 3"/>
          <p:cNvPicPr>
            <a:picLocks noChangeAspect="1"/>
          </p:cNvPicPr>
          <p:nvPr/>
        </p:nvPicPr>
        <p:blipFill>
          <a:blip r:embed="rId2"/>
          <a:stretch>
            <a:fillRect/>
          </a:stretch>
        </p:blipFill>
        <p:spPr>
          <a:xfrm>
            <a:off x="7601556" y="2597426"/>
            <a:ext cx="4590443" cy="3559534"/>
          </a:xfrm>
          <a:prstGeom prst="rect">
            <a:avLst/>
          </a:prstGeom>
        </p:spPr>
      </p:pic>
      <p:pic>
        <p:nvPicPr>
          <p:cNvPr id="8" name="Picture 7"/>
          <p:cNvPicPr>
            <a:picLocks noChangeAspect="1"/>
          </p:cNvPicPr>
          <p:nvPr/>
        </p:nvPicPr>
        <p:blipFill>
          <a:blip r:embed="rId3"/>
          <a:stretch>
            <a:fillRect/>
          </a:stretch>
        </p:blipFill>
        <p:spPr>
          <a:xfrm>
            <a:off x="0" y="6156960"/>
            <a:ext cx="12192000" cy="701040"/>
          </a:xfrm>
          <a:prstGeom prst="rect">
            <a:avLst/>
          </a:prstGeom>
        </p:spPr>
      </p:pic>
      <p:sp>
        <p:nvSpPr>
          <p:cNvPr id="9" name="Arrow: Notched Right 8"/>
          <p:cNvSpPr/>
          <p:nvPr/>
        </p:nvSpPr>
        <p:spPr>
          <a:xfrm>
            <a:off x="106017" y="198782"/>
            <a:ext cx="4346713" cy="1961321"/>
          </a:xfrm>
          <a:prstGeom prst="notchedRightArrow">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3200" b="1" dirty="0">
                <a:sym typeface="+mn-ea"/>
              </a:rPr>
              <a:t>Hadis </a:t>
            </a:r>
            <a:r>
              <a:rPr lang="en-US" sz="3200" b="1" dirty="0" err="1">
                <a:sym typeface="+mn-ea"/>
              </a:rPr>
              <a:t>Silaturahim</a:t>
            </a:r>
            <a:endParaRPr lang="en-ID" sz="3200" dirty="0">
              <a:solidFill>
                <a:srgbClr val="C00000"/>
              </a:solidFill>
            </a:endParaRPr>
          </a:p>
        </p:txBody>
      </p:sp>
      <p:sp>
        <p:nvSpPr>
          <p:cNvPr id="2" name="Text Box 1"/>
          <p:cNvSpPr txBox="1"/>
          <p:nvPr/>
        </p:nvSpPr>
        <p:spPr>
          <a:xfrm>
            <a:off x="614652" y="2563670"/>
            <a:ext cx="6986905" cy="3046988"/>
          </a:xfrm>
          <a:prstGeom prst="rect">
            <a:avLst/>
          </a:prstGeom>
          <a:noFill/>
        </p:spPr>
        <p:txBody>
          <a:bodyPr wrap="square" rtlCol="0">
            <a:spAutoFit/>
          </a:bodyPr>
          <a:lstStyle/>
          <a:p>
            <a:pPr algn="ctr" rtl="1"/>
            <a:r>
              <a:rPr lang="ar-SA" altLang="en-US" sz="2800" dirty="0">
                <a:latin typeface="Adobe نسخ Medium" panose="01010101010101010101" charset="0"/>
                <a:cs typeface="Adobe نسخ Medium" panose="01010101010101010101" charset="0"/>
              </a:rPr>
              <a:t>عَنْ </a:t>
            </a:r>
            <a:r>
              <a:rPr lang="ar-SA" altLang="en-US" sz="2800" dirty="0" smtClean="0">
                <a:latin typeface="Adobe نسخ Medium" panose="01010101010101010101" charset="0"/>
                <a:cs typeface="Adobe نسخ Medium" panose="01010101010101010101" charset="0"/>
              </a:rPr>
              <a:t>أبِيْ </a:t>
            </a:r>
            <a:r>
              <a:rPr lang="ar-SA" altLang="en-US" sz="2800" dirty="0">
                <a:latin typeface="Adobe نسخ Medium" panose="01010101010101010101" charset="0"/>
                <a:cs typeface="Adobe نسخ Medium" panose="01010101010101010101" charset="0"/>
              </a:rPr>
              <a:t>هُرَيْرَةَ رَضِيَ اللهُ عَنْهُ قَالَ : سَمِعْتُ رَسُوْلَ اللهِ صَلَّى اللهُ عَلَيْهِ وَسَلَّمَ يَقُوْلُ : مَنْ سَرَّهُ أَنْ يُبْسَطَ لَهُ فِي </a:t>
            </a:r>
            <a:r>
              <a:rPr lang="ar-SA" altLang="en-US" sz="2800" dirty="0" smtClean="0">
                <a:latin typeface="Adobe نسخ Medium" panose="01010101010101010101" charset="0"/>
                <a:cs typeface="Adobe نسخ Medium" panose="01010101010101010101" charset="0"/>
              </a:rPr>
              <a:t>رِزْ</a:t>
            </a:r>
            <a:r>
              <a:rPr lang="ar-EG" altLang="en-US" sz="2800" dirty="0" smtClean="0">
                <a:latin typeface="Adobe نسخ Medium" panose="01010101010101010101" charset="0"/>
                <a:cs typeface="Adobe نسخ Medium" panose="01010101010101010101" charset="0"/>
              </a:rPr>
              <a:t>قِهِ</a:t>
            </a:r>
            <a:r>
              <a:rPr lang="ar-SA" altLang="en-US" sz="2800" dirty="0" smtClean="0">
                <a:latin typeface="Adobe نسخ Medium" panose="01010101010101010101" charset="0"/>
                <a:cs typeface="Adobe نسخ Medium" panose="01010101010101010101" charset="0"/>
              </a:rPr>
              <a:t> </a:t>
            </a:r>
            <a:r>
              <a:rPr lang="ar-SA" altLang="en-US" sz="2800" dirty="0">
                <a:latin typeface="Adobe نسخ Medium" panose="01010101010101010101" charset="0"/>
                <a:cs typeface="Adobe نسخ Medium" panose="01010101010101010101" charset="0"/>
              </a:rPr>
              <a:t>وَأَنْ يُنْسَأَ لَهُ فِي أَثَرِهِ فَلْيَصِلْ </a:t>
            </a:r>
            <a:r>
              <a:rPr lang="ar-SA" altLang="en-US" sz="2800" dirty="0" smtClean="0">
                <a:latin typeface="Adobe نسخ Medium" panose="01010101010101010101" charset="0"/>
                <a:cs typeface="Adobe نسخ Medium" panose="01010101010101010101" charset="0"/>
              </a:rPr>
              <a:t>رَ</a:t>
            </a:r>
            <a:r>
              <a:rPr lang="ar-EG" altLang="en-US" sz="2800" dirty="0" smtClean="0">
                <a:latin typeface="Adobe نسخ Medium" panose="01010101010101010101" charset="0"/>
                <a:cs typeface="Adobe نسخ Medium" panose="01010101010101010101" charset="0"/>
              </a:rPr>
              <a:t>حِمَهُ</a:t>
            </a:r>
            <a:r>
              <a:rPr lang="ar-SA" altLang="en-US" sz="2800" dirty="0" smtClean="0">
                <a:latin typeface="Adobe نسخ Medium" panose="01010101010101010101" charset="0"/>
                <a:cs typeface="Adobe نسخ Medium" panose="01010101010101010101" charset="0"/>
              </a:rPr>
              <a:t> </a:t>
            </a:r>
            <a:r>
              <a:rPr lang="ar-SA" altLang="en-US" sz="2800" dirty="0">
                <a:latin typeface="Adobe نسخ Medium" panose="01010101010101010101" charset="0"/>
                <a:cs typeface="Adobe نسخ Medium" panose="01010101010101010101" charset="0"/>
              </a:rPr>
              <a:t>(</a:t>
            </a:r>
            <a:r>
              <a:rPr lang="ar-SA" altLang="en-US" sz="2800" dirty="0" smtClean="0">
                <a:latin typeface="Adobe نسخ Medium" panose="01010101010101010101" charset="0"/>
                <a:cs typeface="Adobe نسخ Medium" panose="01010101010101010101" charset="0"/>
              </a:rPr>
              <a:t>رواه البخاري)</a:t>
            </a:r>
            <a:endParaRPr lang="ar-SA" altLang="en-US" sz="2400" dirty="0">
              <a:latin typeface="Adobe نسخ Medium" panose="01010101010101010101" charset="0"/>
              <a:cs typeface="Adobe نسخ Medium" panose="01010101010101010101" charset="0"/>
            </a:endParaRPr>
          </a:p>
          <a:p>
            <a:pPr algn="ctr" rtl="1"/>
            <a:endParaRPr lang="ar-SA" altLang="en-US" sz="2400" dirty="0">
              <a:latin typeface="Adobe نسخ Medium" panose="01010101010101010101" charset="0"/>
              <a:cs typeface="Adobe نسخ Medium" panose="01010101010101010101" charset="0"/>
            </a:endParaRPr>
          </a:p>
          <a:p>
            <a:pPr algn="ctr" rtl="1"/>
            <a:r>
              <a:rPr lang="en-US" altLang="en-US" sz="2000" i="1" dirty="0">
                <a:cs typeface="Adobe نسخ Medium" panose="01010101010101010101" charset="0"/>
              </a:rPr>
              <a:t>Dari Abu </a:t>
            </a:r>
            <a:r>
              <a:rPr lang="en-US" altLang="en-US" sz="2000" i="1" dirty="0" err="1">
                <a:cs typeface="Adobe نسخ Medium" panose="01010101010101010101" charset="0"/>
              </a:rPr>
              <a:t>Hurairah</a:t>
            </a:r>
            <a:r>
              <a:rPr lang="en-US" altLang="en-US" sz="2000" i="1" dirty="0">
                <a:cs typeface="Adobe نسخ Medium" panose="01010101010101010101" charset="0"/>
              </a:rPr>
              <a:t> R.A </a:t>
            </a:r>
            <a:r>
              <a:rPr lang="en-US" altLang="en-US" sz="2000" i="1" dirty="0" err="1">
                <a:cs typeface="Adobe نسخ Medium" panose="01010101010101010101" charset="0"/>
              </a:rPr>
              <a:t>berkata</a:t>
            </a:r>
            <a:r>
              <a:rPr lang="en-US" altLang="en-US" sz="2000" i="1" dirty="0">
                <a:cs typeface="Adobe نسخ Medium" panose="01010101010101010101" charset="0"/>
              </a:rPr>
              <a:t>: </a:t>
            </a:r>
            <a:r>
              <a:rPr lang="en-US" altLang="en-US" sz="2000" i="1" dirty="0" err="1">
                <a:cs typeface="Adobe نسخ Medium" panose="01010101010101010101" charset="0"/>
              </a:rPr>
              <a:t>Aku</a:t>
            </a:r>
            <a:r>
              <a:rPr lang="en-US" altLang="en-US" sz="2000" i="1" dirty="0">
                <a:cs typeface="Adobe نسخ Medium" panose="01010101010101010101" charset="0"/>
              </a:rPr>
              <a:t> </a:t>
            </a:r>
            <a:r>
              <a:rPr lang="en-US" altLang="en-US" sz="2000" i="1" dirty="0" err="1">
                <a:cs typeface="Adobe نسخ Medium" panose="01010101010101010101" charset="0"/>
              </a:rPr>
              <a:t>mendengar</a:t>
            </a:r>
            <a:r>
              <a:rPr lang="en-US" altLang="en-US" sz="2000" i="1" dirty="0">
                <a:cs typeface="Adobe نسخ Medium" panose="01010101010101010101" charset="0"/>
              </a:rPr>
              <a:t> </a:t>
            </a:r>
            <a:r>
              <a:rPr lang="en-US" altLang="en-US" sz="2000" i="1" dirty="0" err="1">
                <a:cs typeface="Adobe نسخ Medium" panose="01010101010101010101" charset="0"/>
              </a:rPr>
              <a:t>Rasulullah</a:t>
            </a:r>
            <a:r>
              <a:rPr lang="en-US" altLang="en-US" sz="2000" i="1" dirty="0">
                <a:cs typeface="Adobe نسخ Medium" panose="01010101010101010101" charset="0"/>
              </a:rPr>
              <a:t> Saw. </a:t>
            </a:r>
            <a:r>
              <a:rPr lang="en-US" altLang="en-US" sz="2000" i="1" dirty="0" err="1">
                <a:cs typeface="Adobe نسخ Medium" panose="01010101010101010101" charset="0"/>
              </a:rPr>
              <a:t>bersabda</a:t>
            </a:r>
            <a:r>
              <a:rPr lang="en-US" altLang="en-US" sz="2000" i="1" dirty="0">
                <a:cs typeface="Adobe نسخ Medium" panose="01010101010101010101" charset="0"/>
              </a:rPr>
              <a:t>: </a:t>
            </a:r>
            <a:r>
              <a:rPr lang="en-US" altLang="en-US" sz="2000" i="1" dirty="0" err="1">
                <a:cs typeface="Adobe نسخ Medium" panose="01010101010101010101" charset="0"/>
              </a:rPr>
              <a:t>siapa</a:t>
            </a:r>
            <a:r>
              <a:rPr lang="en-US" altLang="en-US" sz="2000" i="1" dirty="0">
                <a:cs typeface="Adobe نسخ Medium" panose="01010101010101010101" charset="0"/>
              </a:rPr>
              <a:t> yang </a:t>
            </a:r>
            <a:r>
              <a:rPr lang="en-US" altLang="en-US" sz="2000" i="1" dirty="0" err="1">
                <a:cs typeface="Adobe نسخ Medium" panose="01010101010101010101" charset="0"/>
              </a:rPr>
              <a:t>senang</a:t>
            </a:r>
            <a:r>
              <a:rPr lang="en-US" altLang="en-US" sz="2000" i="1" dirty="0">
                <a:cs typeface="Adobe نسخ Medium" panose="01010101010101010101" charset="0"/>
              </a:rPr>
              <a:t> </a:t>
            </a:r>
            <a:r>
              <a:rPr lang="en-US" altLang="en-US" sz="2000" i="1" dirty="0" err="1">
                <a:cs typeface="Adobe نسخ Medium" panose="01010101010101010101" charset="0"/>
              </a:rPr>
              <a:t>silaturahim</a:t>
            </a:r>
            <a:r>
              <a:rPr lang="en-US" altLang="en-US" sz="2000" i="1" dirty="0">
                <a:cs typeface="Adobe نسخ Medium" panose="01010101010101010101" charset="0"/>
              </a:rPr>
              <a:t>, </a:t>
            </a:r>
            <a:r>
              <a:rPr lang="en-US" altLang="en-US" sz="2000" i="1" dirty="0" err="1">
                <a:cs typeface="Adobe نسخ Medium" panose="01010101010101010101" charset="0"/>
              </a:rPr>
              <a:t>akan</a:t>
            </a:r>
            <a:r>
              <a:rPr lang="en-US" altLang="en-US" sz="2000" i="1" dirty="0">
                <a:cs typeface="Adobe نسخ Medium" panose="01010101010101010101" charset="0"/>
              </a:rPr>
              <a:t> </a:t>
            </a:r>
            <a:r>
              <a:rPr lang="en-US" altLang="en-US" sz="2000" i="1" dirty="0" err="1">
                <a:cs typeface="Adobe نسخ Medium" panose="01010101010101010101" charset="0"/>
              </a:rPr>
              <a:t>diperluas</a:t>
            </a:r>
            <a:r>
              <a:rPr lang="en-US" altLang="en-US" sz="2000" i="1" dirty="0">
                <a:cs typeface="Adobe نسخ Medium" panose="01010101010101010101" charset="0"/>
              </a:rPr>
              <a:t> </a:t>
            </a:r>
            <a:r>
              <a:rPr lang="en-US" altLang="en-US" sz="2000" i="1" dirty="0" err="1">
                <a:cs typeface="Adobe نسخ Medium" panose="01010101010101010101" charset="0"/>
              </a:rPr>
              <a:t>rezekinya</a:t>
            </a:r>
            <a:r>
              <a:rPr lang="en-US" altLang="en-US" sz="2000" i="1" dirty="0">
                <a:cs typeface="Adobe نسخ Medium" panose="01010101010101010101" charset="0"/>
              </a:rPr>
              <a:t> </a:t>
            </a:r>
            <a:r>
              <a:rPr lang="en-US" altLang="en-US" sz="2000" i="1" dirty="0" err="1">
                <a:cs typeface="Adobe نسخ Medium" panose="01010101010101010101" charset="0"/>
              </a:rPr>
              <a:t>dan</a:t>
            </a:r>
            <a:r>
              <a:rPr lang="en-US" altLang="en-US" sz="2000" i="1" dirty="0">
                <a:cs typeface="Adobe نسخ Medium" panose="01010101010101010101" charset="0"/>
              </a:rPr>
              <a:t> </a:t>
            </a:r>
            <a:r>
              <a:rPr lang="en-US" altLang="en-US" sz="2000" i="1" dirty="0" err="1">
                <a:cs typeface="Adobe نسخ Medium" panose="01010101010101010101" charset="0"/>
              </a:rPr>
              <a:t>dipanjangkan</a:t>
            </a:r>
            <a:r>
              <a:rPr lang="en-US" altLang="en-US" sz="2000" i="1" dirty="0">
                <a:cs typeface="Adobe نسخ Medium" panose="01010101010101010101" charset="0"/>
              </a:rPr>
              <a:t> </a:t>
            </a:r>
            <a:r>
              <a:rPr lang="en-US" altLang="en-US" sz="2000" i="1" dirty="0" err="1">
                <a:cs typeface="Adobe نسخ Medium" panose="01010101010101010101" charset="0"/>
              </a:rPr>
              <a:t>umurnya</a:t>
            </a:r>
            <a:r>
              <a:rPr lang="en-US" altLang="en-US" sz="2000" i="1" dirty="0">
                <a:cs typeface="Adobe نسخ Medium" panose="01010101010101010101" charset="0"/>
              </a:rPr>
              <a:t>, </a:t>
            </a:r>
            <a:r>
              <a:rPr lang="en-US" altLang="en-US" sz="2000" i="1" dirty="0" err="1">
                <a:cs typeface="Adobe نسخ Medium" panose="01010101010101010101" charset="0"/>
              </a:rPr>
              <a:t>oleh</a:t>
            </a:r>
            <a:r>
              <a:rPr lang="en-US" altLang="en-US" sz="2000" i="1" dirty="0">
                <a:cs typeface="Adobe نسخ Medium" panose="01010101010101010101" charset="0"/>
              </a:rPr>
              <a:t> </a:t>
            </a:r>
            <a:r>
              <a:rPr lang="en-US" altLang="en-US" sz="2000" i="1" dirty="0" err="1">
                <a:cs typeface="Adobe نسخ Medium" panose="01010101010101010101" charset="0"/>
              </a:rPr>
              <a:t>karena</a:t>
            </a:r>
            <a:r>
              <a:rPr lang="en-US" altLang="en-US" sz="2000" i="1" dirty="0">
                <a:cs typeface="Adobe نسخ Medium" panose="01010101010101010101" charset="0"/>
              </a:rPr>
              <a:t> </a:t>
            </a:r>
            <a:r>
              <a:rPr lang="en-US" altLang="en-US" sz="2000" i="1" dirty="0" err="1">
                <a:cs typeface="Adobe نسخ Medium" panose="01010101010101010101" charset="0"/>
              </a:rPr>
              <a:t>itu</a:t>
            </a:r>
            <a:r>
              <a:rPr lang="en-US" altLang="en-US" sz="2000" i="1" dirty="0">
                <a:cs typeface="Adobe نسخ Medium" panose="01010101010101010101" charset="0"/>
              </a:rPr>
              <a:t>, </a:t>
            </a:r>
            <a:r>
              <a:rPr lang="en-US" altLang="en-US" sz="2000" i="1" dirty="0" err="1">
                <a:cs typeface="Adobe نسخ Medium" panose="01010101010101010101" charset="0"/>
              </a:rPr>
              <a:t>hendaklah</a:t>
            </a:r>
            <a:r>
              <a:rPr lang="en-US" altLang="en-US" sz="2000" i="1" dirty="0">
                <a:cs typeface="Adobe نسخ Medium" panose="01010101010101010101" charset="0"/>
              </a:rPr>
              <a:t> </a:t>
            </a:r>
            <a:r>
              <a:rPr lang="en-US" altLang="en-US" sz="2000" i="1" dirty="0" err="1">
                <a:cs typeface="Adobe نسخ Medium" panose="01010101010101010101" charset="0"/>
              </a:rPr>
              <a:t>bersilaturahim</a:t>
            </a:r>
            <a:r>
              <a:rPr lang="en-US" altLang="en-US" sz="2000" i="1" dirty="0">
                <a:cs typeface="Adobe نسخ Medium" panose="01010101010101010101" charset="0"/>
              </a:rPr>
              <a:t>. </a:t>
            </a:r>
            <a:r>
              <a:rPr lang="en-US" altLang="en-US" sz="2000" b="1" dirty="0">
                <a:cs typeface="Adobe نسخ Medium" panose="01010101010101010101" charset="0"/>
              </a:rPr>
              <a:t>(H.R. </a:t>
            </a:r>
            <a:r>
              <a:rPr lang="en-US" altLang="en-US" sz="2000" b="1" dirty="0" err="1">
                <a:cs typeface="Adobe نسخ Medium" panose="01010101010101010101" charset="0"/>
              </a:rPr>
              <a:t>Bukhari</a:t>
            </a:r>
            <a:r>
              <a:rPr lang="en-US" altLang="en-US" sz="2000" b="1" dirty="0">
                <a:cs typeface="Adobe نسخ Medium" panose="01010101010101010101" charset="0"/>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7355" y="102389"/>
            <a:ext cx="1192368" cy="8395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Double Wave 6"/>
          <p:cNvSpPr/>
          <p:nvPr/>
        </p:nvSpPr>
        <p:spPr>
          <a:xfrm>
            <a:off x="3244215" y="530225"/>
            <a:ext cx="5012690" cy="1125855"/>
          </a:xfrm>
          <a:prstGeom prst="doubleWave">
            <a:avLst/>
          </a:prstGeom>
          <a:ln>
            <a:solidFill>
              <a:srgbClr val="8DBDA0"/>
            </a:solidFill>
          </a:ln>
        </p:spPr>
        <p:style>
          <a:lnRef idx="3">
            <a:schemeClr val="lt1"/>
          </a:lnRef>
          <a:fillRef idx="1">
            <a:schemeClr val="accent6"/>
          </a:fillRef>
          <a:effectRef idx="1">
            <a:schemeClr val="accent6"/>
          </a:effectRef>
          <a:fontRef idx="minor">
            <a:schemeClr val="lt1"/>
          </a:fontRef>
        </p:style>
        <p:txBody>
          <a:bodyPr rtlCol="0" anchor="ctr"/>
          <a:lstStyle/>
          <a:p>
            <a:pPr indent="0" algn="ctr">
              <a:buFont typeface="Wingdings" panose="05000000000000000000" pitchFamily="2" charset="2"/>
              <a:buNone/>
            </a:pPr>
            <a:r>
              <a:rPr lang="en-US" sz="3200" b="1" dirty="0"/>
              <a:t>Keutamaan </a:t>
            </a:r>
            <a:r>
              <a:rPr lang="en-US" sz="3200" b="1" dirty="0" err="1"/>
              <a:t>Silaturahim</a:t>
            </a:r>
            <a:endParaRPr lang="en-ID" sz="3200" b="1" dirty="0"/>
          </a:p>
        </p:txBody>
      </p:sp>
      <p:pic>
        <p:nvPicPr>
          <p:cNvPr id="8" name="Picture 7"/>
          <p:cNvPicPr>
            <a:picLocks noChangeAspect="1"/>
          </p:cNvPicPr>
          <p:nvPr/>
        </p:nvPicPr>
        <p:blipFill>
          <a:blip r:embed="rId3"/>
          <a:stretch>
            <a:fillRect/>
          </a:stretch>
        </p:blipFill>
        <p:spPr>
          <a:xfrm>
            <a:off x="0" y="6156960"/>
            <a:ext cx="12192000" cy="701040"/>
          </a:xfrm>
          <a:prstGeom prst="rect">
            <a:avLst/>
          </a:prstGeom>
        </p:spPr>
      </p:pic>
      <p:sp>
        <p:nvSpPr>
          <p:cNvPr id="10" name="TextBox 3"/>
          <p:cNvSpPr txBox="1"/>
          <p:nvPr/>
        </p:nvSpPr>
        <p:spPr>
          <a:xfrm>
            <a:off x="1620520" y="4044950"/>
            <a:ext cx="8950960" cy="52197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Courier New" panose="02070309020205020404" pitchFamily="49" charset="0"/>
              <a:buChar char="o"/>
            </a:pPr>
            <a:r>
              <a:rPr lang="en-ID" sz="2800" b="1" dirty="0" err="1"/>
              <a:t>Mendapatkan</a:t>
            </a:r>
            <a:r>
              <a:rPr lang="en-ID" sz="2800" b="1" dirty="0"/>
              <a:t> </a:t>
            </a:r>
            <a:r>
              <a:rPr lang="en-ID" sz="2800" b="1" dirty="0" err="1"/>
              <a:t>rahmat</a:t>
            </a:r>
            <a:r>
              <a:rPr lang="en-ID" sz="2800" b="1" dirty="0"/>
              <a:t> </a:t>
            </a:r>
            <a:r>
              <a:rPr lang="en-ID" sz="2800" b="1" dirty="0" err="1"/>
              <a:t>dari</a:t>
            </a:r>
            <a:r>
              <a:rPr lang="en-ID" sz="2800" b="1" dirty="0"/>
              <a:t> Allah </a:t>
            </a:r>
            <a:r>
              <a:rPr lang="en-ID" sz="2800" b="1" dirty="0" err="1"/>
              <a:t>Swt</a:t>
            </a:r>
            <a:r>
              <a:rPr lang="en-ID" sz="2800" b="1" dirty="0"/>
              <a:t>.</a:t>
            </a:r>
          </a:p>
        </p:txBody>
      </p:sp>
      <p:sp>
        <p:nvSpPr>
          <p:cNvPr id="11" name="TextBox 3"/>
          <p:cNvSpPr txBox="1"/>
          <p:nvPr/>
        </p:nvSpPr>
        <p:spPr>
          <a:xfrm>
            <a:off x="1620520" y="2291080"/>
            <a:ext cx="8950960" cy="5219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Courier New" panose="02070309020205020404" pitchFamily="49" charset="0"/>
              <a:buChar char="o"/>
            </a:pPr>
            <a:r>
              <a:rPr lang="en-ID" sz="2800" b="1" dirty="0" err="1"/>
              <a:t>Silaturahim</a:t>
            </a:r>
            <a:r>
              <a:rPr lang="en-ID" sz="2800" b="1" dirty="0"/>
              <a:t> </a:t>
            </a:r>
            <a:r>
              <a:rPr lang="en-ID" sz="2800" b="1" dirty="0" err="1"/>
              <a:t>sebagai</a:t>
            </a:r>
            <a:r>
              <a:rPr lang="en-ID" sz="2800" b="1" dirty="0"/>
              <a:t> </a:t>
            </a:r>
            <a:r>
              <a:rPr lang="en-ID" sz="2800" b="1" dirty="0" err="1"/>
              <a:t>tanda</a:t>
            </a:r>
            <a:r>
              <a:rPr lang="en-ID" sz="2800" b="1" dirty="0"/>
              <a:t> </a:t>
            </a:r>
            <a:r>
              <a:rPr lang="en-ID" sz="2800" b="1" dirty="0" err="1"/>
              <a:t>beriman</a:t>
            </a:r>
            <a:r>
              <a:rPr lang="en-ID" sz="2800" b="1" dirty="0"/>
              <a:t> </a:t>
            </a:r>
            <a:r>
              <a:rPr lang="en-ID" sz="2800" b="1" dirty="0" err="1"/>
              <a:t>kepada</a:t>
            </a:r>
            <a:r>
              <a:rPr lang="en-ID" sz="2800" b="1" dirty="0"/>
              <a:t> Allah </a:t>
            </a:r>
            <a:r>
              <a:rPr lang="en-ID" sz="2800" b="1" dirty="0" err="1"/>
              <a:t>Swt</a:t>
            </a:r>
            <a:r>
              <a:rPr lang="en-ID" sz="2800" b="1" dirty="0"/>
              <a:t>.</a:t>
            </a:r>
          </a:p>
        </p:txBody>
      </p:sp>
      <p:sp>
        <p:nvSpPr>
          <p:cNvPr id="12" name="TextBox 3"/>
          <p:cNvSpPr txBox="1"/>
          <p:nvPr/>
        </p:nvSpPr>
        <p:spPr>
          <a:xfrm>
            <a:off x="1620520" y="3168015"/>
            <a:ext cx="8950960" cy="52197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buFont typeface="Courier New" panose="02070309020205020404" pitchFamily="49" charset="0"/>
              <a:buChar char="o"/>
            </a:pPr>
            <a:r>
              <a:rPr lang="en-ID" sz="2800" b="1" dirty="0" err="1"/>
              <a:t>Memperkuat</a:t>
            </a:r>
            <a:r>
              <a:rPr lang="en-ID" sz="2800" b="1" dirty="0"/>
              <a:t> </a:t>
            </a:r>
            <a:r>
              <a:rPr lang="en-ID" sz="2800" b="1" dirty="0" err="1"/>
              <a:t>tali</a:t>
            </a:r>
            <a:r>
              <a:rPr lang="en-ID" sz="2800" b="1" dirty="0"/>
              <a:t> </a:t>
            </a:r>
            <a:r>
              <a:rPr lang="en-ID" sz="2800" b="1" dirty="0" err="1"/>
              <a:t>persaudaraan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676" y="1075587"/>
            <a:ext cx="7358510" cy="4456562"/>
          </a:xfrm>
          <a:prstGeom prst="rect">
            <a:avLst/>
          </a:prstGeom>
        </p:spPr>
      </p:pic>
      <p:sp>
        <p:nvSpPr>
          <p:cNvPr id="3" name="Rectangle 2"/>
          <p:cNvSpPr/>
          <p:nvPr/>
        </p:nvSpPr>
        <p:spPr>
          <a:xfrm>
            <a:off x="3132813" y="2307877"/>
            <a:ext cx="3370233" cy="2723823"/>
          </a:xfrm>
          <a:prstGeom prst="rect">
            <a:avLst/>
          </a:prstGeom>
        </p:spPr>
        <p:txBody>
          <a:bodyPr wrap="square">
            <a:spAutoFit/>
          </a:bodyPr>
          <a:lstStyle/>
          <a:p>
            <a:pPr algn="ctr">
              <a:lnSpc>
                <a:spcPct val="150000"/>
              </a:lnSpc>
            </a:pPr>
            <a:endParaRPr lang="en-US" b="1" dirty="0">
              <a:solidFill>
                <a:schemeClr val="accent1">
                  <a:lumMod val="75000"/>
                </a:schemeClr>
              </a:solidFill>
              <a:hlinkClick r:id="rId3"/>
            </a:endParaRPr>
          </a:p>
          <a:p>
            <a:pPr algn="ctr">
              <a:lnSpc>
                <a:spcPct val="150000"/>
              </a:lnSpc>
            </a:pPr>
            <a:r>
              <a:rPr lang="en-US" b="1" u="sng" dirty="0" err="1">
                <a:solidFill>
                  <a:schemeClr val="accent1">
                    <a:lumMod val="75000"/>
                  </a:schemeClr>
                </a:solidFill>
                <a:hlinkClick r:id="rId3"/>
              </a:rPr>
              <a:t>D</a:t>
            </a:r>
            <a:r>
              <a:rPr lang="en-US" b="1" u="sng" dirty="0" err="1">
                <a:solidFill>
                  <a:schemeClr val="accent1">
                    <a:lumMod val="75000"/>
                  </a:schemeClr>
                </a:solidFill>
              </a:rPr>
              <a:t>okumen</a:t>
            </a:r>
            <a:r>
              <a:rPr lang="en-US" b="1" u="sng" dirty="0">
                <a:solidFill>
                  <a:schemeClr val="accent1">
                    <a:lumMod val="75000"/>
                  </a:schemeClr>
                </a:solidFill>
              </a:rPr>
              <a:t> </a:t>
            </a:r>
            <a:r>
              <a:rPr lang="en-US" b="1" u="sng" dirty="0" err="1" smtClean="0">
                <a:solidFill>
                  <a:schemeClr val="accent1">
                    <a:lumMod val="75000"/>
                  </a:schemeClr>
                </a:solidFill>
              </a:rPr>
              <a:t>Penerbit</a:t>
            </a:r>
            <a:endParaRPr lang="en-US" b="1" u="sng" dirty="0" smtClean="0">
              <a:solidFill>
                <a:schemeClr val="accent1">
                  <a:lumMod val="75000"/>
                </a:schemeClr>
              </a:solidFill>
            </a:endParaRPr>
          </a:p>
          <a:p>
            <a:pPr algn="ctr">
              <a:lnSpc>
                <a:spcPct val="150000"/>
              </a:lnSpc>
            </a:pPr>
            <a:r>
              <a:rPr lang="en-US" b="1" u="sng" dirty="0" smtClean="0">
                <a:solidFill>
                  <a:schemeClr val="accent1">
                    <a:lumMod val="75000"/>
                  </a:schemeClr>
                </a:solidFill>
              </a:rPr>
              <a:t>Freepik.com/</a:t>
            </a:r>
            <a:r>
              <a:rPr lang="en-US" b="1" u="sng" dirty="0" err="1" smtClean="0">
                <a:solidFill>
                  <a:schemeClr val="accent1">
                    <a:lumMod val="75000"/>
                  </a:schemeClr>
                </a:solidFill>
              </a:rPr>
              <a:t>brgfx</a:t>
            </a:r>
            <a:endParaRPr lang="en-US" b="1" u="sng" dirty="0" smtClean="0">
              <a:solidFill>
                <a:schemeClr val="accent1">
                  <a:lumMod val="75000"/>
                </a:schemeClr>
              </a:solidFill>
            </a:endParaRPr>
          </a:p>
          <a:p>
            <a:pPr algn="ctr">
              <a:lnSpc>
                <a:spcPct val="150000"/>
              </a:lnSpc>
            </a:pPr>
            <a:r>
              <a:rPr lang="en-US" b="1" u="sng" dirty="0" smtClean="0">
                <a:solidFill>
                  <a:schemeClr val="accent1">
                    <a:lumMod val="75000"/>
                  </a:schemeClr>
                </a:solidFill>
              </a:rPr>
              <a:t>Freepik.com/</a:t>
            </a:r>
            <a:r>
              <a:rPr lang="en-US" b="1" u="sng" dirty="0" err="1" smtClean="0">
                <a:solidFill>
                  <a:schemeClr val="accent1">
                    <a:lumMod val="75000"/>
                  </a:schemeClr>
                </a:solidFill>
              </a:rPr>
              <a:t>pikisuperstar</a:t>
            </a:r>
            <a:endParaRPr lang="en-US" b="1" dirty="0"/>
          </a:p>
          <a:p>
            <a:pPr algn="ctr">
              <a:lnSpc>
                <a:spcPct val="150000"/>
              </a:lnSpc>
            </a:pPr>
            <a:endParaRPr lang="en-US" b="1" dirty="0"/>
          </a:p>
          <a:p>
            <a:pPr algn="ctr"/>
            <a:endParaRPr lang="en-US" b="1" dirty="0"/>
          </a:p>
          <a:p>
            <a:pPr algn="ctr"/>
            <a:endParaRPr lang="en-US" b="1" dirty="0"/>
          </a:p>
        </p:txBody>
      </p:sp>
      <p:sp>
        <p:nvSpPr>
          <p:cNvPr id="4" name="Rectangle 3"/>
          <p:cNvSpPr/>
          <p:nvPr/>
        </p:nvSpPr>
        <p:spPr>
          <a:xfrm>
            <a:off x="3583933" y="1775534"/>
            <a:ext cx="2619628" cy="523220"/>
          </a:xfrm>
          <a:prstGeom prst="rect">
            <a:avLst/>
          </a:prstGeom>
        </p:spPr>
        <p:txBody>
          <a:bodyPr wrap="none">
            <a:spAutoFit/>
          </a:bodyPr>
          <a:lstStyle/>
          <a:p>
            <a:pPr algn="ctr"/>
            <a:r>
              <a:rPr lang="en-US" sz="2800" b="1" dirty="0" err="1"/>
              <a:t>Sumber</a:t>
            </a:r>
            <a:r>
              <a:rPr lang="en-US" sz="2800" b="1" dirty="0"/>
              <a:t> </a:t>
            </a:r>
            <a:r>
              <a:rPr lang="en-US" sz="2800" b="1" dirty="0" err="1"/>
              <a:t>Gambar</a:t>
            </a:r>
            <a:endParaRPr lang="en-US" sz="2800" b="1" dirty="0"/>
          </a:p>
        </p:txBody>
      </p:sp>
      <p:pic>
        <p:nvPicPr>
          <p:cNvPr id="5" name="Picture 4"/>
          <p:cNvPicPr>
            <a:picLocks noChangeAspect="1"/>
          </p:cNvPicPr>
          <p:nvPr/>
        </p:nvPicPr>
        <p:blipFill rotWithShape="1">
          <a:blip r:embed="rId4"/>
          <a:srcRect l="61295"/>
          <a:stretch>
            <a:fillRect/>
          </a:stretch>
        </p:blipFill>
        <p:spPr>
          <a:xfrm>
            <a:off x="8648818" y="384313"/>
            <a:ext cx="2571425" cy="5718908"/>
          </a:xfrm>
          <a:prstGeom prst="rect">
            <a:avLst/>
          </a:prstGeom>
        </p:spPr>
      </p:pic>
      <p:pic>
        <p:nvPicPr>
          <p:cNvPr id="6" name="Picture 5"/>
          <p:cNvPicPr>
            <a:picLocks noChangeAspect="1"/>
          </p:cNvPicPr>
          <p:nvPr/>
        </p:nvPicPr>
        <p:blipFill>
          <a:blip r:embed="rId5"/>
          <a:stretch>
            <a:fillRect/>
          </a:stretch>
        </p:blipFill>
        <p:spPr>
          <a:xfrm>
            <a:off x="0" y="6156960"/>
            <a:ext cx="12192000" cy="701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508</Words>
  <Application>Microsoft Office PowerPoint</Application>
  <PresentationFormat>Custom</PresentationFormat>
  <Paragraphs>41</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Sarahnisa Nurandini</dc:creator>
  <cp:lastModifiedBy>Sani Nurlatifah</cp:lastModifiedBy>
  <cp:revision>32</cp:revision>
  <dcterms:created xsi:type="dcterms:W3CDTF">2022-06-03T17:40:00Z</dcterms:created>
  <dcterms:modified xsi:type="dcterms:W3CDTF">2022-06-22T09:13:31Z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56E6995FE3644E9CBF001CCA0E59E973</vt:lpwstr>
  </property>
  <property fmtid="{D5CDD505-2E9C-101B-9397-08002B2CF9AE}" pid="3" name="KSOProductBuildVer">
    <vt:lpwstr>1033-11.2.0.11156</vt:lpwstr>
  </property>
</Properties>
</file>