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8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59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66"/>
    <a:srgbClr val="66FF99"/>
    <a:srgbClr val="FFCC99"/>
    <a:srgbClr val="990033"/>
    <a:srgbClr val="FFFF99"/>
    <a:srgbClr val="FFFF66"/>
    <a:srgbClr val="FF9966"/>
    <a:srgbClr val="FF99CC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99" d="100"/>
          <a:sy n="99" d="100"/>
        </p:scale>
        <p:origin x="-462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843559"/>
            <a:ext cx="2463588" cy="323257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857620" y="3143254"/>
            <a:ext cx="5073868" cy="57150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MATEMATIKA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54306" y="1189035"/>
            <a:ext cx="1997414" cy="358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66606" y="427347"/>
            <a:ext cx="5533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Bentuk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permukaan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bangun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ruang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berbeda-beda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622" y="1479650"/>
            <a:ext cx="864096" cy="167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120660"/>
            <a:ext cx="1756657" cy="144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ght Arrow 1"/>
          <p:cNvSpPr/>
          <p:nvPr/>
        </p:nvSpPr>
        <p:spPr>
          <a:xfrm>
            <a:off x="4166727" y="2067694"/>
            <a:ext cx="576064" cy="432048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39952" y="3704975"/>
            <a:ext cx="576064" cy="432048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4049" y="1923678"/>
            <a:ext cx="1625595" cy="786373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04048" y="3147814"/>
            <a:ext cx="1409571" cy="668372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5089527" y="3879441"/>
            <a:ext cx="746855" cy="720080"/>
          </a:xfrm>
          <a:prstGeom prst="rtTriangl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07507" y="2014494"/>
            <a:ext cx="11453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70C0"/>
                </a:solidFill>
              </a:rPr>
              <a:t>Balok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5092" y="3443365"/>
            <a:ext cx="128931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70C0"/>
                </a:solidFill>
              </a:rPr>
              <a:t>Prisma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9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3" grpId="0" animBg="1"/>
      <p:bldP spid="3" grpId="0" animBg="1"/>
      <p:bldP spid="14" grpId="0" animBg="1"/>
      <p:bldP spid="5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3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b="28211"/>
          <a:stretch>
            <a:fillRect/>
          </a:stretch>
        </p:blipFill>
        <p:spPr bwMode="auto">
          <a:xfrm flipH="1">
            <a:off x="7115024" y="1982792"/>
            <a:ext cx="1653008" cy="296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1470"/>
            <a:ext cx="3981923" cy="13136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9148" y="123478"/>
            <a:ext cx="963725" cy="1016823"/>
            <a:chOff x="532024" y="70272"/>
            <a:chExt cx="963725" cy="1016823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32024" y="70272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807740" y="50232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547094" y="483518"/>
            <a:ext cx="6025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Diagram </a:t>
            </a:r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Gambar</a:t>
            </a:r>
            <a:endParaRPr lang="id-ID" sz="32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6512" y="1419622"/>
            <a:ext cx="8568952" cy="639522"/>
            <a:chOff x="115920" y="214296"/>
            <a:chExt cx="8568952" cy="63952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8568952" cy="63952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7454" y="267070"/>
              <a:ext cx="786139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Mengelompokkan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Data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Bentuk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Daftar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Tabel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8" y="2197845"/>
            <a:ext cx="4359616" cy="20717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24740" y="2412159"/>
            <a:ext cx="41954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Data merupakan sekumpulan informasi.</a:t>
            </a:r>
          </a:p>
          <a:p>
            <a:r>
              <a:rPr lang="id-ID" sz="2600" b="1" dirty="0" smtClean="0">
                <a:solidFill>
                  <a:srgbClr val="0070C0"/>
                </a:solidFill>
              </a:rPr>
              <a:t>Data dapat dikelompokkan dalam bentuk daftar.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05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214296"/>
            <a:ext cx="5500726" cy="589744"/>
            <a:chOff x="685800" y="1838738"/>
            <a:chExt cx="5747032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747032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5557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daftar hewan peliharaan siswa.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1142990"/>
          <a:ext cx="7572428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31"/>
                <a:gridCol w="5603597"/>
              </a:tblGrid>
              <a:tr h="503130"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Daftar Hewan Peliharaan Siswa</a:t>
                      </a:r>
                      <a:endParaRPr lang="id-ID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7030A0"/>
                          </a:solidFill>
                        </a:rPr>
                        <a:t>Ada 9 kucing.</a:t>
                      </a:r>
                      <a:endParaRPr lang="id-ID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008080"/>
                          </a:solidFill>
                        </a:rPr>
                        <a:t>Ada 6 burung. </a:t>
                      </a:r>
                      <a:endParaRPr lang="id-ID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7030A0"/>
                          </a:solidFill>
                        </a:rPr>
                        <a:t>Ada 2 kura-kura.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008080"/>
                          </a:solidFill>
                        </a:rPr>
                        <a:t>Ada 4 ayam.</a:t>
                      </a:r>
                      <a:endParaRPr lang="id-ID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7030A0"/>
                          </a:solidFill>
                        </a:rPr>
                        <a:t>Ada 3 kelinci.</a:t>
                      </a:r>
                      <a:endParaRPr lang="id-ID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357422" y="1691655"/>
            <a:ext cx="4929222" cy="429320"/>
            <a:chOff x="2357422" y="1691655"/>
            <a:chExt cx="4929222" cy="429320"/>
          </a:xfrm>
        </p:grpSpPr>
        <p:pic>
          <p:nvPicPr>
            <p:cNvPr id="15" name="Picture 14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7422" y="1691655"/>
              <a:ext cx="500066" cy="383642"/>
            </a:xfrm>
            <a:prstGeom prst="rect">
              <a:avLst/>
            </a:prstGeom>
          </p:spPr>
        </p:pic>
        <p:pic>
          <p:nvPicPr>
            <p:cNvPr id="16" name="Picture 15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488" y="1714494"/>
              <a:ext cx="500066" cy="383642"/>
            </a:xfrm>
            <a:prstGeom prst="rect">
              <a:avLst/>
            </a:prstGeom>
          </p:spPr>
        </p:pic>
        <p:pic>
          <p:nvPicPr>
            <p:cNvPr id="17" name="Picture 16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92" y="1691655"/>
              <a:ext cx="500066" cy="383642"/>
            </a:xfrm>
            <a:prstGeom prst="rect">
              <a:avLst/>
            </a:prstGeom>
          </p:spPr>
        </p:pic>
        <p:pic>
          <p:nvPicPr>
            <p:cNvPr id="18" name="Picture 17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1714494"/>
              <a:ext cx="500066" cy="383642"/>
            </a:xfrm>
            <a:prstGeom prst="rect">
              <a:avLst/>
            </a:prstGeom>
          </p:spPr>
        </p:pic>
        <p:pic>
          <p:nvPicPr>
            <p:cNvPr id="19" name="Picture 18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714494"/>
              <a:ext cx="500066" cy="383642"/>
            </a:xfrm>
            <a:prstGeom prst="rect">
              <a:avLst/>
            </a:prstGeom>
          </p:spPr>
        </p:pic>
        <p:pic>
          <p:nvPicPr>
            <p:cNvPr id="20" name="Picture 19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66" y="1737333"/>
              <a:ext cx="500066" cy="383642"/>
            </a:xfrm>
            <a:prstGeom prst="rect">
              <a:avLst/>
            </a:prstGeom>
          </p:spPr>
        </p:pic>
        <p:pic>
          <p:nvPicPr>
            <p:cNvPr id="21" name="Picture 20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570" y="1714494"/>
              <a:ext cx="500066" cy="383642"/>
            </a:xfrm>
            <a:prstGeom prst="rect">
              <a:avLst/>
            </a:prstGeom>
          </p:spPr>
        </p:pic>
        <p:pic>
          <p:nvPicPr>
            <p:cNvPr id="22" name="Picture 21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1737333"/>
              <a:ext cx="500066" cy="383642"/>
            </a:xfrm>
            <a:prstGeom prst="rect">
              <a:avLst/>
            </a:prstGeom>
          </p:spPr>
        </p:pic>
        <p:pic>
          <p:nvPicPr>
            <p:cNvPr id="25" name="Picture 24" descr="kuc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6578" y="1714494"/>
              <a:ext cx="500066" cy="38364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357423" y="2143122"/>
            <a:ext cx="3584611" cy="428610"/>
            <a:chOff x="2357423" y="2143122"/>
            <a:chExt cx="3584611" cy="428610"/>
          </a:xfrm>
        </p:grpSpPr>
        <p:pic>
          <p:nvPicPr>
            <p:cNvPr id="26" name="Picture 25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7423" y="2143122"/>
              <a:ext cx="512778" cy="428610"/>
            </a:xfrm>
            <a:prstGeom prst="rect">
              <a:avLst/>
            </a:prstGeom>
          </p:spPr>
        </p:pic>
        <p:pic>
          <p:nvPicPr>
            <p:cNvPr id="27" name="Picture 26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652" y="2143122"/>
              <a:ext cx="512778" cy="428610"/>
            </a:xfrm>
            <a:prstGeom prst="rect">
              <a:avLst/>
            </a:prstGeom>
          </p:spPr>
        </p:pic>
        <p:pic>
          <p:nvPicPr>
            <p:cNvPr id="28" name="Picture 27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1868" y="2143122"/>
              <a:ext cx="512778" cy="428610"/>
            </a:xfrm>
            <a:prstGeom prst="rect">
              <a:avLst/>
            </a:prstGeom>
          </p:spPr>
        </p:pic>
        <p:pic>
          <p:nvPicPr>
            <p:cNvPr id="29" name="Picture 28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2097" y="2143122"/>
              <a:ext cx="512778" cy="428610"/>
            </a:xfrm>
            <a:prstGeom prst="rect">
              <a:avLst/>
            </a:prstGeom>
          </p:spPr>
        </p:pic>
        <p:pic>
          <p:nvPicPr>
            <p:cNvPr id="30" name="Picture 29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9027" y="2143122"/>
              <a:ext cx="512778" cy="428610"/>
            </a:xfrm>
            <a:prstGeom prst="rect">
              <a:avLst/>
            </a:prstGeom>
          </p:spPr>
        </p:pic>
        <p:pic>
          <p:nvPicPr>
            <p:cNvPr id="32" name="Picture 31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9256" y="2143122"/>
              <a:ext cx="512778" cy="42861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643174" y="2693192"/>
            <a:ext cx="1143008" cy="350031"/>
            <a:chOff x="2643174" y="2693192"/>
            <a:chExt cx="1143008" cy="350031"/>
          </a:xfrm>
        </p:grpSpPr>
        <p:pic>
          <p:nvPicPr>
            <p:cNvPr id="33" name="Picture 32" descr="1.2 kura-kur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3174" y="2693192"/>
              <a:ext cx="500066" cy="350031"/>
            </a:xfrm>
            <a:prstGeom prst="rect">
              <a:avLst/>
            </a:prstGeom>
          </p:spPr>
        </p:pic>
        <p:pic>
          <p:nvPicPr>
            <p:cNvPr id="34" name="Picture 33" descr="1.2 kura-kur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6116" y="2693192"/>
              <a:ext cx="500066" cy="35003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643174" y="3071816"/>
            <a:ext cx="1850630" cy="460243"/>
            <a:chOff x="2643174" y="3071816"/>
            <a:chExt cx="1850630" cy="460243"/>
          </a:xfrm>
        </p:grpSpPr>
        <p:pic>
          <p:nvPicPr>
            <p:cNvPr id="35" name="Picture 34" descr="4c ayam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3174" y="3071816"/>
              <a:ext cx="350432" cy="460243"/>
            </a:xfrm>
            <a:prstGeom prst="rect">
              <a:avLst/>
            </a:prstGeom>
          </p:spPr>
        </p:pic>
        <p:pic>
          <p:nvPicPr>
            <p:cNvPr id="36" name="Picture 35" descr="4c ayam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3240" y="3071816"/>
              <a:ext cx="350432" cy="460243"/>
            </a:xfrm>
            <a:prstGeom prst="rect">
              <a:avLst/>
            </a:prstGeom>
          </p:spPr>
        </p:pic>
        <p:pic>
          <p:nvPicPr>
            <p:cNvPr id="37" name="Picture 36" descr="4c ayam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306" y="3071816"/>
              <a:ext cx="350432" cy="460243"/>
            </a:xfrm>
            <a:prstGeom prst="rect">
              <a:avLst/>
            </a:prstGeom>
          </p:spPr>
        </p:pic>
        <p:pic>
          <p:nvPicPr>
            <p:cNvPr id="38" name="Picture 37" descr="4c ayam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372" y="3071816"/>
              <a:ext cx="350432" cy="46024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643174" y="3500444"/>
            <a:ext cx="1453699" cy="443593"/>
            <a:chOff x="2643174" y="3500444"/>
            <a:chExt cx="1453699" cy="443593"/>
          </a:xfrm>
        </p:grpSpPr>
        <p:pic>
          <p:nvPicPr>
            <p:cNvPr id="39" name="Picture 38" descr="kelinc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3174" y="3500444"/>
              <a:ext cx="382129" cy="443593"/>
            </a:xfrm>
            <a:prstGeom prst="rect">
              <a:avLst/>
            </a:prstGeom>
          </p:spPr>
        </p:pic>
        <p:pic>
          <p:nvPicPr>
            <p:cNvPr id="40" name="Picture 39" descr="kelinc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4678" y="3500444"/>
              <a:ext cx="382129" cy="443593"/>
            </a:xfrm>
            <a:prstGeom prst="rect">
              <a:avLst/>
            </a:prstGeom>
          </p:spPr>
        </p:pic>
        <p:pic>
          <p:nvPicPr>
            <p:cNvPr id="41" name="Picture 40" descr="kelinc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4744" y="3500444"/>
              <a:ext cx="382129" cy="443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923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428596" y="543183"/>
            <a:ext cx="2357454" cy="422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56" y="1214428"/>
            <a:ext cx="4359616" cy="23574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591248" y="1357304"/>
            <a:ext cx="41954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Data juga dapat dikelompokkan dalam bentuk tabel.</a:t>
            </a:r>
          </a:p>
          <a:p>
            <a:r>
              <a:rPr lang="id-ID" sz="2600" b="1" dirty="0" smtClean="0">
                <a:solidFill>
                  <a:srgbClr val="0070C0"/>
                </a:solidFill>
              </a:rPr>
              <a:t>Tabel terdiri atas baris dan kolom.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2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b="29050"/>
          <a:stretch>
            <a:fillRect/>
          </a:stretch>
        </p:blipFill>
        <p:spPr bwMode="auto">
          <a:xfrm>
            <a:off x="7000893" y="1218225"/>
            <a:ext cx="2214578" cy="356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28596" y="911903"/>
          <a:ext cx="5143536" cy="2590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71768"/>
                <a:gridCol w="2571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Jenis Hewan</a:t>
                      </a:r>
                      <a:endParaRPr lang="id-ID" sz="2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Banyaknya</a:t>
                      </a:r>
                      <a:endParaRPr lang="id-ID" sz="24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FF0066"/>
                          </a:solidFill>
                        </a:rPr>
                        <a:t>Kucing </a:t>
                      </a:r>
                      <a:endParaRPr lang="id-ID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FF0066"/>
                          </a:solidFill>
                        </a:rPr>
                        <a:t>9</a:t>
                      </a:r>
                      <a:endParaRPr lang="id-ID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BDFF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0070C0"/>
                          </a:solidFill>
                        </a:rPr>
                        <a:t>Burung </a:t>
                      </a:r>
                      <a:endParaRPr lang="id-ID" sz="2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id-ID" sz="2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FF0066"/>
                          </a:solidFill>
                        </a:rPr>
                        <a:t>Kura-kura</a:t>
                      </a:r>
                      <a:endParaRPr lang="id-ID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FF0066"/>
                          </a:solidFill>
                        </a:rPr>
                        <a:t>2</a:t>
                      </a:r>
                      <a:endParaRPr lang="id-ID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BDFF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0070C0"/>
                          </a:solidFill>
                        </a:rPr>
                        <a:t>Ayam</a:t>
                      </a:r>
                      <a:endParaRPr lang="id-ID" sz="2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id-ID" sz="2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FF0066"/>
                          </a:solidFill>
                        </a:rPr>
                        <a:t>Kelinci </a:t>
                      </a:r>
                      <a:endParaRPr lang="id-ID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FF0066"/>
                          </a:solidFill>
                        </a:rPr>
                        <a:t>3</a:t>
                      </a:r>
                      <a:endParaRPr lang="id-ID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BDFFBD"/>
                    </a:solidFill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857224" y="285734"/>
            <a:ext cx="4357718" cy="461665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400" b="1" dirty="0" smtClean="0">
                <a:solidFill>
                  <a:srgbClr val="008080"/>
                </a:solidFill>
              </a:rPr>
              <a:t>T</a:t>
            </a:r>
            <a:r>
              <a:rPr lang="id-ID" sz="2400" b="1" dirty="0" smtClean="0">
                <a:solidFill>
                  <a:srgbClr val="008080"/>
                </a:solidFill>
              </a:rPr>
              <a:t>abel Hewan Peliharaan Siswa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-678693" y="2536031"/>
            <a:ext cx="2643206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00034" y="1285866"/>
            <a:ext cx="5429288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57158" y="3929072"/>
            <a:ext cx="1143008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Kolom</a:t>
            </a:r>
            <a:endParaRPr lang="en-ID" sz="2200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6000760" y="1071552"/>
            <a:ext cx="1143008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Baris </a:t>
            </a:r>
            <a:endParaRPr lang="en-ID" sz="2200" dirty="0" smtClean="0"/>
          </a:p>
        </p:txBody>
      </p:sp>
    </p:spTree>
    <p:extLst>
      <p:ext uri="{BB962C8B-B14F-4D97-AF65-F5344CB8AC3E}">
        <p14:creationId xmlns:p14="http://schemas.microsoft.com/office/powerpoint/2010/main" val="104921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142844" y="543183"/>
            <a:ext cx="2357454" cy="422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14612" y="393314"/>
            <a:ext cx="47149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Dari daftar dan tabel tersebut, ada beberapa informasi.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6050" y="1428742"/>
            <a:ext cx="5000660" cy="2571768"/>
            <a:chOff x="285720" y="1357304"/>
            <a:chExt cx="5000660" cy="2571768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357158" y="1643056"/>
              <a:ext cx="4929222" cy="2286016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003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285720" y="1357304"/>
              <a:ext cx="264320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/>
                <a:t>Informasi tabel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158" y="2040623"/>
              <a:ext cx="492922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2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Ada 6 siswa yang memelihara burung.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2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Hewan yang paling banyak dipelihara adalah kucing.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2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Hewan yang paling sedikit dipelihara adalah kura-kura.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355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3313"/>
          <a:stretch>
            <a:fillRect/>
          </a:stretch>
        </p:blipFill>
        <p:spPr bwMode="auto">
          <a:xfrm>
            <a:off x="500034" y="1214428"/>
            <a:ext cx="2018306" cy="360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56" y="1214428"/>
            <a:ext cx="4645368" cy="27860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591248" y="1428742"/>
            <a:ext cx="41954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Data dapat disajikan dalam bentuk </a:t>
            </a:r>
            <a:r>
              <a:rPr lang="id-ID" sz="2600" b="1" dirty="0" smtClean="0">
                <a:solidFill>
                  <a:srgbClr val="7030A0"/>
                </a:solidFill>
              </a:rPr>
              <a:t>diagram</a:t>
            </a:r>
            <a:r>
              <a:rPr lang="id-ID" sz="2600" b="1" dirty="0" smtClean="0">
                <a:solidFill>
                  <a:srgbClr val="FF0066"/>
                </a:solidFill>
              </a:rPr>
              <a:t>.</a:t>
            </a:r>
          </a:p>
          <a:p>
            <a:r>
              <a:rPr lang="id-ID" sz="2600" b="1" dirty="0" smtClean="0">
                <a:solidFill>
                  <a:srgbClr val="7030A0"/>
                </a:solidFill>
              </a:rPr>
              <a:t>Diagram</a:t>
            </a:r>
            <a:r>
              <a:rPr lang="id-ID" sz="2600" b="1" dirty="0" smtClean="0">
                <a:solidFill>
                  <a:srgbClr val="0070C0"/>
                </a:solidFill>
              </a:rPr>
              <a:t> memudahkan untuk membaca data.</a:t>
            </a:r>
          </a:p>
          <a:p>
            <a:r>
              <a:rPr lang="id-ID" sz="2600" b="1" dirty="0" smtClean="0">
                <a:solidFill>
                  <a:srgbClr val="7030A0"/>
                </a:solidFill>
              </a:rPr>
              <a:t>Diagram</a:t>
            </a:r>
            <a:r>
              <a:rPr lang="id-ID" sz="2600" b="1" dirty="0" smtClean="0">
                <a:solidFill>
                  <a:srgbClr val="008080"/>
                </a:solidFill>
              </a:rPr>
              <a:t> membuat data mudah dipahami.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08520" y="204036"/>
            <a:ext cx="7632848" cy="639522"/>
            <a:chOff x="115920" y="214296"/>
            <a:chExt cx="7632848" cy="6395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7632848" cy="63952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7454" y="267070"/>
              <a:ext cx="670926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Membaca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Data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Bentuk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Diagram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Gambar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713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214296"/>
            <a:ext cx="6715172" cy="589744"/>
            <a:chOff x="685800" y="1838738"/>
            <a:chExt cx="7015858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8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825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diagram jenis olahraga kegemaran siswa.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1142990"/>
          <a:ext cx="5929354" cy="235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4214842"/>
              </a:tblGrid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Jenis Olahraga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Banyak</a:t>
                      </a:r>
                      <a:r>
                        <a:rPr lang="id-ID" baseline="0" dirty="0" smtClean="0"/>
                        <a:t> Siswa</a:t>
                      </a:r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7030A0"/>
                          </a:solidFill>
                        </a:rPr>
                        <a:t>Renang </a:t>
                      </a:r>
                      <a:endParaRPr lang="id-ID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008080"/>
                          </a:solidFill>
                        </a:rPr>
                        <a:t>Sepak bola</a:t>
                      </a:r>
                      <a:endParaRPr lang="id-ID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7030A0"/>
                          </a:solidFill>
                        </a:rPr>
                        <a:t>Bersepeda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008080"/>
                          </a:solidFill>
                        </a:rPr>
                        <a:t>Lari </a:t>
                      </a:r>
                      <a:endParaRPr lang="id-ID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2508410" y="1691655"/>
            <a:ext cx="2412667" cy="406481"/>
            <a:chOff x="2508410" y="1691655"/>
            <a:chExt cx="2412667" cy="406481"/>
          </a:xfrm>
        </p:grpSpPr>
        <p:pic>
          <p:nvPicPr>
            <p:cNvPr id="15" name="Picture 14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8410" y="1691655"/>
              <a:ext cx="198089" cy="383642"/>
            </a:xfrm>
            <a:prstGeom prst="rect">
              <a:avLst/>
            </a:prstGeom>
          </p:spPr>
        </p:pic>
        <p:pic>
          <p:nvPicPr>
            <p:cNvPr id="16" name="Picture 15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8476" y="1714494"/>
              <a:ext cx="198089" cy="383642"/>
            </a:xfrm>
            <a:prstGeom prst="rect">
              <a:avLst/>
            </a:prstGeom>
          </p:spPr>
        </p:pic>
        <p:pic>
          <p:nvPicPr>
            <p:cNvPr id="17" name="Picture 16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9980" y="1691655"/>
              <a:ext cx="198089" cy="383642"/>
            </a:xfrm>
            <a:prstGeom prst="rect">
              <a:avLst/>
            </a:prstGeom>
          </p:spPr>
        </p:pic>
        <p:pic>
          <p:nvPicPr>
            <p:cNvPr id="18" name="Picture 17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484" y="1714494"/>
              <a:ext cx="198089" cy="383642"/>
            </a:xfrm>
            <a:prstGeom prst="rect">
              <a:avLst/>
            </a:prstGeom>
          </p:spPr>
        </p:pic>
        <p:pic>
          <p:nvPicPr>
            <p:cNvPr id="19" name="Picture 18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2988" y="1714494"/>
              <a:ext cx="198089" cy="38364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2503158" y="2143122"/>
            <a:ext cx="3293141" cy="428610"/>
            <a:chOff x="2503158" y="2143122"/>
            <a:chExt cx="3293141" cy="428610"/>
          </a:xfrm>
        </p:grpSpPr>
        <p:pic>
          <p:nvPicPr>
            <p:cNvPr id="26" name="Picture 25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3158" y="2143122"/>
              <a:ext cx="221308" cy="428610"/>
            </a:xfrm>
            <a:prstGeom prst="rect">
              <a:avLst/>
            </a:prstGeom>
          </p:spPr>
        </p:pic>
        <p:pic>
          <p:nvPicPr>
            <p:cNvPr id="27" name="Picture 26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387" y="2143122"/>
              <a:ext cx="221308" cy="428610"/>
            </a:xfrm>
            <a:prstGeom prst="rect">
              <a:avLst/>
            </a:prstGeom>
          </p:spPr>
        </p:pic>
        <p:pic>
          <p:nvPicPr>
            <p:cNvPr id="28" name="Picture 27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7603" y="2143122"/>
              <a:ext cx="221308" cy="428610"/>
            </a:xfrm>
            <a:prstGeom prst="rect">
              <a:avLst/>
            </a:prstGeom>
          </p:spPr>
        </p:pic>
        <p:pic>
          <p:nvPicPr>
            <p:cNvPr id="29" name="Picture 28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7832" y="2143122"/>
              <a:ext cx="221308" cy="428610"/>
            </a:xfrm>
            <a:prstGeom prst="rect">
              <a:avLst/>
            </a:prstGeom>
          </p:spPr>
        </p:pic>
        <p:pic>
          <p:nvPicPr>
            <p:cNvPr id="30" name="Picture 29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4762" y="2143122"/>
              <a:ext cx="221308" cy="428610"/>
            </a:xfrm>
            <a:prstGeom prst="rect">
              <a:avLst/>
            </a:prstGeom>
          </p:spPr>
        </p:pic>
        <p:pic>
          <p:nvPicPr>
            <p:cNvPr id="32" name="Picture 31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4991" y="2143122"/>
              <a:ext cx="221308" cy="428610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500298" y="2571768"/>
            <a:ext cx="2065982" cy="428609"/>
            <a:chOff x="2500298" y="2571768"/>
            <a:chExt cx="2065982" cy="428609"/>
          </a:xfrm>
        </p:grpSpPr>
        <p:pic>
          <p:nvPicPr>
            <p:cNvPr id="49" name="Picture 48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0298" y="2571768"/>
              <a:ext cx="221308" cy="428609"/>
            </a:xfrm>
            <a:prstGeom prst="rect">
              <a:avLst/>
            </a:prstGeom>
          </p:spPr>
        </p:pic>
        <p:pic>
          <p:nvPicPr>
            <p:cNvPr id="50" name="Picture 49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0527" y="2571768"/>
              <a:ext cx="221308" cy="428609"/>
            </a:xfrm>
            <a:prstGeom prst="rect">
              <a:avLst/>
            </a:prstGeom>
          </p:spPr>
        </p:pic>
        <p:pic>
          <p:nvPicPr>
            <p:cNvPr id="51" name="Picture 50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4743" y="2571768"/>
              <a:ext cx="221308" cy="428609"/>
            </a:xfrm>
            <a:prstGeom prst="rect">
              <a:avLst/>
            </a:prstGeom>
          </p:spPr>
        </p:pic>
        <p:pic>
          <p:nvPicPr>
            <p:cNvPr id="52" name="Picture 51" descr="32. Seekor Burun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4972" y="2571768"/>
              <a:ext cx="221308" cy="42860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493305" y="3071835"/>
            <a:ext cx="1435752" cy="428609"/>
            <a:chOff x="2493305" y="3071835"/>
            <a:chExt cx="1435752" cy="428609"/>
          </a:xfrm>
        </p:grpSpPr>
        <p:pic>
          <p:nvPicPr>
            <p:cNvPr id="53" name="Picture 52" descr="32. Seekor Buru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3305" y="3071835"/>
              <a:ext cx="221307" cy="428609"/>
            </a:xfrm>
            <a:prstGeom prst="rect">
              <a:avLst/>
            </a:prstGeom>
          </p:spPr>
        </p:pic>
        <p:pic>
          <p:nvPicPr>
            <p:cNvPr id="54" name="Picture 53" descr="32. Seekor Buru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3534" y="3071835"/>
              <a:ext cx="221307" cy="428609"/>
            </a:xfrm>
            <a:prstGeom prst="rect">
              <a:avLst/>
            </a:prstGeom>
          </p:spPr>
        </p:pic>
        <p:pic>
          <p:nvPicPr>
            <p:cNvPr id="55" name="Picture 54" descr="32. Seekor Buru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7750" y="3071835"/>
              <a:ext cx="221307" cy="428609"/>
            </a:xfrm>
            <a:prstGeom prst="rect">
              <a:avLst/>
            </a:prstGeom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 cstate="print"/>
          <a:srcRect b="23313"/>
          <a:stretch>
            <a:fillRect/>
          </a:stretch>
        </p:blipFill>
        <p:spPr bwMode="auto">
          <a:xfrm flipH="1">
            <a:off x="6643700" y="1214428"/>
            <a:ext cx="2037065" cy="363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57158" y="4000510"/>
            <a:ext cx="1643074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200" b="1" dirty="0" smtClean="0">
                <a:solidFill>
                  <a:srgbClr val="008080"/>
                </a:solidFill>
              </a:rPr>
              <a:t>K</a:t>
            </a:r>
            <a:r>
              <a:rPr lang="id-ID" sz="2200" b="1" dirty="0" smtClean="0">
                <a:solidFill>
                  <a:srgbClr val="008080"/>
                </a:solidFill>
              </a:rPr>
              <a:t>eterangan:</a:t>
            </a:r>
            <a:endParaRPr lang="en-US" sz="2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143108" y="4000510"/>
            <a:ext cx="2500330" cy="430887"/>
            <a:chOff x="2143108" y="4000510"/>
            <a:chExt cx="2500330" cy="430887"/>
          </a:xfrm>
        </p:grpSpPr>
        <p:pic>
          <p:nvPicPr>
            <p:cNvPr id="60" name="Picture 59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4000510"/>
              <a:ext cx="198089" cy="383642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2357422" y="4000510"/>
              <a:ext cx="2286016" cy="430887"/>
            </a:xfrm>
            <a:prstGeom prst="rect">
              <a:avLst/>
            </a:prstGeom>
            <a:noFill/>
            <a:ln w="19050">
              <a:noFill/>
              <a:prstDash val="dash"/>
            </a:ln>
            <a:effectLst/>
          </p:spPr>
          <p:txBody>
            <a:bodyPr wrap="square">
              <a:spAutoFit/>
            </a:bodyPr>
            <a:lstStyle/>
            <a:p>
              <a:r>
                <a:rPr lang="id-ID" sz="2200" b="1" dirty="0" smtClean="0">
                  <a:solidFill>
                    <a:srgbClr val="008080"/>
                  </a:solidFill>
                </a:rPr>
                <a:t>mewakili 1 siswa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0289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14282" y="785800"/>
            <a:ext cx="2222204" cy="398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43174" y="250438"/>
            <a:ext cx="47149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Berikut informasi dari diagram gambar tersebut.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14612" y="1249724"/>
            <a:ext cx="5572164" cy="3107976"/>
            <a:chOff x="285720" y="1357304"/>
            <a:chExt cx="5572164" cy="3107976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357158" y="1643056"/>
              <a:ext cx="5429288" cy="2822224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003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285720" y="1357304"/>
              <a:ext cx="264320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/>
                <a:t>Informasi tabel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158" y="2040623"/>
              <a:ext cx="550072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Ada 4 siswa yang suka bersepeda.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Ada 5 siswa yang suka berenang.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Olahraga yang paling banyak digemari siswa adalah sepak bola.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Olahraga yang paling sedikit digemari siswa adalah lari.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Jumlah siswa pada data tersebut ada </a:t>
              </a:r>
              <a:r>
                <a:rPr lang="id-ID" sz="2000" b="1" dirty="0" smtClean="0">
                  <a:solidFill>
                    <a:srgbClr val="FF0066"/>
                  </a:solidFill>
                  <a:cs typeface="Arial" panose="020B0604020202020204" pitchFamily="34" charset="0"/>
                </a:rPr>
                <a:t>18 siswa</a:t>
              </a:r>
              <a:r>
                <a:rPr lang="id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09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3313"/>
          <a:stretch>
            <a:fillRect/>
          </a:stretch>
        </p:blipFill>
        <p:spPr bwMode="auto">
          <a:xfrm>
            <a:off x="142845" y="1131590"/>
            <a:ext cx="2064745" cy="368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214560"/>
            <a:ext cx="5072098" cy="121444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948306" y="1071552"/>
            <a:ext cx="4909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Perhatikan data nilai ulangan matematika siswa kelas 1 berikut.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9744" y="2393578"/>
            <a:ext cx="53384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10"/>
              <a:tabLst>
                <a:tab pos="542925" algn="l"/>
              </a:tabLst>
            </a:pPr>
            <a:r>
              <a:rPr lang="id-ID" sz="2600" b="1" dirty="0" smtClean="0">
                <a:solidFill>
                  <a:srgbClr val="FF0066"/>
                </a:solidFill>
              </a:rPr>
              <a:t>8	10    7    9    7    8    8    9    6</a:t>
            </a:r>
          </a:p>
          <a:p>
            <a:pPr marL="514350" indent="-514350">
              <a:tabLst>
                <a:tab pos="542925" algn="l"/>
              </a:tabLst>
            </a:pPr>
            <a:r>
              <a:rPr lang="id-ID" sz="2600" b="1" dirty="0" smtClean="0">
                <a:solidFill>
                  <a:srgbClr val="FF0066"/>
                </a:solidFill>
              </a:rPr>
              <a:t>  6  10   9     9    8    9    9    7    9    8	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08520" y="204036"/>
            <a:ext cx="6984776" cy="639522"/>
            <a:chOff x="115920" y="214296"/>
            <a:chExt cx="6984776" cy="6395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984776" cy="63952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7454" y="267070"/>
              <a:ext cx="606119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Menyajikan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Data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Diagram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Gambar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829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 flipH="1">
            <a:off x="6287197" y="1563322"/>
            <a:ext cx="1806564" cy="324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1" y="2184822"/>
            <a:ext cx="4645368" cy="23574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18874" y="2299003"/>
            <a:ext cx="41954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Bentuk benda juga bermacam-macam.</a:t>
            </a:r>
          </a:p>
          <a:p>
            <a:r>
              <a:rPr lang="id-ID" sz="2600" b="1" dirty="0" smtClean="0">
                <a:solidFill>
                  <a:srgbClr val="0070C0"/>
                </a:solidFill>
              </a:rPr>
              <a:t>Benda yang memiliki isi atau ruang di dalamnya termasuk bangun ruang.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1470"/>
            <a:ext cx="3981923" cy="13136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9148" y="123478"/>
            <a:ext cx="963725" cy="1016823"/>
            <a:chOff x="532024" y="70272"/>
            <a:chExt cx="963725" cy="1016823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32024" y="70272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807740" y="50232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547094" y="621303"/>
            <a:ext cx="6025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Benda </a:t>
            </a:r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Berbentuk</a:t>
            </a:r>
            <a:r>
              <a:rPr lang="en-ID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Bangun</a:t>
            </a:r>
            <a:r>
              <a:rPr lang="en-ID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Ruang</a:t>
            </a:r>
            <a:endParaRPr lang="id-ID" sz="32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4042" y="1419622"/>
            <a:ext cx="7310970" cy="639522"/>
            <a:chOff x="115920" y="214296"/>
            <a:chExt cx="7310970" cy="63952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396190" cy="63952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7454" y="267070"/>
              <a:ext cx="681943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Mengelompokkan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Bangun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Ruang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838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214296"/>
            <a:ext cx="6000792" cy="589744"/>
            <a:chOff x="685800" y="1838738"/>
            <a:chExt cx="6269490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6269490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079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diagram gambar dari data tersebut.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5720" y="1000114"/>
          <a:ext cx="5929354" cy="282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4214842"/>
              </a:tblGrid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Banyak</a:t>
                      </a:r>
                      <a:r>
                        <a:rPr lang="id-ID" baseline="0" dirty="0" smtClean="0"/>
                        <a:t> Siswa</a:t>
                      </a:r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id-ID" sz="2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008080"/>
                          </a:solidFill>
                        </a:rPr>
                        <a:t>7</a:t>
                      </a:r>
                      <a:endParaRPr lang="id-ID" sz="2200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008080"/>
                          </a:solidFill>
                        </a:rPr>
                        <a:t>9</a:t>
                      </a:r>
                      <a:endParaRPr lang="id-ID" sz="2200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470878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id-ID" sz="2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2508410" y="1548779"/>
            <a:ext cx="698155" cy="406481"/>
            <a:chOff x="2508410" y="1691655"/>
            <a:chExt cx="698155" cy="406481"/>
          </a:xfrm>
        </p:grpSpPr>
        <p:pic>
          <p:nvPicPr>
            <p:cNvPr id="15" name="Picture 14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8410" y="1691655"/>
              <a:ext cx="198089" cy="383642"/>
            </a:xfrm>
            <a:prstGeom prst="rect">
              <a:avLst/>
            </a:prstGeom>
          </p:spPr>
        </p:pic>
        <p:pic>
          <p:nvPicPr>
            <p:cNvPr id="16" name="Picture 15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8476" y="1714494"/>
              <a:ext cx="198089" cy="38364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2503158" y="2000246"/>
            <a:ext cx="1218580" cy="428610"/>
            <a:chOff x="2503158" y="2143122"/>
            <a:chExt cx="1218580" cy="428610"/>
          </a:xfrm>
        </p:grpSpPr>
        <p:pic>
          <p:nvPicPr>
            <p:cNvPr id="26" name="Picture 25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3158" y="2143122"/>
              <a:ext cx="221308" cy="428610"/>
            </a:xfrm>
            <a:prstGeom prst="rect">
              <a:avLst/>
            </a:prstGeom>
          </p:spPr>
        </p:pic>
        <p:pic>
          <p:nvPicPr>
            <p:cNvPr id="27" name="Picture 26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0364" y="2143122"/>
              <a:ext cx="221308" cy="428610"/>
            </a:xfrm>
            <a:prstGeom prst="rect">
              <a:avLst/>
            </a:prstGeom>
          </p:spPr>
        </p:pic>
        <p:pic>
          <p:nvPicPr>
            <p:cNvPr id="28" name="Picture 27" descr="32. Seekor Buru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0430" y="2143122"/>
              <a:ext cx="221308" cy="428610"/>
            </a:xfrm>
            <a:prstGeom prst="rect">
              <a:avLst/>
            </a:prstGeom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 b="23313"/>
          <a:stretch>
            <a:fillRect/>
          </a:stretch>
        </p:blipFill>
        <p:spPr bwMode="auto">
          <a:xfrm flipH="1">
            <a:off x="6749777" y="1214428"/>
            <a:ext cx="2037065" cy="363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57158" y="4000510"/>
            <a:ext cx="1643074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200" b="1" dirty="0" smtClean="0">
                <a:solidFill>
                  <a:srgbClr val="008080"/>
                </a:solidFill>
              </a:rPr>
              <a:t>K</a:t>
            </a:r>
            <a:r>
              <a:rPr lang="id-ID" sz="2200" b="1" dirty="0" smtClean="0">
                <a:solidFill>
                  <a:srgbClr val="008080"/>
                </a:solidFill>
              </a:rPr>
              <a:t>eterangan:</a:t>
            </a:r>
            <a:endParaRPr lang="en-US" sz="2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143108" y="4000510"/>
            <a:ext cx="2500330" cy="430887"/>
            <a:chOff x="2143108" y="4000510"/>
            <a:chExt cx="2500330" cy="430887"/>
          </a:xfrm>
        </p:grpSpPr>
        <p:pic>
          <p:nvPicPr>
            <p:cNvPr id="60" name="Picture 59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4000510"/>
              <a:ext cx="198089" cy="383642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2357422" y="4000510"/>
              <a:ext cx="2286016" cy="430887"/>
            </a:xfrm>
            <a:prstGeom prst="rect">
              <a:avLst/>
            </a:prstGeom>
            <a:noFill/>
            <a:ln w="19050">
              <a:noFill/>
              <a:prstDash val="dash"/>
            </a:ln>
            <a:effectLst/>
          </p:spPr>
          <p:txBody>
            <a:bodyPr wrap="square">
              <a:spAutoFit/>
            </a:bodyPr>
            <a:lstStyle/>
            <a:p>
              <a:r>
                <a:rPr lang="id-ID" sz="2200" b="1" dirty="0" smtClean="0">
                  <a:solidFill>
                    <a:srgbClr val="008080"/>
                  </a:solidFill>
                </a:rPr>
                <a:t>mewakili 1 siswa</a:t>
              </a:r>
              <a:endParaRPr lang="en-US" sz="2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00298" y="2428874"/>
            <a:ext cx="2221572" cy="428627"/>
            <a:chOff x="2500298" y="2428874"/>
            <a:chExt cx="2221572" cy="428627"/>
          </a:xfrm>
        </p:grpSpPr>
        <p:grpSp>
          <p:nvGrpSpPr>
            <p:cNvPr id="64" name="Group 63"/>
            <p:cNvGrpSpPr/>
            <p:nvPr/>
          </p:nvGrpSpPr>
          <p:grpSpPr>
            <a:xfrm>
              <a:off x="2500298" y="2428892"/>
              <a:ext cx="1721506" cy="428609"/>
              <a:chOff x="2500298" y="2571768"/>
              <a:chExt cx="1721506" cy="428609"/>
            </a:xfrm>
          </p:grpSpPr>
          <p:pic>
            <p:nvPicPr>
              <p:cNvPr id="49" name="Picture 48" descr="32. Seekor Burun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00298" y="2571768"/>
                <a:ext cx="221308" cy="428609"/>
              </a:xfrm>
              <a:prstGeom prst="rect">
                <a:avLst/>
              </a:prstGeom>
            </p:spPr>
          </p:pic>
          <p:pic>
            <p:nvPicPr>
              <p:cNvPr id="50" name="Picture 49" descr="32. Seekor Burun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00364" y="2571768"/>
                <a:ext cx="221308" cy="428609"/>
              </a:xfrm>
              <a:prstGeom prst="rect">
                <a:avLst/>
              </a:prstGeom>
            </p:spPr>
          </p:pic>
          <p:pic>
            <p:nvPicPr>
              <p:cNvPr id="51" name="Picture 50" descr="32. Seekor Burun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500430" y="2571768"/>
                <a:ext cx="221308" cy="428609"/>
              </a:xfrm>
              <a:prstGeom prst="rect">
                <a:avLst/>
              </a:prstGeom>
            </p:spPr>
          </p:pic>
          <p:pic>
            <p:nvPicPr>
              <p:cNvPr id="52" name="Picture 51" descr="32. Seekor Burun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00496" y="2571768"/>
                <a:ext cx="221308" cy="428609"/>
              </a:xfrm>
              <a:prstGeom prst="rect">
                <a:avLst/>
              </a:prstGeom>
            </p:spPr>
          </p:pic>
        </p:grpSp>
        <p:pic>
          <p:nvPicPr>
            <p:cNvPr id="67" name="Picture 66" descr="32. Seekor Burun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0562" y="2428874"/>
              <a:ext cx="221308" cy="428609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2493305" y="2928940"/>
            <a:ext cx="3150265" cy="428628"/>
            <a:chOff x="2493305" y="2928940"/>
            <a:chExt cx="3150265" cy="428628"/>
          </a:xfrm>
        </p:grpSpPr>
        <p:grpSp>
          <p:nvGrpSpPr>
            <p:cNvPr id="65" name="Group 64"/>
            <p:cNvGrpSpPr/>
            <p:nvPr/>
          </p:nvGrpSpPr>
          <p:grpSpPr>
            <a:xfrm>
              <a:off x="2493305" y="2928959"/>
              <a:ext cx="1228432" cy="428609"/>
              <a:chOff x="2493305" y="3071835"/>
              <a:chExt cx="1228432" cy="428609"/>
            </a:xfrm>
          </p:grpSpPr>
          <p:pic>
            <p:nvPicPr>
              <p:cNvPr id="53" name="Picture 52" descr="32. Seekor Bu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93305" y="3071835"/>
                <a:ext cx="221307" cy="428609"/>
              </a:xfrm>
              <a:prstGeom prst="rect">
                <a:avLst/>
              </a:prstGeom>
            </p:spPr>
          </p:pic>
          <p:pic>
            <p:nvPicPr>
              <p:cNvPr id="54" name="Picture 53" descr="32. Seekor Bu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00364" y="3071835"/>
                <a:ext cx="221307" cy="428609"/>
              </a:xfrm>
              <a:prstGeom prst="rect">
                <a:avLst/>
              </a:prstGeom>
            </p:spPr>
          </p:pic>
          <p:pic>
            <p:nvPicPr>
              <p:cNvPr id="55" name="Picture 54" descr="32. Seekor Bu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00430" y="3071835"/>
                <a:ext cx="221307" cy="428609"/>
              </a:xfrm>
              <a:prstGeom prst="rect">
                <a:avLst/>
              </a:prstGeom>
            </p:spPr>
          </p:pic>
        </p:grpSp>
        <p:pic>
          <p:nvPicPr>
            <p:cNvPr id="68" name="Picture 67" descr="32. Seekor Burun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9058" y="2928940"/>
              <a:ext cx="221307" cy="428609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4415138" y="2928940"/>
              <a:ext cx="1228432" cy="428609"/>
              <a:chOff x="2493305" y="3071835"/>
              <a:chExt cx="1228432" cy="428609"/>
            </a:xfrm>
          </p:grpSpPr>
          <p:pic>
            <p:nvPicPr>
              <p:cNvPr id="70" name="Picture 69" descr="32. Seekor Bu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93305" y="3071835"/>
                <a:ext cx="221307" cy="428609"/>
              </a:xfrm>
              <a:prstGeom prst="rect">
                <a:avLst/>
              </a:prstGeom>
            </p:spPr>
          </p:pic>
          <p:pic>
            <p:nvPicPr>
              <p:cNvPr id="71" name="Picture 70" descr="32. Seekor Bu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00364" y="3071835"/>
                <a:ext cx="221307" cy="428609"/>
              </a:xfrm>
              <a:prstGeom prst="rect">
                <a:avLst/>
              </a:prstGeom>
            </p:spPr>
          </p:pic>
          <p:pic>
            <p:nvPicPr>
              <p:cNvPr id="72" name="Picture 71" descr="32. Seekor Bu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00430" y="3071835"/>
                <a:ext cx="221307" cy="428609"/>
              </a:xfrm>
              <a:prstGeom prst="rect">
                <a:avLst/>
              </a:prstGeom>
            </p:spPr>
          </p:pic>
        </p:grpSp>
      </p:grpSp>
      <p:grpSp>
        <p:nvGrpSpPr>
          <p:cNvPr id="79" name="Group 78"/>
          <p:cNvGrpSpPr/>
          <p:nvPr/>
        </p:nvGrpSpPr>
        <p:grpSpPr>
          <a:xfrm>
            <a:off x="2500298" y="3429006"/>
            <a:ext cx="1126783" cy="406481"/>
            <a:chOff x="2500298" y="3429006"/>
            <a:chExt cx="1126783" cy="406481"/>
          </a:xfrm>
        </p:grpSpPr>
        <p:grpSp>
          <p:nvGrpSpPr>
            <p:cNvPr id="73" name="Group 72"/>
            <p:cNvGrpSpPr/>
            <p:nvPr/>
          </p:nvGrpSpPr>
          <p:grpSpPr>
            <a:xfrm>
              <a:off x="2500298" y="3429006"/>
              <a:ext cx="698155" cy="406481"/>
              <a:chOff x="2508410" y="1691655"/>
              <a:chExt cx="698155" cy="406481"/>
            </a:xfrm>
          </p:grpSpPr>
          <p:pic>
            <p:nvPicPr>
              <p:cNvPr id="74" name="Picture 73" descr="kucing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08410" y="1691655"/>
                <a:ext cx="198089" cy="383642"/>
              </a:xfrm>
              <a:prstGeom prst="rect">
                <a:avLst/>
              </a:prstGeom>
            </p:spPr>
          </p:pic>
          <p:pic>
            <p:nvPicPr>
              <p:cNvPr id="75" name="Picture 74" descr="kucing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08476" y="1714494"/>
                <a:ext cx="198089" cy="383642"/>
              </a:xfrm>
              <a:prstGeom prst="rect">
                <a:avLst/>
              </a:prstGeom>
            </p:spPr>
          </p:pic>
        </p:grpSp>
        <p:pic>
          <p:nvPicPr>
            <p:cNvPr id="76" name="Picture 75" descr="kuc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2" y="3429006"/>
              <a:ext cx="198089" cy="383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042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14282" y="785800"/>
            <a:ext cx="2222204" cy="398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14612" y="928676"/>
            <a:ext cx="4572032" cy="3107976"/>
            <a:chOff x="285720" y="1357304"/>
            <a:chExt cx="4572032" cy="3107976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357158" y="1643056"/>
              <a:ext cx="4500594" cy="2822224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003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285720" y="1357304"/>
              <a:ext cx="264320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/>
                <a:t>Diagram gambar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158" y="2040623"/>
              <a:ext cx="42862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Gambar pada diagram gambar juga dapat mewakili </a:t>
              </a:r>
              <a:r>
                <a:rPr lang="id-ID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>lebih dari satu data</a:t>
              </a: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FF0066"/>
                  </a:solidFill>
                  <a:cs typeface="Arial" panose="020B0604020202020204" pitchFamily="34" charset="0"/>
                </a:rPr>
                <a:t>Misalnya, satu gambar mewakili 2, 3, dan seterusnya 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978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14282" y="785800"/>
            <a:ext cx="2222204" cy="398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43174" y="250438"/>
            <a:ext cx="47149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Berikut informasi dari diagram gambar tersebut.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14612" y="1249724"/>
            <a:ext cx="5097748" cy="2762186"/>
            <a:chOff x="285720" y="1357304"/>
            <a:chExt cx="5097748" cy="2762186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357158" y="1643056"/>
              <a:ext cx="5026310" cy="2476434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003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285720" y="1357304"/>
              <a:ext cx="264320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/>
                <a:t>Informasi tabel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158" y="2040623"/>
              <a:ext cx="502631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Nilai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yang paling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banyak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diperoleh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siswa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adalah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7</a:t>
              </a:r>
              <a:endParaRPr lang="id-ID" sz="2000" b="1" dirty="0" smtClean="0">
                <a:solidFill>
                  <a:srgbClr val="7030A0"/>
                </a:solidFill>
                <a:cs typeface="Arial" panose="020B0604020202020204" pitchFamily="34" charset="0"/>
              </a:endParaRP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Siswa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yang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mendapat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nilai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6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dan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9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sama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banyak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.</a:t>
              </a:r>
              <a:endParaRPr lang="id-ID" sz="2000" b="1" dirty="0" smtClean="0">
                <a:solidFill>
                  <a:srgbClr val="0070C0"/>
                </a:solidFill>
                <a:cs typeface="Arial" panose="020B0604020202020204" pitchFamily="34" charset="0"/>
              </a:endParaRP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Sebanyak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2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siswa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mendapat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nilai</a:t>
              </a:r>
              <a:r>
                <a:rPr lang="en-ID" sz="20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6.</a:t>
              </a:r>
              <a:endParaRPr lang="id-ID" sz="2000" b="1" dirty="0" smtClean="0">
                <a:solidFill>
                  <a:srgbClr val="7030A0"/>
                </a:solidFill>
                <a:cs typeface="Arial" panose="020B0604020202020204" pitchFamily="34" charset="0"/>
              </a:endParaRP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Jumlah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seluruh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siswa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tersebut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ada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20 </a:t>
              </a:r>
              <a:r>
                <a:rPr lang="en-ID" sz="20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siswa</a:t>
              </a:r>
              <a:r>
                <a:rPr lang="en-ID" sz="20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.</a:t>
              </a:r>
              <a:endParaRPr lang="id-ID" sz="2000" b="1" dirty="0" smtClean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9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267494"/>
            <a:ext cx="6715172" cy="589744"/>
            <a:chOff x="685800" y="1838738"/>
            <a:chExt cx="7015857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7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97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contoh benda menyerupai bentuk balok.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996" y="1285867"/>
            <a:ext cx="2142353" cy="1600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57158" y="2998119"/>
            <a:ext cx="1928826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Kotak sepatu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14055" y="2071684"/>
            <a:ext cx="2272391" cy="16371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94456" y="1285866"/>
            <a:ext cx="2606700" cy="17859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00892" y="3000378"/>
            <a:ext cx="1500198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K</a:t>
            </a:r>
            <a:r>
              <a:rPr lang="id-ID" sz="2200" b="1" dirty="0" smtClean="0">
                <a:solidFill>
                  <a:srgbClr val="008080"/>
                </a:solidFill>
              </a:rPr>
              <a:t>otak makan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3929058" y="3643320"/>
            <a:ext cx="1357322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K</a:t>
            </a:r>
            <a:r>
              <a:rPr lang="id-ID" sz="2200" b="1" dirty="0" smtClean="0">
                <a:solidFill>
                  <a:srgbClr val="008080"/>
                </a:solidFill>
              </a:rPr>
              <a:t>ardus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7052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374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3" grpId="0" animBg="1"/>
      <p:bldP spid="13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267494"/>
            <a:ext cx="6715172" cy="589744"/>
            <a:chOff x="685800" y="1838738"/>
            <a:chExt cx="7015857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7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97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contoh benda menyerupai bentuk kubus.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928676"/>
            <a:ext cx="1957689" cy="19576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57158" y="2998119"/>
            <a:ext cx="1928826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Kubus mainan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14055" y="2132805"/>
            <a:ext cx="2272391" cy="15149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72264" y="995253"/>
            <a:ext cx="2357455" cy="15716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23545" y="3783937"/>
            <a:ext cx="1362835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R</a:t>
            </a:r>
            <a:r>
              <a:rPr lang="id-ID" sz="2200" b="1" dirty="0" smtClean="0">
                <a:solidFill>
                  <a:srgbClr val="008080"/>
                </a:solidFill>
              </a:rPr>
              <a:t>ubik 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7072330" y="2571750"/>
            <a:ext cx="1357322" cy="769441"/>
          </a:xfrm>
          <a:prstGeom prst="rect">
            <a:avLst/>
          </a:prstGeom>
          <a:solidFill>
            <a:srgbClr val="BDFFBD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7030A0"/>
                </a:solidFill>
              </a:rPr>
              <a:t>K</a:t>
            </a:r>
            <a:r>
              <a:rPr lang="id-ID" sz="2200" b="1" dirty="0" smtClean="0">
                <a:solidFill>
                  <a:srgbClr val="7030A0"/>
                </a:solidFill>
              </a:rPr>
              <a:t>otak kado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48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374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3" grpId="0" animBg="1"/>
      <p:bldP spid="13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267494"/>
            <a:ext cx="6572296" cy="589744"/>
            <a:chOff x="685800" y="1838738"/>
            <a:chExt cx="6866583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6866583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527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contoh benda menyerupai bentuk bola.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0794" y="1254956"/>
            <a:ext cx="2189504" cy="1459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3670" y="2998119"/>
            <a:ext cx="1928826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Kelereng 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96685" y="2132805"/>
            <a:ext cx="1507131" cy="15149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39649" y="1440258"/>
            <a:ext cx="1622685" cy="15716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23545" y="3783937"/>
            <a:ext cx="1362835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B</a:t>
            </a:r>
            <a:r>
              <a:rPr lang="id-ID" sz="2200" b="1" dirty="0" smtClean="0">
                <a:solidFill>
                  <a:srgbClr val="008080"/>
                </a:solidFill>
              </a:rPr>
              <a:t>ola sepak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7072330" y="3016755"/>
            <a:ext cx="1357322" cy="430887"/>
          </a:xfrm>
          <a:prstGeom prst="rect">
            <a:avLst/>
          </a:prstGeom>
          <a:solidFill>
            <a:srgbClr val="BDFFBD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7030A0"/>
                </a:solidFill>
              </a:rPr>
              <a:t>G</a:t>
            </a:r>
            <a:r>
              <a:rPr lang="id-ID" sz="2200" b="1" dirty="0" smtClean="0">
                <a:solidFill>
                  <a:srgbClr val="7030A0"/>
                </a:solidFill>
              </a:rPr>
              <a:t>lobe 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1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374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3" grpId="0" animBg="1"/>
      <p:bldP spid="13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246707"/>
            <a:ext cx="1714511" cy="2038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6546" y="3336673"/>
            <a:ext cx="1618000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Celengan 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14744" y="1603216"/>
            <a:ext cx="1724024" cy="2044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323453"/>
            <a:ext cx="3026997" cy="30269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14744" y="3783937"/>
            <a:ext cx="1791463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K</a:t>
            </a:r>
            <a:r>
              <a:rPr lang="id-ID" sz="2200" b="1" dirty="0" smtClean="0">
                <a:solidFill>
                  <a:srgbClr val="008080"/>
                </a:solidFill>
              </a:rPr>
              <a:t>aleng susu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7072330" y="3355309"/>
            <a:ext cx="1357322" cy="430887"/>
          </a:xfrm>
          <a:prstGeom prst="rect">
            <a:avLst/>
          </a:prstGeom>
          <a:solidFill>
            <a:srgbClr val="BDFFBD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7030A0"/>
                </a:solidFill>
              </a:rPr>
              <a:t>D</a:t>
            </a:r>
            <a:r>
              <a:rPr lang="id-ID" sz="2200" b="1" dirty="0" smtClean="0">
                <a:solidFill>
                  <a:srgbClr val="7030A0"/>
                </a:solidFill>
              </a:rPr>
              <a:t>rum </a:t>
            </a:r>
            <a:endParaRPr lang="en-US" sz="2200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282" y="267494"/>
            <a:ext cx="6786610" cy="589744"/>
            <a:chOff x="685800" y="1838738"/>
            <a:chExt cx="7090493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90493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82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contoh benda menyerupai bentuk tabung.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12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374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3" grpId="0" animBg="1"/>
      <p:bldP spid="13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00348" y="568205"/>
            <a:ext cx="2043618" cy="30751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4282" y="267494"/>
            <a:ext cx="6786610" cy="589744"/>
            <a:chOff x="685800" y="1838738"/>
            <a:chExt cx="7090493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90493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6492" y="1921553"/>
              <a:ext cx="682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FF0066"/>
                  </a:solidFill>
                </a:rPr>
                <a:t>Berikut contoh benda menyerupai bentuk pri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s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ma.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5" y="1500180"/>
            <a:ext cx="2571769" cy="1714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6546" y="3336673"/>
            <a:ext cx="1618000" cy="769441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Potongan kue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60318" y="2330695"/>
            <a:ext cx="2397566" cy="15983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14744" y="3783937"/>
            <a:ext cx="1791463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T</a:t>
            </a:r>
            <a:r>
              <a:rPr lang="id-ID" sz="2200" b="1" dirty="0" smtClean="0">
                <a:solidFill>
                  <a:srgbClr val="008080"/>
                </a:solidFill>
              </a:rPr>
              <a:t>empat penyimpanan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7072330" y="3498185"/>
            <a:ext cx="1357322" cy="769441"/>
          </a:xfrm>
          <a:prstGeom prst="rect">
            <a:avLst/>
          </a:prstGeom>
          <a:solidFill>
            <a:srgbClr val="BDFFBD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7030A0"/>
                </a:solidFill>
              </a:rPr>
              <a:t>P</a:t>
            </a:r>
            <a:r>
              <a:rPr lang="id-ID" sz="2200" b="1" dirty="0" smtClean="0">
                <a:solidFill>
                  <a:srgbClr val="7030A0"/>
                </a:solidFill>
              </a:rPr>
              <a:t>otongan kayu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89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374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3" grpId="0" animBg="1"/>
      <p:bldP spid="13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 flipH="1">
            <a:off x="6287197" y="1563322"/>
            <a:ext cx="1806564" cy="324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1183"/>
            <a:ext cx="5446231" cy="28627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18873" y="1446912"/>
            <a:ext cx="47968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600" b="1" dirty="0" err="1" smtClean="0">
                <a:solidFill>
                  <a:srgbClr val="FF0066"/>
                </a:solidFill>
              </a:rPr>
              <a:t>Setiap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jenis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bangun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ruang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memiliki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sifat</a:t>
            </a:r>
            <a:r>
              <a:rPr lang="en-ID" sz="2600" b="1" dirty="0" smtClean="0">
                <a:solidFill>
                  <a:srgbClr val="FF0066"/>
                </a:solidFill>
              </a:rPr>
              <a:t> yang </a:t>
            </a:r>
            <a:r>
              <a:rPr lang="en-ID" sz="2600" b="1" dirty="0" err="1" smtClean="0">
                <a:solidFill>
                  <a:srgbClr val="FF0066"/>
                </a:solidFill>
              </a:rPr>
              <a:t>berbeda</a:t>
            </a:r>
            <a:r>
              <a:rPr lang="en-ID" sz="2600" b="1" dirty="0" smtClean="0">
                <a:solidFill>
                  <a:srgbClr val="FF0066"/>
                </a:solidFill>
              </a:rPr>
              <a:t>. </a:t>
            </a:r>
            <a:endParaRPr lang="id-ID" sz="2600" b="1" dirty="0" smtClean="0">
              <a:solidFill>
                <a:srgbClr val="FF0066"/>
              </a:solidFill>
            </a:endParaRPr>
          </a:p>
          <a:p>
            <a:r>
              <a:rPr lang="id-ID" sz="2600" b="1" dirty="0" smtClean="0">
                <a:solidFill>
                  <a:srgbClr val="0070C0"/>
                </a:solidFill>
              </a:rPr>
              <a:t>Benda yang memiliki </a:t>
            </a:r>
            <a:r>
              <a:rPr lang="en-ID" sz="2600" b="1" dirty="0" err="1" smtClean="0">
                <a:solidFill>
                  <a:srgbClr val="0070C0"/>
                </a:solidFill>
              </a:rPr>
              <a:t>permukaan</a:t>
            </a:r>
            <a:r>
              <a:rPr lang="en-ID" sz="2600" b="1" dirty="0" smtClean="0">
                <a:solidFill>
                  <a:srgbClr val="0070C0"/>
                </a:solidFill>
              </a:rPr>
              <a:t> </a:t>
            </a:r>
            <a:r>
              <a:rPr lang="en-ID" sz="2600" b="1" dirty="0" err="1" smtClean="0">
                <a:solidFill>
                  <a:srgbClr val="0070C0"/>
                </a:solidFill>
              </a:rPr>
              <a:t>lengkung</a:t>
            </a:r>
            <a:r>
              <a:rPr lang="en-ID" sz="2600" b="1" dirty="0" smtClean="0">
                <a:solidFill>
                  <a:srgbClr val="0070C0"/>
                </a:solidFill>
              </a:rPr>
              <a:t> </a:t>
            </a:r>
            <a:r>
              <a:rPr lang="en-ID" sz="2600" b="1" dirty="0" err="1" smtClean="0">
                <a:solidFill>
                  <a:srgbClr val="0070C0"/>
                </a:solidFill>
              </a:rPr>
              <a:t>mudah</a:t>
            </a:r>
            <a:r>
              <a:rPr lang="en-ID" sz="2600" b="1" dirty="0" smtClean="0">
                <a:solidFill>
                  <a:srgbClr val="0070C0"/>
                </a:solidFill>
              </a:rPr>
              <a:t> </a:t>
            </a:r>
            <a:r>
              <a:rPr lang="en-ID" sz="2600" b="1" dirty="0" err="1" smtClean="0">
                <a:solidFill>
                  <a:srgbClr val="0070C0"/>
                </a:solidFill>
              </a:rPr>
              <a:t>menggelinding</a:t>
            </a:r>
            <a:r>
              <a:rPr lang="en-ID" sz="26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ID" sz="2600" b="1" dirty="0" smtClean="0">
                <a:solidFill>
                  <a:srgbClr val="C00000"/>
                </a:solidFill>
              </a:rPr>
              <a:t>Benda yang </a:t>
            </a:r>
            <a:r>
              <a:rPr lang="en-ID" sz="2600" b="1" dirty="0" err="1" smtClean="0">
                <a:solidFill>
                  <a:srgbClr val="C00000"/>
                </a:solidFill>
              </a:rPr>
              <a:t>permukaannya</a:t>
            </a:r>
            <a:r>
              <a:rPr lang="en-ID" sz="2600" b="1" dirty="0" smtClean="0">
                <a:solidFill>
                  <a:srgbClr val="C00000"/>
                </a:solidFill>
              </a:rPr>
              <a:t> </a:t>
            </a:r>
            <a:r>
              <a:rPr lang="en-ID" sz="2600" b="1" dirty="0" err="1" smtClean="0">
                <a:solidFill>
                  <a:srgbClr val="C00000"/>
                </a:solidFill>
              </a:rPr>
              <a:t>datar</a:t>
            </a:r>
            <a:r>
              <a:rPr lang="en-ID" sz="2600" b="1" dirty="0" smtClean="0">
                <a:solidFill>
                  <a:srgbClr val="C00000"/>
                </a:solidFill>
              </a:rPr>
              <a:t> </a:t>
            </a:r>
            <a:r>
              <a:rPr lang="en-ID" sz="2600" b="1" dirty="0" err="1" smtClean="0">
                <a:solidFill>
                  <a:srgbClr val="C00000"/>
                </a:solidFill>
              </a:rPr>
              <a:t>mudah</a:t>
            </a:r>
            <a:r>
              <a:rPr lang="en-ID" sz="2600" b="1" dirty="0" smtClean="0">
                <a:solidFill>
                  <a:srgbClr val="C00000"/>
                </a:solidFill>
              </a:rPr>
              <a:t> </a:t>
            </a:r>
            <a:r>
              <a:rPr lang="en-ID" sz="2600" b="1" dirty="0" err="1" smtClean="0">
                <a:solidFill>
                  <a:srgbClr val="C00000"/>
                </a:solidFill>
              </a:rPr>
              <a:t>ditumpuk</a:t>
            </a:r>
            <a:r>
              <a:rPr lang="en-ID" sz="2600" b="1" dirty="0" smtClean="0">
                <a:solidFill>
                  <a:srgbClr val="C00000"/>
                </a:solidFill>
              </a:rPr>
              <a:t>.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252" y="267494"/>
            <a:ext cx="6165945" cy="639522"/>
            <a:chOff x="115920" y="214296"/>
            <a:chExt cx="7310970" cy="63952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396190" cy="63952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7454" y="267070"/>
              <a:ext cx="681943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Sifat-Sifat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Bangun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Ruang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546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70330" y="1189035"/>
            <a:ext cx="1997414" cy="358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95736" y="427347"/>
            <a:ext cx="5533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Bentuk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permukaan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bangun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ruang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berbeda-beda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479650"/>
            <a:ext cx="1296144" cy="141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2604" y="3157558"/>
            <a:ext cx="929276" cy="152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ght Arrow 1"/>
          <p:cNvSpPr/>
          <p:nvPr/>
        </p:nvSpPr>
        <p:spPr>
          <a:xfrm>
            <a:off x="3923928" y="2067694"/>
            <a:ext cx="576064" cy="432048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97153" y="3704975"/>
            <a:ext cx="576064" cy="432048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2629" y="1662368"/>
            <a:ext cx="1047683" cy="1047683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2628" y="3919602"/>
            <a:ext cx="1265556" cy="668372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63358" y="3019092"/>
            <a:ext cx="848802" cy="848802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86700" y="1955376"/>
            <a:ext cx="11453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70C0"/>
                </a:solidFill>
              </a:rPr>
              <a:t>Kubus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6700" y="3915002"/>
            <a:ext cx="129766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70C0"/>
                </a:solidFill>
              </a:rPr>
              <a:t>Tabung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48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3" grpId="0" animBg="1"/>
      <p:bldP spid="3" grpId="0" animBg="1"/>
      <p:bldP spid="14" grpId="0" animBg="1"/>
      <p:bldP spid="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494</Words>
  <Application>Microsoft Office PowerPoint</Application>
  <PresentationFormat>On-screen Show (16:9)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98</cp:revision>
  <dcterms:created xsi:type="dcterms:W3CDTF">2022-01-17T01:37:52Z</dcterms:created>
  <dcterms:modified xsi:type="dcterms:W3CDTF">2023-04-29T04:33:19Z</dcterms:modified>
</cp:coreProperties>
</file>