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5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44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277" r:id="rId27"/>
    <p:sldId id="341" r:id="rId28"/>
    <p:sldId id="342" r:id="rId29"/>
    <p:sldId id="343" r:id="rId30"/>
    <p:sldId id="345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8080"/>
    <a:srgbClr val="FFFF99"/>
    <a:srgbClr val="990033"/>
    <a:srgbClr val="FFFF66"/>
    <a:srgbClr val="FF9966"/>
    <a:srgbClr val="FF99CC"/>
    <a:srgbClr val="FFCC99"/>
    <a:srgbClr val="C9C01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03" autoAdjust="0"/>
  </p:normalViewPr>
  <p:slideViewPr>
    <p:cSldViewPr>
      <p:cViewPr>
        <p:scale>
          <a:sx n="80" d="100"/>
          <a:sy n="80" d="100"/>
        </p:scale>
        <p:origin x="-1002" y="-2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82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2" y="843558"/>
            <a:ext cx="2463588" cy="3232578"/>
          </a:xfrm>
          <a:prstGeom prst="rect">
            <a:avLst/>
          </a:prstGeom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3927288" y="3157521"/>
            <a:ext cx="5073868" cy="926397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ID" altLang="ja-JP" sz="2400" b="1" spc="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ILMU PENGETAHUAN ALAM </a:t>
            </a:r>
          </a:p>
          <a:p>
            <a:pPr defTabSz="1632713">
              <a:defRPr/>
            </a:pPr>
            <a:r>
              <a:rPr kumimoji="1" lang="en-ID" altLang="ja-JP" sz="2400" b="1" spc="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DAN SOSIAL (IPAS)</a:t>
            </a:r>
            <a:endParaRPr kumimoji="1" lang="ja-JP" altLang="en-US" sz="2400" b="1" spc="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8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Template Bupena Merdeka (Konten QR-Media mengajar)\BACKGROUND\i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9538"/>
            <a:ext cx="9144000" cy="5364163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0496" y="857238"/>
            <a:ext cx="421484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7158" y="357173"/>
            <a:ext cx="3621012" cy="442915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64590" y="1604324"/>
            <a:ext cx="37221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000" b="1" dirty="0" smtClean="0">
                <a:solidFill>
                  <a:srgbClr val="FF0066"/>
                </a:solidFill>
              </a:rPr>
              <a:t>Jas hujan tidak menyerap air.</a:t>
            </a:r>
            <a:endParaRPr lang="en-US" sz="30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64590" y="2556219"/>
            <a:ext cx="371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000" b="1" dirty="0" smtClean="0">
                <a:solidFill>
                  <a:srgbClr val="008080"/>
                </a:solidFill>
              </a:rPr>
              <a:t>Jas hujan digunakan saat cuaca hujan.</a:t>
            </a:r>
            <a:endParaRPr lang="en-US" sz="3000" b="1" dirty="0">
              <a:solidFill>
                <a:srgbClr val="00808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4443873"/>
            <a:ext cx="20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/>
              <a:t>Sumber</a:t>
            </a:r>
            <a:r>
              <a:rPr lang="en-US" sz="1100" i="1" dirty="0" smtClean="0"/>
              <a:t>: www.shutterstock.com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95831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" fill="hold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" fill="hold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Template Bupena Merdeka (Konten QR-Media mengajar)\BACKGROUND\i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2340"/>
            <a:ext cx="9144000" cy="5364163"/>
          </a:xfrm>
          <a:prstGeom prst="rect">
            <a:avLst/>
          </a:prstGeom>
          <a:noFill/>
        </p:spPr>
      </p:pic>
      <p:pic>
        <p:nvPicPr>
          <p:cNvPr id="9" name="Picture 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7756" r="9248"/>
          <a:stretch>
            <a:fillRect/>
          </a:stretch>
        </p:blipFill>
        <p:spPr bwMode="auto">
          <a:xfrm>
            <a:off x="571472" y="725102"/>
            <a:ext cx="3000396" cy="41103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29124" y="1428742"/>
            <a:ext cx="4007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Sweter membuat tubuh kita terasa hangat.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29124" y="2380637"/>
            <a:ext cx="371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Sweter cocok digunakan saat cuaca dingin.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7599" y="4430747"/>
            <a:ext cx="20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/>
              <a:t>Sumber</a:t>
            </a:r>
            <a:r>
              <a:rPr lang="en-US" sz="1100" i="1" dirty="0" smtClean="0"/>
              <a:t>: www.shutterstock.com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41268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" fill="hold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" fill="hold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Template Bupena Merdeka (Konten QR-Media mengajar)\BI BAB 2\Guru membacakan cerita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1142991"/>
            <a:ext cx="4442168" cy="37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4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181" y="1044699"/>
            <a:ext cx="4317439" cy="347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570902" y="1717914"/>
            <a:ext cx="39290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660033"/>
                </a:solidFill>
              </a:rPr>
              <a:t>Kesehatan tubuh perlu dijaga.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0902" y="2499742"/>
            <a:ext cx="33513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Caranya dengan makanan sehat.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0902" y="3291830"/>
            <a:ext cx="34953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0070C0"/>
                </a:solidFill>
              </a:rPr>
              <a:t>Tubuh perlu makanan sehat </a:t>
            </a:r>
            <a:endParaRPr lang="en-US" sz="2600" b="1" dirty="0">
              <a:solidFill>
                <a:srgbClr val="0070C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793" y="134262"/>
            <a:ext cx="5940944" cy="639522"/>
            <a:chOff x="115920" y="214296"/>
            <a:chExt cx="5940944" cy="63952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5652914" cy="63952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76275" y="267070"/>
              <a:ext cx="5380589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Menjaga</a:t>
              </a:r>
              <a:r>
                <a:rPr lang="en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Kesehatan</a:t>
              </a:r>
              <a:r>
                <a:rPr lang="en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Tubuh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6789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8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b="4687"/>
          <a:stretch>
            <a:fillRect/>
          </a:stretch>
        </p:blipFill>
        <p:spPr bwMode="auto">
          <a:xfrm>
            <a:off x="1357290" y="694016"/>
            <a:ext cx="5925847" cy="41099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158" y="547975"/>
            <a:ext cx="2571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000" b="1" dirty="0" smtClean="0">
                <a:solidFill>
                  <a:srgbClr val="008080"/>
                </a:solidFill>
              </a:rPr>
              <a:t>Lauk</a:t>
            </a:r>
            <a:r>
              <a:rPr lang="en-US" sz="2000" b="1" dirty="0" smtClean="0">
                <a:solidFill>
                  <a:srgbClr val="008080"/>
                </a:solidFill>
              </a:rPr>
              <a:t>-</a:t>
            </a:r>
            <a:r>
              <a:rPr lang="id-ID" sz="2000" b="1" dirty="0" smtClean="0">
                <a:solidFill>
                  <a:srgbClr val="008080"/>
                </a:solidFill>
              </a:rPr>
              <a:t>pauk</a:t>
            </a:r>
            <a:endParaRPr lang="id-ID" sz="2000" b="1" dirty="0" smtClean="0">
              <a:solidFill>
                <a:srgbClr val="008080"/>
              </a:solidFill>
            </a:endParaRPr>
          </a:p>
          <a:p>
            <a:pPr algn="ctr"/>
            <a:r>
              <a:rPr lang="id-ID" sz="2000" dirty="0" smtClean="0"/>
              <a:t>dapat mengandung protein dan lemak.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-32" y="2714626"/>
            <a:ext cx="22145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b="1" dirty="0" smtClean="0">
                <a:solidFill>
                  <a:srgbClr val="FF0066"/>
                </a:solidFill>
              </a:rPr>
              <a:t>Buah-buahan</a:t>
            </a:r>
          </a:p>
          <a:p>
            <a:pPr algn="ctr"/>
            <a:r>
              <a:rPr lang="id-ID" dirty="0" smtClean="0"/>
              <a:t>Kaya akan vitamin dan mineral. Vitamin diperlukan untuk menjaga kesehatan tubuh.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00192" y="745986"/>
            <a:ext cx="280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b="1" dirty="0" smtClean="0">
                <a:solidFill>
                  <a:srgbClr val="008080"/>
                </a:solidFill>
              </a:rPr>
              <a:t>Sayur-mayur</a:t>
            </a:r>
          </a:p>
          <a:p>
            <a:pPr algn="ctr"/>
            <a:r>
              <a:rPr lang="id-ID" dirty="0" smtClean="0"/>
              <a:t>mengandung vitamin dan mineral. Vitamin dan mineral diperlukan tubuh agar sehat dan kuat.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72200" y="3110646"/>
            <a:ext cx="25652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66"/>
                </a:solidFill>
              </a:rPr>
              <a:t>Makanan</a:t>
            </a:r>
            <a:r>
              <a:rPr lang="en-US" b="1" dirty="0" smtClean="0">
                <a:solidFill>
                  <a:srgbClr val="FF0066"/>
                </a:solidFill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</a:rPr>
              <a:t>pokok</a:t>
            </a:r>
            <a:endParaRPr lang="id-ID" b="1" dirty="0" smtClean="0">
              <a:solidFill>
                <a:srgbClr val="FF0066"/>
              </a:solidFill>
            </a:endParaRPr>
          </a:p>
          <a:p>
            <a:pPr algn="ctr"/>
            <a:r>
              <a:rPr lang="en-US" dirty="0" err="1" smtClean="0"/>
              <a:t>Banyak</a:t>
            </a:r>
            <a:r>
              <a:rPr lang="en-US" dirty="0" smtClean="0"/>
              <a:t> </a:t>
            </a:r>
            <a:r>
              <a:rPr lang="en-US" dirty="0" err="1" smtClean="0"/>
              <a:t>mengandung</a:t>
            </a:r>
            <a:r>
              <a:rPr lang="en-US" dirty="0" smtClean="0"/>
              <a:t> </a:t>
            </a:r>
            <a:r>
              <a:rPr lang="en-US" dirty="0" err="1" smtClean="0"/>
              <a:t>karbohidrat</a:t>
            </a:r>
            <a:r>
              <a:rPr lang="en-US" dirty="0" smtClean="0"/>
              <a:t>. </a:t>
            </a:r>
            <a:r>
              <a:rPr lang="en-US" dirty="0" err="1" smtClean="0"/>
              <a:t>Karbohidrat</a:t>
            </a:r>
            <a:r>
              <a:rPr lang="en-US" dirty="0" smtClean="0"/>
              <a:t>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energi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5812" y="4468952"/>
            <a:ext cx="20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/>
              <a:t>Sumber</a:t>
            </a:r>
            <a:r>
              <a:rPr lang="en-US" sz="1100" i="1" dirty="0" smtClean="0"/>
              <a:t>: www.shutterstock.com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78623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" t="4660" r="2410"/>
          <a:stretch/>
        </p:blipFill>
        <p:spPr bwMode="auto">
          <a:xfrm>
            <a:off x="35496" y="-25763"/>
            <a:ext cx="9108504" cy="51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88" y="1635646"/>
            <a:ext cx="4769144" cy="2952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32040" y="1156783"/>
            <a:ext cx="37444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008080"/>
                </a:solidFill>
              </a:rPr>
              <a:t>Makanan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diubah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menjadi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tenaga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untuk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melakukan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aktivitas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sehari-hari</a:t>
            </a:r>
            <a:r>
              <a:rPr lang="en-US" sz="2600" b="1" dirty="0" smtClean="0">
                <a:solidFill>
                  <a:srgbClr val="00808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2040" y="2575232"/>
            <a:ext cx="37444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FF0066"/>
                </a:solidFill>
              </a:rPr>
              <a:t>Rutin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berolahraga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juga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dapat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menjaga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kesehatan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tubuh</a:t>
            </a:r>
            <a:r>
              <a:rPr lang="en-US" sz="2600" b="1" dirty="0" smtClean="0">
                <a:solidFill>
                  <a:srgbClr val="FF0066"/>
                </a:solidFill>
              </a:rPr>
              <a:t>.</a:t>
            </a:r>
          </a:p>
        </p:txBody>
      </p:sp>
      <p:pic>
        <p:nvPicPr>
          <p:cNvPr id="11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2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671" y="134262"/>
            <a:ext cx="4428778" cy="639522"/>
            <a:chOff x="115920" y="214296"/>
            <a:chExt cx="4428778" cy="6395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4428778" cy="63952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76276" y="267070"/>
              <a:ext cx="3868422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Lingkungan</a:t>
              </a:r>
              <a:r>
                <a:rPr lang="en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Sehat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976" y="987574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8080"/>
                </a:solidFill>
              </a:rPr>
              <a:t>Lingkungan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sekitar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harus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bersih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dan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sehat</a:t>
            </a:r>
            <a:r>
              <a:rPr lang="en-US" sz="2400" b="1" dirty="0" smtClean="0">
                <a:solidFill>
                  <a:srgbClr val="00808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6" y="1779662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8080"/>
                </a:solidFill>
              </a:rPr>
              <a:t>Lingkungan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sehat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bebas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dari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sampah</a:t>
            </a:r>
            <a:r>
              <a:rPr lang="en-US" sz="2400" b="1" dirty="0" smtClean="0">
                <a:solidFill>
                  <a:srgbClr val="00808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4" y="2316817"/>
            <a:ext cx="475252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66"/>
                </a:solidFill>
              </a:rPr>
              <a:t>Sampah</a:t>
            </a:r>
            <a:r>
              <a:rPr lang="en-US" sz="2400" b="1" dirty="0" smtClean="0">
                <a:solidFill>
                  <a:srgbClr val="FF0066"/>
                </a:solidFill>
              </a:rPr>
              <a:t> yang </a:t>
            </a:r>
            <a:r>
              <a:rPr lang="en-US" sz="2400" b="1" dirty="0" err="1" smtClean="0">
                <a:solidFill>
                  <a:srgbClr val="FF0066"/>
                </a:solidFill>
              </a:rPr>
              <a:t>berasal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dari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makhluk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hidup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disebut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sampah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organik</a:t>
            </a:r>
            <a:r>
              <a:rPr lang="en-US" sz="2400" b="1" dirty="0" smtClean="0">
                <a:solidFill>
                  <a:srgbClr val="FF0066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984" y="3324929"/>
            <a:ext cx="4752528" cy="830997"/>
          </a:xfrm>
          <a:prstGeom prst="rect">
            <a:avLst/>
          </a:prstGeom>
          <a:solidFill>
            <a:srgbClr val="FFFF99"/>
          </a:solidFill>
          <a:ln w="19050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66"/>
                </a:solidFill>
              </a:rPr>
              <a:t>Sampah</a:t>
            </a:r>
            <a:r>
              <a:rPr lang="en-US" sz="2400" b="1" dirty="0" smtClean="0">
                <a:solidFill>
                  <a:srgbClr val="FF0066"/>
                </a:solidFill>
              </a:rPr>
              <a:t> yang </a:t>
            </a:r>
            <a:r>
              <a:rPr lang="en-US" sz="2400" b="1" dirty="0" err="1" smtClean="0">
                <a:solidFill>
                  <a:srgbClr val="FF0066"/>
                </a:solidFill>
              </a:rPr>
              <a:t>bukan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dari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makhluk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hidup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disebut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sampah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anorganik</a:t>
            </a:r>
            <a:r>
              <a:rPr lang="en-US" sz="2400" b="1" dirty="0" smtClean="0">
                <a:solidFill>
                  <a:srgbClr val="FF0066"/>
                </a:solidFill>
              </a:rPr>
              <a:t>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 flipH="1">
            <a:off x="6678688" y="1091165"/>
            <a:ext cx="2069776" cy="3712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734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 animBg="1"/>
      <p:bldP spid="8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39" y="915566"/>
            <a:ext cx="1728192" cy="3560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4108" y="987574"/>
            <a:ext cx="2430041" cy="34885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4056" y="730900"/>
            <a:ext cx="98983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66"/>
                </a:solidFill>
              </a:rPr>
              <a:t>Sisa</a:t>
            </a:r>
            <a:r>
              <a:rPr lang="en-US" sz="1600" b="1" dirty="0" smtClean="0">
                <a:solidFill>
                  <a:srgbClr val="FF0066"/>
                </a:solidFill>
              </a:rPr>
              <a:t> </a:t>
            </a:r>
            <a:r>
              <a:rPr lang="en-US" sz="1600" b="1" dirty="0" err="1" smtClean="0">
                <a:solidFill>
                  <a:srgbClr val="FF0066"/>
                </a:solidFill>
              </a:rPr>
              <a:t>buah</a:t>
            </a:r>
            <a:endParaRPr lang="en-US" sz="1600" b="1" dirty="0" smtClean="0">
              <a:solidFill>
                <a:srgbClr val="FF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1238" y="1851670"/>
            <a:ext cx="1132689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0066"/>
                </a:solidFill>
              </a:rPr>
              <a:t>Kulit</a:t>
            </a:r>
            <a:r>
              <a:rPr lang="en-US" sz="1600" b="1" dirty="0" smtClean="0">
                <a:solidFill>
                  <a:srgbClr val="FF0066"/>
                </a:solidFill>
              </a:rPr>
              <a:t> </a:t>
            </a:r>
            <a:r>
              <a:rPr lang="en-US" sz="1600" b="1" dirty="0" err="1" smtClean="0">
                <a:solidFill>
                  <a:srgbClr val="FF0066"/>
                </a:solidFill>
              </a:rPr>
              <a:t>buah</a:t>
            </a:r>
            <a:endParaRPr lang="en-US" sz="1600" b="1" dirty="0" smtClean="0">
              <a:solidFill>
                <a:srgbClr val="FF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242" y="1072933"/>
            <a:ext cx="107042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1600" b="1" dirty="0" err="1" smtClean="0">
                <a:solidFill>
                  <a:srgbClr val="FF0066"/>
                </a:solidFill>
              </a:rPr>
              <a:t>Cangkang</a:t>
            </a:r>
            <a:r>
              <a:rPr lang="en-ID" sz="1600" b="1" dirty="0" smtClean="0">
                <a:solidFill>
                  <a:srgbClr val="FF0066"/>
                </a:solidFill>
              </a:rPr>
              <a:t> </a:t>
            </a:r>
            <a:r>
              <a:rPr lang="en-ID" sz="1600" b="1" dirty="0" err="1" smtClean="0">
                <a:solidFill>
                  <a:srgbClr val="FF0066"/>
                </a:solidFill>
              </a:rPr>
              <a:t>telur</a:t>
            </a:r>
            <a:endParaRPr lang="en-US" sz="1600" b="1" dirty="0" smtClean="0">
              <a:solidFill>
                <a:srgbClr val="FF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8617" y="1851670"/>
            <a:ext cx="84101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1600" b="1" dirty="0" err="1" smtClean="0">
                <a:solidFill>
                  <a:srgbClr val="FF0066"/>
                </a:solidFill>
              </a:rPr>
              <a:t>Daun</a:t>
            </a:r>
            <a:r>
              <a:rPr lang="en-ID" sz="1600" b="1" dirty="0" smtClean="0">
                <a:solidFill>
                  <a:srgbClr val="FF0066"/>
                </a:solidFill>
              </a:rPr>
              <a:t> </a:t>
            </a:r>
            <a:r>
              <a:rPr lang="en-ID" sz="1600" b="1" dirty="0" err="1" smtClean="0">
                <a:solidFill>
                  <a:srgbClr val="FF0066"/>
                </a:solidFill>
              </a:rPr>
              <a:t>kering</a:t>
            </a:r>
            <a:endParaRPr lang="en-US" sz="1600" b="1" dirty="0" smtClean="0">
              <a:solidFill>
                <a:srgbClr val="FF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5536" y="2731860"/>
            <a:ext cx="99839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0066"/>
                </a:solidFill>
              </a:rPr>
              <a:t>Sisa</a:t>
            </a:r>
            <a:r>
              <a:rPr lang="en-US" sz="1600" b="1" dirty="0" smtClean="0">
                <a:solidFill>
                  <a:srgbClr val="FF0066"/>
                </a:solidFill>
              </a:rPr>
              <a:t> </a:t>
            </a:r>
            <a:r>
              <a:rPr lang="en-US" sz="1600" b="1" dirty="0" err="1" smtClean="0">
                <a:solidFill>
                  <a:srgbClr val="FF0066"/>
                </a:solidFill>
              </a:rPr>
              <a:t>makanan</a:t>
            </a:r>
            <a:endParaRPr lang="en-US" sz="1600" b="1" dirty="0" smtClean="0">
              <a:solidFill>
                <a:srgbClr val="FF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0052" y="746289"/>
            <a:ext cx="116809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FF006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8080"/>
                </a:solidFill>
              </a:rPr>
              <a:t>Botol</a:t>
            </a:r>
            <a:r>
              <a:rPr lang="en-US" sz="1600" b="1" dirty="0" smtClean="0">
                <a:solidFill>
                  <a:srgbClr val="008080"/>
                </a:solidFill>
              </a:rPr>
              <a:t> </a:t>
            </a:r>
            <a:r>
              <a:rPr lang="en-US" sz="1600" b="1" dirty="0" err="1" smtClean="0">
                <a:solidFill>
                  <a:srgbClr val="008080"/>
                </a:solidFill>
              </a:rPr>
              <a:t>bekas</a:t>
            </a:r>
            <a:endParaRPr lang="en-US" sz="1600" b="1" dirty="0" smtClean="0">
              <a:solidFill>
                <a:srgbClr val="00808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80312" y="1819321"/>
            <a:ext cx="864096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FF006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8080"/>
                </a:solidFill>
              </a:rPr>
              <a:t>Plastik</a:t>
            </a:r>
            <a:r>
              <a:rPr lang="en-US" sz="1600" b="1" dirty="0" smtClean="0">
                <a:solidFill>
                  <a:srgbClr val="008080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26464" y="2776830"/>
            <a:ext cx="75790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FF006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8080"/>
                </a:solidFill>
              </a:rPr>
              <a:t>Kertas</a:t>
            </a:r>
            <a:r>
              <a:rPr lang="en-US" sz="1600" b="1" dirty="0" smtClean="0">
                <a:solidFill>
                  <a:srgbClr val="008080"/>
                </a:solidFill>
              </a:rPr>
              <a:t> </a:t>
            </a:r>
            <a:r>
              <a:rPr lang="en-US" sz="1600" b="1" dirty="0" err="1" smtClean="0">
                <a:solidFill>
                  <a:srgbClr val="008080"/>
                </a:solidFill>
              </a:rPr>
              <a:t>bekas</a:t>
            </a:r>
            <a:endParaRPr lang="en-US" sz="1600" b="1" dirty="0" smtClean="0">
              <a:solidFill>
                <a:srgbClr val="00808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4802" y="1563638"/>
            <a:ext cx="93928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FF006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8080"/>
                </a:solidFill>
              </a:rPr>
              <a:t>Sisa</a:t>
            </a:r>
            <a:r>
              <a:rPr lang="en-US" sz="1600" b="1" dirty="0" smtClean="0">
                <a:solidFill>
                  <a:srgbClr val="008080"/>
                </a:solidFill>
              </a:rPr>
              <a:t> </a:t>
            </a:r>
            <a:r>
              <a:rPr lang="en-US" sz="1600" b="1" dirty="0" err="1" smtClean="0">
                <a:solidFill>
                  <a:srgbClr val="008080"/>
                </a:solidFill>
              </a:rPr>
              <a:t>kemasan</a:t>
            </a:r>
            <a:endParaRPr lang="en-US" sz="1600" b="1" dirty="0" smtClean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3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  <p:bldP spid="7" grpId="0" build="p" animBg="1"/>
      <p:bldP spid="8" grpId="0" build="p" animBg="1"/>
      <p:bldP spid="9" grpId="0" build="p" animBg="1"/>
      <p:bldP spid="10" grpId="0" build="p" animBg="1"/>
      <p:bldP spid="11" grpId="0" build="p" animBg="1"/>
      <p:bldP spid="12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flipH="1">
            <a:off x="6883196" y="1540494"/>
            <a:ext cx="2260804" cy="3421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611560" y="2481739"/>
            <a:ext cx="5988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66"/>
                </a:solidFill>
              </a:rPr>
              <a:t>Setiap</a:t>
            </a:r>
            <a:r>
              <a:rPr lang="en-US" sz="2800" b="1" dirty="0" smtClean="0">
                <a:solidFill>
                  <a:srgbClr val="FF0066"/>
                </a:solidFill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</a:rPr>
              <a:t>hari</a:t>
            </a:r>
            <a:r>
              <a:rPr lang="en-US" sz="2800" b="1" dirty="0" smtClean="0">
                <a:solidFill>
                  <a:srgbClr val="FF0066"/>
                </a:solidFill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</a:rPr>
              <a:t>ada</a:t>
            </a:r>
            <a:r>
              <a:rPr lang="en-US" sz="2800" b="1" dirty="0" smtClean="0">
                <a:solidFill>
                  <a:srgbClr val="FF0066"/>
                </a:solidFill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</a:rPr>
              <a:t>pergantian</a:t>
            </a:r>
            <a:r>
              <a:rPr lang="en-US" sz="2800" b="1" dirty="0" smtClean="0">
                <a:solidFill>
                  <a:srgbClr val="FF0066"/>
                </a:solidFill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</a:rPr>
              <a:t>waktu</a:t>
            </a:r>
            <a:r>
              <a:rPr lang="en-US" sz="2800" b="1" dirty="0" smtClean="0">
                <a:solidFill>
                  <a:srgbClr val="FF0066"/>
                </a:solidFill>
              </a:rPr>
              <a:t>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1560" y="2985795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8080"/>
                </a:solidFill>
              </a:rPr>
              <a:t>Ada </a:t>
            </a:r>
            <a:r>
              <a:rPr lang="en-US" sz="2800" b="1" dirty="0" err="1" smtClean="0">
                <a:solidFill>
                  <a:srgbClr val="008080"/>
                </a:solidFill>
              </a:rPr>
              <a:t>pagi</a:t>
            </a:r>
            <a:r>
              <a:rPr lang="en-US" sz="2800" b="1" dirty="0" smtClean="0">
                <a:solidFill>
                  <a:srgbClr val="008080"/>
                </a:solidFill>
              </a:rPr>
              <a:t>, </a:t>
            </a:r>
            <a:r>
              <a:rPr lang="en-US" sz="2800" b="1" dirty="0" err="1" smtClean="0">
                <a:solidFill>
                  <a:srgbClr val="008080"/>
                </a:solidFill>
              </a:rPr>
              <a:t>siang</a:t>
            </a:r>
            <a:r>
              <a:rPr lang="en-US" sz="2800" b="1" dirty="0" smtClean="0">
                <a:solidFill>
                  <a:srgbClr val="008080"/>
                </a:solidFill>
              </a:rPr>
              <a:t>, </a:t>
            </a:r>
            <a:r>
              <a:rPr lang="en-US" sz="2800" b="1" dirty="0" smtClean="0">
                <a:solidFill>
                  <a:srgbClr val="008080"/>
                </a:solidFill>
              </a:rPr>
              <a:t>sore, </a:t>
            </a:r>
            <a:br>
              <a:rPr lang="en-US" sz="2800" b="1" dirty="0" smtClean="0">
                <a:solidFill>
                  <a:srgbClr val="008080"/>
                </a:solidFill>
              </a:rPr>
            </a:br>
            <a:r>
              <a:rPr lang="en-US" sz="2800" b="1" dirty="0" err="1" smtClean="0">
                <a:solidFill>
                  <a:srgbClr val="008080"/>
                </a:solidFill>
              </a:rPr>
              <a:t>dan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malam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hari</a:t>
            </a:r>
            <a:r>
              <a:rPr lang="en-US" sz="2800" b="1" dirty="0" smtClean="0">
                <a:solidFill>
                  <a:srgbClr val="008080"/>
                </a:solidFill>
              </a:rPr>
              <a:t>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D" altLang="id-ID" sz="32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1475656" y="506167"/>
            <a:ext cx="602530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Siang </a:t>
            </a:r>
            <a:r>
              <a:rPr lang="en-ID" sz="34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dan</a:t>
            </a:r>
            <a:r>
              <a:rPr lang="en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34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Malam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1254" y="1500180"/>
            <a:ext cx="5758898" cy="639522"/>
            <a:chOff x="115920" y="214296"/>
            <a:chExt cx="5758898" cy="63952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5758898" cy="63952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76276" y="267070"/>
              <a:ext cx="5198542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Peristiwa</a:t>
              </a:r>
              <a:r>
                <a:rPr lang="en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Siang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Malam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27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b="11868"/>
          <a:stretch/>
        </p:blipFill>
        <p:spPr bwMode="auto">
          <a:xfrm>
            <a:off x="-36513" y="206531"/>
            <a:ext cx="5616625" cy="48134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04048" y="1131590"/>
            <a:ext cx="3312368" cy="892552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A50021"/>
                </a:solidFill>
              </a:rPr>
              <a:t>Pada</a:t>
            </a:r>
            <a:r>
              <a:rPr lang="en-US" sz="2600" b="1" dirty="0" smtClean="0">
                <a:solidFill>
                  <a:srgbClr val="A50021"/>
                </a:solidFill>
              </a:rPr>
              <a:t> </a:t>
            </a:r>
            <a:r>
              <a:rPr lang="en-US" sz="2600" b="1" dirty="0" err="1" smtClean="0">
                <a:solidFill>
                  <a:srgbClr val="A50021"/>
                </a:solidFill>
              </a:rPr>
              <a:t>pagi</a:t>
            </a:r>
            <a:r>
              <a:rPr lang="en-US" sz="2600" b="1" dirty="0" smtClean="0">
                <a:solidFill>
                  <a:srgbClr val="A50021"/>
                </a:solidFill>
              </a:rPr>
              <a:t> </a:t>
            </a:r>
            <a:r>
              <a:rPr lang="en-US" sz="2600" b="1" dirty="0" err="1" smtClean="0">
                <a:solidFill>
                  <a:srgbClr val="A50021"/>
                </a:solidFill>
              </a:rPr>
              <a:t>hari</a:t>
            </a:r>
            <a:r>
              <a:rPr lang="en-US" sz="2600" b="1" dirty="0" smtClean="0">
                <a:solidFill>
                  <a:srgbClr val="A50021"/>
                </a:solidFill>
              </a:rPr>
              <a:t>, </a:t>
            </a:r>
            <a:r>
              <a:rPr lang="en-US" sz="2600" b="1" dirty="0" err="1" smtClean="0">
                <a:solidFill>
                  <a:srgbClr val="A50021"/>
                </a:solidFill>
              </a:rPr>
              <a:t>udara</a:t>
            </a:r>
            <a:r>
              <a:rPr lang="en-US" sz="2600" b="1" dirty="0" smtClean="0">
                <a:solidFill>
                  <a:srgbClr val="A50021"/>
                </a:solidFill>
              </a:rPr>
              <a:t> </a:t>
            </a:r>
            <a:r>
              <a:rPr lang="en-US" sz="2600" b="1" dirty="0" err="1" smtClean="0">
                <a:solidFill>
                  <a:srgbClr val="A50021"/>
                </a:solidFill>
              </a:rPr>
              <a:t>terasa</a:t>
            </a:r>
            <a:r>
              <a:rPr lang="en-US" sz="2600" b="1" dirty="0" smtClean="0">
                <a:solidFill>
                  <a:srgbClr val="A50021"/>
                </a:solidFill>
              </a:rPr>
              <a:t> </a:t>
            </a:r>
            <a:r>
              <a:rPr lang="en-US" sz="2600" b="1" dirty="0" err="1" smtClean="0">
                <a:solidFill>
                  <a:srgbClr val="A50021"/>
                </a:solidFill>
              </a:rPr>
              <a:t>sejuk</a:t>
            </a:r>
            <a:r>
              <a:rPr lang="en-US" sz="2600" b="1" dirty="0" smtClean="0">
                <a:solidFill>
                  <a:srgbClr val="A50021"/>
                </a:solidFill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32040" y="2207782"/>
            <a:ext cx="3604390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B05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008080"/>
                </a:solidFill>
              </a:rPr>
              <a:t>Pada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pagi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hari</a:t>
            </a:r>
            <a:r>
              <a:rPr lang="en-US" sz="2600" b="1" dirty="0" smtClean="0">
                <a:solidFill>
                  <a:srgbClr val="008080"/>
                </a:solidFill>
              </a:rPr>
              <a:t>, </a:t>
            </a:r>
            <a:r>
              <a:rPr lang="en-US" sz="2600" b="1" dirty="0" err="1" smtClean="0">
                <a:solidFill>
                  <a:srgbClr val="008080"/>
                </a:solidFill>
              </a:rPr>
              <a:t>matahari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terbit</a:t>
            </a:r>
            <a:r>
              <a:rPr lang="en-US" sz="2600" b="1" dirty="0" smtClean="0">
                <a:solidFill>
                  <a:srgbClr val="008080"/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2040" y="3263374"/>
            <a:ext cx="3820414" cy="8925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7030A0"/>
                </a:solidFill>
              </a:rPr>
              <a:t>Sinar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matahari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pagi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baik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untuk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kesehatan</a:t>
            </a:r>
            <a:r>
              <a:rPr lang="en-US" sz="2600" b="1" dirty="0" smtClean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250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4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/>
          <a:stretch/>
        </p:blipFill>
        <p:spPr bwMode="auto">
          <a:xfrm>
            <a:off x="-1" y="843558"/>
            <a:ext cx="6285831" cy="39604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29190" y="1286436"/>
            <a:ext cx="3429024" cy="892552"/>
          </a:xfrm>
          <a:prstGeom prst="rect">
            <a:avLst/>
          </a:prstGeom>
          <a:solidFill>
            <a:srgbClr val="FFFFCC"/>
          </a:solidFill>
          <a:ln w="28575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FF0066"/>
                </a:solidFill>
              </a:rPr>
              <a:t>Pada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siang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hari</a:t>
            </a:r>
            <a:r>
              <a:rPr lang="en-US" sz="2600" b="1" dirty="0" smtClean="0">
                <a:solidFill>
                  <a:srgbClr val="FF0066"/>
                </a:solidFill>
              </a:rPr>
              <a:t>, </a:t>
            </a:r>
            <a:r>
              <a:rPr lang="en-US" sz="2600" b="1" dirty="0" err="1" smtClean="0">
                <a:solidFill>
                  <a:srgbClr val="FF0066"/>
                </a:solidFill>
              </a:rPr>
              <a:t>langit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terasa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terang</a:t>
            </a:r>
            <a:r>
              <a:rPr lang="en-US" sz="2600" b="1" dirty="0" smtClean="0">
                <a:solidFill>
                  <a:srgbClr val="FF0066"/>
                </a:solidFill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29190" y="2290620"/>
            <a:ext cx="4000528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6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008080"/>
                </a:solidFill>
              </a:rPr>
              <a:t>Pada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tengah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hari</a:t>
            </a:r>
            <a:r>
              <a:rPr lang="en-US" sz="2600" b="1" dirty="0" smtClean="0">
                <a:solidFill>
                  <a:srgbClr val="008080"/>
                </a:solidFill>
              </a:rPr>
              <a:t>, </a:t>
            </a:r>
            <a:r>
              <a:rPr lang="en-US" sz="2600" b="1" dirty="0" err="1" smtClean="0">
                <a:solidFill>
                  <a:srgbClr val="008080"/>
                </a:solidFill>
              </a:rPr>
              <a:t>matahari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tampak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tepat</a:t>
            </a:r>
            <a:r>
              <a:rPr lang="en-US" sz="2600" b="1" dirty="0" smtClean="0">
                <a:solidFill>
                  <a:srgbClr val="008080"/>
                </a:solidFill>
              </a:rPr>
              <a:t> di </a:t>
            </a:r>
            <a:r>
              <a:rPr lang="en-US" sz="2600" b="1" dirty="0" err="1" smtClean="0">
                <a:solidFill>
                  <a:srgbClr val="008080"/>
                </a:solidFill>
              </a:rPr>
              <a:t>atas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kita</a:t>
            </a:r>
            <a:r>
              <a:rPr lang="en-US" sz="2600" b="1" dirty="0" smtClean="0">
                <a:solidFill>
                  <a:srgbClr val="008080"/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29190" y="3335382"/>
            <a:ext cx="3786214" cy="892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FF0066"/>
                </a:solidFill>
              </a:rPr>
              <a:t>Jangan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lupa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gunakan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topi</a:t>
            </a:r>
            <a:r>
              <a:rPr lang="en-US" sz="2600" b="1" dirty="0" smtClean="0">
                <a:solidFill>
                  <a:srgbClr val="FF0066"/>
                </a:solidFill>
              </a:rPr>
              <a:t> agar </a:t>
            </a:r>
            <a:r>
              <a:rPr lang="en-US" sz="2600" b="1" dirty="0" err="1" smtClean="0">
                <a:solidFill>
                  <a:srgbClr val="FF0066"/>
                </a:solidFill>
              </a:rPr>
              <a:t>tidak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sz="2600" b="1" dirty="0" err="1" smtClean="0">
                <a:solidFill>
                  <a:srgbClr val="FF0066"/>
                </a:solidFill>
              </a:rPr>
              <a:t>kepanasan</a:t>
            </a:r>
            <a:r>
              <a:rPr lang="en-US" sz="2600" b="1" dirty="0" smtClean="0">
                <a:solidFill>
                  <a:srgbClr val="FF006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536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4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 flipH="1">
            <a:off x="6897911" y="1478676"/>
            <a:ext cx="1853752" cy="332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79512" y="2427734"/>
            <a:ext cx="5364120" cy="2002202"/>
            <a:chOff x="179512" y="2427734"/>
            <a:chExt cx="5364120" cy="200220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2427734"/>
              <a:ext cx="5317762" cy="200220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385276" y="2570040"/>
              <a:ext cx="41764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2400" b="1" dirty="0" smtClean="0">
                  <a:solidFill>
                    <a:srgbClr val="FF0066"/>
                  </a:solidFill>
                </a:rPr>
                <a:t>Tubuhku sehat. 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5276" y="2990118"/>
              <a:ext cx="51509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2400" b="1" dirty="0" smtClean="0">
                  <a:solidFill>
                    <a:srgbClr val="008080"/>
                  </a:solidFill>
                </a:rPr>
                <a:t>Tubuhku selalu terawat. </a:t>
              </a:r>
              <a:endParaRPr lang="en-US" sz="2400" b="1" dirty="0">
                <a:solidFill>
                  <a:srgbClr val="00808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5276" y="3422166"/>
              <a:ext cx="51509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2400" b="1" dirty="0" smtClean="0">
                  <a:solidFill>
                    <a:srgbClr val="008080"/>
                  </a:solidFill>
                </a:rPr>
                <a:t>Aku merawat kebersihan tubuhku. </a:t>
              </a:r>
              <a:endParaRPr lang="en-US" sz="2400" b="1" dirty="0">
                <a:solidFill>
                  <a:srgbClr val="00808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2686" y="3854214"/>
              <a:ext cx="51509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2400" b="1" dirty="0" smtClean="0">
                  <a:solidFill>
                    <a:srgbClr val="990033"/>
                  </a:solidFill>
                </a:rPr>
                <a:t>Ikutilah cara merawat tubuh berikut.</a:t>
              </a:r>
              <a:endParaRPr lang="en-US" sz="2400" b="1" dirty="0">
                <a:solidFill>
                  <a:srgbClr val="990033"/>
                </a:solidFill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D" altLang="id-ID" sz="32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475656" y="506167"/>
            <a:ext cx="602530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ID" sz="34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Hidup</a:t>
            </a:r>
            <a:r>
              <a:rPr lang="en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34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Sehat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81254" y="1572188"/>
            <a:ext cx="4608512" cy="639522"/>
            <a:chOff x="115920" y="214296"/>
            <a:chExt cx="4608512" cy="63952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4608512" cy="63952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76276" y="267070"/>
              <a:ext cx="3472092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Merawat</a:t>
              </a:r>
              <a:r>
                <a:rPr lang="en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Tubuh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81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/>
          <a:stretch/>
        </p:blipFill>
        <p:spPr bwMode="auto">
          <a:xfrm>
            <a:off x="-36512" y="771549"/>
            <a:ext cx="5529685" cy="424847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04048" y="1131590"/>
            <a:ext cx="3312368" cy="892552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A50021"/>
                </a:solidFill>
              </a:rPr>
              <a:t>Pada</a:t>
            </a:r>
            <a:r>
              <a:rPr lang="en-US" sz="2600" b="1" dirty="0" smtClean="0">
                <a:solidFill>
                  <a:srgbClr val="A50021"/>
                </a:solidFill>
              </a:rPr>
              <a:t> sore </a:t>
            </a:r>
            <a:r>
              <a:rPr lang="en-US" sz="2600" b="1" dirty="0" err="1" smtClean="0">
                <a:solidFill>
                  <a:srgbClr val="A50021"/>
                </a:solidFill>
              </a:rPr>
              <a:t>hari</a:t>
            </a:r>
            <a:r>
              <a:rPr lang="en-US" sz="2600" b="1" dirty="0" smtClean="0">
                <a:solidFill>
                  <a:srgbClr val="A50021"/>
                </a:solidFill>
              </a:rPr>
              <a:t>, </a:t>
            </a:r>
            <a:r>
              <a:rPr lang="en-US" sz="2600" b="1" dirty="0" err="1" smtClean="0">
                <a:solidFill>
                  <a:srgbClr val="A50021"/>
                </a:solidFill>
              </a:rPr>
              <a:t>udara</a:t>
            </a:r>
            <a:r>
              <a:rPr lang="en-US" sz="2600" b="1" dirty="0" smtClean="0">
                <a:solidFill>
                  <a:srgbClr val="A50021"/>
                </a:solidFill>
              </a:rPr>
              <a:t> </a:t>
            </a:r>
            <a:r>
              <a:rPr lang="en-US" sz="2600" b="1" dirty="0" err="1" smtClean="0">
                <a:solidFill>
                  <a:srgbClr val="A50021"/>
                </a:solidFill>
              </a:rPr>
              <a:t>terasa</a:t>
            </a:r>
            <a:r>
              <a:rPr lang="en-US" sz="2600" b="1" dirty="0" smtClean="0">
                <a:solidFill>
                  <a:srgbClr val="A50021"/>
                </a:solidFill>
              </a:rPr>
              <a:t> </a:t>
            </a:r>
            <a:r>
              <a:rPr lang="en-US" sz="2600" b="1" dirty="0" err="1" smtClean="0">
                <a:solidFill>
                  <a:srgbClr val="A50021"/>
                </a:solidFill>
              </a:rPr>
              <a:t>lebih</a:t>
            </a:r>
            <a:r>
              <a:rPr lang="en-US" sz="2600" b="1" dirty="0" smtClean="0">
                <a:solidFill>
                  <a:srgbClr val="A50021"/>
                </a:solidFill>
              </a:rPr>
              <a:t> </a:t>
            </a:r>
            <a:r>
              <a:rPr lang="en-US" sz="2600" b="1" dirty="0" err="1" smtClean="0">
                <a:solidFill>
                  <a:srgbClr val="A50021"/>
                </a:solidFill>
              </a:rPr>
              <a:t>sejuk</a:t>
            </a:r>
            <a:r>
              <a:rPr lang="en-US" sz="2600" b="1" dirty="0" smtClean="0">
                <a:solidFill>
                  <a:srgbClr val="A50021"/>
                </a:solidFill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32040" y="2207782"/>
            <a:ext cx="3604390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B05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8080"/>
                </a:solidFill>
              </a:rPr>
              <a:t>Lama-</a:t>
            </a:r>
            <a:r>
              <a:rPr lang="en-US" sz="2600" b="1" dirty="0" err="1" smtClean="0">
                <a:solidFill>
                  <a:srgbClr val="008080"/>
                </a:solidFill>
              </a:rPr>
              <a:t>kelamaan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langit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mulai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gelap</a:t>
            </a:r>
            <a:r>
              <a:rPr lang="en-US" sz="2600" b="1" dirty="0" smtClean="0">
                <a:solidFill>
                  <a:srgbClr val="008080"/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2040" y="3263374"/>
            <a:ext cx="3384376" cy="8925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7030A0"/>
                </a:solidFill>
              </a:rPr>
              <a:t>Ini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pertanda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matahari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akan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tebenam</a:t>
            </a:r>
            <a:r>
              <a:rPr lang="en-US" sz="2600" b="1" dirty="0" smtClean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247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4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b="2610"/>
          <a:stretch/>
        </p:blipFill>
        <p:spPr bwMode="auto">
          <a:xfrm>
            <a:off x="-1" y="267494"/>
            <a:ext cx="5779811" cy="48760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44008" y="1795203"/>
            <a:ext cx="3429024" cy="892552"/>
          </a:xfrm>
          <a:prstGeom prst="rect">
            <a:avLst/>
          </a:prstGeom>
          <a:solidFill>
            <a:srgbClr val="FFFFCC"/>
          </a:solidFill>
          <a:ln w="28575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0070C0"/>
                </a:solidFill>
              </a:rPr>
              <a:t>Pada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malam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hari</a:t>
            </a:r>
            <a:r>
              <a:rPr lang="en-US" sz="2600" b="1" dirty="0" smtClean="0">
                <a:solidFill>
                  <a:srgbClr val="0070C0"/>
                </a:solidFill>
              </a:rPr>
              <a:t>, </a:t>
            </a:r>
            <a:r>
              <a:rPr lang="en-US" sz="2600" b="1" dirty="0" err="1" smtClean="0">
                <a:solidFill>
                  <a:srgbClr val="0070C0"/>
                </a:solidFill>
              </a:rPr>
              <a:t>langit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tampak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gelap</a:t>
            </a:r>
            <a:r>
              <a:rPr lang="en-US" sz="2600" b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44008" y="2799387"/>
            <a:ext cx="4000528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6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7030A0"/>
                </a:solidFill>
              </a:rPr>
              <a:t>Udara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terasa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lebih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</a:rPr>
              <a:t>dingin</a:t>
            </a:r>
            <a:r>
              <a:rPr lang="en-US" sz="2600" b="1" dirty="0" smtClean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312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>
            <a:off x="-108520" y="843557"/>
            <a:ext cx="2712179" cy="4104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170264" y="1779662"/>
            <a:ext cx="5988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Pada malam hari yang cerah, kita dapat melihat banyak bintang.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70264" y="2733769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Cahaya bintang tampak berkelap-kelip.</a:t>
            </a:r>
            <a:endParaRPr lang="en-US" sz="28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8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7631"/>
          <a:stretch>
            <a:fillRect/>
          </a:stretch>
        </p:blipFill>
        <p:spPr bwMode="auto">
          <a:xfrm>
            <a:off x="-32" y="87451"/>
            <a:ext cx="5684949" cy="490314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15008" y="1285866"/>
            <a:ext cx="2925538" cy="954107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A50021"/>
                </a:solidFill>
              </a:rPr>
              <a:t>Pada malam hari, tampak bulan.</a:t>
            </a:r>
            <a:endParaRPr lang="en-US" sz="2800" b="1" dirty="0" smtClean="0">
              <a:solidFill>
                <a:srgbClr val="A5002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43000" y="2362058"/>
            <a:ext cx="314042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B05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Bentuk bulan dapat berubah-ubah.</a:t>
            </a:r>
            <a:endParaRPr lang="en-US" sz="2800" b="1" dirty="0" smtClean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87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t="214" b="3992"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158" y="642924"/>
            <a:ext cx="4286280" cy="461665"/>
          </a:xfrm>
          <a:prstGeom prst="rect">
            <a:avLst/>
          </a:prstGeom>
          <a:solidFill>
            <a:srgbClr val="FFFFCC"/>
          </a:solidFill>
          <a:ln w="28575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</a:rPr>
              <a:t>Kadang berbentuk bulan sabit.</a:t>
            </a:r>
            <a:endParaRPr lang="en-US" sz="2400" b="1" dirty="0" smtClean="0">
              <a:solidFill>
                <a:srgbClr val="FF006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7158" y="1214428"/>
            <a:ext cx="335758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6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</a:rPr>
              <a:t>Kadang berbentuk bulan separuh.</a:t>
            </a:r>
            <a:endParaRPr lang="en-US" sz="2400" b="1" dirty="0" smtClean="0">
              <a:solidFill>
                <a:srgbClr val="00808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7158" y="2179264"/>
            <a:ext cx="335758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400" b="1" dirty="0" smtClean="0">
                <a:solidFill>
                  <a:srgbClr val="002060"/>
                </a:solidFill>
              </a:rPr>
              <a:t>Kadang berbentuk bulan purnama.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3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HAN BUPENA 1B\langit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38100" y="-142875"/>
            <a:ext cx="9220200" cy="528637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8596" y="928676"/>
            <a:ext cx="2000264" cy="20002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86116" y="1142990"/>
            <a:ext cx="2000264" cy="20002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643702" y="1142990"/>
            <a:ext cx="2000264" cy="200026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85720" y="3487173"/>
            <a:ext cx="2286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FF99"/>
                </a:solidFill>
              </a:rPr>
              <a:t>Bulan sabit</a:t>
            </a:r>
            <a:endParaRPr lang="en-US" sz="2800" b="1" dirty="0">
              <a:solidFill>
                <a:srgbClr val="FFFF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43240" y="3558611"/>
            <a:ext cx="2928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FF99"/>
                </a:solidFill>
              </a:rPr>
              <a:t>Bulan sebagian</a:t>
            </a:r>
            <a:endParaRPr lang="en-US" sz="2800" b="1" dirty="0">
              <a:solidFill>
                <a:srgbClr val="FFFF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15074" y="3214692"/>
            <a:ext cx="29289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800" b="1" dirty="0" smtClean="0">
                <a:solidFill>
                  <a:srgbClr val="FFFF99"/>
                </a:solidFill>
              </a:rPr>
              <a:t>Bulan </a:t>
            </a:r>
          </a:p>
          <a:p>
            <a:pPr algn="ctr"/>
            <a:r>
              <a:rPr lang="id-ID" sz="2800" b="1" dirty="0" smtClean="0">
                <a:solidFill>
                  <a:srgbClr val="FFFF99"/>
                </a:solidFill>
              </a:rPr>
              <a:t>setengah</a:t>
            </a:r>
            <a:endParaRPr lang="en-US" sz="28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8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:\Template Bupena Merdeka (Konten QR-Media mengajar)\BACKGROUND\biru 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51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51520" y="123478"/>
            <a:ext cx="4608512" cy="639522"/>
            <a:chOff x="115920" y="214296"/>
            <a:chExt cx="4608512" cy="6395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4608512" cy="63952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3904140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Kegiatan</a:t>
              </a:r>
              <a:r>
                <a:rPr lang="en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Sehari-hari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60040" y="854853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660033"/>
                </a:solidFill>
              </a:rPr>
              <a:t>Aku</a:t>
            </a:r>
            <a:r>
              <a:rPr lang="en-ID" sz="2400" b="1" dirty="0" smtClean="0">
                <a:solidFill>
                  <a:srgbClr val="660033"/>
                </a:solidFill>
              </a:rPr>
              <a:t> </a:t>
            </a:r>
            <a:r>
              <a:rPr lang="en-ID" sz="2400" b="1" dirty="0" err="1" smtClean="0">
                <a:solidFill>
                  <a:srgbClr val="660033"/>
                </a:solidFill>
              </a:rPr>
              <a:t>memulai</a:t>
            </a:r>
            <a:r>
              <a:rPr lang="en-ID" sz="2400" b="1" dirty="0" smtClean="0">
                <a:solidFill>
                  <a:srgbClr val="660033"/>
                </a:solidFill>
              </a:rPr>
              <a:t> </a:t>
            </a:r>
            <a:r>
              <a:rPr lang="en-ID" sz="2400" b="1" dirty="0" err="1" smtClean="0">
                <a:solidFill>
                  <a:srgbClr val="660033"/>
                </a:solidFill>
              </a:rPr>
              <a:t>kegiatanku</a:t>
            </a:r>
            <a:r>
              <a:rPr lang="en-ID" sz="2400" b="1" dirty="0" smtClean="0">
                <a:solidFill>
                  <a:srgbClr val="660033"/>
                </a:solidFill>
              </a:rPr>
              <a:t> </a:t>
            </a:r>
            <a:r>
              <a:rPr lang="en-ID" sz="2400" b="1" dirty="0" smtClean="0">
                <a:solidFill>
                  <a:srgbClr val="660033"/>
                </a:solidFill>
              </a:rPr>
              <a:t/>
            </a:r>
            <a:br>
              <a:rPr lang="en-ID" sz="2400" b="1" dirty="0" smtClean="0">
                <a:solidFill>
                  <a:srgbClr val="660033"/>
                </a:solidFill>
              </a:rPr>
            </a:br>
            <a:r>
              <a:rPr lang="en-ID" sz="2400" b="1" dirty="0" err="1" smtClean="0">
                <a:solidFill>
                  <a:srgbClr val="660033"/>
                </a:solidFill>
              </a:rPr>
              <a:t>pada</a:t>
            </a:r>
            <a:r>
              <a:rPr lang="en-ID" sz="2400" b="1" dirty="0" smtClean="0">
                <a:solidFill>
                  <a:srgbClr val="660033"/>
                </a:solidFill>
              </a:rPr>
              <a:t> </a:t>
            </a:r>
            <a:r>
              <a:rPr lang="en-ID" sz="2400" b="1" dirty="0" err="1" smtClean="0">
                <a:solidFill>
                  <a:srgbClr val="660033"/>
                </a:solidFill>
              </a:rPr>
              <a:t>pagi</a:t>
            </a:r>
            <a:r>
              <a:rPr lang="en-ID" sz="2400" b="1" dirty="0" smtClean="0">
                <a:solidFill>
                  <a:srgbClr val="660033"/>
                </a:solidFill>
              </a:rPr>
              <a:t> </a:t>
            </a:r>
            <a:r>
              <a:rPr lang="en-ID" sz="2400" b="1" dirty="0" err="1" smtClean="0">
                <a:solidFill>
                  <a:srgbClr val="660033"/>
                </a:solidFill>
              </a:rPr>
              <a:t>hari</a:t>
            </a:r>
            <a:r>
              <a:rPr lang="en-ID" sz="2400" b="1" dirty="0" smtClean="0">
                <a:solidFill>
                  <a:srgbClr val="660033"/>
                </a:solidFill>
              </a:rPr>
              <a:t>.</a:t>
            </a:r>
            <a:endParaRPr lang="en-US" sz="2400" b="1" dirty="0">
              <a:solidFill>
                <a:srgbClr val="660033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0040" y="1646941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Aku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bangun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tidur</a:t>
            </a:r>
            <a:r>
              <a:rPr lang="en-ID" sz="2400" b="1" dirty="0" smtClean="0">
                <a:solidFill>
                  <a:srgbClr val="FF0066"/>
                </a:solidFill>
              </a:rPr>
              <a:t>, </a:t>
            </a:r>
            <a:r>
              <a:rPr lang="en-ID" sz="2400" b="1" dirty="0" err="1" smtClean="0">
                <a:solidFill>
                  <a:srgbClr val="FF0066"/>
                </a:solidFill>
              </a:rPr>
              <a:t>mandi</a:t>
            </a:r>
            <a:r>
              <a:rPr lang="en-ID" sz="2400" b="1" dirty="0" smtClean="0">
                <a:solidFill>
                  <a:srgbClr val="FF0066"/>
                </a:solidFill>
              </a:rPr>
              <a:t>,</a:t>
            </a:r>
            <a:br>
              <a:rPr lang="en-ID" sz="2400" b="1" dirty="0" smtClean="0">
                <a:solidFill>
                  <a:srgbClr val="FF0066"/>
                </a:solidFill>
              </a:rPr>
            </a:b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makan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sarapan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19" name="Picture 1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23528" y="238461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008080"/>
                </a:solidFill>
              </a:rPr>
              <a:t>Pada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siang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dan</a:t>
            </a:r>
            <a:r>
              <a:rPr lang="en-ID" sz="2400" b="1" dirty="0" smtClean="0">
                <a:solidFill>
                  <a:srgbClr val="008080"/>
                </a:solidFill>
              </a:rPr>
              <a:t> sore </a:t>
            </a:r>
            <a:r>
              <a:rPr lang="en-ID" sz="2400" b="1" dirty="0" err="1" smtClean="0">
                <a:solidFill>
                  <a:srgbClr val="008080"/>
                </a:solidFill>
              </a:rPr>
              <a:t>hari</a:t>
            </a:r>
            <a:r>
              <a:rPr lang="en-ID" sz="2400" b="1" dirty="0" smtClean="0">
                <a:solidFill>
                  <a:srgbClr val="008080"/>
                </a:solidFill>
              </a:rPr>
              <a:t>, </a:t>
            </a:r>
            <a:r>
              <a:rPr lang="en-ID" sz="2400" b="1" dirty="0" smtClean="0">
                <a:solidFill>
                  <a:srgbClr val="008080"/>
                </a:solidFill>
              </a:rPr>
              <a:t/>
            </a:r>
            <a:br>
              <a:rPr lang="en-ID" sz="2400" b="1" dirty="0" smtClean="0">
                <a:solidFill>
                  <a:srgbClr val="008080"/>
                </a:solidFill>
              </a:rPr>
            </a:br>
            <a:r>
              <a:rPr lang="en-ID" sz="2400" b="1" dirty="0" err="1" smtClean="0">
                <a:solidFill>
                  <a:srgbClr val="008080"/>
                </a:solidFill>
              </a:rPr>
              <a:t>aku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juga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melakukan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kegiatan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3528" y="312020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Misalnya</a:t>
            </a:r>
            <a:r>
              <a:rPr lang="en-ID" sz="2400" b="1" dirty="0" smtClean="0">
                <a:solidFill>
                  <a:srgbClr val="FF0066"/>
                </a:solidFill>
              </a:rPr>
              <a:t>, </a:t>
            </a:r>
            <a:r>
              <a:rPr lang="en-ID" sz="2400" b="1" dirty="0" err="1" smtClean="0">
                <a:solidFill>
                  <a:srgbClr val="FF0066"/>
                </a:solidFill>
              </a:rPr>
              <a:t>tidur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siang</a:t>
            </a:r>
            <a:r>
              <a:rPr lang="en-ID" sz="2400" b="1" dirty="0" smtClean="0">
                <a:solidFill>
                  <a:srgbClr val="FF0066"/>
                </a:solidFill>
              </a:rPr>
              <a:t>, </a:t>
            </a:r>
            <a:r>
              <a:rPr lang="en-ID" sz="2400" b="1" dirty="0" err="1" smtClean="0">
                <a:solidFill>
                  <a:srgbClr val="FF0066"/>
                </a:solidFill>
              </a:rPr>
              <a:t>bermain</a:t>
            </a:r>
            <a:r>
              <a:rPr lang="en-ID" sz="2400" b="1" dirty="0" smtClean="0">
                <a:solidFill>
                  <a:srgbClr val="FF0066"/>
                </a:solidFill>
              </a:rPr>
              <a:t>, </a:t>
            </a:r>
            <a:r>
              <a:rPr lang="en-ID" sz="2400" b="1" dirty="0" err="1" smtClean="0">
                <a:solidFill>
                  <a:srgbClr val="FF0066"/>
                </a:solidFill>
              </a:rPr>
              <a:t>dan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membantu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ibu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3900993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0070C0"/>
                </a:solidFill>
              </a:rPr>
              <a:t>Pada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malam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hari</a:t>
            </a:r>
            <a:r>
              <a:rPr lang="en-ID" sz="2400" b="1" dirty="0" smtClean="0">
                <a:solidFill>
                  <a:srgbClr val="0070C0"/>
                </a:solidFill>
              </a:rPr>
              <a:t>, </a:t>
            </a:r>
            <a:r>
              <a:rPr lang="en-ID" sz="2400" b="1" dirty="0" err="1" smtClean="0">
                <a:solidFill>
                  <a:srgbClr val="0070C0"/>
                </a:solidFill>
              </a:rPr>
              <a:t>aku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istirahat</a:t>
            </a:r>
            <a:r>
              <a:rPr lang="en-ID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flipH="1">
            <a:off x="5892269" y="1131590"/>
            <a:ext cx="252185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Template Bupena Merdeka (Konten QR-Media mengajar)\BACKGROUND\biru 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51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0040" y="267494"/>
            <a:ext cx="6012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smtClean="0">
                <a:solidFill>
                  <a:srgbClr val="660033"/>
                </a:solidFill>
              </a:rPr>
              <a:t>Ada </a:t>
            </a:r>
            <a:r>
              <a:rPr lang="en-ID" sz="2400" b="1" dirty="0" err="1" smtClean="0">
                <a:solidFill>
                  <a:srgbClr val="660033"/>
                </a:solidFill>
              </a:rPr>
              <a:t>kegiatan</a:t>
            </a:r>
            <a:r>
              <a:rPr lang="en-ID" sz="2400" b="1" dirty="0" smtClean="0">
                <a:solidFill>
                  <a:srgbClr val="660033"/>
                </a:solidFill>
              </a:rPr>
              <a:t> yang </a:t>
            </a:r>
            <a:r>
              <a:rPr lang="en-ID" sz="2400" b="1" dirty="0" err="1" smtClean="0">
                <a:solidFill>
                  <a:srgbClr val="660033"/>
                </a:solidFill>
              </a:rPr>
              <a:t>dilakukan</a:t>
            </a:r>
            <a:r>
              <a:rPr lang="en-ID" sz="2400" b="1" dirty="0" smtClean="0">
                <a:solidFill>
                  <a:srgbClr val="660033"/>
                </a:solidFill>
              </a:rPr>
              <a:t> </a:t>
            </a:r>
            <a:r>
              <a:rPr lang="en-ID" sz="2400" b="1" dirty="0" err="1" smtClean="0">
                <a:solidFill>
                  <a:srgbClr val="660033"/>
                </a:solidFill>
              </a:rPr>
              <a:t>pada</a:t>
            </a:r>
            <a:r>
              <a:rPr lang="en-ID" sz="2400" b="1" dirty="0" smtClean="0">
                <a:solidFill>
                  <a:srgbClr val="660033"/>
                </a:solidFill>
              </a:rPr>
              <a:t> </a:t>
            </a:r>
            <a:r>
              <a:rPr lang="en-ID" sz="2400" b="1" dirty="0" err="1" smtClean="0">
                <a:solidFill>
                  <a:srgbClr val="660033"/>
                </a:solidFill>
              </a:rPr>
              <a:t>pagi</a:t>
            </a:r>
            <a:r>
              <a:rPr lang="en-ID" sz="2400" b="1" dirty="0" smtClean="0">
                <a:solidFill>
                  <a:srgbClr val="660033"/>
                </a:solidFill>
              </a:rPr>
              <a:t> </a:t>
            </a:r>
            <a:r>
              <a:rPr lang="en-ID" sz="2400" b="1" dirty="0" err="1" smtClean="0">
                <a:solidFill>
                  <a:srgbClr val="660033"/>
                </a:solidFill>
              </a:rPr>
              <a:t>hari</a:t>
            </a:r>
            <a:r>
              <a:rPr lang="en-ID" sz="2400" b="1" dirty="0" smtClean="0">
                <a:solidFill>
                  <a:srgbClr val="660033"/>
                </a:solidFill>
              </a:rPr>
              <a:t>.</a:t>
            </a:r>
            <a:endParaRPr lang="en-US" sz="2400" b="1" dirty="0">
              <a:solidFill>
                <a:srgbClr val="66003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017291"/>
            <a:ext cx="2740767" cy="25190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4226" y="905323"/>
            <a:ext cx="2918621" cy="26318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27584" y="3725039"/>
            <a:ext cx="2288345" cy="430887"/>
          </a:xfrm>
          <a:prstGeom prst="rect">
            <a:avLst/>
          </a:prstGeom>
          <a:solidFill>
            <a:srgbClr val="FFFFCC"/>
          </a:solidFill>
          <a:ln w="19050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0070C0"/>
                </a:solidFill>
              </a:rPr>
              <a:t>Bangun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tidur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9999" y="3723878"/>
            <a:ext cx="2432361" cy="430887"/>
          </a:xfrm>
          <a:prstGeom prst="rect">
            <a:avLst/>
          </a:prstGeom>
          <a:solidFill>
            <a:srgbClr val="FFFFCC"/>
          </a:solidFill>
          <a:ln w="19050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0070C0"/>
                </a:solidFill>
              </a:rPr>
              <a:t>Berangkat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sekolah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26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0040" y="267494"/>
            <a:ext cx="6012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smtClean="0">
                <a:solidFill>
                  <a:srgbClr val="0070C0"/>
                </a:solidFill>
              </a:rPr>
              <a:t>Ada </a:t>
            </a:r>
            <a:r>
              <a:rPr lang="en-ID" sz="2400" b="1" dirty="0" err="1" smtClean="0">
                <a:solidFill>
                  <a:srgbClr val="0070C0"/>
                </a:solidFill>
              </a:rPr>
              <a:t>kegiatan</a:t>
            </a:r>
            <a:r>
              <a:rPr lang="en-ID" sz="2400" b="1" dirty="0" smtClean="0">
                <a:solidFill>
                  <a:srgbClr val="0070C0"/>
                </a:solidFill>
              </a:rPr>
              <a:t> yang </a:t>
            </a:r>
            <a:r>
              <a:rPr lang="en-ID" sz="2400" b="1" dirty="0" err="1" smtClean="0">
                <a:solidFill>
                  <a:srgbClr val="0070C0"/>
                </a:solidFill>
              </a:rPr>
              <a:t>dilakukan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pada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siang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hari</a:t>
            </a:r>
            <a:r>
              <a:rPr lang="en-ID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772236"/>
            <a:ext cx="3168352" cy="25291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394" y="1001161"/>
            <a:ext cx="3485098" cy="20712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27584" y="3533378"/>
            <a:ext cx="2288345" cy="430887"/>
          </a:xfrm>
          <a:prstGeom prst="rect">
            <a:avLst/>
          </a:prstGeom>
          <a:solidFill>
            <a:srgbClr val="FFFFCC"/>
          </a:solidFill>
          <a:ln w="19050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0070C0"/>
                </a:solidFill>
              </a:rPr>
              <a:t>Pulang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sekolah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932040" y="3530501"/>
            <a:ext cx="2952328" cy="769441"/>
          </a:xfrm>
          <a:prstGeom prst="rect">
            <a:avLst/>
          </a:prstGeom>
          <a:solidFill>
            <a:srgbClr val="FFFFCC"/>
          </a:solidFill>
          <a:ln w="19050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0070C0"/>
                </a:solidFill>
              </a:rPr>
              <a:t>Mengganti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seragam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dengan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pakaian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rumah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341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0040" y="267494"/>
            <a:ext cx="6012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smtClean="0">
                <a:solidFill>
                  <a:schemeClr val="accent6">
                    <a:lumMod val="75000"/>
                  </a:schemeClr>
                </a:solidFill>
              </a:rPr>
              <a:t>Ada </a:t>
            </a:r>
            <a:r>
              <a:rPr lang="en-ID" sz="2400" b="1" dirty="0" err="1" smtClean="0">
                <a:solidFill>
                  <a:schemeClr val="accent6">
                    <a:lumMod val="75000"/>
                  </a:schemeClr>
                </a:solidFill>
              </a:rPr>
              <a:t>kegiatan</a:t>
            </a:r>
            <a:r>
              <a:rPr lang="en-ID" sz="2400" b="1" dirty="0" smtClean="0">
                <a:solidFill>
                  <a:schemeClr val="accent6">
                    <a:lumMod val="75000"/>
                  </a:schemeClr>
                </a:solidFill>
              </a:rPr>
              <a:t> yang </a:t>
            </a:r>
            <a:r>
              <a:rPr lang="en-ID" sz="2400" b="1" dirty="0" err="1" smtClean="0">
                <a:solidFill>
                  <a:schemeClr val="accent6">
                    <a:lumMod val="75000"/>
                  </a:schemeClr>
                </a:solidFill>
              </a:rPr>
              <a:t>dilakukan</a:t>
            </a:r>
            <a:r>
              <a:rPr lang="en-ID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D" sz="2400" b="1" dirty="0" err="1" smtClean="0">
                <a:solidFill>
                  <a:schemeClr val="accent6">
                    <a:lumMod val="75000"/>
                  </a:schemeClr>
                </a:solidFill>
              </a:rPr>
              <a:t>pada</a:t>
            </a:r>
            <a:r>
              <a:rPr lang="en-ID" sz="2400" b="1" dirty="0" smtClean="0">
                <a:solidFill>
                  <a:schemeClr val="accent6">
                    <a:lumMod val="75000"/>
                  </a:schemeClr>
                </a:solidFill>
              </a:rPr>
              <a:t> sore </a:t>
            </a:r>
            <a:r>
              <a:rPr lang="en-ID" sz="2400" b="1" dirty="0" err="1" smtClean="0">
                <a:solidFill>
                  <a:schemeClr val="accent6">
                    <a:lumMod val="75000"/>
                  </a:schemeClr>
                </a:solidFill>
              </a:rPr>
              <a:t>hari</a:t>
            </a:r>
            <a:r>
              <a:rPr lang="en-ID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057530"/>
            <a:ext cx="3168352" cy="22343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375" y="1368209"/>
            <a:ext cx="3759561" cy="18002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379999" y="3509015"/>
            <a:ext cx="2792401" cy="769441"/>
          </a:xfrm>
          <a:prstGeom prst="rect">
            <a:avLst/>
          </a:prstGeom>
          <a:solidFill>
            <a:srgbClr val="FFFFCC"/>
          </a:solidFill>
          <a:ln w="19050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0070C0"/>
                </a:solidFill>
              </a:rPr>
              <a:t>Pulang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bermain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dengan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teman-teman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84335" y="3458493"/>
            <a:ext cx="2864409" cy="769441"/>
          </a:xfrm>
          <a:prstGeom prst="rect">
            <a:avLst/>
          </a:prstGeom>
          <a:solidFill>
            <a:srgbClr val="FFFFCC"/>
          </a:solidFill>
          <a:ln w="19050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0070C0"/>
                </a:solidFill>
              </a:rPr>
              <a:t>Bermain</a:t>
            </a:r>
            <a:r>
              <a:rPr lang="en-US" sz="2200" b="1" dirty="0" smtClean="0">
                <a:solidFill>
                  <a:srgbClr val="0070C0"/>
                </a:solidFill>
              </a:rPr>
              <a:t> bola </a:t>
            </a:r>
            <a:r>
              <a:rPr lang="en-US" sz="2200" b="1" dirty="0" err="1" smtClean="0">
                <a:solidFill>
                  <a:srgbClr val="0070C0"/>
                </a:solidFill>
              </a:rPr>
              <a:t>bersama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teman-teman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943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Template Bupena Merdeka (Konten QR-Media mengajar)\BACKGROUND\i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9538"/>
            <a:ext cx="9144000" cy="536416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8333" t="13774"/>
          <a:stretch>
            <a:fillRect/>
          </a:stretch>
        </p:blipFill>
        <p:spPr bwMode="auto">
          <a:xfrm>
            <a:off x="428596" y="357172"/>
            <a:ext cx="3143272" cy="44291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99924" y="1485006"/>
            <a:ext cx="5079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Mandilah dua kali sehari.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99924" y="1923678"/>
            <a:ext cx="4936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Mandilah menggunakan air bersih.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7334" y="2787774"/>
            <a:ext cx="5150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7030A0"/>
                </a:solidFill>
              </a:rPr>
              <a:t>Mandilah menggunakan sabun.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9" name="Picture 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7599" y="4430747"/>
            <a:ext cx="20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/>
              <a:t>Sumber</a:t>
            </a:r>
            <a:r>
              <a:rPr lang="en-US" sz="1100" i="1" dirty="0" smtClean="0"/>
              <a:t>: www.shutterstock.com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81929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" fill="hold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" fill="hold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0040" y="267494"/>
            <a:ext cx="6444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smtClean="0">
                <a:solidFill>
                  <a:srgbClr val="7030A0"/>
                </a:solidFill>
              </a:rPr>
              <a:t>Ada </a:t>
            </a:r>
            <a:r>
              <a:rPr lang="en-ID" sz="2400" b="1" dirty="0" err="1" smtClean="0">
                <a:solidFill>
                  <a:srgbClr val="7030A0"/>
                </a:solidFill>
              </a:rPr>
              <a:t>kegiatan</a:t>
            </a:r>
            <a:r>
              <a:rPr lang="en-ID" sz="2400" b="1" dirty="0" smtClean="0">
                <a:solidFill>
                  <a:srgbClr val="7030A0"/>
                </a:solidFill>
              </a:rPr>
              <a:t> yang </a:t>
            </a:r>
            <a:r>
              <a:rPr lang="en-ID" sz="2400" b="1" dirty="0" err="1" smtClean="0">
                <a:solidFill>
                  <a:srgbClr val="7030A0"/>
                </a:solidFill>
              </a:rPr>
              <a:t>dilakukan</a:t>
            </a:r>
            <a:r>
              <a:rPr lang="en-ID" sz="2400" b="1" dirty="0" smtClean="0">
                <a:solidFill>
                  <a:srgbClr val="7030A0"/>
                </a:solidFill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</a:rPr>
              <a:t>pada</a:t>
            </a:r>
            <a:r>
              <a:rPr lang="en-ID" sz="2400" b="1" dirty="0" smtClean="0">
                <a:solidFill>
                  <a:srgbClr val="7030A0"/>
                </a:solidFill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</a:rPr>
              <a:t>malam</a:t>
            </a:r>
            <a:r>
              <a:rPr lang="en-ID" sz="2400" b="1" dirty="0" smtClean="0">
                <a:solidFill>
                  <a:srgbClr val="7030A0"/>
                </a:solidFill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</a:rPr>
              <a:t>hari</a:t>
            </a:r>
            <a:r>
              <a:rPr lang="en-ID" sz="2400" b="1" dirty="0" smtClean="0">
                <a:solidFill>
                  <a:srgbClr val="7030A0"/>
                </a:solidFill>
              </a:rPr>
              <a:t>.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955" y="915565"/>
            <a:ext cx="2728909" cy="25055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3886" y="1275606"/>
            <a:ext cx="3156835" cy="22322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11560" y="3530501"/>
            <a:ext cx="2880320" cy="769441"/>
          </a:xfrm>
          <a:prstGeom prst="rect">
            <a:avLst/>
          </a:prstGeom>
          <a:solidFill>
            <a:srgbClr val="FFFFCC"/>
          </a:solidFill>
          <a:ln w="19050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0070C0"/>
                </a:solidFill>
              </a:rPr>
              <a:t>Makan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malam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bersama</a:t>
            </a:r>
            <a:r>
              <a:rPr lang="en-US" sz="2200" b="1" dirty="0" smtClean="0">
                <a:solidFill>
                  <a:srgbClr val="0070C0"/>
                </a:solidFill>
              </a:rPr>
              <a:t> ayah </a:t>
            </a:r>
            <a:r>
              <a:rPr lang="en-US" sz="2200" b="1" dirty="0" err="1" smtClean="0">
                <a:solidFill>
                  <a:srgbClr val="0070C0"/>
                </a:solidFill>
              </a:rPr>
              <a:t>dan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ibu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5943" y="3725039"/>
            <a:ext cx="2936417" cy="430887"/>
          </a:xfrm>
          <a:prstGeom prst="rect">
            <a:avLst/>
          </a:prstGeom>
          <a:solidFill>
            <a:srgbClr val="FFFFCC"/>
          </a:solidFill>
          <a:ln w="19050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0070C0"/>
                </a:solidFill>
              </a:rPr>
              <a:t>Belajar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untuk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esok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</a:rPr>
              <a:t>hari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83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Template Bupena Merdeka (Konten QR-Media mengajar)\BACKGROUND\i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9538"/>
            <a:ext cx="9144000" cy="536416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8727" r="13738"/>
          <a:stretch>
            <a:fillRect/>
          </a:stretch>
        </p:blipFill>
        <p:spPr bwMode="auto">
          <a:xfrm>
            <a:off x="357158" y="452026"/>
            <a:ext cx="3857652" cy="43343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64458" y="1071552"/>
            <a:ext cx="5079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Gosoklah gigi secara rutin.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4458" y="1610350"/>
            <a:ext cx="5150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Gosoklah gigi sebelum dan sesudah makan.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71868" y="2643188"/>
            <a:ext cx="5150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Gosoklah gigi dengan sikat dan pasta gigi.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pic>
        <p:nvPicPr>
          <p:cNvPr id="9" name="Picture 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07904" y="4478867"/>
            <a:ext cx="20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/>
              <a:t>Sumber</a:t>
            </a:r>
            <a:r>
              <a:rPr lang="en-US" sz="1100" i="1" dirty="0" smtClean="0"/>
              <a:t>: www.shutterstock.com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70819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" fill="hold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" fill="hold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Template Bupena Merdeka (Konten QR-Media mengajar)\BACKGROUND\i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9538"/>
            <a:ext cx="9144000" cy="536416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8" y="2301642"/>
            <a:ext cx="3727029" cy="24846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35962" y="1071552"/>
            <a:ext cx="5079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Bersihkan kuku secara rutin.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5962" y="1610350"/>
            <a:ext cx="43244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Rapikan kuku dengan pemotong kuku.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3372" y="2571750"/>
            <a:ext cx="39365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70C0"/>
                </a:solidFill>
              </a:rPr>
              <a:t>Mintalah bantuan orang tuamu untuk memotong kukumu.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9" name="Picture 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84187" y="4524718"/>
            <a:ext cx="20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/>
              <a:t>Sumber</a:t>
            </a:r>
            <a:r>
              <a:rPr lang="en-US" sz="1100" i="1" dirty="0" smtClean="0"/>
              <a:t>: www.shutterstock.com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62353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" fill="hold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" fill="hold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G:\Template Bupena Merdeka (Konten QR-Media mengajar)\BACKGROUND\i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9538"/>
            <a:ext cx="9144000" cy="5364163"/>
          </a:xfrm>
          <a:prstGeom prst="rect">
            <a:avLst/>
          </a:prstGeom>
          <a:noFill/>
        </p:spPr>
      </p:pic>
      <p:pic>
        <p:nvPicPr>
          <p:cNvPr id="11" name="Picture 10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9584"/>
          <a:stretch>
            <a:fillRect/>
          </a:stretch>
        </p:blipFill>
        <p:spPr bwMode="auto">
          <a:xfrm>
            <a:off x="357158" y="1650878"/>
            <a:ext cx="3369838" cy="24846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14238" y="1071552"/>
            <a:ext cx="5079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Cucilah tangan secara rutin.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4238" y="1610350"/>
            <a:ext cx="4690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Cucilah tangan dengan sabun dan air bersih.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21648" y="2571750"/>
            <a:ext cx="5150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70C0"/>
                </a:solidFill>
              </a:rPr>
              <a:t>Bilaslah tangan dengan air mengalir.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58" y="4158513"/>
            <a:ext cx="20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/>
              <a:t>Sumber</a:t>
            </a:r>
            <a:r>
              <a:rPr lang="en-US" sz="1100" i="1" dirty="0" smtClean="0"/>
              <a:t>: www.shutterstock.com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30465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" fill="hold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" fill="hold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Template Bupena Merdeka (Konten QR-Media mengajar)\BACKGROUND\i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9538"/>
            <a:ext cx="9144000" cy="5364163"/>
          </a:xfrm>
          <a:prstGeom prst="rect">
            <a:avLst/>
          </a:prstGeom>
          <a:noFill/>
        </p:spPr>
      </p:pic>
      <p:pic>
        <p:nvPicPr>
          <p:cNvPr id="9" name="Picture 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9584"/>
          <a:stretch>
            <a:fillRect/>
          </a:stretch>
        </p:blipFill>
        <p:spPr bwMode="auto">
          <a:xfrm>
            <a:off x="344905" y="2127978"/>
            <a:ext cx="3584153" cy="26427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35962" y="1071552"/>
            <a:ext cx="5079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Cucilah tangan secara rutin.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5962" y="1610350"/>
            <a:ext cx="4443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Cucilah tangan dengan sabun dan air bersih.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3372" y="2643188"/>
            <a:ext cx="41508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70C0"/>
                </a:solidFill>
              </a:rPr>
              <a:t>Bilaslah tangan dengan air mengalir.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9058" y="4486574"/>
            <a:ext cx="20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/>
              <a:t>Sumber</a:t>
            </a:r>
            <a:r>
              <a:rPr lang="en-US" sz="1100" i="1" dirty="0" smtClean="0"/>
              <a:t>: www.shutterstock.com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8367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" fill="hold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" fill="hold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Template Bupena Merdeka (Konten QR-Media mengajar)\BACKGROUND\i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9538"/>
            <a:ext cx="9144000" cy="5364163"/>
          </a:xfrm>
          <a:prstGeom prst="rect">
            <a:avLst/>
          </a:prstGeom>
          <a:noFill/>
        </p:spPr>
      </p:pic>
      <p:pic>
        <p:nvPicPr>
          <p:cNvPr id="9" name="Picture 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1429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914238" y="1071552"/>
            <a:ext cx="5079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Pakaian juga harus bersih.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4238" y="1610350"/>
            <a:ext cx="5150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Pakaian harus dicuci hingga bersih.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21648" y="2571750"/>
            <a:ext cx="5150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Gantilah pakaian sepulang sekolah atau setelah </a:t>
            </a:r>
            <a:r>
              <a:rPr lang="id-ID" sz="2800" b="1" dirty="0" smtClean="0">
                <a:solidFill>
                  <a:srgbClr val="008080"/>
                </a:solidFill>
              </a:rPr>
              <a:t>olahraga</a:t>
            </a:r>
            <a:r>
              <a:rPr lang="en-US" sz="2800" b="1" dirty="0" smtClean="0">
                <a:solidFill>
                  <a:srgbClr val="008080"/>
                </a:solidFill>
              </a:rPr>
              <a:t>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b="28211"/>
          <a:stretch>
            <a:fillRect/>
          </a:stretch>
        </p:blipFill>
        <p:spPr bwMode="auto">
          <a:xfrm>
            <a:off x="571472" y="700323"/>
            <a:ext cx="2357454" cy="422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6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" fill="hold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" fill="hold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Template Bupena Merdeka (Konten QR-Media mengajar)\BACKGROUND\i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9538"/>
            <a:ext cx="9144000" cy="5364163"/>
          </a:xfrm>
          <a:prstGeom prst="rect">
            <a:avLst/>
          </a:prstGeom>
          <a:noFill/>
        </p:spPr>
      </p:pic>
      <p:pic>
        <p:nvPicPr>
          <p:cNvPr id="9" name="Picture 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44904" y="1857370"/>
            <a:ext cx="4401713" cy="292895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21714" y="976913"/>
            <a:ext cx="45546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Gunakan pakaian sesuai keadaan cuaca.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21714" y="1928808"/>
            <a:ext cx="371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Kaus dapat menyerap keringat.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21714" y="2890208"/>
            <a:ext cx="4214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Kaus cocok digunakan saat cuaca panas.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4349313"/>
            <a:ext cx="20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/>
              <a:t>Sumber</a:t>
            </a:r>
            <a:r>
              <a:rPr lang="en-US" sz="1100" i="1" dirty="0" smtClean="0"/>
              <a:t>: www.shutterstock.com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00298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" fill="hold">
                                          <p:stCondLst>
                                            <p:cond delay="17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" fill="hold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" fill="hold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635</Words>
  <Application>Microsoft Office PowerPoint</Application>
  <PresentationFormat>On-screen Show (16:9)</PresentationFormat>
  <Paragraphs>124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Tuti Aprianti</cp:lastModifiedBy>
  <cp:revision>80</cp:revision>
  <dcterms:created xsi:type="dcterms:W3CDTF">2022-01-17T01:37:52Z</dcterms:created>
  <dcterms:modified xsi:type="dcterms:W3CDTF">2023-01-17T09:41:09Z</dcterms:modified>
</cp:coreProperties>
</file>