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98" r:id="rId2"/>
    <p:sldId id="299" r:id="rId3"/>
    <p:sldId id="260" r:id="rId4"/>
    <p:sldId id="301" r:id="rId5"/>
    <p:sldId id="303" r:id="rId6"/>
    <p:sldId id="304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E311"/>
    <a:srgbClr val="FF99CC"/>
    <a:srgbClr val="FFC000"/>
    <a:srgbClr val="FFD85B"/>
    <a:srgbClr val="B8E08C"/>
    <a:srgbClr val="A9DA74"/>
    <a:srgbClr val="FF6600"/>
    <a:srgbClr val="FFC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3" autoAdjust="0"/>
    <p:restoredTop sz="98757" autoAdjust="0"/>
  </p:normalViewPr>
  <p:slideViewPr>
    <p:cSldViewPr snapToGrid="0">
      <p:cViewPr>
        <p:scale>
          <a:sx n="76" d="100"/>
          <a:sy n="76" d="100"/>
        </p:scale>
        <p:origin x="-5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BCCF1-302F-4656-95E7-6FBD83B436FE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C2863-A690-4E69-854D-E49BB6E59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4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“BUDAYA DAN BAHASA BANJAR” </a:t>
            </a:r>
            <a:r>
              <a:rPr lang="en-US" dirty="0" err="1" smtClean="0"/>
              <a:t>diubah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sesuai</a:t>
            </a:r>
            <a:r>
              <a:rPr lang="en-US" baseline="0" dirty="0" smtClean="0"/>
              <a:t> cover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4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1098AB81-6EEE-44B4-9BD4-5C2410C80411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CE446B57-EB3C-4CC6-809F-E0CA2D019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17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732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edia Pembelajaran\KURIKULUM MERDEKA\Template Buku Regular SD Kur. Merdeka\Template Buku Regular SD\banner matematika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033"/>
            <a:ext cx="12192000" cy="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9" r:id="rId3"/>
    <p:sldLayoutId id="2147483680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6096000" y="3835400"/>
            <a:ext cx="49784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5080000" y="1782462"/>
            <a:ext cx="6765157" cy="625359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176896">
              <a:defRPr/>
            </a:pPr>
            <a:r>
              <a:rPr kumimoji="1" lang="en-US" altLang="ja-JP" sz="43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43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03874" y="4024373"/>
            <a:ext cx="2717408" cy="41549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KELAS </a:t>
            </a:r>
            <a:r>
              <a:rPr 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id-ID" sz="2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2379933" y="1193800"/>
            <a:ext cx="3106468" cy="438358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6345240" y="2615519"/>
            <a:ext cx="4017927" cy="957620"/>
          </a:xfrm>
          <a:prstGeom prst="rect">
            <a:avLst/>
          </a:prstGeom>
        </p:spPr>
        <p:txBody>
          <a:bodyPr lIns="121917" tIns="60958" rIns="121917" bIns="60958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300" b="1" dirty="0" err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Matematika</a:t>
            </a:r>
            <a:endParaRPr lang="en-US" sz="43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33" y="1329285"/>
            <a:ext cx="2986025" cy="425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2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734" y="383066"/>
            <a:ext cx="5311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5.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Membaca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Diagram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Batang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93845" y="1068841"/>
            <a:ext cx="5058884" cy="3090670"/>
            <a:chOff x="7159228" y="2968752"/>
            <a:chExt cx="5058884" cy="3090670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7754112" y="4397880"/>
              <a:ext cx="1584000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7734912" y="4774848"/>
              <a:ext cx="2556000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754112" y="4595617"/>
              <a:ext cx="3708000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485888" y="418483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93857" y="44044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85888" y="458486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259061" y="4595617"/>
              <a:ext cx="468000" cy="697054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052053" y="4774848"/>
              <a:ext cx="468000" cy="517823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19365" y="4401311"/>
              <a:ext cx="468000" cy="903551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71104" y="3864864"/>
              <a:ext cx="468000" cy="1439999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754112" y="2968752"/>
              <a:ext cx="4464000" cy="2346096"/>
              <a:chOff x="7754112" y="3261360"/>
              <a:chExt cx="4464000" cy="2346096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7754112" y="3261360"/>
                <a:ext cx="0" cy="234000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H="1">
                <a:off x="7754112" y="5607456"/>
                <a:ext cx="4464000" cy="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 rot="16200000">
              <a:off x="6792589" y="4158351"/>
              <a:ext cx="1102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Frekuensi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62530" y="5690090"/>
              <a:ext cx="2078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Minuman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Kesukaan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34529" y="5314848"/>
              <a:ext cx="4195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Susu</a:t>
              </a:r>
              <a:r>
                <a:rPr lang="en-US" dirty="0" smtClean="0"/>
                <a:t>	     </a:t>
              </a:r>
              <a:r>
                <a:rPr lang="en-US" dirty="0" err="1" smtClean="0"/>
                <a:t>Teh</a:t>
              </a:r>
              <a:r>
                <a:rPr lang="en-US" dirty="0" smtClean="0"/>
                <a:t>	Air </a:t>
              </a:r>
              <a:r>
                <a:rPr lang="en-US" dirty="0" err="1" smtClean="0"/>
                <a:t>Putih</a:t>
              </a:r>
              <a:r>
                <a:rPr lang="en-US" dirty="0" smtClean="0"/>
                <a:t>	       Jus </a:t>
              </a:r>
              <a:r>
                <a:rPr lang="en-US" dirty="0" err="1" smtClean="0"/>
                <a:t>Buah</a:t>
              </a:r>
              <a:endParaRPr lang="en-US" dirty="0"/>
            </a:p>
          </p:txBody>
        </p:sp>
        <p:cxnSp>
          <p:nvCxnSpPr>
            <p:cNvPr id="18" name="Straight Connector 17"/>
            <p:cNvCxnSpPr>
              <a:stCxn id="13" idx="0"/>
            </p:cNvCxnSpPr>
            <p:nvPr/>
          </p:nvCxnSpPr>
          <p:spPr>
            <a:xfrm flipH="1">
              <a:off x="7754112" y="3864864"/>
              <a:ext cx="550992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485888" y="366800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8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303265" y="1119430"/>
            <a:ext cx="5071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Dari diagram </a:t>
            </a:r>
            <a:r>
              <a:rPr lang="en-US" sz="2000" dirty="0" err="1" smtClean="0"/>
              <a:t>batang</a:t>
            </a:r>
            <a:r>
              <a:rPr lang="en-US" sz="2000" dirty="0" smtClean="0"/>
              <a:t> di </a:t>
            </a:r>
            <a:r>
              <a:rPr lang="en-US" sz="2000" dirty="0" err="1" smtClean="0"/>
              <a:t>samping</a:t>
            </a:r>
            <a:r>
              <a:rPr lang="en-US" sz="2000" dirty="0" smtClean="0"/>
              <a:t> </a:t>
            </a:r>
            <a:r>
              <a:rPr lang="en-US" sz="2000" dirty="0" err="1" smtClean="0"/>
              <a:t>diperoleh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menyukai</a:t>
            </a:r>
            <a:r>
              <a:rPr lang="en-US" sz="2000" dirty="0" smtClean="0"/>
              <a:t> </a:t>
            </a:r>
            <a:r>
              <a:rPr lang="en-US" sz="2000" dirty="0" err="1" smtClean="0"/>
              <a:t>minuman</a:t>
            </a:r>
            <a:r>
              <a:rPr lang="en-US" sz="2000" dirty="0" smtClean="0"/>
              <a:t> </a:t>
            </a:r>
            <a:r>
              <a:rPr lang="en-US" sz="2000" dirty="0" err="1" smtClean="0"/>
              <a:t>susu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8 orang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menyukai</a:t>
            </a:r>
            <a:r>
              <a:rPr lang="en-US" sz="2000" dirty="0" smtClean="0"/>
              <a:t> </a:t>
            </a:r>
            <a:r>
              <a:rPr lang="en-US" sz="2000" dirty="0" err="1" smtClean="0"/>
              <a:t>minuman</a:t>
            </a:r>
            <a:r>
              <a:rPr lang="en-US" sz="2000" dirty="0" smtClean="0"/>
              <a:t> </a:t>
            </a:r>
            <a:r>
              <a:rPr lang="en-US" sz="2000" dirty="0" err="1" smtClean="0"/>
              <a:t>teh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5 orang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menyukai</a:t>
            </a:r>
            <a:r>
              <a:rPr lang="en-US" sz="2000" dirty="0" smtClean="0"/>
              <a:t> </a:t>
            </a:r>
            <a:r>
              <a:rPr lang="en-US" sz="2000" dirty="0" err="1" smtClean="0"/>
              <a:t>minuman</a:t>
            </a:r>
            <a:r>
              <a:rPr lang="en-US" sz="2000" dirty="0" smtClean="0"/>
              <a:t> air </a:t>
            </a:r>
            <a:r>
              <a:rPr lang="en-US" sz="2000" dirty="0" err="1" smtClean="0"/>
              <a:t>putih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3 orang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menyukai</a:t>
            </a:r>
            <a:r>
              <a:rPr lang="en-US" sz="2000" dirty="0" smtClean="0"/>
              <a:t> </a:t>
            </a:r>
            <a:r>
              <a:rPr lang="en-US" sz="2000" dirty="0" err="1" smtClean="0"/>
              <a:t>minuman</a:t>
            </a:r>
            <a:r>
              <a:rPr lang="en-US" sz="2000" dirty="0" smtClean="0"/>
              <a:t> jus </a:t>
            </a:r>
            <a:r>
              <a:rPr lang="en-US" sz="2000" dirty="0" err="1" smtClean="0"/>
              <a:t>buah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4 orang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Paling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 </a:t>
            </a:r>
            <a:r>
              <a:rPr lang="en-US" sz="2000" dirty="0" err="1" smtClean="0"/>
              <a:t>menyukai</a:t>
            </a:r>
            <a:r>
              <a:rPr lang="en-US" sz="2000" dirty="0" smtClean="0"/>
              <a:t> </a:t>
            </a:r>
            <a:r>
              <a:rPr lang="en-US" sz="2000" dirty="0" err="1" smtClean="0"/>
              <a:t>minuman</a:t>
            </a:r>
            <a:r>
              <a:rPr lang="en-US" sz="2000" dirty="0" smtClean="0"/>
              <a:t> </a:t>
            </a:r>
            <a:r>
              <a:rPr lang="en-US" sz="2000" dirty="0" err="1" smtClean="0"/>
              <a:t>susu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Paling </a:t>
            </a:r>
            <a:r>
              <a:rPr lang="en-US" sz="2000" dirty="0" err="1" smtClean="0"/>
              <a:t>sedikit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 </a:t>
            </a:r>
            <a:r>
              <a:rPr lang="en-US" sz="2000" dirty="0" err="1" smtClean="0"/>
              <a:t>menyukai</a:t>
            </a:r>
            <a:r>
              <a:rPr lang="en-US" sz="2000" dirty="0" smtClean="0"/>
              <a:t> </a:t>
            </a:r>
            <a:r>
              <a:rPr lang="en-US" sz="2000" dirty="0" err="1" smtClean="0"/>
              <a:t>minuman</a:t>
            </a:r>
            <a:r>
              <a:rPr lang="en-US" sz="2000" dirty="0" smtClean="0"/>
              <a:t> air </a:t>
            </a:r>
            <a:r>
              <a:rPr lang="en-US" sz="2000" dirty="0" err="1" smtClean="0"/>
              <a:t>putih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 di </a:t>
            </a:r>
            <a:r>
              <a:rPr lang="en-US" sz="2000" dirty="0" err="1" smtClean="0"/>
              <a:t>kelas</a:t>
            </a:r>
            <a:r>
              <a:rPr lang="en-US" sz="2000" dirty="0" smtClean="0"/>
              <a:t> V </a:t>
            </a:r>
            <a:r>
              <a:rPr lang="en-US" sz="2000" dirty="0" err="1" smtClean="0"/>
              <a:t>ada</a:t>
            </a:r>
            <a:r>
              <a:rPr lang="en-US" sz="2000" dirty="0" smtClean="0"/>
              <a:t> 8 + 5 + 3 + 4 = 20 orang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482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734" y="383066"/>
            <a:ext cx="4988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6.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Membuat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Diagram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Garis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3731" y="969027"/>
            <a:ext cx="9506751" cy="1200329"/>
          </a:xfrm>
          <a:prstGeom prst="rect">
            <a:avLst/>
          </a:prstGeom>
          <a:solidFill>
            <a:srgbClr val="FF99C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Diagram </a:t>
            </a:r>
            <a:r>
              <a:rPr lang="en-US" sz="2400" dirty="0" err="1" smtClean="0">
                <a:solidFill>
                  <a:schemeClr val="tx1"/>
                </a:solidFill>
              </a:rPr>
              <a:t>garis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menyajikan</a:t>
            </a:r>
            <a:r>
              <a:rPr lang="en-US" sz="2400" dirty="0" smtClean="0">
                <a:solidFill>
                  <a:schemeClr val="tx1"/>
                </a:solidFill>
              </a:rPr>
              <a:t> data </a:t>
            </a:r>
            <a:r>
              <a:rPr lang="en-US" sz="2400" dirty="0" err="1" smtClean="0">
                <a:solidFill>
                  <a:schemeClr val="tx1"/>
                </a:solidFill>
              </a:rPr>
              <a:t>dalam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garis</a:t>
            </a:r>
            <a:r>
              <a:rPr lang="en-US" sz="2400" dirty="0" smtClean="0">
                <a:solidFill>
                  <a:schemeClr val="tx1"/>
                </a:solidFill>
              </a:rPr>
              <a:t>. Diagram </a:t>
            </a:r>
            <a:r>
              <a:rPr lang="en-US" sz="2400" dirty="0" err="1" smtClean="0">
                <a:solidFill>
                  <a:schemeClr val="tx1"/>
                </a:solidFill>
              </a:rPr>
              <a:t>garis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biasanya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digunakan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menyajikan</a:t>
            </a:r>
            <a:r>
              <a:rPr lang="en-US" sz="2400" dirty="0" smtClean="0">
                <a:solidFill>
                  <a:schemeClr val="tx1"/>
                </a:solidFill>
              </a:rPr>
              <a:t> data </a:t>
            </a:r>
            <a:r>
              <a:rPr lang="en-US" sz="2400" dirty="0" err="1" smtClean="0">
                <a:solidFill>
                  <a:schemeClr val="tx1"/>
                </a:solidFill>
              </a:rPr>
              <a:t>melalui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pengamatan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waktu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waktu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secara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berurutan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2783" y="2352453"/>
            <a:ext cx="11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325267"/>
              </p:ext>
            </p:extLst>
          </p:nvPr>
        </p:nvGraphicFramePr>
        <p:xfrm>
          <a:off x="1673743" y="3257787"/>
          <a:ext cx="42722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633"/>
                <a:gridCol w="25566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</a:t>
                      </a:r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Tinggi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Kecambah</a:t>
                      </a:r>
                      <a:r>
                        <a:rPr lang="en-US" dirty="0" smtClean="0"/>
                        <a:t> (cm)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0,7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0304" y="2743200"/>
            <a:ext cx="4520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Tabel</a:t>
            </a:r>
            <a:r>
              <a:rPr lang="en-US" sz="2000" dirty="0" smtClean="0"/>
              <a:t> </a:t>
            </a:r>
            <a:r>
              <a:rPr lang="en-US" sz="2000" dirty="0" err="1" smtClean="0"/>
              <a:t>Pertumbuhan</a:t>
            </a:r>
            <a:r>
              <a:rPr lang="en-US" sz="2000" dirty="0" smtClean="0"/>
              <a:t> </a:t>
            </a:r>
            <a:r>
              <a:rPr lang="en-US" sz="2000" dirty="0" err="1" smtClean="0"/>
              <a:t>Kecambah</a:t>
            </a:r>
            <a:r>
              <a:rPr lang="en-US" sz="2000" dirty="0" smtClean="0"/>
              <a:t> </a:t>
            </a:r>
            <a:r>
              <a:rPr lang="en-US" sz="2000" dirty="0" err="1" smtClean="0"/>
              <a:t>Milik</a:t>
            </a:r>
            <a:r>
              <a:rPr lang="en-US" sz="2000" dirty="0" smtClean="0"/>
              <a:t> </a:t>
            </a:r>
            <a:r>
              <a:rPr lang="en-US" sz="2000" dirty="0" err="1" smtClean="0"/>
              <a:t>Rana</a:t>
            </a:r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>
            <a:off x="6193536" y="3852672"/>
            <a:ext cx="426720" cy="548640"/>
          </a:xfrm>
          <a:prstGeom prst="right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83285"/>
            <a:ext cx="5205984" cy="346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5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734" y="383066"/>
            <a:ext cx="5001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7.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Membaca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Diagram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Garis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84" y="1211681"/>
            <a:ext cx="5205984" cy="346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3265" y="1211681"/>
            <a:ext cx="5071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Dari diagram </a:t>
            </a:r>
            <a:r>
              <a:rPr lang="en-US" sz="2000" dirty="0" err="1" smtClean="0"/>
              <a:t>garis</a:t>
            </a:r>
            <a:r>
              <a:rPr lang="en-US" sz="2000" dirty="0" smtClean="0"/>
              <a:t> di </a:t>
            </a:r>
            <a:r>
              <a:rPr lang="en-US" sz="2000" dirty="0" err="1" smtClean="0"/>
              <a:t>samping</a:t>
            </a:r>
            <a:r>
              <a:rPr lang="en-US" sz="2000" dirty="0" smtClean="0"/>
              <a:t> </a:t>
            </a:r>
            <a:r>
              <a:rPr lang="en-US" sz="2000" dirty="0" err="1" smtClean="0"/>
              <a:t>diperoleh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kecambah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hari</a:t>
            </a:r>
            <a:r>
              <a:rPr lang="en-US" sz="2000" dirty="0" smtClean="0"/>
              <a:t> ke-1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0 cm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kecambah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hari</a:t>
            </a:r>
            <a:r>
              <a:rPr lang="en-US" sz="2000" dirty="0" smtClean="0"/>
              <a:t> ke-5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4 cm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Pertumbuhan</a:t>
            </a:r>
            <a:r>
              <a:rPr lang="en-US" sz="2000" dirty="0" smtClean="0"/>
              <a:t> </a:t>
            </a:r>
            <a:r>
              <a:rPr lang="en-US" sz="2000" dirty="0" err="1" smtClean="0"/>
              <a:t>kecambah</a:t>
            </a:r>
            <a:r>
              <a:rPr lang="en-US" sz="2000" dirty="0" smtClean="0"/>
              <a:t> yang paling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hari</a:t>
            </a:r>
            <a:r>
              <a:rPr lang="en-US" sz="2000" dirty="0" smtClean="0"/>
              <a:t> ke-5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Kecambah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1 cm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hari</a:t>
            </a:r>
            <a:r>
              <a:rPr lang="en-US" sz="2000" dirty="0" smtClean="0"/>
              <a:t> ke-4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Selisih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kecambah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hari</a:t>
            </a:r>
            <a:r>
              <a:rPr lang="en-US" sz="2000" dirty="0" smtClean="0"/>
              <a:t> ke-5 </a:t>
            </a:r>
            <a:r>
              <a:rPr lang="en-US" sz="2000" dirty="0" err="1" smtClean="0"/>
              <a:t>dan</a:t>
            </a:r>
            <a:r>
              <a:rPr lang="en-US" sz="2000" dirty="0" smtClean="0"/>
              <a:t> ke-6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5 – 4 = 1 cm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73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734" y="383066"/>
            <a:ext cx="5755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8.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Membuat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Diagram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Lingkaran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3731" y="969027"/>
            <a:ext cx="9506751" cy="1200329"/>
          </a:xfrm>
          <a:prstGeom prst="rect">
            <a:avLst/>
          </a:prstGeom>
          <a:solidFill>
            <a:srgbClr val="FF99C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Diagram </a:t>
            </a:r>
            <a:r>
              <a:rPr lang="en-US" sz="2400" dirty="0" err="1" smtClean="0">
                <a:solidFill>
                  <a:schemeClr val="tx1"/>
                </a:solidFill>
              </a:rPr>
              <a:t>lingkaran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menyajikan</a:t>
            </a:r>
            <a:r>
              <a:rPr lang="en-US" sz="2400" dirty="0" smtClean="0">
                <a:solidFill>
                  <a:schemeClr val="tx1"/>
                </a:solidFill>
              </a:rPr>
              <a:t> data </a:t>
            </a:r>
            <a:r>
              <a:rPr lang="en-US" sz="2400" dirty="0" err="1" smtClean="0">
                <a:solidFill>
                  <a:schemeClr val="tx1"/>
                </a:solidFill>
              </a:rPr>
              <a:t>dalam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lingkaran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dibagi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menjadi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beberapa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bagian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Bagian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lingkaran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mewakili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banyak</a:t>
            </a:r>
            <a:r>
              <a:rPr lang="en-US" sz="2400" dirty="0" smtClean="0">
                <a:solidFill>
                  <a:schemeClr val="tx1"/>
                </a:solidFill>
              </a:rPr>
              <a:t> data </a:t>
            </a:r>
            <a:r>
              <a:rPr lang="en-US" sz="2400" dirty="0" err="1" smtClean="0">
                <a:solidFill>
                  <a:schemeClr val="tx1"/>
                </a:solidFill>
              </a:rPr>
              <a:t>dapat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dinyatakan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dalam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persentase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atau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besar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sudut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satuan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derajat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2783" y="2206149"/>
            <a:ext cx="11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156944"/>
              </p:ext>
            </p:extLst>
          </p:nvPr>
        </p:nvGraphicFramePr>
        <p:xfrm>
          <a:off x="637423" y="3111483"/>
          <a:ext cx="427228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176"/>
                <a:gridCol w="2102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Makanan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Kesukaan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Frekuensi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Bakso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Ayam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Soto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Goreng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3984" y="2596896"/>
            <a:ext cx="4307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Tabel</a:t>
            </a:r>
            <a:r>
              <a:rPr lang="en-US" sz="2000" dirty="0" smtClean="0"/>
              <a:t> </a:t>
            </a:r>
            <a:r>
              <a:rPr lang="en-US" sz="2000" dirty="0" err="1" smtClean="0"/>
              <a:t>Makanan</a:t>
            </a:r>
            <a:r>
              <a:rPr lang="en-US" sz="2000" dirty="0" smtClean="0"/>
              <a:t> </a:t>
            </a:r>
            <a:r>
              <a:rPr lang="en-US" sz="2000" dirty="0" err="1" smtClean="0"/>
              <a:t>Kesukaan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V </a:t>
            </a:r>
            <a:endParaRPr lang="en-US" sz="2000" dirty="0"/>
          </a:p>
        </p:txBody>
      </p:sp>
      <p:sp>
        <p:nvSpPr>
          <p:cNvPr id="9" name="Right Arrow 8"/>
          <p:cNvSpPr/>
          <p:nvPr/>
        </p:nvSpPr>
        <p:spPr>
          <a:xfrm>
            <a:off x="5157216" y="3852672"/>
            <a:ext cx="426720" cy="548640"/>
          </a:xfrm>
          <a:prstGeom prst="right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6780" y="2596896"/>
            <a:ext cx="4411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Menghitung</a:t>
            </a:r>
            <a:r>
              <a:rPr lang="en-US" sz="2000" dirty="0" smtClean="0"/>
              <a:t> </a:t>
            </a:r>
            <a:r>
              <a:rPr lang="en-US" sz="2000" dirty="0" err="1" smtClean="0"/>
              <a:t>Persentase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Sudut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80" y="2989008"/>
            <a:ext cx="6031652" cy="32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72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8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56" y="117645"/>
            <a:ext cx="5079737" cy="270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6559296" y="1356042"/>
            <a:ext cx="426720" cy="548640"/>
          </a:xfrm>
          <a:prstGeom prst="right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8" r="18359" b="5123"/>
          <a:stretch/>
        </p:blipFill>
        <p:spPr bwMode="auto">
          <a:xfrm>
            <a:off x="7424927" y="177830"/>
            <a:ext cx="3725771" cy="372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>
          <a:xfrm rot="18991469">
            <a:off x="2124324" y="3194304"/>
            <a:ext cx="573024" cy="463296"/>
          </a:xfrm>
          <a:prstGeom prst="down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8" r="18584" b="5573"/>
          <a:stretch/>
        </p:blipFill>
        <p:spPr bwMode="auto">
          <a:xfrm>
            <a:off x="3023616" y="2827634"/>
            <a:ext cx="3560064" cy="353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19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734" y="383066"/>
            <a:ext cx="5768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9.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Membaca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Diagram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Lingkaran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03265" y="1540865"/>
                <a:ext cx="5071872" cy="3745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Dari diagram </a:t>
                </a:r>
                <a:r>
                  <a:rPr lang="en-US" sz="2000" dirty="0" err="1" smtClean="0"/>
                  <a:t>lingkaran</a:t>
                </a:r>
                <a:r>
                  <a:rPr lang="en-US" sz="2000" dirty="0" smtClean="0"/>
                  <a:t> di </a:t>
                </a:r>
                <a:r>
                  <a:rPr lang="en-US" sz="2000" dirty="0" err="1" smtClean="0"/>
                  <a:t>samping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diperoleh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bahwa</a:t>
                </a:r>
                <a:r>
                  <a:rPr lang="en-US" sz="2000" dirty="0" smtClean="0"/>
                  <a:t>:</a:t>
                </a:r>
              </a:p>
              <a:p>
                <a:r>
                  <a:rPr lang="en-US" sz="2000" dirty="0" smtClean="0"/>
                  <a:t>(</a:t>
                </a:r>
                <a:r>
                  <a:rPr lang="en-US" sz="2000" dirty="0" err="1" smtClean="0"/>
                  <a:t>Banyak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siswa</a:t>
                </a:r>
                <a:r>
                  <a:rPr lang="en-US" sz="2000" dirty="0" smtClean="0"/>
                  <a:t> = 20 orang)</a:t>
                </a:r>
              </a:p>
              <a:p>
                <a:pPr marL="342900" indent="-342900">
                  <a:buAutoNum type="arabicPeriod"/>
                </a:pPr>
                <a:r>
                  <a:rPr lang="en-US" sz="2000" dirty="0" err="1" smtClean="0"/>
                  <a:t>Banyak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siswa</a:t>
                </a:r>
                <a:r>
                  <a:rPr lang="en-US" sz="2000" dirty="0" smtClean="0"/>
                  <a:t> yang </a:t>
                </a:r>
                <a:r>
                  <a:rPr lang="en-US" sz="2000" dirty="0" err="1" smtClean="0"/>
                  <a:t>gemar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olahraga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renang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ada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sz="20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20=</m:t>
                    </m:r>
                  </m:oMath>
                </a14:m>
                <a:r>
                  <a:rPr lang="en-US" sz="2000" dirty="0" smtClean="0"/>
                  <a:t> 3 orang</a:t>
                </a:r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Banyak </a:t>
                </a:r>
                <a:r>
                  <a:rPr lang="en-US" sz="2000" dirty="0" err="1"/>
                  <a:t>siswa</a:t>
                </a:r>
                <a:r>
                  <a:rPr lang="en-US" sz="2000" dirty="0"/>
                  <a:t> yang </a:t>
                </a:r>
                <a:r>
                  <a:rPr lang="en-US" sz="2000" dirty="0" err="1"/>
                  <a:t>gemar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olahraga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renang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ada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</a:rPr>
                      <m:t>×20=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5 orang</a:t>
                </a:r>
              </a:p>
              <a:p>
                <a:pPr marL="342900" indent="-342900">
                  <a:buAutoNum type="arabicPeriod"/>
                </a:pPr>
                <a:r>
                  <a:rPr lang="en-US" sz="2000" dirty="0" err="1" smtClean="0"/>
                  <a:t>Olahraga</a:t>
                </a:r>
                <a:r>
                  <a:rPr lang="en-US" sz="2000" dirty="0" smtClean="0"/>
                  <a:t> yang paling </a:t>
                </a:r>
                <a:r>
                  <a:rPr lang="en-US" sz="2000" dirty="0" err="1" smtClean="0"/>
                  <a:t>banyak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digemari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siswa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kelas</a:t>
                </a:r>
                <a:r>
                  <a:rPr lang="en-US" sz="2000" dirty="0" smtClean="0"/>
                  <a:t> V </a:t>
                </a:r>
                <a:r>
                  <a:rPr lang="en-US" sz="2000" dirty="0" err="1" smtClean="0"/>
                  <a:t>adalah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sepak</a:t>
                </a:r>
                <a:r>
                  <a:rPr lang="en-US" sz="2000" dirty="0" smtClean="0"/>
                  <a:t> bola </a:t>
                </a:r>
                <a:r>
                  <a:rPr lang="en-US" sz="2000" dirty="0" err="1" smtClean="0"/>
                  <a:t>dan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bulu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tangkis</a:t>
                </a:r>
                <a:endParaRPr lang="en-US" sz="2000" dirty="0" smtClean="0"/>
              </a:p>
              <a:p>
                <a:pPr marL="342900" indent="-342900">
                  <a:buAutoNum type="arabicPeriod"/>
                </a:pPr>
                <a:r>
                  <a:rPr lang="en-US" sz="2000" dirty="0" err="1" smtClean="0"/>
                  <a:t>Olahraga</a:t>
                </a:r>
                <a:r>
                  <a:rPr lang="en-US" sz="2000" dirty="0" smtClean="0"/>
                  <a:t> yang paling </a:t>
                </a:r>
                <a:r>
                  <a:rPr lang="en-US" sz="2000" dirty="0" err="1" smtClean="0"/>
                  <a:t>sedikit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digemari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siswa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kelas</a:t>
                </a:r>
                <a:r>
                  <a:rPr lang="en-US" sz="2000" dirty="0" smtClean="0"/>
                  <a:t> V </a:t>
                </a:r>
                <a:r>
                  <a:rPr lang="en-US" sz="2000" dirty="0" err="1" smtClean="0"/>
                  <a:t>adalah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renang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265" y="1540865"/>
                <a:ext cx="5071872" cy="3745513"/>
              </a:xfrm>
              <a:prstGeom prst="rect">
                <a:avLst/>
              </a:prstGeom>
              <a:blipFill rotWithShape="1">
                <a:blip r:embed="rId2"/>
                <a:stretch>
                  <a:fillRect l="-1202" t="-814" r="-1803" b="-1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8" r="18060" b="5348"/>
          <a:stretch/>
        </p:blipFill>
        <p:spPr bwMode="auto">
          <a:xfrm>
            <a:off x="682752" y="967841"/>
            <a:ext cx="5157216" cy="512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91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02189" y="663008"/>
            <a:ext cx="8432927" cy="1081057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Pengolahan Data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421352" y="447737"/>
            <a:ext cx="1543896" cy="1543896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718392" y="447752"/>
            <a:ext cx="1543896" cy="154389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718392" y="447751"/>
            <a:ext cx="1543896" cy="1543896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1730" y="599236"/>
            <a:ext cx="1337223" cy="1337224"/>
            <a:chOff x="2895601" y="-542991"/>
            <a:chExt cx="960519" cy="960519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10234" y="-488577"/>
              <a:ext cx="730466" cy="5250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3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34455" y="-119089"/>
              <a:ext cx="299832" cy="5250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3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89376" y="-1402329"/>
            <a:ext cx="7699022" cy="7699023"/>
            <a:chOff x="-6348355" y="-810047"/>
            <a:chExt cx="6457369" cy="6457369"/>
          </a:xfrm>
        </p:grpSpPr>
        <p:grpSp>
          <p:nvGrpSpPr>
            <p:cNvPr id="15" name="Group 14"/>
            <p:cNvGrpSpPr/>
            <p:nvPr/>
          </p:nvGrpSpPr>
          <p:grpSpPr>
            <a:xfrm>
              <a:off x="-6348355" y="-810047"/>
              <a:ext cx="6457369" cy="6457369"/>
              <a:chOff x="-8747562" y="446509"/>
              <a:chExt cx="7067550" cy="706755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-8747562" y="446509"/>
                <a:ext cx="7067550" cy="7067550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-8328462" y="842301"/>
                <a:ext cx="6229350" cy="6229350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70" r="16670"/>
            <a:stretch/>
          </p:blipFill>
          <p:spPr>
            <a:xfrm>
              <a:off x="-5912909" y="-401525"/>
              <a:ext cx="5592104" cy="5592104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  <p:grpSp>
        <p:nvGrpSpPr>
          <p:cNvPr id="3" name="Group 2"/>
          <p:cNvGrpSpPr/>
          <p:nvPr/>
        </p:nvGrpSpPr>
        <p:grpSpPr>
          <a:xfrm>
            <a:off x="821730" y="3412561"/>
            <a:ext cx="5341075" cy="2620656"/>
            <a:chOff x="836416" y="2426714"/>
            <a:chExt cx="5341075" cy="2620656"/>
          </a:xfrm>
        </p:grpSpPr>
        <p:grpSp>
          <p:nvGrpSpPr>
            <p:cNvPr id="2" name="Group 1"/>
            <p:cNvGrpSpPr/>
            <p:nvPr/>
          </p:nvGrpSpPr>
          <p:grpSpPr>
            <a:xfrm>
              <a:off x="836416" y="2426714"/>
              <a:ext cx="5341075" cy="2620656"/>
              <a:chOff x="836416" y="2426714"/>
              <a:chExt cx="5341075" cy="262065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836416" y="2985267"/>
                <a:ext cx="5341075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Menjelaskan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menganalisis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data yang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berkaitan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dengan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diri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peserta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didik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atau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lingkungan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sekitar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serta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cara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pengumpulannya</a:t>
                </a:r>
                <a:endParaRPr lang="en-US" sz="1600" dirty="0" smtClean="0">
                  <a:latin typeface="+mj-lt"/>
                  <a:cs typeface="Arial" panose="020B0604020202020204" pitchFamily="34" charset="0"/>
                </a:endParaRP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Menjelaskan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menyajikan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data yang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berkaitan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dengan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diri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peserta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didik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membandingkan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dengan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data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lingkungan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sekitar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dalam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bentuk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daftar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tabel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diagram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gambar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diagram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batang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diagram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garis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atau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diagram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lingkaran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597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576080" y="219057"/>
            <a:ext cx="7089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Mengumpulkan</a:t>
            </a:r>
            <a:r>
              <a:rPr lang="en-US" sz="36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36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Mengolah</a:t>
            </a:r>
            <a:r>
              <a:rPr lang="en-US" sz="36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Data</a:t>
            </a:r>
            <a:endParaRPr lang="en-US" sz="36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13242" y="219051"/>
            <a:ext cx="638939" cy="638938"/>
            <a:chOff x="394825" y="307207"/>
            <a:chExt cx="638939" cy="638939"/>
          </a:xfrm>
        </p:grpSpPr>
        <p:sp>
          <p:nvSpPr>
            <p:cNvPr id="41" name="Oval 40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7389" y="327184"/>
              <a:ext cx="43313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949567" y="859520"/>
            <a:ext cx="4398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1.  	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Mengumpulkan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Data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94687" y="1496344"/>
            <a:ext cx="9929466" cy="3453608"/>
            <a:chOff x="1694687" y="1496344"/>
            <a:chExt cx="9929466" cy="3453608"/>
          </a:xfrm>
        </p:grpSpPr>
        <p:sp>
          <p:nvSpPr>
            <p:cNvPr id="4" name="TextBox 3"/>
            <p:cNvSpPr txBox="1"/>
            <p:nvPr/>
          </p:nvSpPr>
          <p:spPr>
            <a:xfrm>
              <a:off x="1694687" y="1496344"/>
              <a:ext cx="1981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a. </a:t>
              </a:r>
              <a:r>
                <a:rPr lang="en-US" sz="2400" b="1" dirty="0" err="1" smtClean="0"/>
                <a:t>Wawancara</a:t>
              </a:r>
              <a:endParaRPr lang="en-US" sz="2400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94687" y="1996226"/>
              <a:ext cx="2779777" cy="2953726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ffectLst>
              <a:outerShdw blurRad="50800" dist="889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err="1" smtClean="0">
                  <a:solidFill>
                    <a:schemeClr val="tx1"/>
                  </a:solidFill>
                </a:rPr>
                <a:t>Pengumpulan</a:t>
              </a:r>
              <a:r>
                <a:rPr lang="en-US" sz="2000" dirty="0" smtClean="0">
                  <a:solidFill>
                    <a:schemeClr val="tx1"/>
                  </a:solidFill>
                </a:rPr>
                <a:t> data yang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dilakukan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secara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langsung</a:t>
              </a:r>
              <a:r>
                <a:rPr lang="en-US" sz="2000" dirty="0" smtClean="0">
                  <a:solidFill>
                    <a:schemeClr val="tx1"/>
                  </a:solidFill>
                </a:rPr>
                <a:t>, yang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artinya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bertanya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secara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langsung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akan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hal</a:t>
              </a:r>
              <a:r>
                <a:rPr lang="en-US" sz="2000" dirty="0" smtClean="0">
                  <a:solidFill>
                    <a:schemeClr val="tx1"/>
                  </a:solidFill>
                </a:rPr>
                <a:t> yang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ingin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diketahui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kepada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narasumber</a:t>
              </a:r>
              <a:r>
                <a:rPr lang="en-US" sz="2000" dirty="0" smtClean="0">
                  <a:solidFill>
                    <a:schemeClr val="tx1"/>
                  </a:solidFill>
                </a:rPr>
                <a:t>.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88324" y="1496344"/>
              <a:ext cx="16993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b. </a:t>
              </a:r>
              <a:r>
                <a:rPr lang="en-US" sz="2400" b="1" dirty="0" err="1" smtClean="0"/>
                <a:t>Kuisioner</a:t>
              </a:r>
              <a:endParaRPr lang="en-US" sz="240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588324" y="1996226"/>
              <a:ext cx="2482780" cy="2953726"/>
            </a:xfrm>
            <a:prstGeom prst="rect">
              <a:avLst/>
            </a:prstGeom>
            <a:solidFill>
              <a:srgbClr val="FFE311"/>
            </a:solidFill>
            <a:ln>
              <a:noFill/>
            </a:ln>
            <a:effectLst>
              <a:outerShdw blurRad="50800" dist="889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err="1" smtClean="0">
                  <a:solidFill>
                    <a:schemeClr val="tx1"/>
                  </a:solidFill>
                </a:rPr>
                <a:t>Lembar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isian</a:t>
              </a:r>
              <a:r>
                <a:rPr lang="en-US" sz="2000" dirty="0" smtClean="0">
                  <a:solidFill>
                    <a:schemeClr val="tx1"/>
                  </a:solidFill>
                </a:rPr>
                <a:t> yang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berisi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pertanyaan-pertanyaan</a:t>
              </a:r>
              <a:r>
                <a:rPr lang="en-US" sz="2000" dirty="0" smtClean="0">
                  <a:solidFill>
                    <a:schemeClr val="tx1"/>
                  </a:solidFill>
                </a:rPr>
                <a:t> yang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digunakan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untuk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mengumpulkan</a:t>
              </a:r>
              <a:r>
                <a:rPr lang="en-US" sz="2000" dirty="0" smtClean="0">
                  <a:solidFill>
                    <a:schemeClr val="tx1"/>
                  </a:solidFill>
                </a:rPr>
                <a:t> data.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199448" y="1496344"/>
              <a:ext cx="17490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c. </a:t>
              </a:r>
              <a:r>
                <a:rPr lang="en-US" sz="2400" b="1" dirty="0" err="1" smtClean="0"/>
                <a:t>Penelitian</a:t>
              </a:r>
              <a:endParaRPr lang="en-US" sz="2400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199448" y="1958009"/>
              <a:ext cx="2424705" cy="2991943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  <a:effectLst>
              <a:outerShdw blurRad="50800" dist="889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err="1" smtClean="0">
                  <a:solidFill>
                    <a:schemeClr val="tx1"/>
                  </a:solidFill>
                </a:rPr>
                <a:t>Mengamati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secara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langsung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kegiatan</a:t>
              </a:r>
              <a:r>
                <a:rPr lang="en-US" sz="2000" dirty="0" smtClean="0">
                  <a:solidFill>
                    <a:schemeClr val="tx1"/>
                  </a:solidFill>
                </a:rPr>
                <a:t> yang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sedang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berjalan</a:t>
              </a:r>
              <a:r>
                <a:rPr lang="en-US" sz="2000" dirty="0" smtClean="0">
                  <a:solidFill>
                    <a:schemeClr val="tx1"/>
                  </a:solidFill>
                </a:rPr>
                <a:t>.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134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567" y="384252"/>
            <a:ext cx="3431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2.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Mengolah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Data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3731" y="969027"/>
            <a:ext cx="9506751" cy="1415772"/>
          </a:xfrm>
          <a:prstGeom prst="rect">
            <a:avLst/>
          </a:prstGeom>
          <a:solidFill>
            <a:srgbClr val="FF99C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memudahkan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dalam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mengolah</a:t>
            </a:r>
            <a:r>
              <a:rPr lang="en-US" sz="2400" dirty="0" smtClean="0">
                <a:solidFill>
                  <a:schemeClr val="tx1"/>
                </a:solidFill>
              </a:rPr>
              <a:t> data, </a:t>
            </a:r>
            <a:r>
              <a:rPr lang="en-US" sz="2400" dirty="0" err="1" smtClean="0">
                <a:solidFill>
                  <a:schemeClr val="tx1"/>
                </a:solidFill>
              </a:rPr>
              <a:t>tuliskan</a:t>
            </a:r>
            <a:r>
              <a:rPr lang="en-US" sz="2400" dirty="0" smtClean="0">
                <a:solidFill>
                  <a:schemeClr val="tx1"/>
                </a:solidFill>
              </a:rPr>
              <a:t> data-data yang </a:t>
            </a:r>
            <a:r>
              <a:rPr lang="en-US" sz="2400" dirty="0" err="1" smtClean="0">
                <a:solidFill>
                  <a:schemeClr val="tx1"/>
                </a:solidFill>
              </a:rPr>
              <a:t>diperoleh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dalam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tabel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dituliskan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sesuai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urutan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abjad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76080" y="2434755"/>
            <a:ext cx="11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612783" y="2872036"/>
            <a:ext cx="3469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Berikut</a:t>
            </a:r>
            <a:r>
              <a:rPr lang="en-US" sz="2000" dirty="0" smtClean="0"/>
              <a:t>  data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ulangan</a:t>
            </a:r>
            <a:r>
              <a:rPr lang="en-US" sz="2000" dirty="0" smtClean="0"/>
              <a:t> </a:t>
            </a:r>
            <a:r>
              <a:rPr lang="en-US" sz="2000" dirty="0" err="1" smtClean="0"/>
              <a:t>harian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diperoleh</a:t>
            </a:r>
            <a:r>
              <a:rPr lang="en-US" sz="2000" dirty="0" smtClean="0"/>
              <a:t> 10 </a:t>
            </a:r>
            <a:r>
              <a:rPr lang="en-US" sz="2000" dirty="0" err="1" smtClean="0"/>
              <a:t>siswa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V.</a:t>
            </a:r>
          </a:p>
          <a:p>
            <a:endParaRPr lang="en-US" sz="2000" dirty="0"/>
          </a:p>
          <a:p>
            <a:r>
              <a:rPr lang="en-US" sz="2000" dirty="0" smtClean="0"/>
              <a:t>8	9	10	7</a:t>
            </a:r>
          </a:p>
          <a:p>
            <a:r>
              <a:rPr lang="en-US" sz="2000" dirty="0" smtClean="0"/>
              <a:t>10	8	7	8</a:t>
            </a:r>
          </a:p>
          <a:p>
            <a:r>
              <a:rPr lang="en-US" sz="2000" dirty="0" smtClean="0"/>
              <a:t>7	7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693664" y="2896420"/>
            <a:ext cx="376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Urutkan</a:t>
            </a:r>
            <a:r>
              <a:rPr lang="en-US" b="1" dirty="0" smtClean="0"/>
              <a:t> data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nilai</a:t>
            </a:r>
            <a:r>
              <a:rPr lang="en-US" b="1" dirty="0" smtClean="0"/>
              <a:t> yang </a:t>
            </a:r>
            <a:r>
              <a:rPr lang="en-US" b="1" dirty="0" err="1" smtClean="0"/>
              <a:t>terendah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93664" y="3253560"/>
            <a:ext cx="258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7, 7, 7, 7, 8, 8, 8, 9, 10, 10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93664" y="3622892"/>
            <a:ext cx="1222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Buat</a:t>
            </a:r>
            <a:r>
              <a:rPr lang="en-US" b="1" dirty="0" smtClean="0"/>
              <a:t> </a:t>
            </a:r>
            <a:r>
              <a:rPr lang="en-US" b="1" dirty="0" err="1" smtClean="0"/>
              <a:t>tabel</a:t>
            </a:r>
            <a:r>
              <a:rPr lang="en-US" b="1" dirty="0" smtClean="0"/>
              <a:t> 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384870"/>
              </p:ext>
            </p:extLst>
          </p:nvPr>
        </p:nvGraphicFramePr>
        <p:xfrm>
          <a:off x="5693664" y="4001499"/>
          <a:ext cx="427228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176"/>
                <a:gridCol w="2102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Nilai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Frekuensi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4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/>
      <p:bldP spid="25" grpId="0"/>
      <p:bldP spid="3" grpId="0"/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6080" y="219057"/>
            <a:ext cx="10155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Menyajikan</a:t>
            </a:r>
            <a:r>
              <a:rPr lang="en-US" sz="36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36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Membaca</a:t>
            </a:r>
            <a:r>
              <a:rPr lang="en-US" sz="36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Data </a:t>
            </a:r>
            <a:r>
              <a:rPr lang="en-US" sz="36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US" sz="36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Bentuk</a:t>
            </a:r>
            <a:r>
              <a:rPr lang="en-US" sz="36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Tabel</a:t>
            </a:r>
            <a:r>
              <a:rPr lang="en-US" sz="36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36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Diagram</a:t>
            </a:r>
            <a:endParaRPr lang="en-US" sz="36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3242" y="219051"/>
            <a:ext cx="638939" cy="638938"/>
            <a:chOff x="394825" y="307207"/>
            <a:chExt cx="638939" cy="638939"/>
          </a:xfrm>
        </p:grpSpPr>
        <p:sp>
          <p:nvSpPr>
            <p:cNvPr id="4" name="Oval 3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7389" y="327184"/>
              <a:ext cx="41549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904734" y="1419386"/>
            <a:ext cx="5229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Membuat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Tabel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Frekuensi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12783" y="2011077"/>
            <a:ext cx="11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649486" y="2448358"/>
            <a:ext cx="3469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Berikut</a:t>
            </a:r>
            <a:r>
              <a:rPr lang="en-US" sz="2000" dirty="0" smtClean="0"/>
              <a:t>  data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ulangan</a:t>
            </a:r>
            <a:r>
              <a:rPr lang="en-US" sz="2000" dirty="0" smtClean="0"/>
              <a:t> </a:t>
            </a:r>
            <a:r>
              <a:rPr lang="en-US" sz="2000" dirty="0" err="1" smtClean="0"/>
              <a:t>harian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diperoleh</a:t>
            </a:r>
            <a:r>
              <a:rPr lang="en-US" sz="2000" dirty="0" smtClean="0"/>
              <a:t> 20 </a:t>
            </a:r>
            <a:r>
              <a:rPr lang="en-US" sz="2000" dirty="0" err="1" smtClean="0"/>
              <a:t>siswa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V.</a:t>
            </a:r>
          </a:p>
          <a:p>
            <a:endParaRPr lang="en-US" sz="2000" dirty="0"/>
          </a:p>
          <a:p>
            <a:r>
              <a:rPr lang="en-US" sz="2000" dirty="0" smtClean="0"/>
              <a:t>8	9	10	7</a:t>
            </a:r>
          </a:p>
          <a:p>
            <a:r>
              <a:rPr lang="en-US" sz="2000" dirty="0" smtClean="0"/>
              <a:t>10	8	7	8</a:t>
            </a:r>
          </a:p>
          <a:p>
            <a:r>
              <a:rPr lang="en-US" sz="2000" dirty="0" smtClean="0"/>
              <a:t>7	7	6	5</a:t>
            </a:r>
          </a:p>
          <a:p>
            <a:r>
              <a:rPr lang="en-US" sz="2000" dirty="0" smtClean="0"/>
              <a:t>5	6	5	6</a:t>
            </a:r>
          </a:p>
          <a:p>
            <a:r>
              <a:rPr lang="en-US" sz="2000" dirty="0"/>
              <a:t>8</a:t>
            </a:r>
            <a:r>
              <a:rPr lang="en-US" sz="2000" dirty="0" smtClean="0"/>
              <a:t>	9	6	8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535168" y="2472742"/>
            <a:ext cx="3164777" cy="369332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Langkah-langkah</a:t>
            </a:r>
            <a:r>
              <a:rPr lang="en-US" b="1" dirty="0" smtClean="0"/>
              <a:t> </a:t>
            </a:r>
            <a:r>
              <a:rPr lang="en-US" b="1" dirty="0" err="1" smtClean="0"/>
              <a:t>mengisi</a:t>
            </a:r>
            <a:r>
              <a:rPr lang="en-US" b="1" dirty="0" smtClean="0"/>
              <a:t> </a:t>
            </a:r>
            <a:r>
              <a:rPr lang="en-US" b="1" dirty="0" err="1" smtClean="0"/>
              <a:t>tabel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35168" y="2973062"/>
            <a:ext cx="630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 </a:t>
            </a:r>
            <a:r>
              <a:rPr lang="en-US" dirty="0" err="1" smtClean="0"/>
              <a:t>kolom</a:t>
            </a:r>
            <a:r>
              <a:rPr lang="en-US" dirty="0" smtClean="0"/>
              <a:t> (data, </a:t>
            </a:r>
            <a:r>
              <a:rPr lang="en-US" dirty="0" err="1" smtClean="0"/>
              <a:t>turus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262724"/>
              </p:ext>
            </p:extLst>
          </p:nvPr>
        </p:nvGraphicFramePr>
        <p:xfrm>
          <a:off x="5827776" y="3403354"/>
          <a:ext cx="427227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509"/>
                <a:gridCol w="1408885"/>
                <a:gridCol w="14088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Nilai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Turus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Frekuensi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95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9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63297" y="363974"/>
            <a:ext cx="4206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Setiap</a:t>
            </a:r>
            <a:r>
              <a:rPr lang="en-US" dirty="0" smtClean="0"/>
              <a:t> data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disebutkan</a:t>
            </a:r>
            <a:r>
              <a:rPr lang="en-US" dirty="0" smtClean="0"/>
              <a:t>, 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coretlah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turus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tegak</a:t>
            </a:r>
            <a:endParaRPr lang="en-US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085456"/>
              </p:ext>
            </p:extLst>
          </p:nvPr>
        </p:nvGraphicFramePr>
        <p:xfrm>
          <a:off x="463297" y="1010305"/>
          <a:ext cx="427227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509"/>
                <a:gridCol w="1408885"/>
                <a:gridCol w="14088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Nilai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Turus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Frekuensi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39" name="Straight Connector 38"/>
          <p:cNvCxnSpPr/>
          <p:nvPr/>
        </p:nvCxnSpPr>
        <p:spPr>
          <a:xfrm flipV="1">
            <a:off x="2499360" y="2633472"/>
            <a:ext cx="256032" cy="1463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65521" y="363974"/>
            <a:ext cx="5407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, </a:t>
            </a:r>
            <a:r>
              <a:rPr lang="en-US" dirty="0" err="1" smtClean="0"/>
              <a:t>hitung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turus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tuliskan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endParaRPr lang="en-US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788070"/>
              </p:ext>
            </p:extLst>
          </p:nvPr>
        </p:nvGraphicFramePr>
        <p:xfrm>
          <a:off x="6065521" y="1010305"/>
          <a:ext cx="427227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509"/>
                <a:gridCol w="1408885"/>
                <a:gridCol w="14088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Nilai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Turus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Frekuensi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43" name="Straight Connector 42"/>
          <p:cNvCxnSpPr/>
          <p:nvPr/>
        </p:nvCxnSpPr>
        <p:spPr>
          <a:xfrm flipV="1">
            <a:off x="8101584" y="2633472"/>
            <a:ext cx="256032" cy="1463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Down Arrow 44"/>
          <p:cNvSpPr/>
          <p:nvPr/>
        </p:nvSpPr>
        <p:spPr>
          <a:xfrm>
            <a:off x="8101584" y="3828288"/>
            <a:ext cx="359664" cy="329184"/>
          </a:xfrm>
          <a:prstGeom prst="downArrow">
            <a:avLst/>
          </a:prstGeom>
          <a:solidFill>
            <a:srgbClr val="FFE31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451092" y="4202668"/>
            <a:ext cx="166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Tabel</a:t>
            </a:r>
            <a:r>
              <a:rPr lang="en-US" b="1" dirty="0" smtClean="0"/>
              <a:t> </a:t>
            </a:r>
            <a:r>
              <a:rPr lang="en-US" b="1" dirty="0" err="1" smtClean="0"/>
              <a:t>Frekuensi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83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5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734" y="383066"/>
            <a:ext cx="6856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2.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Membaca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Data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Bentuk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Tabel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2783" y="986949"/>
            <a:ext cx="11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420611"/>
              </p:ext>
            </p:extLst>
          </p:nvPr>
        </p:nvGraphicFramePr>
        <p:xfrm>
          <a:off x="1673743" y="2026395"/>
          <a:ext cx="427228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176"/>
                <a:gridCol w="2102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Makanan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Kesukaan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Frekuensi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Bakso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Ayam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Soto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Goreng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03265" y="1485190"/>
            <a:ext cx="5071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Dari </a:t>
            </a:r>
            <a:r>
              <a:rPr lang="en-US" sz="2000" dirty="0" err="1" smtClean="0"/>
              <a:t>tabel</a:t>
            </a:r>
            <a:r>
              <a:rPr lang="en-US" sz="2000" dirty="0" smtClean="0"/>
              <a:t> di </a:t>
            </a:r>
            <a:r>
              <a:rPr lang="en-US" sz="2000" dirty="0" err="1" smtClean="0"/>
              <a:t>samping</a:t>
            </a:r>
            <a:r>
              <a:rPr lang="en-US" sz="2000" dirty="0" smtClean="0"/>
              <a:t> </a:t>
            </a:r>
            <a:r>
              <a:rPr lang="en-US" sz="2000" dirty="0" err="1" smtClean="0"/>
              <a:t>diperoleh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menyukai</a:t>
            </a:r>
            <a:r>
              <a:rPr lang="en-US" sz="2000" dirty="0" smtClean="0"/>
              <a:t> </a:t>
            </a:r>
            <a:r>
              <a:rPr lang="en-US" sz="2000" dirty="0" err="1" smtClean="0"/>
              <a:t>bakso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8 orang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menyukai</a:t>
            </a:r>
            <a:r>
              <a:rPr lang="en-US" sz="2000" dirty="0" smtClean="0"/>
              <a:t> mi </a:t>
            </a:r>
            <a:r>
              <a:rPr lang="en-US" sz="2000" dirty="0" err="1" smtClean="0"/>
              <a:t>ayam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5 orang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menyukai</a:t>
            </a:r>
            <a:r>
              <a:rPr lang="en-US" sz="2000" dirty="0" smtClean="0"/>
              <a:t> </a:t>
            </a:r>
            <a:r>
              <a:rPr lang="en-US" sz="2000" dirty="0" err="1" smtClean="0"/>
              <a:t>soto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3 orang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menyukai</a:t>
            </a:r>
            <a:r>
              <a:rPr lang="en-US" sz="2000" dirty="0" smtClean="0"/>
              <a:t> </a:t>
            </a:r>
            <a:r>
              <a:rPr lang="en-US" sz="2000" dirty="0" err="1" smtClean="0"/>
              <a:t>nasi</a:t>
            </a:r>
            <a:r>
              <a:rPr lang="en-US" sz="2000" dirty="0" smtClean="0"/>
              <a:t> </a:t>
            </a:r>
            <a:r>
              <a:rPr lang="en-US" sz="2000" dirty="0" err="1" smtClean="0"/>
              <a:t>goreng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4 orang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Paling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 </a:t>
            </a:r>
            <a:r>
              <a:rPr lang="en-US" sz="2000" dirty="0" err="1" smtClean="0"/>
              <a:t>menyukai</a:t>
            </a:r>
            <a:r>
              <a:rPr lang="en-US" sz="2000" dirty="0" smtClean="0"/>
              <a:t> </a:t>
            </a:r>
            <a:r>
              <a:rPr lang="en-US" sz="2000" dirty="0" err="1" smtClean="0"/>
              <a:t>makanan</a:t>
            </a:r>
            <a:r>
              <a:rPr lang="en-US" sz="2000" dirty="0" smtClean="0"/>
              <a:t> </a:t>
            </a:r>
            <a:r>
              <a:rPr lang="en-US" sz="2000" dirty="0" err="1" smtClean="0"/>
              <a:t>bakso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Paling </a:t>
            </a:r>
            <a:r>
              <a:rPr lang="en-US" sz="2000" dirty="0" err="1" smtClean="0"/>
              <a:t>sedikit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 </a:t>
            </a:r>
            <a:r>
              <a:rPr lang="en-US" sz="2000" dirty="0" err="1" smtClean="0"/>
              <a:t>menyukai</a:t>
            </a:r>
            <a:r>
              <a:rPr lang="en-US" sz="2000" dirty="0" smtClean="0"/>
              <a:t> </a:t>
            </a:r>
            <a:r>
              <a:rPr lang="en-US" sz="2000" dirty="0" err="1" smtClean="0"/>
              <a:t>makanan</a:t>
            </a:r>
            <a:r>
              <a:rPr lang="en-US" sz="2000" dirty="0" smtClean="0"/>
              <a:t> </a:t>
            </a:r>
            <a:r>
              <a:rPr lang="en-US" sz="2000" dirty="0" err="1" smtClean="0"/>
              <a:t>soto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 di </a:t>
            </a:r>
            <a:r>
              <a:rPr lang="en-US" sz="2000" dirty="0" err="1" smtClean="0"/>
              <a:t>kelas</a:t>
            </a:r>
            <a:r>
              <a:rPr lang="en-US" sz="2000" dirty="0" smtClean="0"/>
              <a:t> V </a:t>
            </a:r>
            <a:r>
              <a:rPr lang="en-US" sz="2000" dirty="0" err="1" smtClean="0"/>
              <a:t>ada</a:t>
            </a:r>
            <a:r>
              <a:rPr lang="en-US" sz="2000" dirty="0" smtClean="0"/>
              <a:t> 8 + 5 + 3 + 4 = 20 orang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70304" y="1511808"/>
            <a:ext cx="4307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Tabel</a:t>
            </a:r>
            <a:r>
              <a:rPr lang="en-US" sz="2000" dirty="0" smtClean="0"/>
              <a:t> </a:t>
            </a:r>
            <a:r>
              <a:rPr lang="en-US" sz="2000" dirty="0" err="1" smtClean="0"/>
              <a:t>Makanan</a:t>
            </a:r>
            <a:r>
              <a:rPr lang="en-US" sz="2000" dirty="0" smtClean="0"/>
              <a:t> </a:t>
            </a:r>
            <a:r>
              <a:rPr lang="en-US" sz="2000" dirty="0" err="1" smtClean="0"/>
              <a:t>Kesukaan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V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66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734" y="383066"/>
            <a:ext cx="7998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3.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Membuat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Membaca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Diagram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Gambar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3731" y="969027"/>
            <a:ext cx="9506751" cy="1015663"/>
          </a:xfrm>
          <a:prstGeom prst="rect">
            <a:avLst/>
          </a:prstGeom>
          <a:solidFill>
            <a:srgbClr val="FF99C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Diagram </a:t>
            </a:r>
            <a:r>
              <a:rPr lang="en-US" sz="2400" dirty="0" err="1" smtClean="0">
                <a:solidFill>
                  <a:schemeClr val="tx1"/>
                </a:solidFill>
              </a:rPr>
              <a:t>gambar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menyajikan</a:t>
            </a:r>
            <a:r>
              <a:rPr lang="en-US" sz="2400" dirty="0" smtClean="0">
                <a:solidFill>
                  <a:schemeClr val="tx1"/>
                </a:solidFill>
              </a:rPr>
              <a:t> data </a:t>
            </a:r>
            <a:r>
              <a:rPr lang="en-US" sz="2400" dirty="0" err="1" smtClean="0">
                <a:solidFill>
                  <a:schemeClr val="tx1"/>
                </a:solidFill>
              </a:rPr>
              <a:t>menggunakan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gambar-gambar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tertentu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2783" y="2011077"/>
            <a:ext cx="11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375184"/>
              </p:ext>
            </p:extLst>
          </p:nvPr>
        </p:nvGraphicFramePr>
        <p:xfrm>
          <a:off x="1673743" y="2916411"/>
          <a:ext cx="427228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176"/>
                <a:gridCol w="2102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Makanan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Kesukaan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Frekuensi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Bakso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Ayam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Soto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Goreng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0304" y="2401824"/>
            <a:ext cx="4307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Tabel</a:t>
            </a:r>
            <a:r>
              <a:rPr lang="en-US" sz="2000" dirty="0" smtClean="0"/>
              <a:t> </a:t>
            </a:r>
            <a:r>
              <a:rPr lang="en-US" sz="2000" dirty="0" err="1" smtClean="0"/>
              <a:t>Makanan</a:t>
            </a:r>
            <a:r>
              <a:rPr lang="en-US" sz="2000" dirty="0" smtClean="0"/>
              <a:t> </a:t>
            </a:r>
            <a:r>
              <a:rPr lang="en-US" sz="2000" dirty="0" err="1" smtClean="0"/>
              <a:t>Kesukaan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V 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670304" y="5035296"/>
            <a:ext cx="3391826" cy="512064"/>
            <a:chOff x="1670304" y="5035296"/>
            <a:chExt cx="3391826" cy="512064"/>
          </a:xfrm>
        </p:grpSpPr>
        <p:sp>
          <p:nvSpPr>
            <p:cNvPr id="7" name="Smiley Face 6"/>
            <p:cNvSpPr/>
            <p:nvPr/>
          </p:nvSpPr>
          <p:spPr>
            <a:xfrm>
              <a:off x="2698126" y="5035296"/>
              <a:ext cx="512064" cy="512064"/>
            </a:xfrm>
            <a:prstGeom prst="smileyFace">
              <a:avLst/>
            </a:prstGeom>
            <a:solidFill>
              <a:srgbClr val="FFE31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0304" y="5129260"/>
              <a:ext cx="3391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Gambar</a:t>
              </a:r>
              <a:r>
                <a:rPr lang="en-US" dirty="0" smtClean="0"/>
                <a:t> 	             </a:t>
              </a:r>
              <a:r>
                <a:rPr lang="en-US" dirty="0" err="1" smtClean="0"/>
                <a:t>mewakili</a:t>
              </a:r>
              <a:r>
                <a:rPr lang="en-US" dirty="0" smtClean="0"/>
                <a:t> 1 orang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382256" y="2401824"/>
            <a:ext cx="1907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Diagram </a:t>
            </a:r>
            <a:r>
              <a:rPr lang="en-US" sz="2000" dirty="0" err="1" smtClean="0"/>
              <a:t>gambar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>
            <a:off x="6350292" y="3511296"/>
            <a:ext cx="426720" cy="548640"/>
          </a:xfrm>
          <a:prstGeom prst="right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256" y="2801934"/>
            <a:ext cx="4565650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00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734" y="383066"/>
            <a:ext cx="5298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Membuat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Diagram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Batang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3731" y="969027"/>
            <a:ext cx="9506751" cy="1384995"/>
          </a:xfrm>
          <a:prstGeom prst="rect">
            <a:avLst/>
          </a:prstGeom>
          <a:solidFill>
            <a:srgbClr val="FF99C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Diagram </a:t>
            </a:r>
            <a:r>
              <a:rPr lang="en-US" sz="2400" dirty="0" err="1" smtClean="0">
                <a:solidFill>
                  <a:schemeClr val="tx1"/>
                </a:solidFill>
              </a:rPr>
              <a:t>gambar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menyajikan</a:t>
            </a:r>
            <a:r>
              <a:rPr lang="en-US" sz="2400" dirty="0" smtClean="0">
                <a:solidFill>
                  <a:schemeClr val="tx1"/>
                </a:solidFill>
              </a:rPr>
              <a:t> data </a:t>
            </a:r>
            <a:r>
              <a:rPr lang="en-US" sz="2400" dirty="0" err="1" smtClean="0">
                <a:solidFill>
                  <a:schemeClr val="tx1"/>
                </a:solidFill>
              </a:rPr>
              <a:t>menggunakan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batang-batang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berdiri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tegak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vertikal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</a:rPr>
              <a:t>atau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mendatar</a:t>
            </a:r>
            <a:r>
              <a:rPr lang="en-US" sz="2400" dirty="0" smtClean="0">
                <a:solidFill>
                  <a:schemeClr val="tx1"/>
                </a:solidFill>
              </a:rPr>
              <a:t> (horizontal)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2783" y="2352453"/>
            <a:ext cx="11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552306"/>
              </p:ext>
            </p:extLst>
          </p:nvPr>
        </p:nvGraphicFramePr>
        <p:xfrm>
          <a:off x="1673743" y="3257787"/>
          <a:ext cx="427228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176"/>
                <a:gridCol w="2102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Makanan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Kesukaan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Frekuensi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Bakso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Ayam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Soto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Goreng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0304" y="2743200"/>
            <a:ext cx="4307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Tabel</a:t>
            </a:r>
            <a:r>
              <a:rPr lang="en-US" sz="2000" dirty="0" smtClean="0"/>
              <a:t> </a:t>
            </a:r>
            <a:r>
              <a:rPr lang="en-US" sz="2000" dirty="0" err="1" smtClean="0"/>
              <a:t>Makanan</a:t>
            </a:r>
            <a:r>
              <a:rPr lang="en-US" sz="2000" dirty="0" smtClean="0"/>
              <a:t> </a:t>
            </a:r>
            <a:r>
              <a:rPr lang="en-US" sz="2000" dirty="0" err="1" smtClean="0"/>
              <a:t>Kesukaan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 </a:t>
            </a:r>
            <a:r>
              <a:rPr lang="en-US" sz="2000" dirty="0" err="1" smtClean="0"/>
              <a:t>Kelas</a:t>
            </a:r>
            <a:r>
              <a:rPr lang="en-US" sz="2000" dirty="0" smtClean="0"/>
              <a:t> V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272528" y="2450592"/>
            <a:ext cx="1833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Diagram </a:t>
            </a:r>
            <a:r>
              <a:rPr lang="en-US" sz="2000" dirty="0" err="1" smtClean="0"/>
              <a:t>batang</a:t>
            </a:r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>
            <a:off x="6193536" y="3852672"/>
            <a:ext cx="426720" cy="548640"/>
          </a:xfrm>
          <a:prstGeom prst="right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809419" y="2944451"/>
            <a:ext cx="5087892" cy="3090670"/>
            <a:chOff x="7159228" y="2968752"/>
            <a:chExt cx="5087892" cy="3090670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7754112" y="4397880"/>
              <a:ext cx="1584000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734912" y="4774848"/>
              <a:ext cx="2556000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7754112" y="4595617"/>
              <a:ext cx="3708000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485888" y="418483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93857" y="44044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485888" y="458486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59061" y="4595617"/>
              <a:ext cx="468000" cy="697054"/>
            </a:xfrm>
            <a:prstGeom prst="rect">
              <a:avLst/>
            </a:prstGeom>
            <a:solidFill>
              <a:srgbClr val="FFE3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052053" y="4774848"/>
              <a:ext cx="468000" cy="517823"/>
            </a:xfrm>
            <a:prstGeom prst="rect">
              <a:avLst/>
            </a:prstGeom>
            <a:solidFill>
              <a:srgbClr val="FFE3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119365" y="4401311"/>
              <a:ext cx="468000" cy="903551"/>
            </a:xfrm>
            <a:prstGeom prst="rect">
              <a:avLst/>
            </a:prstGeom>
            <a:solidFill>
              <a:srgbClr val="FFE3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071104" y="3864864"/>
              <a:ext cx="468000" cy="1439999"/>
            </a:xfrm>
            <a:prstGeom prst="rect">
              <a:avLst/>
            </a:prstGeom>
            <a:solidFill>
              <a:srgbClr val="FFE3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754112" y="2968752"/>
              <a:ext cx="4464000" cy="2346096"/>
              <a:chOff x="7754112" y="3261360"/>
              <a:chExt cx="4464000" cy="2346096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7754112" y="3261360"/>
                <a:ext cx="0" cy="234000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7754112" y="5607456"/>
                <a:ext cx="4464000" cy="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 rot="16200000">
              <a:off x="6792589" y="4158351"/>
              <a:ext cx="1102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Frekuensi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62530" y="5690090"/>
              <a:ext cx="204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Makanan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Kesukaan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934529" y="5314848"/>
              <a:ext cx="4312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Bakso</a:t>
              </a:r>
              <a:r>
                <a:rPr lang="en-US" dirty="0" smtClean="0"/>
                <a:t>	</a:t>
              </a:r>
              <a:r>
                <a:rPr lang="en-US" dirty="0" err="1" smtClean="0"/>
                <a:t>Mi</a:t>
              </a:r>
              <a:r>
                <a:rPr lang="en-US" dirty="0" smtClean="0"/>
                <a:t> </a:t>
              </a:r>
              <a:r>
                <a:rPr lang="en-US" dirty="0" err="1" smtClean="0"/>
                <a:t>Ayam</a:t>
              </a:r>
              <a:r>
                <a:rPr lang="en-US" dirty="0" smtClean="0"/>
                <a:t>	     Soto	    </a:t>
              </a:r>
              <a:r>
                <a:rPr lang="en-US" dirty="0" err="1" smtClean="0"/>
                <a:t>Nasi</a:t>
              </a:r>
              <a:r>
                <a:rPr lang="en-US" dirty="0" smtClean="0"/>
                <a:t> </a:t>
              </a:r>
              <a:r>
                <a:rPr lang="en-US" dirty="0" err="1" smtClean="0"/>
                <a:t>Goreng</a:t>
              </a:r>
              <a:endParaRPr lang="en-US" dirty="0"/>
            </a:p>
          </p:txBody>
        </p:sp>
        <p:cxnSp>
          <p:nvCxnSpPr>
            <p:cNvPr id="29" name="Straight Connector 28"/>
            <p:cNvCxnSpPr>
              <a:stCxn id="24" idx="0"/>
            </p:cNvCxnSpPr>
            <p:nvPr/>
          </p:nvCxnSpPr>
          <p:spPr>
            <a:xfrm flipH="1">
              <a:off x="7754112" y="3864864"/>
              <a:ext cx="550992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485888" y="366800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02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Template NEXIS Matematika SD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x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NEXIS Matematika SD (2)</Template>
  <TotalTime>6549</TotalTime>
  <Words>845</Words>
  <Application>Microsoft Office PowerPoint</Application>
  <PresentationFormat>Custom</PresentationFormat>
  <Paragraphs>231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Template NEXIS Matematika SD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Dian Anggraeni</cp:lastModifiedBy>
  <cp:revision>227</cp:revision>
  <dcterms:created xsi:type="dcterms:W3CDTF">2016-07-20T04:47:34Z</dcterms:created>
  <dcterms:modified xsi:type="dcterms:W3CDTF">2022-11-29T02:16:57Z</dcterms:modified>
</cp:coreProperties>
</file>