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78" r:id="rId14"/>
    <p:sldId id="280" r:id="rId15"/>
    <p:sldId id="270" r:id="rId16"/>
    <p:sldId id="271" r:id="rId17"/>
    <p:sldId id="261" r:id="rId18"/>
    <p:sldId id="272" r:id="rId19"/>
    <p:sldId id="273" r:id="rId20"/>
    <p:sldId id="274" r:id="rId21"/>
    <p:sldId id="275" r:id="rId22"/>
    <p:sldId id="276" r:id="rId23"/>
    <p:sldId id="277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8F61C-B657-4992-A399-7E6242D2CB9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8B24-9861-49AB-8914-314DBF18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3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0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77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ayo</a:t>
            </a:r>
            <a:r>
              <a:rPr lang="en-US" sz="2000">
                <a:latin typeface="Montserrat" panose="00000500000000000000" pitchFamily="2" charset="0"/>
                <a:cs typeface="Times New Roman" panose="02020603050405020304" pitchFamily="18" charset="0"/>
              </a:rPr>
              <a:t> jagalah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kebersihan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lingkungan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Sekian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pembelajaran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kali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Terima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kasih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menyaksikan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sampai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jumpa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lagi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Selamat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belajar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80732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ayo</a:t>
            </a:r>
            <a:r>
              <a:rPr lang="en-US" sz="2000">
                <a:latin typeface="Montserrat" panose="00000500000000000000" pitchFamily="2" charset="0"/>
                <a:cs typeface="Times New Roman" panose="02020603050405020304" pitchFamily="18" charset="0"/>
              </a:rPr>
              <a:t> jagalah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kebersihan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lingkungan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Sekian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pembelajaran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kali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Terima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kasih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menyaksikan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sampai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jumpa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lagi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Selamat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belajar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884051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ayo</a:t>
            </a:r>
            <a:r>
              <a:rPr lang="en-US" sz="2000">
                <a:latin typeface="Montserrat" panose="00000500000000000000" pitchFamily="2" charset="0"/>
                <a:cs typeface="Times New Roman" panose="02020603050405020304" pitchFamily="18" charset="0"/>
              </a:rPr>
              <a:t> jagalah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kebersihan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lingkungan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Sekian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pembelajaran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kali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Terima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kasih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menyaksikan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sampai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jumpa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lagi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Selamat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belajar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290412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ayo</a:t>
            </a:r>
            <a:r>
              <a:rPr lang="en-US" sz="2000">
                <a:latin typeface="Montserrat" panose="00000500000000000000" pitchFamily="2" charset="0"/>
                <a:cs typeface="Times New Roman" panose="02020603050405020304" pitchFamily="18" charset="0"/>
              </a:rPr>
              <a:t> jagalah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kebersihan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lingkungan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Sekian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pembelajaran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kali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Terima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kasih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menyaksikan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sampai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jumpa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lagi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Selamat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belajar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714577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ayo</a:t>
            </a:r>
            <a:r>
              <a:rPr lang="en-US" sz="2000">
                <a:latin typeface="Montserrat" panose="00000500000000000000" pitchFamily="2" charset="0"/>
                <a:cs typeface="Times New Roman" panose="02020603050405020304" pitchFamily="18" charset="0"/>
              </a:rPr>
              <a:t> jagalah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kebersihan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lingkungan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Sekian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pembelajaran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kali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Terima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kasih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menyaksikan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sampai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jumpa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lagi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Selamat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belajar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00063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font 10pt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4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26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71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52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5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6A0A-74E3-4599-A6E7-C63054555A4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802-7A05-4792-AEFE-59E3521B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9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6A0A-74E3-4599-A6E7-C63054555A4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802-7A05-4792-AEFE-59E3521B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6A0A-74E3-4599-A6E7-C63054555A4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802-7A05-4792-AEFE-59E3521B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4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030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811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1" y="1"/>
            <a:ext cx="8790948" cy="6858121"/>
          </a:xfrm>
          <a:custGeom>
            <a:avLst/>
            <a:gdLst/>
            <a:ahLst/>
            <a:cxnLst/>
            <a:rect l="l" t="t" r="r" b="b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12800" y="2655800"/>
            <a:ext cx="712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3801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14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6A0A-74E3-4599-A6E7-C63054555A4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802-7A05-4792-AEFE-59E3521B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5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6A0A-74E3-4599-A6E7-C63054555A4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802-7A05-4792-AEFE-59E3521B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6A0A-74E3-4599-A6E7-C63054555A4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802-7A05-4792-AEFE-59E3521B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1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6A0A-74E3-4599-A6E7-C63054555A4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802-7A05-4792-AEFE-59E3521B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9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6A0A-74E3-4599-A6E7-C63054555A4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802-7A05-4792-AEFE-59E3521B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5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6A0A-74E3-4599-A6E7-C63054555A4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802-7A05-4792-AEFE-59E3521B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3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6A0A-74E3-4599-A6E7-C63054555A4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802-7A05-4792-AEFE-59E3521B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6A0A-74E3-4599-A6E7-C63054555A4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802-7A05-4792-AEFE-59E3521B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0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96A0A-74E3-4599-A6E7-C63054555A4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F802-7A05-4792-AEFE-59E3521B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" y="893"/>
            <a:ext cx="12178001" cy="6856214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294"/>
            <a:ext cx="4977104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264" y="1782891"/>
            <a:ext cx="6763396" cy="625196"/>
          </a:xfrm>
          <a:prstGeom prst="rect">
            <a:avLst/>
          </a:prstGeom>
        </p:spPr>
        <p:txBody>
          <a:bodyPr lIns="91416" tIns="45708" rIns="91416" bIns="45708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406">
              <a:defRPr/>
            </a:pPr>
            <a:r>
              <a:rPr kumimoji="1" lang="en-US" altLang="ja-JP" sz="4266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266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5649" y="4024217"/>
            <a:ext cx="2752629" cy="420540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</a:t>
            </a:r>
            <a:r>
              <a:rPr lang="id-ID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id-ID" sz="21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80901" y="1194382"/>
            <a:ext cx="3105659" cy="4382440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1678" y="2674777"/>
            <a:ext cx="5992839" cy="754224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32" b="1" dirty="0" err="1">
                <a:solidFill>
                  <a:srgbClr val="8E9D01"/>
                </a:solidFill>
                <a:cs typeface="Arial" pitchFamily="34" charset="0"/>
              </a:rPr>
              <a:t>Seni</a:t>
            </a:r>
            <a:r>
              <a:rPr lang="en-US" sz="3732" b="1" dirty="0">
                <a:solidFill>
                  <a:srgbClr val="8E9D01"/>
                </a:solidFill>
                <a:cs typeface="Arial" pitchFamily="34" charset="0"/>
              </a:rPr>
              <a:t> </a:t>
            </a:r>
            <a:r>
              <a:rPr lang="en-US" sz="3732" b="1" dirty="0" err="1">
                <a:solidFill>
                  <a:srgbClr val="8E9D01"/>
                </a:solidFill>
                <a:cs typeface="Arial" pitchFamily="34" charset="0"/>
              </a:rPr>
              <a:t>Budaya</a:t>
            </a:r>
            <a:endParaRPr lang="en-US" sz="3732" b="1" dirty="0">
              <a:solidFill>
                <a:srgbClr val="8E9D01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1844" r="2194" b="2111"/>
          <a:stretch/>
        </p:blipFill>
        <p:spPr>
          <a:xfrm>
            <a:off x="2380900" y="1328202"/>
            <a:ext cx="2953100" cy="42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4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980">
        <p14:reveal/>
      </p:transition>
    </mc:Choice>
    <mc:Fallback xmlns="">
      <p:transition spd="slow" advTm="5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/>
        </p:blipFill>
        <p:spPr>
          <a:xfrm>
            <a:off x="203200" y="262708"/>
            <a:ext cx="9144000" cy="60110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8832997" y="2046864"/>
            <a:ext cx="2602675" cy="43707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5426" y="763541"/>
            <a:ext cx="7319548" cy="7150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C</a:t>
            </a:r>
            <a:r>
              <a:rPr lang="id-ID" sz="3600" b="1" dirty="0" smtClean="0"/>
              <a:t>. Mari, bermain Peran Melalui Tablo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723504" y="1605239"/>
            <a:ext cx="77114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</a:rPr>
              <a:t>Tablo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merupakan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pertunjukan</a:t>
            </a:r>
            <a:r>
              <a:rPr lang="en-US" sz="2800" b="1" dirty="0">
                <a:solidFill>
                  <a:schemeClr val="bg1"/>
                </a:solidFill>
              </a:rPr>
              <a:t> drama </a:t>
            </a:r>
            <a:r>
              <a:rPr lang="en-US" sz="2800" b="1" dirty="0" err="1">
                <a:solidFill>
                  <a:schemeClr val="accent4"/>
                </a:solidFill>
              </a:rPr>
              <a:t>tanpa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gerak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atau</a:t>
            </a:r>
            <a:r>
              <a:rPr lang="en-US" sz="2800" b="1" dirty="0">
                <a:solidFill>
                  <a:schemeClr val="accent4"/>
                </a:solidFill>
              </a:rPr>
              <a:t> dialog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r>
              <a:rPr lang="id-ID" sz="2800" b="1" dirty="0" smtClean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Para </a:t>
            </a:r>
            <a:r>
              <a:rPr lang="en-US" sz="2800" b="1" dirty="0" err="1">
                <a:solidFill>
                  <a:schemeClr val="bg1"/>
                </a:solidFill>
              </a:rPr>
              <a:t>pemain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tablo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harus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menyampaikan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pesan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makna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yang</a:t>
            </a:r>
            <a:r>
              <a:rPr lang="id-ID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terkandung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dalam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cerita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melalui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ekspresi</a:t>
            </a:r>
            <a:r>
              <a:rPr lang="id-ID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pose </a:t>
            </a:r>
            <a:r>
              <a:rPr lang="en-US" sz="2800" b="1" dirty="0" err="1">
                <a:solidFill>
                  <a:schemeClr val="bg1"/>
                </a:solidFill>
              </a:rPr>
              <a:t>statis</a:t>
            </a:r>
            <a:r>
              <a:rPr lang="en-US" sz="2800" b="1" dirty="0">
                <a:solidFill>
                  <a:schemeClr val="bg1"/>
                </a:solidFill>
              </a:rPr>
              <a:t> (</a:t>
            </a:r>
            <a:r>
              <a:rPr lang="en-US" sz="2800" b="1" i="1" dirty="0">
                <a:solidFill>
                  <a:schemeClr val="bg1"/>
                </a:solidFill>
              </a:rPr>
              <a:t>freeze pose</a:t>
            </a:r>
            <a:r>
              <a:rPr lang="en-US" sz="2800" b="1" dirty="0">
                <a:solidFill>
                  <a:schemeClr val="bg1"/>
                </a:solidFill>
              </a:rPr>
              <a:t>).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Biasanya</a:t>
            </a:r>
            <a:r>
              <a:rPr lang="en-US" sz="2800" b="1" dirty="0" smtClean="0">
                <a:solidFill>
                  <a:schemeClr val="bg1"/>
                </a:solidFill>
              </a:rPr>
              <a:t>,</a:t>
            </a:r>
            <a:r>
              <a:rPr lang="id-ID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tablo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menampilkan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momen-momen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penting</a:t>
            </a:r>
            <a:r>
              <a:rPr lang="id-ID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dalam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suatu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cerita</a:t>
            </a:r>
            <a:r>
              <a:rPr lang="id-ID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" y="6164567"/>
            <a:ext cx="12158353" cy="705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82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17"/>
    </mc:Choice>
    <mc:Fallback xmlns="">
      <p:transition spd="slow" advTm="12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/>
        </p:blipFill>
        <p:spPr>
          <a:xfrm>
            <a:off x="203200" y="262708"/>
            <a:ext cx="9144000" cy="60110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8832997" y="2046864"/>
            <a:ext cx="2602675" cy="43707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6231" y="996551"/>
            <a:ext cx="7711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B</a:t>
            </a:r>
            <a:r>
              <a:rPr lang="id-ID" sz="3200" b="1" dirty="0" smtClean="0">
                <a:solidFill>
                  <a:srgbClr val="FFFF00"/>
                </a:solidFill>
              </a:rPr>
              <a:t>eberapa hal yang dapat dilakukan saat melakukan tablo.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181" y="2322451"/>
            <a:ext cx="78418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chemeClr val="bg1"/>
                </a:solidFill>
              </a:rPr>
              <a:t>Buatlah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ekspresi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wajah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accent4"/>
                </a:solidFill>
              </a:rPr>
              <a:t>pose </a:t>
            </a:r>
            <a:r>
              <a:rPr lang="en-US" sz="3200" b="1" dirty="0" err="1">
                <a:solidFill>
                  <a:schemeClr val="accent4"/>
                </a:solidFill>
              </a:rPr>
              <a:t>statis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yang </a:t>
            </a:r>
            <a:r>
              <a:rPr lang="en-US" sz="3200" b="1" dirty="0" err="1">
                <a:solidFill>
                  <a:schemeClr val="bg1"/>
                </a:solidFill>
              </a:rPr>
              <a:t>tepat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untuk</a:t>
            </a:r>
            <a:r>
              <a:rPr lang="id-ID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menyampaikan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emosi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dari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karakter</a:t>
            </a:r>
            <a:r>
              <a:rPr lang="en-US" sz="3200" b="1" dirty="0">
                <a:solidFill>
                  <a:schemeClr val="bg1"/>
                </a:solidFill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</a:rPr>
              <a:t>kamu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mainkan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id-ID" sz="3200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chemeClr val="bg1"/>
                </a:solidFill>
              </a:rPr>
              <a:t>Kamu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dapat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menggunakan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berbagai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posisi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</a:rPr>
              <a:t>tubuh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berpose</a:t>
            </a:r>
            <a:r>
              <a:rPr lang="id-ID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sebagai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berikut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131" y="2422371"/>
            <a:ext cx="2163779" cy="2394111"/>
            <a:chOff x="899424" y="1886100"/>
            <a:chExt cx="2163779" cy="23941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5" r="39301"/>
            <a:stretch/>
          </p:blipFill>
          <p:spPr>
            <a:xfrm>
              <a:off x="1524440" y="1886100"/>
              <a:ext cx="927278" cy="202477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99424" y="3910879"/>
              <a:ext cx="2163779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d-ID" b="1" dirty="0" smtClean="0"/>
                <a:t>Posisi tubuh tinggi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58310" y="2412624"/>
            <a:ext cx="2163779" cy="2387810"/>
            <a:chOff x="3358310" y="1886844"/>
            <a:chExt cx="2163779" cy="23878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212"/>
            <a:stretch/>
          </p:blipFill>
          <p:spPr>
            <a:xfrm>
              <a:off x="3949109" y="1886844"/>
              <a:ext cx="982183" cy="202477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358310" y="3905322"/>
              <a:ext cx="2163779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d-ID" b="1" dirty="0" smtClean="0"/>
                <a:t>Posisi tubuh sedang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65708" y="2406323"/>
            <a:ext cx="2163779" cy="2394111"/>
            <a:chOff x="5865708" y="1880543"/>
            <a:chExt cx="2163779" cy="23941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85"/>
            <a:stretch/>
          </p:blipFill>
          <p:spPr>
            <a:xfrm>
              <a:off x="6335845" y="1880543"/>
              <a:ext cx="1223504" cy="202477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865708" y="3905322"/>
              <a:ext cx="2163779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d-ID" b="1" dirty="0" smtClean="0"/>
                <a:t>Posisi tubuh rendah</a:t>
              </a:r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" y="6164567"/>
            <a:ext cx="12158353" cy="705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2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8"/>
    </mc:Choice>
    <mc:Fallback xmlns="">
      <p:transition spd="slow" advTm="15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/>
        </p:blipFill>
        <p:spPr>
          <a:xfrm>
            <a:off x="203200" y="262708"/>
            <a:ext cx="9144000" cy="60110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8832997" y="2046864"/>
            <a:ext cx="2602675" cy="43707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6230" y="914820"/>
            <a:ext cx="7711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B</a:t>
            </a:r>
            <a:r>
              <a:rPr lang="id-ID" sz="3200" b="1" dirty="0" smtClean="0">
                <a:solidFill>
                  <a:srgbClr val="FFFF00"/>
                </a:solidFill>
              </a:rPr>
              <a:t>eberapa hal yang dapat dilakukan saat melakukan tablo.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2044" y="2170130"/>
            <a:ext cx="66798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 </a:t>
            </a:r>
            <a:r>
              <a:rPr lang="en-US" sz="3200" b="1" dirty="0" err="1">
                <a:solidFill>
                  <a:srgbClr val="FFC000"/>
                </a:solidFill>
              </a:rPr>
              <a:t>Gunakan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bentuk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tubuh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yang </a:t>
            </a:r>
            <a:r>
              <a:rPr lang="en-US" sz="3200" b="1" dirty="0" err="1">
                <a:solidFill>
                  <a:schemeClr val="bg1"/>
                </a:solidFill>
              </a:rPr>
              <a:t>berbeda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sesuai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dengan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emosi</a:t>
            </a:r>
            <a:r>
              <a:rPr lang="id-ID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yang </a:t>
            </a:r>
            <a:r>
              <a:rPr lang="en-US" sz="3200" b="1" dirty="0" err="1">
                <a:solidFill>
                  <a:schemeClr val="bg1"/>
                </a:solidFill>
              </a:rPr>
              <a:t>ditampilkan</a:t>
            </a:r>
            <a:r>
              <a:rPr lang="en-US" sz="3200" b="1" dirty="0">
                <a:solidFill>
                  <a:schemeClr val="bg1"/>
                </a:solidFill>
              </a:rPr>
              <a:t>. Ada </a:t>
            </a:r>
            <a:r>
              <a:rPr lang="en-US" sz="3200" b="1" dirty="0" err="1">
                <a:solidFill>
                  <a:schemeClr val="bg1"/>
                </a:solidFill>
              </a:rPr>
              <a:t>dua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macam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bentuk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tubuh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seperti</a:t>
            </a:r>
            <a:r>
              <a:rPr lang="id-ID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berikut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" y="6164567"/>
            <a:ext cx="12158353" cy="705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00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4"/>
    </mc:Choice>
    <mc:Fallback xmlns="">
      <p:transition spd="slow" advTm="9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/>
        </p:blipFill>
        <p:spPr>
          <a:xfrm>
            <a:off x="203200" y="262708"/>
            <a:ext cx="9144000" cy="60110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8832997" y="2046864"/>
            <a:ext cx="2602675" cy="4370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85223" y="1262630"/>
            <a:ext cx="49657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err="1" smtClean="0">
                <a:solidFill>
                  <a:srgbClr val="FFFF00"/>
                </a:solidFill>
              </a:rPr>
              <a:t>Bentuk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</a:t>
            </a:r>
            <a:r>
              <a:rPr lang="en-US" sz="2800" b="1" dirty="0" err="1" smtClean="0">
                <a:solidFill>
                  <a:srgbClr val="FFFF00"/>
                </a:solidFill>
              </a:rPr>
              <a:t>ubuh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</a:t>
            </a:r>
            <a:r>
              <a:rPr lang="en-US" sz="2800" b="1" dirty="0" err="1" smtClean="0">
                <a:solidFill>
                  <a:srgbClr val="FFFF00"/>
                </a:solidFill>
              </a:rPr>
              <a:t>ertutup</a:t>
            </a:r>
            <a:endParaRPr lang="en-US" sz="2800" b="1" dirty="0">
              <a:solidFill>
                <a:srgbClr val="FFFF00"/>
              </a:solidFill>
            </a:endParaRPr>
          </a:p>
          <a:p>
            <a:pPr marL="457200" indent="-457200" defTabSz="51435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Pemain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menutup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beberapa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bagian</a:t>
            </a:r>
            <a:r>
              <a:rPr lang="id-ID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tubuh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sehingga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tidak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dapat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dilihat</a:t>
            </a:r>
            <a:r>
              <a:rPr lang="id-ID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jelas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oleh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penonton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 defTabSz="51435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Contohnya</a:t>
            </a:r>
            <a:r>
              <a:rPr lang="id-ID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menyilangkan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tangan</a:t>
            </a:r>
            <a:r>
              <a:rPr lang="en-US" sz="2800" b="1" dirty="0">
                <a:solidFill>
                  <a:schemeClr val="bg1"/>
                </a:solidFill>
              </a:rPr>
              <a:t> di </a:t>
            </a:r>
            <a:r>
              <a:rPr lang="en-US" sz="2800" b="1" dirty="0" err="1">
                <a:solidFill>
                  <a:schemeClr val="bg1"/>
                </a:solidFill>
              </a:rPr>
              <a:t>depan</a:t>
            </a:r>
            <a:r>
              <a:rPr lang="en-US" sz="2800" b="1" dirty="0">
                <a:solidFill>
                  <a:schemeClr val="bg1"/>
                </a:solidFill>
              </a:rPr>
              <a:t> dada</a:t>
            </a:r>
            <a:r>
              <a:rPr lang="en-US" sz="2800" b="1" dirty="0" smtClean="0">
                <a:solidFill>
                  <a:schemeClr val="bg1"/>
                </a:solidFill>
              </a:rPr>
              <a:t>,</a:t>
            </a:r>
            <a:r>
              <a:rPr lang="id-ID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memeluk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lutut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65" y="923982"/>
            <a:ext cx="1390505" cy="4032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" y="6164567"/>
            <a:ext cx="12158353" cy="705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77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8"/>
    </mc:Choice>
    <mc:Fallback xmlns="">
      <p:transition spd="slow" advTm="17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/>
        </p:blipFill>
        <p:spPr>
          <a:xfrm>
            <a:off x="203200" y="262708"/>
            <a:ext cx="9144000" cy="60110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8832997" y="2046864"/>
            <a:ext cx="2602675" cy="4370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3972" y="1247472"/>
            <a:ext cx="43962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en-US" sz="2800" b="1" dirty="0" err="1" smtClean="0">
                <a:solidFill>
                  <a:srgbClr val="FFFF00"/>
                </a:solidFill>
              </a:rPr>
              <a:t>Bentuk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</a:t>
            </a:r>
            <a:r>
              <a:rPr lang="en-US" sz="2800" b="1" dirty="0" err="1" smtClean="0">
                <a:solidFill>
                  <a:srgbClr val="FFFF00"/>
                </a:solidFill>
              </a:rPr>
              <a:t>ubuh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T</a:t>
            </a:r>
            <a:r>
              <a:rPr lang="en-US" sz="2800" b="1" dirty="0" smtClean="0">
                <a:solidFill>
                  <a:srgbClr val="FFFF00"/>
                </a:solidFill>
              </a:rPr>
              <a:t>erbuka</a:t>
            </a:r>
            <a:endParaRPr lang="id-ID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Pemain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membuka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seluruh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bagian</a:t>
            </a:r>
            <a:r>
              <a:rPr lang="id-ID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tubuh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sehingga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dapat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dilihat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jelas</a:t>
            </a:r>
            <a:r>
              <a:rPr lang="id-ID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oleh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penonton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Contohnya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berdiri</a:t>
            </a:r>
            <a:r>
              <a:rPr lang="id-ID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sambil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merentangkan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kedua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tangan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83" y="941919"/>
            <a:ext cx="2948621" cy="4150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" y="6164567"/>
            <a:ext cx="12158353" cy="705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129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38"/>
    </mc:Choice>
    <mc:Fallback>
      <p:transition spd="slow" advTm="17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/>
        </p:blipFill>
        <p:spPr>
          <a:xfrm>
            <a:off x="203200" y="262708"/>
            <a:ext cx="9144000" cy="60110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8832997" y="2046864"/>
            <a:ext cx="2602675" cy="43707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6231" y="665081"/>
            <a:ext cx="7711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B</a:t>
            </a:r>
            <a:r>
              <a:rPr lang="id-ID" sz="3200" b="1" dirty="0" smtClean="0">
                <a:solidFill>
                  <a:srgbClr val="FFFF00"/>
                </a:solidFill>
              </a:rPr>
              <a:t>eberapa hal yang dapat dilakukan saat melakukan tablo.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4298" y="2006232"/>
            <a:ext cx="78418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4. </a:t>
            </a:r>
            <a:r>
              <a:rPr lang="en-US" sz="3200" b="1" dirty="0" err="1">
                <a:solidFill>
                  <a:schemeClr val="bg1"/>
                </a:solidFill>
              </a:rPr>
              <a:t>Gunakan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ruang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atau</a:t>
            </a:r>
            <a:r>
              <a:rPr lang="en-US" sz="3200" b="1" dirty="0">
                <a:solidFill>
                  <a:schemeClr val="bg1"/>
                </a:solidFill>
              </a:rPr>
              <a:t> area </a:t>
            </a:r>
            <a:r>
              <a:rPr lang="en-US" sz="3200" b="1" dirty="0" err="1">
                <a:solidFill>
                  <a:schemeClr val="bg1"/>
                </a:solidFill>
              </a:rPr>
              <a:t>secara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efektif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tanpa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menutupi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pemain</a:t>
            </a:r>
            <a:r>
              <a:rPr lang="id-ID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lain.Saat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menggunakan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ruang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kamu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perlu</a:t>
            </a:r>
            <a:r>
              <a:rPr lang="id-ID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memikirkan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pengaturan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posisi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gerak</a:t>
            </a:r>
            <a:r>
              <a:rPr lang="id-ID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yang </a:t>
            </a:r>
            <a:r>
              <a:rPr lang="en-US" sz="3200" b="1" dirty="0" err="1">
                <a:solidFill>
                  <a:schemeClr val="bg1"/>
                </a:solidFill>
              </a:rPr>
              <a:t>tepat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sehingga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seluruh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pemain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tablo</a:t>
            </a:r>
            <a:r>
              <a:rPr lang="id-ID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dapat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terlihat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jelas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oleh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penonton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72984" y="1269788"/>
            <a:ext cx="3650543" cy="3697684"/>
            <a:chOff x="2672984" y="1269788"/>
            <a:chExt cx="3650543" cy="36976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984" y="2046864"/>
              <a:ext cx="3650543" cy="29206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6127">
              <a:off x="3640492" y="1269788"/>
              <a:ext cx="1715528" cy="1578286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" y="6164567"/>
            <a:ext cx="12158353" cy="705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4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35"/>
    </mc:Choice>
    <mc:Fallback xmlns="">
      <p:transition spd="slow" advTm="24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3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/>
        </p:blipFill>
        <p:spPr>
          <a:xfrm>
            <a:off x="203200" y="262708"/>
            <a:ext cx="9144000" cy="60110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8832997" y="2046864"/>
            <a:ext cx="2602675" cy="43707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2364" y="976244"/>
            <a:ext cx="7711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B</a:t>
            </a:r>
            <a:r>
              <a:rPr lang="id-ID" sz="3200" b="1" dirty="0" smtClean="0">
                <a:solidFill>
                  <a:srgbClr val="FFFF00"/>
                </a:solidFill>
              </a:rPr>
              <a:t>eberapa hal yang dapat dilakukan saat melakukan tablo.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4432" y="2368856"/>
            <a:ext cx="64093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5. </a:t>
            </a:r>
            <a:r>
              <a:rPr lang="en-US" sz="3200" b="1" dirty="0" err="1">
                <a:solidFill>
                  <a:srgbClr val="FFC000"/>
                </a:solidFill>
              </a:rPr>
              <a:t>Fokus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saat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melakukan</a:t>
            </a:r>
            <a:r>
              <a:rPr lang="en-US" sz="3200" b="1" dirty="0">
                <a:solidFill>
                  <a:srgbClr val="FFC000"/>
                </a:solidFill>
              </a:rPr>
              <a:t> pose </a:t>
            </a:r>
            <a:r>
              <a:rPr lang="en-US" sz="3200" b="1" dirty="0">
                <a:solidFill>
                  <a:schemeClr val="bg1"/>
                </a:solidFill>
              </a:rPr>
              <a:t>agar </a:t>
            </a:r>
            <a:r>
              <a:rPr lang="en-US" sz="3200" b="1" dirty="0" err="1">
                <a:solidFill>
                  <a:schemeClr val="bg1"/>
                </a:solidFill>
              </a:rPr>
              <a:t>pesan</a:t>
            </a:r>
            <a:r>
              <a:rPr lang="en-US" sz="3200" b="1" dirty="0">
                <a:solidFill>
                  <a:schemeClr val="bg1"/>
                </a:solidFill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</a:rPr>
              <a:t>terkandung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didalam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tablo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dapat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tersampaikan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dengan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baik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kepada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penonton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" y="6164567"/>
            <a:ext cx="12158353" cy="705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26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0"/>
    </mc:Choice>
    <mc:Fallback xmlns="">
      <p:transition spd="slow" advTm="7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10224928" y="3026534"/>
            <a:ext cx="1952035" cy="3278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" y="6165279"/>
            <a:ext cx="12161520" cy="705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3456" y="935788"/>
            <a:ext cx="6256758" cy="1077218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Hana </a:t>
            </a:r>
            <a:r>
              <a:rPr lang="en-US" sz="3200" b="1" dirty="0" err="1"/>
              <a:t>dan</a:t>
            </a:r>
            <a:r>
              <a:rPr lang="en-US" sz="3200" b="1" dirty="0"/>
              <a:t> Hani </a:t>
            </a:r>
            <a:r>
              <a:rPr lang="en-US" sz="3200" b="1" dirty="0" err="1"/>
              <a:t>sedang</a:t>
            </a:r>
            <a:r>
              <a:rPr lang="en-US" sz="3200" b="1" dirty="0"/>
              <a:t> </a:t>
            </a:r>
            <a:r>
              <a:rPr lang="en-US" sz="3200" b="1" dirty="0" err="1" smtClean="0"/>
              <a:t>dalam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perjalanan</a:t>
            </a:r>
            <a:r>
              <a:rPr lang="en-US" sz="3200" b="1" dirty="0" smtClean="0"/>
              <a:t> </a:t>
            </a:r>
            <a:r>
              <a:rPr lang="en-US" sz="3200" b="1" dirty="0" err="1"/>
              <a:t>pulang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/>
              <a:t>sekolah</a:t>
            </a:r>
            <a:r>
              <a:rPr lang="en-US" sz="3200" b="1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532" y="2730998"/>
            <a:ext cx="6247132" cy="1077218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/>
              <a:t>Mereka</a:t>
            </a:r>
            <a:r>
              <a:rPr lang="en-US" sz="3200" b="1" dirty="0"/>
              <a:t> </a:t>
            </a:r>
            <a:r>
              <a:rPr lang="en-US" sz="3200" b="1" dirty="0" err="1"/>
              <a:t>melihat</a:t>
            </a:r>
            <a:r>
              <a:rPr lang="en-US" sz="3200" b="1" dirty="0"/>
              <a:t> </a:t>
            </a:r>
            <a:r>
              <a:rPr lang="en-US" sz="3200" b="1" dirty="0" err="1"/>
              <a:t>seekor</a:t>
            </a:r>
            <a:r>
              <a:rPr lang="en-US" sz="3200" b="1" dirty="0"/>
              <a:t> </a:t>
            </a:r>
            <a:r>
              <a:rPr lang="en-US" sz="3200" b="1" dirty="0" err="1" smtClean="0"/>
              <a:t>anak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kucing</a:t>
            </a:r>
            <a:r>
              <a:rPr lang="en-US" sz="3200" b="1" dirty="0" smtClean="0"/>
              <a:t> </a:t>
            </a:r>
            <a:r>
              <a:rPr lang="en-US" sz="3200" b="1" dirty="0"/>
              <a:t>yang </a:t>
            </a:r>
            <a:r>
              <a:rPr lang="en-US" sz="3200" b="1" dirty="0" err="1"/>
              <a:t>kurus</a:t>
            </a:r>
            <a:r>
              <a:rPr lang="en-US" sz="3200" b="1" dirty="0"/>
              <a:t> di </a:t>
            </a:r>
            <a:r>
              <a:rPr lang="en-US" sz="3200" b="1" dirty="0" err="1" smtClean="0"/>
              <a:t>pinggir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jalan</a:t>
            </a:r>
            <a:r>
              <a:rPr lang="en-US" sz="3200" b="1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83456" y="4252844"/>
            <a:ext cx="6256758" cy="1569660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sz="3200" b="1" dirty="0"/>
              <a:t>Mereka berhenti sejenak dan </a:t>
            </a:r>
            <a:r>
              <a:rPr lang="nn-NO" sz="3200" b="1" dirty="0" smtClean="0"/>
              <a:t>membelai</a:t>
            </a:r>
            <a:r>
              <a:rPr lang="id-ID" sz="3200" b="1" dirty="0" smtClean="0"/>
              <a:t> </a:t>
            </a:r>
            <a:r>
              <a:rPr lang="nn-NO" sz="3200" b="1" dirty="0" smtClean="0"/>
              <a:t>kepala </a:t>
            </a:r>
            <a:r>
              <a:rPr lang="nn-NO" sz="3200" b="1" dirty="0"/>
              <a:t>anak kucing tersebut.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8299" y="128374"/>
            <a:ext cx="537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Perhatikan contoh tablo berikut.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64" y="2667187"/>
            <a:ext cx="2419550" cy="120484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6" y="4370069"/>
            <a:ext cx="2419550" cy="133521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1" y="868670"/>
            <a:ext cx="2413875" cy="136339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5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2"/>
    </mc:Choice>
    <mc:Fallback xmlns="">
      <p:transition spd="slow" advTm="15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" y="6165279"/>
            <a:ext cx="12161520" cy="705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4562" y="894811"/>
            <a:ext cx="6476261" cy="2062103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/>
              <a:t>Mereka</a:t>
            </a:r>
            <a:r>
              <a:rPr lang="en-US" sz="3200" b="1" dirty="0"/>
              <a:t> </a:t>
            </a:r>
            <a:r>
              <a:rPr lang="en-US" sz="3200" b="1" dirty="0" err="1"/>
              <a:t>merasa</a:t>
            </a:r>
            <a:r>
              <a:rPr lang="en-US" sz="3200" b="1" dirty="0"/>
              <a:t> </a:t>
            </a:r>
            <a:r>
              <a:rPr lang="en-US" sz="3200" b="1" dirty="0" err="1"/>
              <a:t>kasihan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 smtClean="0"/>
              <a:t>anak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kucing</a:t>
            </a:r>
            <a:r>
              <a:rPr lang="en-US" sz="3200" b="1" dirty="0" smtClean="0"/>
              <a:t> </a:t>
            </a:r>
            <a:r>
              <a:rPr lang="en-US" sz="3200" b="1" dirty="0" err="1"/>
              <a:t>tersebut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membawa</a:t>
            </a:r>
            <a:r>
              <a:rPr lang="en-US" sz="3200" b="1" dirty="0"/>
              <a:t> </a:t>
            </a:r>
            <a:r>
              <a:rPr lang="en-US" sz="3200" b="1" dirty="0" err="1" smtClean="0"/>
              <a:t>anak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kucing</a:t>
            </a:r>
            <a:r>
              <a:rPr lang="en-US" sz="3200" b="1" dirty="0" smtClean="0"/>
              <a:t> </a:t>
            </a:r>
            <a:r>
              <a:rPr lang="en-US" sz="3200" b="1" dirty="0" err="1"/>
              <a:t>tersebut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 smtClean="0"/>
              <a:t>dipelihara</a:t>
            </a:r>
            <a:r>
              <a:rPr lang="id-ID" sz="3200" b="1" dirty="0" smtClean="0"/>
              <a:t> </a:t>
            </a:r>
            <a:r>
              <a:rPr lang="en-US" sz="3200" b="1" dirty="0" smtClean="0"/>
              <a:t>di </a:t>
            </a:r>
            <a:r>
              <a:rPr lang="en-US" sz="3200" b="1" dirty="0" err="1"/>
              <a:t>rumahnya</a:t>
            </a:r>
            <a:r>
              <a:rPr lang="en-US" sz="3200" b="1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087" y="4213592"/>
            <a:ext cx="6476261" cy="1569660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sz="3200" b="1" dirty="0"/>
              <a:t>Sesampainya di rumah, Hana dan </a:t>
            </a:r>
            <a:r>
              <a:rPr lang="nn-NO" sz="3200" b="1" dirty="0" smtClean="0"/>
              <a:t>Hani</a:t>
            </a:r>
            <a:r>
              <a:rPr lang="id-ID" sz="3200" b="1" dirty="0" smtClean="0"/>
              <a:t> </a:t>
            </a:r>
            <a:r>
              <a:rPr lang="nn-NO" sz="3200" b="1" dirty="0" smtClean="0"/>
              <a:t>memberikan </a:t>
            </a:r>
            <a:r>
              <a:rPr lang="nn-NO" sz="3200" b="1" dirty="0"/>
              <a:t>makan dan minum </a:t>
            </a:r>
            <a:r>
              <a:rPr lang="nn-NO" sz="3200" b="1" dirty="0" smtClean="0"/>
              <a:t>untuk</a:t>
            </a:r>
            <a:r>
              <a:rPr lang="id-ID" sz="3200" b="1" dirty="0" smtClean="0"/>
              <a:t> </a:t>
            </a:r>
            <a:r>
              <a:rPr lang="nn-NO" sz="3200" b="1" dirty="0" smtClean="0"/>
              <a:t>anak </a:t>
            </a:r>
            <a:r>
              <a:rPr lang="nn-NO" sz="3200" b="1" dirty="0"/>
              <a:t>kucing tersebut.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1" y="1252911"/>
            <a:ext cx="2413875" cy="134590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48" y="4353678"/>
            <a:ext cx="2542475" cy="128948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10224928" y="3026534"/>
            <a:ext cx="1952035" cy="3278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38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2"/>
    </mc:Choice>
    <mc:Fallback xmlns="">
      <p:transition spd="slow" advTm="9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8431936" y="2610465"/>
            <a:ext cx="3760064" cy="3687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019" y="158857"/>
            <a:ext cx="6347258" cy="7150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r>
              <a:rPr lang="id-ID" sz="3600" b="1" dirty="0" smtClean="0"/>
              <a:t>. Improvisasi dalam Seni Peran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92693" y="1257455"/>
            <a:ext cx="78604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Improvisasi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 smtClean="0">
                <a:solidFill>
                  <a:schemeClr val="accent5"/>
                </a:solidFill>
              </a:rPr>
              <a:t>kegiatan</a:t>
            </a:r>
            <a:r>
              <a:rPr lang="id-ID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</a:rPr>
              <a:t>penggambaran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karakter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adegan</a:t>
            </a:r>
            <a:r>
              <a:rPr lang="en-US" sz="3200" b="1" dirty="0">
                <a:solidFill>
                  <a:schemeClr val="accent5"/>
                </a:solidFill>
              </a:rPr>
              <a:t> yang </a:t>
            </a:r>
            <a:r>
              <a:rPr lang="en-US" sz="3200" b="1" dirty="0" err="1" smtClean="0">
                <a:solidFill>
                  <a:schemeClr val="accent5"/>
                </a:solidFill>
              </a:rPr>
              <a:t>dilakukan</a:t>
            </a:r>
            <a:r>
              <a:rPr lang="id-ID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</a:rPr>
              <a:t>secara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spontan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/>
              <a:t>tanpa</a:t>
            </a:r>
            <a:r>
              <a:rPr lang="en-US" sz="3200" b="1" dirty="0"/>
              <a:t> </a:t>
            </a:r>
            <a:r>
              <a:rPr lang="en-US" sz="3200" b="1" dirty="0" err="1"/>
              <a:t>latihan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persiapan</a:t>
            </a:r>
            <a:r>
              <a:rPr lang="en-US" sz="3200" b="1" dirty="0" smtClean="0"/>
              <a:t>.</a:t>
            </a:r>
            <a:r>
              <a:rPr lang="id-ID" sz="3200" b="1" dirty="0" smtClean="0"/>
              <a:t> </a:t>
            </a:r>
          </a:p>
          <a:p>
            <a:endParaRPr lang="id-ID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Pemain</a:t>
            </a:r>
            <a:r>
              <a:rPr lang="en-US" sz="3200" b="1" dirty="0" smtClean="0"/>
              <a:t> </a:t>
            </a:r>
            <a:r>
              <a:rPr lang="en-US" sz="3200" b="1" dirty="0" err="1"/>
              <a:t>teater</a:t>
            </a:r>
            <a:r>
              <a:rPr lang="en-US" sz="3200" b="1" dirty="0"/>
              <a:t> </a:t>
            </a:r>
            <a:r>
              <a:rPr lang="en-US" sz="3200" b="1" dirty="0" err="1"/>
              <a:t>dapat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membuat</a:t>
            </a:r>
            <a:r>
              <a:rPr lang="en-US" sz="3200" b="1" dirty="0">
                <a:solidFill>
                  <a:schemeClr val="accent5"/>
                </a:solidFill>
              </a:rPr>
              <a:t> dialog, </a:t>
            </a:r>
            <a:r>
              <a:rPr lang="en-US" sz="3200" b="1" dirty="0" err="1">
                <a:solidFill>
                  <a:schemeClr val="accent5"/>
                </a:solidFill>
              </a:rPr>
              <a:t>berakting,dan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menggunakan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properti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tanpa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</a:rPr>
              <a:t>menggunakan</a:t>
            </a:r>
            <a:r>
              <a:rPr lang="id-ID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</a:rPr>
              <a:t>naskah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err="1"/>
              <a:t>seiring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berjalannya</a:t>
            </a:r>
            <a:r>
              <a:rPr lang="en-US" sz="3200" b="1" dirty="0"/>
              <a:t> </a:t>
            </a:r>
            <a:r>
              <a:rPr lang="en-US" sz="3200" b="1" dirty="0" err="1"/>
              <a:t>pertunjukan</a:t>
            </a:r>
            <a:r>
              <a:rPr lang="en-US" sz="3200" b="1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366731"/>
      </p:ext>
    </p:extLst>
  </p:cSld>
  <p:clrMapOvr>
    <a:masterClrMapping/>
  </p:clrMapOvr>
  <p:transition spd="med" advTm="987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21" y="2311677"/>
            <a:ext cx="6187080" cy="437487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03386" y="649144"/>
            <a:ext cx="8430731" cy="1067077"/>
            <a:chOff x="1611544" y="3343853"/>
            <a:chExt cx="5883878" cy="617687"/>
          </a:xfrm>
          <a:solidFill>
            <a:srgbClr val="92D050"/>
          </a:solidFill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6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477431" y="3343853"/>
              <a:ext cx="4415612" cy="609600"/>
            </a:xfrm>
            <a:prstGeom prst="rect">
              <a:avLst/>
            </a:prstGeom>
            <a:noFill/>
          </p:spPr>
          <p:txBody>
            <a:bodyPr vert="horz" lIns="47988" tIns="47988" rIns="47988" bIns="47988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rgbClr val="FFA513"/>
                </a:buClr>
                <a:buNone/>
                <a:defRPr/>
              </a:pPr>
              <a:r>
                <a:rPr lang="id-ID" sz="3732" b="1" dirty="0" smtClean="0">
                  <a:solidFill>
                    <a:schemeClr val="tx1"/>
                  </a:solidFill>
                </a:rPr>
                <a:t>Bermain Peran Bersama</a:t>
              </a:r>
              <a:endParaRPr lang="nn-NO" sz="3732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2830" y="448514"/>
            <a:ext cx="1543494" cy="1543494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9792" y="448528"/>
            <a:ext cx="1543494" cy="1543494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9792" y="448527"/>
            <a:ext cx="1543494" cy="154349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3102" y="599974"/>
            <a:ext cx="1336874" cy="1338768"/>
            <a:chOff x="2895601" y="-542991"/>
            <a:chExt cx="960519" cy="961878"/>
          </a:xfrm>
          <a:solidFill>
            <a:srgbClr val="92D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  <a:grpFill/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6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6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7027" y="-488577"/>
              <a:ext cx="756881" cy="537976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/>
              <a:r>
                <a:rPr lang="en-US" sz="4266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425" y="-119089"/>
              <a:ext cx="331893" cy="537976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/>
              <a:r>
                <a:rPr lang="id-ID" sz="4266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4266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9037" y="2602159"/>
            <a:ext cx="5239712" cy="609952"/>
            <a:chOff x="298981" y="2086583"/>
            <a:chExt cx="3930808" cy="4575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Right Triangle 29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7427" y="2746638"/>
            <a:ext cx="5239712" cy="609952"/>
            <a:chOff x="298981" y="2086583"/>
            <a:chExt cx="3930808" cy="457583"/>
          </a:xfrm>
          <a:solidFill>
            <a:schemeClr val="accent6">
              <a:lumMod val="5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" name="Right Triangle 3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2152" y="2742618"/>
            <a:ext cx="435496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 err="1">
                <a:solidFill>
                  <a:schemeClr val="bg1"/>
                </a:solidFill>
              </a:rPr>
              <a:t>Tujuan</a:t>
            </a:r>
            <a:r>
              <a:rPr lang="en-US" sz="3199" b="1" dirty="0">
                <a:solidFill>
                  <a:schemeClr val="bg1"/>
                </a:solidFill>
              </a:rPr>
              <a:t> </a:t>
            </a:r>
            <a:r>
              <a:rPr lang="en-US" sz="3199" b="1" dirty="0" err="1">
                <a:solidFill>
                  <a:schemeClr val="bg1"/>
                </a:solidFill>
              </a:rPr>
              <a:t>Pembelajaran</a:t>
            </a:r>
            <a:endParaRPr lang="en-US" sz="3199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427" y="3404272"/>
            <a:ext cx="6150533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4.1 Menjelaskan cara melakukan eksplorasi gerak dalam seni peran.</a:t>
            </a:r>
          </a:p>
          <a:p>
            <a:r>
              <a:rPr lang="id-ID" dirty="0" smtClean="0"/>
              <a:t>4.2 Melakukan eksplorasi gerak menggunakan berbagai jenis rangsangan di sekitar.</a:t>
            </a:r>
          </a:p>
          <a:p>
            <a:r>
              <a:rPr lang="id-ID" dirty="0" smtClean="0"/>
              <a:t>4.3 Menjelaskan unsur-unsur seni peran.</a:t>
            </a:r>
          </a:p>
          <a:p>
            <a:r>
              <a:rPr lang="id-ID" dirty="0" smtClean="0"/>
              <a:t>4.4 Menentukan unsur-unsur seni peran dalam pementasan teater.</a:t>
            </a:r>
          </a:p>
          <a:p>
            <a:r>
              <a:rPr lang="id-ID" dirty="0" smtClean="0"/>
              <a:t>4.5 Menjelaskan pengertian tablo dan hal-hal yang dilakukan saat pertunjukan tablo.</a:t>
            </a:r>
          </a:p>
          <a:p>
            <a:r>
              <a:rPr lang="id-ID" dirty="0" smtClean="0"/>
              <a:t>4.6 Menjelaskan pengertian improvisasi dan cara melakukannya.</a:t>
            </a:r>
          </a:p>
          <a:p>
            <a:r>
              <a:rPr lang="id-ID" dirty="0" smtClean="0"/>
              <a:t>4.7 Melakukan pementasan peran berdasarkan cerita legenda.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1849">
        <p14:pan dir="u"/>
      </p:transition>
    </mc:Choice>
    <mc:Fallback xmlns="">
      <p:transition spd="slow" advTm="418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6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8431936" y="2610465"/>
            <a:ext cx="3760064" cy="368766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4829" y="305275"/>
            <a:ext cx="6003096" cy="1191816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b="1" dirty="0" smtClean="0">
                <a:solidFill>
                  <a:schemeClr val="bg1"/>
                </a:solidFill>
              </a:rPr>
              <a:t>al </a:t>
            </a:r>
            <a:r>
              <a:rPr lang="en-US" sz="3200" b="1" dirty="0" smtClean="0">
                <a:solidFill>
                  <a:schemeClr val="bg1"/>
                </a:solidFill>
              </a:rPr>
              <a:t>yang</a:t>
            </a:r>
            <a:r>
              <a:rPr lang="id-ID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harus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diperhatikan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saat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berimprovisasi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829" y="1717539"/>
            <a:ext cx="81771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/>
              <a:t>1. </a:t>
            </a:r>
            <a:r>
              <a:rPr lang="en-US" sz="2800" b="1" dirty="0" err="1" smtClean="0">
                <a:solidFill>
                  <a:schemeClr val="accent5"/>
                </a:solidFill>
              </a:rPr>
              <a:t>Tentukan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</a:rPr>
              <a:t>karakter</a:t>
            </a:r>
            <a:r>
              <a:rPr lang="en-US" sz="2800" b="1" dirty="0">
                <a:solidFill>
                  <a:schemeClr val="accent5"/>
                </a:solidFill>
              </a:rPr>
              <a:t> </a:t>
            </a:r>
            <a:r>
              <a:rPr lang="en-US" sz="2800" b="1" dirty="0"/>
              <a:t>yang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dimainkan</a:t>
            </a:r>
            <a:r>
              <a:rPr lang="en-US" sz="2800" b="1" dirty="0"/>
              <a:t>, </a:t>
            </a:r>
            <a:r>
              <a:rPr lang="en-US" sz="2800" b="1" dirty="0" err="1">
                <a:solidFill>
                  <a:schemeClr val="accent5"/>
                </a:solidFill>
              </a:rPr>
              <a:t>apa</a:t>
            </a:r>
            <a:r>
              <a:rPr lang="en-US" sz="2800" b="1" dirty="0">
                <a:solidFill>
                  <a:schemeClr val="accent5"/>
                </a:solidFill>
              </a:rPr>
              <a:t> yang </a:t>
            </a:r>
            <a:r>
              <a:rPr lang="en-US" sz="2800" b="1" dirty="0" err="1" smtClean="0">
                <a:solidFill>
                  <a:schemeClr val="accent5"/>
                </a:solidFill>
              </a:rPr>
              <a:t>akan</a:t>
            </a:r>
            <a:r>
              <a:rPr lang="id-ID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dilakukan</a:t>
            </a:r>
            <a:r>
              <a:rPr lang="en-US" sz="2800" b="1" dirty="0" smtClean="0"/>
              <a:t> </a:t>
            </a:r>
            <a:r>
              <a:rPr lang="en-US" sz="2800" b="1" dirty="0" err="1"/>
              <a:t>oleh</a:t>
            </a:r>
            <a:r>
              <a:rPr lang="en-US" sz="2800" b="1" dirty="0"/>
              <a:t> </a:t>
            </a:r>
            <a:r>
              <a:rPr lang="en-US" sz="2800" b="1" dirty="0" err="1"/>
              <a:t>karakter</a:t>
            </a:r>
            <a:r>
              <a:rPr lang="en-US" sz="2800" b="1" dirty="0"/>
              <a:t> </a:t>
            </a:r>
            <a:r>
              <a:rPr lang="en-US" sz="2800" b="1" dirty="0" err="1"/>
              <a:t>tersebut</a:t>
            </a:r>
            <a:r>
              <a:rPr lang="en-US" sz="2800" b="1" dirty="0"/>
              <a:t>, </a:t>
            </a:r>
            <a:r>
              <a:rPr lang="en-US" sz="2800" b="1" dirty="0" err="1"/>
              <a:t>dan</a:t>
            </a:r>
            <a:r>
              <a:rPr lang="en-US" sz="2800" b="1" dirty="0"/>
              <a:t> di mana </a:t>
            </a:r>
            <a:r>
              <a:rPr lang="en-US" sz="2800" b="1" dirty="0" err="1"/>
              <a:t>kejadian</a:t>
            </a:r>
            <a:r>
              <a:rPr lang="en-US" sz="2800" b="1" dirty="0"/>
              <a:t> </a:t>
            </a:r>
            <a:r>
              <a:rPr lang="en-US" sz="2800" b="1" dirty="0" err="1" smtClean="0"/>
              <a:t>atau</a:t>
            </a:r>
            <a:r>
              <a:rPr lang="id-ID" sz="2800" b="1" dirty="0" smtClean="0"/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peristiwa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>
                <a:solidFill>
                  <a:schemeClr val="accent5"/>
                </a:solidFill>
              </a:rPr>
              <a:t>yang </a:t>
            </a:r>
            <a:r>
              <a:rPr lang="en-US" sz="2800" b="1" dirty="0" err="1">
                <a:solidFill>
                  <a:schemeClr val="accent5"/>
                </a:solidFill>
              </a:rPr>
              <a:t>dilakukan</a:t>
            </a:r>
            <a:r>
              <a:rPr lang="en-US" sz="2800" b="1" dirty="0"/>
              <a:t> </a:t>
            </a:r>
            <a:r>
              <a:rPr lang="en-US" sz="2800" b="1" dirty="0" err="1"/>
              <a:t>oleh</a:t>
            </a:r>
            <a:r>
              <a:rPr lang="en-US" sz="2800" b="1" dirty="0"/>
              <a:t> </a:t>
            </a:r>
            <a:r>
              <a:rPr lang="en-US" sz="2800" b="1" dirty="0" err="1"/>
              <a:t>karakter</a:t>
            </a:r>
            <a:r>
              <a:rPr lang="en-US" sz="2800" b="1" dirty="0"/>
              <a:t> </a:t>
            </a:r>
            <a:r>
              <a:rPr lang="en-US" sz="2800" b="1" dirty="0" err="1"/>
              <a:t>berlangsung</a:t>
            </a:r>
            <a:r>
              <a:rPr lang="en-US" sz="2800" b="1" dirty="0" smtClean="0"/>
              <a:t>.</a:t>
            </a:r>
            <a:endParaRPr lang="id-ID" sz="2800" b="1" dirty="0" smtClean="0"/>
          </a:p>
          <a:p>
            <a:endParaRPr lang="id-ID" sz="2800" b="1" dirty="0" smtClean="0"/>
          </a:p>
          <a:p>
            <a:r>
              <a:rPr lang="id-ID" sz="2800" b="1" dirty="0" smtClean="0"/>
              <a:t>2. </a:t>
            </a:r>
            <a:r>
              <a:rPr lang="en-US" sz="2800" b="1" dirty="0" err="1" smtClean="0">
                <a:solidFill>
                  <a:schemeClr val="accent5"/>
                </a:solidFill>
              </a:rPr>
              <a:t>Gunakan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>
                <a:solidFill>
                  <a:schemeClr val="accent5"/>
                </a:solidFill>
              </a:rPr>
              <a:t>dialog </a:t>
            </a:r>
            <a:r>
              <a:rPr lang="en-US" sz="2800" b="1" dirty="0"/>
              <a:t>yang </a:t>
            </a:r>
            <a:r>
              <a:rPr lang="en-US" sz="2800" b="1" dirty="0" err="1"/>
              <a:t>menarik</a:t>
            </a:r>
            <a:r>
              <a:rPr lang="en-US" sz="2800" b="1" dirty="0"/>
              <a:t>. </a:t>
            </a:r>
            <a:r>
              <a:rPr lang="en-US" sz="2800" b="1" dirty="0" err="1"/>
              <a:t>Perhatikan</a:t>
            </a:r>
            <a:r>
              <a:rPr lang="en-US" sz="2800" b="1" dirty="0"/>
              <a:t> </a:t>
            </a:r>
            <a:r>
              <a:rPr lang="en-US" sz="2800" b="1" dirty="0" err="1"/>
              <a:t>contoh</a:t>
            </a:r>
            <a:r>
              <a:rPr lang="en-US" sz="2800" b="1" dirty="0"/>
              <a:t> dialog </a:t>
            </a:r>
            <a:r>
              <a:rPr lang="en-US" sz="2800" b="1" dirty="0" err="1"/>
              <a:t>berikut</a:t>
            </a:r>
            <a:r>
              <a:rPr lang="en-US" sz="2800" b="1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855" y="1497091"/>
            <a:ext cx="7944265" cy="459700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5"/>
                </a:solidFill>
              </a:rPr>
              <a:t>Pemain</a:t>
            </a:r>
            <a:r>
              <a:rPr lang="en-US" sz="2400" b="1" dirty="0">
                <a:solidFill>
                  <a:schemeClr val="accent5"/>
                </a:solidFill>
              </a:rPr>
              <a:t> A: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biasanya</a:t>
            </a:r>
            <a:r>
              <a:rPr lang="en-US" sz="2400" b="1" dirty="0"/>
              <a:t> </a:t>
            </a:r>
            <a:r>
              <a:rPr lang="en-US" sz="2400" b="1" dirty="0" err="1"/>
              <a:t>kamu</a:t>
            </a:r>
            <a:r>
              <a:rPr lang="en-US" sz="2400" b="1" dirty="0"/>
              <a:t> </a:t>
            </a:r>
            <a:r>
              <a:rPr lang="en-US" sz="2400" b="1" dirty="0" err="1"/>
              <a:t>terlihat</a:t>
            </a:r>
            <a:r>
              <a:rPr lang="en-US" sz="2400" b="1" dirty="0"/>
              <a:t> </a:t>
            </a:r>
            <a:r>
              <a:rPr lang="en-US" sz="2400" b="1" dirty="0" err="1"/>
              <a:t>gelisah</a:t>
            </a:r>
            <a:r>
              <a:rPr lang="en-US" sz="2400" b="1" dirty="0"/>
              <a:t> </a:t>
            </a:r>
            <a:r>
              <a:rPr lang="en-US" sz="2400" b="1" dirty="0" err="1"/>
              <a:t>seperti</a:t>
            </a:r>
            <a:r>
              <a:rPr lang="en-US" sz="2400" b="1" dirty="0"/>
              <a:t> </a:t>
            </a:r>
            <a:r>
              <a:rPr lang="en-US" sz="2400" b="1" dirty="0" err="1"/>
              <a:t>itu</a:t>
            </a:r>
            <a:r>
              <a:rPr lang="en-US" sz="2400" b="1" dirty="0" smtClean="0"/>
              <a:t>.</a:t>
            </a:r>
            <a:endParaRPr lang="id-ID" sz="2400" b="1" dirty="0" smtClean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Pemain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B: </a:t>
            </a:r>
            <a:r>
              <a:rPr lang="en-US" sz="2400" b="1" dirty="0" err="1"/>
              <a:t>Iya</a:t>
            </a:r>
            <a:r>
              <a:rPr lang="en-US" sz="2400" b="1" dirty="0"/>
              <a:t>, </a:t>
            </a:r>
            <a:r>
              <a:rPr lang="en-US" sz="2400" b="1" dirty="0" err="1"/>
              <a:t>aku</a:t>
            </a:r>
            <a:r>
              <a:rPr lang="en-US" sz="2400" b="1" dirty="0"/>
              <a:t> </a:t>
            </a:r>
            <a:r>
              <a:rPr lang="en-US" sz="2400" b="1" dirty="0" err="1"/>
              <a:t>lupa</a:t>
            </a:r>
            <a:r>
              <a:rPr lang="en-US" sz="2400" b="1" dirty="0"/>
              <a:t> </a:t>
            </a:r>
            <a:r>
              <a:rPr lang="en-US" sz="2400" b="1" dirty="0" err="1"/>
              <a:t>membawa</a:t>
            </a:r>
            <a:r>
              <a:rPr lang="en-US" sz="2400" b="1" dirty="0"/>
              <a:t> </a:t>
            </a:r>
            <a:r>
              <a:rPr lang="en-US" sz="2400" b="1" dirty="0" err="1"/>
              <a:t>tugas</a:t>
            </a:r>
            <a:r>
              <a:rPr lang="en-US" sz="2400" b="1" dirty="0"/>
              <a:t> yang </a:t>
            </a:r>
            <a:r>
              <a:rPr lang="en-US" sz="2400" b="1" dirty="0" err="1" smtClean="0"/>
              <a:t>harus</a:t>
            </a:r>
            <a:r>
              <a:rPr lang="id-ID" sz="2400" b="1" dirty="0" smtClean="0"/>
              <a:t> </a:t>
            </a:r>
            <a:r>
              <a:rPr lang="en-US" sz="2400" b="1" dirty="0" err="1" smtClean="0"/>
              <a:t>dikumpulkan</a:t>
            </a:r>
            <a:r>
              <a:rPr lang="en-US" sz="2400" b="1" dirty="0" smtClean="0"/>
              <a:t> </a:t>
            </a:r>
            <a:r>
              <a:rPr lang="en-US" sz="2400" b="1" dirty="0" err="1"/>
              <a:t>hari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 smtClean="0"/>
              <a:t>.</a:t>
            </a:r>
            <a:endParaRPr lang="id-ID" sz="2400" b="1" dirty="0" smtClean="0"/>
          </a:p>
          <a:p>
            <a:endParaRPr lang="id-ID" sz="2400" b="1" dirty="0" smtClean="0"/>
          </a:p>
          <a:p>
            <a:r>
              <a:rPr lang="id-ID" sz="2400" b="1" dirty="0" smtClean="0">
                <a:solidFill>
                  <a:schemeClr val="accent5"/>
                </a:solidFill>
              </a:rPr>
              <a:t>Pemain A: </a:t>
            </a:r>
            <a:r>
              <a:rPr lang="en-US" sz="2400" b="1" dirty="0" smtClean="0"/>
              <a:t>Oh</a:t>
            </a:r>
            <a:r>
              <a:rPr lang="en-US" sz="2400" b="1" dirty="0"/>
              <a:t>, </a:t>
            </a:r>
            <a:r>
              <a:rPr lang="en-US" sz="2400" b="1" dirty="0" err="1"/>
              <a:t>tugas</a:t>
            </a:r>
            <a:r>
              <a:rPr lang="en-US" sz="2400" b="1" dirty="0"/>
              <a:t> </a:t>
            </a:r>
            <a:r>
              <a:rPr lang="en-US" sz="2400" b="1" dirty="0" err="1"/>
              <a:t>menggambar</a:t>
            </a:r>
            <a:r>
              <a:rPr lang="en-US" sz="2400" b="1" dirty="0"/>
              <a:t> </a:t>
            </a:r>
            <a:r>
              <a:rPr lang="en-US" sz="2400" b="1" dirty="0" err="1"/>
              <a:t>imajinasi</a:t>
            </a:r>
            <a:r>
              <a:rPr lang="en-US" sz="2400" b="1" dirty="0"/>
              <a:t> </a:t>
            </a:r>
            <a:r>
              <a:rPr lang="en-US" sz="2400" b="1" dirty="0" err="1"/>
              <a:t>itu</a:t>
            </a:r>
            <a:r>
              <a:rPr lang="en-US" sz="2400" b="1" dirty="0"/>
              <a:t>, </a:t>
            </a:r>
            <a:r>
              <a:rPr lang="en-US" sz="2400" b="1" dirty="0" err="1"/>
              <a:t>ya</a:t>
            </a:r>
            <a:r>
              <a:rPr lang="en-US" sz="2400" b="1" dirty="0" smtClean="0"/>
              <a:t>?</a:t>
            </a:r>
            <a:endParaRPr lang="id-ID" sz="2400" b="1" dirty="0" smtClean="0"/>
          </a:p>
          <a:p>
            <a:r>
              <a:rPr lang="id-ID" sz="2400" b="1" dirty="0" smtClean="0">
                <a:solidFill>
                  <a:srgbClr val="FF0000"/>
                </a:solidFill>
              </a:rPr>
              <a:t>Pemain B: </a:t>
            </a:r>
            <a:r>
              <a:rPr lang="en-US" sz="2400" b="1" dirty="0" err="1" smtClean="0"/>
              <a:t>Iya</a:t>
            </a:r>
            <a:r>
              <a:rPr lang="en-US" sz="2400" b="1" dirty="0"/>
              <a:t>, </a:t>
            </a:r>
            <a:r>
              <a:rPr lang="en-US" sz="2400" b="1" dirty="0" err="1"/>
              <a:t>tadi</a:t>
            </a:r>
            <a:r>
              <a:rPr lang="en-US" sz="2400" b="1" dirty="0"/>
              <a:t> </a:t>
            </a:r>
            <a:r>
              <a:rPr lang="en-US" sz="2400" b="1" dirty="0" err="1"/>
              <a:t>pagi</a:t>
            </a:r>
            <a:r>
              <a:rPr lang="en-US" sz="2400" b="1" dirty="0"/>
              <a:t> </a:t>
            </a:r>
            <a:r>
              <a:rPr lang="en-US" sz="2400" b="1" dirty="0" err="1"/>
              <a:t>aku</a:t>
            </a:r>
            <a:r>
              <a:rPr lang="en-US" sz="2400" b="1" dirty="0"/>
              <a:t> </a:t>
            </a:r>
            <a:r>
              <a:rPr lang="en-US" sz="2400" b="1" dirty="0" err="1"/>
              <a:t>bangun</a:t>
            </a:r>
            <a:r>
              <a:rPr lang="en-US" sz="2400" b="1" dirty="0"/>
              <a:t> </a:t>
            </a:r>
            <a:r>
              <a:rPr lang="en-US" sz="2400" b="1" dirty="0" err="1"/>
              <a:t>kesiangan</a:t>
            </a:r>
            <a:r>
              <a:rPr lang="en-US" sz="2400" b="1" dirty="0"/>
              <a:t>. </a:t>
            </a:r>
            <a:r>
              <a:rPr lang="en-US" sz="2400" b="1" dirty="0" err="1"/>
              <a:t>Jadi</a:t>
            </a:r>
            <a:r>
              <a:rPr lang="en-US" sz="2400" b="1" dirty="0"/>
              <a:t>, </a:t>
            </a:r>
            <a:r>
              <a:rPr lang="en-US" sz="2400" b="1" dirty="0" err="1" smtClean="0"/>
              <a:t>aku</a:t>
            </a:r>
            <a:r>
              <a:rPr lang="id-ID" sz="2400" b="1" dirty="0" smtClean="0"/>
              <a:t> </a:t>
            </a:r>
            <a:r>
              <a:rPr lang="en-US" sz="2400" b="1" dirty="0" err="1" smtClean="0"/>
              <a:t>terburu-buru</a:t>
            </a:r>
            <a:r>
              <a:rPr lang="en-US" sz="2400" b="1" dirty="0" smtClean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lupa</a:t>
            </a:r>
            <a:r>
              <a:rPr lang="en-US" sz="2400" b="1" dirty="0"/>
              <a:t> </a:t>
            </a:r>
            <a:r>
              <a:rPr lang="en-US" sz="2400" b="1" dirty="0" err="1"/>
              <a:t>membawa</a:t>
            </a:r>
            <a:r>
              <a:rPr lang="en-US" sz="2400" b="1" dirty="0"/>
              <a:t> </a:t>
            </a:r>
            <a:r>
              <a:rPr lang="en-US" sz="2400" b="1" dirty="0" err="1"/>
              <a:t>tugas</a:t>
            </a:r>
            <a:r>
              <a:rPr lang="en-US" sz="2400" b="1" dirty="0"/>
              <a:t> yang </a:t>
            </a:r>
            <a:r>
              <a:rPr lang="en-US" sz="2400" b="1" dirty="0" err="1" smtClean="0"/>
              <a:t>sudah</a:t>
            </a:r>
            <a:r>
              <a:rPr lang="id-ID" sz="2400" b="1" dirty="0" smtClean="0"/>
              <a:t> </a:t>
            </a:r>
            <a:r>
              <a:rPr lang="en-US" sz="2400" b="1" dirty="0" err="1" smtClean="0"/>
              <a:t>aku</a:t>
            </a:r>
            <a:r>
              <a:rPr lang="en-US" sz="2400" b="1" dirty="0" smtClean="0"/>
              <a:t> </a:t>
            </a:r>
            <a:r>
              <a:rPr lang="en-US" sz="2400" b="1" dirty="0" err="1"/>
              <a:t>kerjakan</a:t>
            </a:r>
            <a:r>
              <a:rPr lang="en-US" sz="2400" b="1" dirty="0"/>
              <a:t>.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sebab</a:t>
            </a:r>
            <a:r>
              <a:rPr lang="en-US" sz="2400" b="1" dirty="0"/>
              <a:t> </a:t>
            </a:r>
            <a:r>
              <a:rPr lang="en-US" sz="2400" b="1" dirty="0" err="1"/>
              <a:t>itu</a:t>
            </a:r>
            <a:r>
              <a:rPr lang="en-US" sz="2400" b="1" dirty="0"/>
              <a:t>, </a:t>
            </a:r>
            <a:r>
              <a:rPr lang="en-US" sz="2400" b="1" dirty="0" err="1"/>
              <a:t>aku</a:t>
            </a:r>
            <a:r>
              <a:rPr lang="en-US" sz="2400" b="1" dirty="0"/>
              <a:t>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 smtClean="0"/>
              <a:t>membuat</a:t>
            </a:r>
            <a:r>
              <a:rPr lang="id-ID" sz="2400" b="1" dirty="0" smtClean="0"/>
              <a:t> </a:t>
            </a:r>
            <a:r>
              <a:rPr lang="en-US" sz="2400" b="1" dirty="0" err="1" smtClean="0"/>
              <a:t>tugas</a:t>
            </a:r>
            <a:r>
              <a:rPr lang="en-US" sz="2400" b="1" dirty="0" smtClean="0"/>
              <a:t> </a:t>
            </a:r>
            <a:r>
              <a:rPr lang="en-US" sz="2400" b="1" dirty="0" err="1"/>
              <a:t>itu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awal</a:t>
            </a:r>
            <a:r>
              <a:rPr lang="en-US" sz="2400" b="1" dirty="0"/>
              <a:t>. </a:t>
            </a:r>
            <a:r>
              <a:rPr lang="en-US" sz="2400" b="1" dirty="0" err="1"/>
              <a:t>Namun</a:t>
            </a:r>
            <a:r>
              <a:rPr lang="en-US" sz="2400" b="1" dirty="0"/>
              <a:t>, </a:t>
            </a:r>
            <a:r>
              <a:rPr lang="en-US" sz="2400" b="1" dirty="0" err="1"/>
              <a:t>tugasku</a:t>
            </a:r>
            <a:r>
              <a:rPr lang="en-US" sz="2400" b="1" dirty="0"/>
              <a:t> </a:t>
            </a:r>
            <a:r>
              <a:rPr lang="en-US" sz="2400" b="1" dirty="0" err="1"/>
              <a:t>belum</a:t>
            </a:r>
            <a:r>
              <a:rPr lang="en-US" sz="2400" b="1" dirty="0"/>
              <a:t> </a:t>
            </a:r>
            <a:r>
              <a:rPr lang="en-US" sz="2400" b="1" dirty="0" err="1"/>
              <a:t>selesai</a:t>
            </a:r>
            <a:r>
              <a:rPr lang="en-US" sz="2400" b="1" dirty="0" smtClean="0"/>
              <a:t>.</a:t>
            </a:r>
            <a:r>
              <a:rPr lang="id-ID" sz="2400" b="1" dirty="0" smtClean="0"/>
              <a:t> </a:t>
            </a:r>
            <a:r>
              <a:rPr lang="en-US" sz="2400" b="1" dirty="0" err="1" smtClean="0"/>
              <a:t>Padahal</a:t>
            </a:r>
            <a:r>
              <a:rPr lang="en-US" sz="2400" b="1" dirty="0" smtClean="0"/>
              <a:t>,</a:t>
            </a:r>
          </a:p>
          <a:p>
            <a:r>
              <a:rPr lang="en-US" sz="2400" b="1" dirty="0" smtClean="0"/>
              <a:t>5 </a:t>
            </a:r>
            <a:r>
              <a:rPr lang="en-US" sz="2400" b="1" dirty="0" err="1"/>
              <a:t>menit</a:t>
            </a:r>
            <a:r>
              <a:rPr lang="en-US" sz="2400" b="1" dirty="0"/>
              <a:t> </a:t>
            </a:r>
            <a:r>
              <a:rPr lang="en-US" sz="2400" b="1" dirty="0" err="1"/>
              <a:t>lagi</a:t>
            </a:r>
            <a:r>
              <a:rPr lang="en-US" sz="2400" b="1" dirty="0"/>
              <a:t> </a:t>
            </a:r>
            <a:r>
              <a:rPr lang="en-US" sz="2400" b="1" dirty="0" err="1"/>
              <a:t>pelajaran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segera</a:t>
            </a:r>
            <a:r>
              <a:rPr lang="en-US" sz="2400" b="1" dirty="0"/>
              <a:t> </a:t>
            </a:r>
            <a:r>
              <a:rPr lang="en-US" sz="2400" b="1" dirty="0" err="1"/>
              <a:t>dimulai</a:t>
            </a:r>
            <a:r>
              <a:rPr lang="en-US" sz="2400" b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326928"/>
      </p:ext>
    </p:extLst>
  </p:cSld>
  <p:clrMapOvr>
    <a:masterClrMapping/>
  </p:clrMapOvr>
  <p:transition spd="med" advTm="2942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3" grpId="1" build="allAtOnce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8431936" y="2610465"/>
            <a:ext cx="3760064" cy="36876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828" y="391908"/>
            <a:ext cx="786047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3. </a:t>
            </a:r>
            <a:r>
              <a:rPr lang="en-US" sz="3200" b="1" dirty="0" err="1">
                <a:solidFill>
                  <a:schemeClr val="accent5"/>
                </a:solidFill>
              </a:rPr>
              <a:t>Selalu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memberikan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menerima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umpan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balik</a:t>
            </a:r>
            <a:r>
              <a:rPr lang="en-US" sz="3200" b="1" dirty="0"/>
              <a:t> yang </a:t>
            </a:r>
            <a:r>
              <a:rPr lang="en-US" sz="3200" b="1" dirty="0" err="1" smtClean="0"/>
              <a:t>diberikan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oleh</a:t>
            </a:r>
            <a:r>
              <a:rPr lang="en-US" sz="3200" b="1" dirty="0" smtClean="0"/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pemain</a:t>
            </a:r>
            <a:r>
              <a:rPr lang="en-US" sz="3200" b="1" dirty="0">
                <a:solidFill>
                  <a:schemeClr val="accent5"/>
                </a:solidFill>
              </a:rPr>
              <a:t> lain</a:t>
            </a:r>
            <a:r>
              <a:rPr lang="en-US" sz="3200" b="1" dirty="0"/>
              <a:t>. </a:t>
            </a:r>
            <a:endParaRPr lang="id-ID" sz="3200" b="1" dirty="0" smtClean="0"/>
          </a:p>
          <a:p>
            <a:endParaRPr lang="id-ID" sz="3200" b="1" dirty="0"/>
          </a:p>
          <a:p>
            <a:r>
              <a:rPr lang="en-US" sz="3200" b="1" dirty="0" err="1" smtClean="0">
                <a:solidFill>
                  <a:srgbClr val="00B050"/>
                </a:solidFill>
              </a:rPr>
              <a:t>Perhatikan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contoh</a:t>
            </a:r>
            <a:r>
              <a:rPr lang="en-US" sz="3200" b="1" dirty="0">
                <a:solidFill>
                  <a:srgbClr val="00B050"/>
                </a:solidFill>
              </a:rPr>
              <a:t> dialog yang </a:t>
            </a:r>
            <a:r>
              <a:rPr lang="en-US" sz="3200" b="1" dirty="0" err="1">
                <a:solidFill>
                  <a:srgbClr val="00B050"/>
                </a:solidFill>
              </a:rPr>
              <a:t>berisi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umpan</a:t>
            </a:r>
            <a:r>
              <a:rPr lang="id-ID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balik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>
                <a:solidFill>
                  <a:srgbClr val="00B050"/>
                </a:solidFill>
              </a:rPr>
              <a:t>yang </a:t>
            </a:r>
            <a:r>
              <a:rPr lang="en-US" sz="3200" b="1" dirty="0" err="1">
                <a:solidFill>
                  <a:srgbClr val="00B050"/>
                </a:solidFill>
              </a:rPr>
              <a:t>baik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berikut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</a:p>
          <a:p>
            <a:endParaRPr lang="id-ID" sz="3200" b="1" dirty="0" smtClean="0"/>
          </a:p>
          <a:p>
            <a:r>
              <a:rPr lang="id-ID" sz="2800" b="1" dirty="0" smtClean="0">
                <a:solidFill>
                  <a:schemeClr val="accent5"/>
                </a:solidFill>
              </a:rPr>
              <a:t>Pemain A:</a:t>
            </a:r>
            <a:r>
              <a:rPr lang="id-ID" sz="2800" b="1" dirty="0" smtClean="0"/>
              <a:t> </a:t>
            </a:r>
            <a:r>
              <a:rPr lang="en-US" sz="2800" b="1" dirty="0" err="1" smtClean="0"/>
              <a:t>Akhirnya</a:t>
            </a:r>
            <a:r>
              <a:rPr lang="en-US" sz="2800" b="1" dirty="0" smtClean="0"/>
              <a:t> </a:t>
            </a:r>
            <a:r>
              <a:rPr lang="en-US" sz="2800" b="1" dirty="0" err="1"/>
              <a:t>kita</a:t>
            </a:r>
            <a:r>
              <a:rPr lang="en-US" sz="2800" b="1" dirty="0"/>
              <a:t> </a:t>
            </a:r>
            <a:r>
              <a:rPr lang="en-US" sz="2800" b="1" dirty="0" err="1"/>
              <a:t>bisa</a:t>
            </a:r>
            <a:r>
              <a:rPr lang="en-US" sz="2800" b="1" dirty="0"/>
              <a:t> </a:t>
            </a:r>
            <a:r>
              <a:rPr lang="en-US" sz="2800" b="1" dirty="0" err="1"/>
              <a:t>menyelesaikan</a:t>
            </a:r>
            <a:r>
              <a:rPr lang="en-US" sz="2800" b="1" dirty="0"/>
              <a:t> </a:t>
            </a:r>
            <a:r>
              <a:rPr lang="en-US" sz="2800" b="1" dirty="0" err="1"/>
              <a:t>tugas</a:t>
            </a:r>
            <a:r>
              <a:rPr lang="en-US" sz="2800" b="1" dirty="0"/>
              <a:t> yang </a:t>
            </a:r>
            <a:r>
              <a:rPr lang="en-US" sz="2800" b="1" dirty="0" err="1"/>
              <a:t>sulit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 smtClean="0"/>
              <a:t>.</a:t>
            </a:r>
            <a:endParaRPr lang="id-ID" sz="2800" b="1" dirty="0" smtClean="0"/>
          </a:p>
          <a:p>
            <a:r>
              <a:rPr lang="id-ID" sz="2800" b="1" dirty="0" smtClean="0">
                <a:solidFill>
                  <a:srgbClr val="FF0000"/>
                </a:solidFill>
              </a:rPr>
              <a:t>Pemain B:</a:t>
            </a:r>
            <a:r>
              <a:rPr lang="id-ID" sz="2800" b="1" dirty="0" smtClean="0"/>
              <a:t> </a:t>
            </a:r>
            <a:r>
              <a:rPr lang="en-US" sz="2800" b="1" dirty="0" err="1" smtClean="0"/>
              <a:t>Ya</a:t>
            </a:r>
            <a:r>
              <a:rPr lang="en-US" sz="2800" b="1" dirty="0"/>
              <a:t>, </a:t>
            </a:r>
            <a:r>
              <a:rPr lang="en-US" sz="2800" b="1" dirty="0" err="1"/>
              <a:t>kerja</a:t>
            </a:r>
            <a:r>
              <a:rPr lang="en-US" sz="2800" b="1" dirty="0"/>
              <a:t> </a:t>
            </a:r>
            <a:r>
              <a:rPr lang="en-US" sz="2800" b="1" dirty="0" err="1"/>
              <a:t>sama</a:t>
            </a:r>
            <a:r>
              <a:rPr lang="en-US" sz="2800" b="1" dirty="0"/>
              <a:t> yang </a:t>
            </a:r>
            <a:r>
              <a:rPr lang="en-US" sz="2800" b="1" dirty="0" err="1"/>
              <a:t>kita</a:t>
            </a:r>
            <a:r>
              <a:rPr lang="en-US" sz="2800" b="1" dirty="0"/>
              <a:t> </a:t>
            </a:r>
            <a:r>
              <a:rPr lang="en-US" sz="2800" b="1" dirty="0" err="1"/>
              <a:t>lakukan</a:t>
            </a:r>
            <a:r>
              <a:rPr lang="en-US" sz="2800" b="1" dirty="0"/>
              <a:t> </a:t>
            </a:r>
            <a:r>
              <a:rPr lang="en-US" sz="2800" b="1" dirty="0" err="1"/>
              <a:t>membuat</a:t>
            </a:r>
            <a:r>
              <a:rPr lang="en-US" sz="2800" b="1" dirty="0"/>
              <a:t> </a:t>
            </a:r>
            <a:r>
              <a:rPr lang="en-US" sz="2800" b="1" dirty="0" err="1" smtClean="0"/>
              <a:t>tugas</a:t>
            </a:r>
            <a:r>
              <a:rPr lang="id-ID" sz="2800" b="1" dirty="0" smtClean="0"/>
              <a:t> </a:t>
            </a:r>
            <a:r>
              <a:rPr lang="en-US" sz="2800" b="1" dirty="0" err="1" smtClean="0"/>
              <a:t>kelompok</a:t>
            </a:r>
            <a:r>
              <a:rPr lang="en-US" sz="2800" b="1" dirty="0" smtClean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terasa</a:t>
            </a:r>
            <a:r>
              <a:rPr lang="en-US" sz="2800" b="1" dirty="0"/>
              <a:t> </a:t>
            </a:r>
            <a:r>
              <a:rPr lang="en-US" sz="2800" b="1" dirty="0" err="1"/>
              <a:t>lebih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r>
              <a:rPr lang="en-US" sz="2800" b="1" dirty="0" err="1" smtClean="0"/>
              <a:t>mudah</a:t>
            </a:r>
            <a:r>
              <a:rPr lang="en-US" sz="2800" b="1" dirty="0" smtClean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lebih</a:t>
            </a:r>
            <a:r>
              <a:rPr lang="en-US" sz="2800" b="1" dirty="0"/>
              <a:t> </a:t>
            </a:r>
            <a:r>
              <a:rPr lang="en-US" sz="2800" b="1" dirty="0" err="1" smtClean="0"/>
              <a:t>cepat</a:t>
            </a:r>
            <a:r>
              <a:rPr lang="id-ID" sz="2800" b="1" dirty="0" smtClean="0"/>
              <a:t> </a:t>
            </a:r>
            <a:r>
              <a:rPr lang="en-US" sz="2800" b="1" dirty="0" err="1" smtClean="0"/>
              <a:t>selesai</a:t>
            </a:r>
            <a:r>
              <a:rPr lang="en-US" sz="2800" b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757389"/>
      </p:ext>
    </p:extLst>
  </p:cSld>
  <p:clrMapOvr>
    <a:masterClrMapping/>
  </p:clrMapOvr>
  <p:transition spd="med" advTm="1067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8431936" y="2610465"/>
            <a:ext cx="3760064" cy="36876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828" y="1109095"/>
            <a:ext cx="81771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4. </a:t>
            </a:r>
            <a:r>
              <a:rPr lang="en-US" sz="3200" b="1" dirty="0" err="1">
                <a:solidFill>
                  <a:schemeClr val="accent5"/>
                </a:solidFill>
              </a:rPr>
              <a:t>Bereaksi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dengan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cepat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berbicaralah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dengan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cukup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</a:rPr>
              <a:t>keras</a:t>
            </a:r>
            <a:r>
              <a:rPr lang="id-ID" sz="3200" b="1" dirty="0" smtClean="0"/>
              <a:t> </a:t>
            </a:r>
            <a:r>
              <a:rPr lang="en-US" sz="3200" b="1" dirty="0" smtClean="0"/>
              <a:t>agar </a:t>
            </a:r>
            <a:r>
              <a:rPr lang="en-US" sz="3200" b="1" dirty="0" err="1"/>
              <a:t>ucapanmu</a:t>
            </a:r>
            <a:r>
              <a:rPr lang="en-US" sz="3200" b="1" dirty="0"/>
              <a:t> </a:t>
            </a:r>
            <a:r>
              <a:rPr lang="en-US" sz="3200" b="1" dirty="0" err="1"/>
              <a:t>dapat</a:t>
            </a:r>
            <a:r>
              <a:rPr lang="en-US" sz="3200" b="1" dirty="0"/>
              <a:t> </a:t>
            </a:r>
            <a:r>
              <a:rPr lang="en-US" sz="3200" b="1" dirty="0" err="1"/>
              <a:t>didengar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jelas</a:t>
            </a:r>
            <a:r>
              <a:rPr lang="en-US" sz="3200" b="1" dirty="0"/>
              <a:t> </a:t>
            </a:r>
            <a:r>
              <a:rPr lang="en-US" sz="3200" b="1" dirty="0" err="1"/>
              <a:t>oleh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penonton</a:t>
            </a:r>
            <a:r>
              <a:rPr lang="en-US" sz="3200" b="1" dirty="0" smtClean="0"/>
              <a:t>.</a:t>
            </a:r>
            <a:endParaRPr lang="id-ID" sz="3200" b="1" dirty="0" smtClean="0"/>
          </a:p>
          <a:p>
            <a:endParaRPr lang="id-ID" sz="3200" b="1" dirty="0" smtClean="0"/>
          </a:p>
          <a:p>
            <a:r>
              <a:rPr lang="en-US" sz="3200" b="1" dirty="0" smtClean="0"/>
              <a:t>5</a:t>
            </a:r>
            <a:r>
              <a:rPr lang="en-US" sz="3200" b="1" dirty="0"/>
              <a:t>. </a:t>
            </a:r>
            <a:r>
              <a:rPr lang="en-US" sz="3200" b="1" dirty="0" err="1">
                <a:solidFill>
                  <a:schemeClr val="accent5"/>
                </a:solidFill>
              </a:rPr>
              <a:t>Bergeraklah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dengan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bebas</a:t>
            </a:r>
            <a:r>
              <a:rPr lang="en-US" sz="3200" b="1" dirty="0"/>
              <a:t>, </a:t>
            </a:r>
            <a:r>
              <a:rPr lang="en-US" sz="3200" b="1" dirty="0" err="1"/>
              <a:t>tetapi</a:t>
            </a:r>
            <a:r>
              <a:rPr lang="en-US" sz="3200" b="1" dirty="0"/>
              <a:t> </a:t>
            </a:r>
            <a:r>
              <a:rPr lang="en-US" sz="3200" b="1" dirty="0" err="1"/>
              <a:t>harus</a:t>
            </a:r>
            <a:r>
              <a:rPr lang="en-US" sz="3200" b="1" dirty="0"/>
              <a:t> </a:t>
            </a:r>
            <a:r>
              <a:rPr lang="en-US" sz="3200" b="1" dirty="0" err="1"/>
              <a:t>tetap</a:t>
            </a:r>
            <a:r>
              <a:rPr lang="en-US" sz="3200" b="1" dirty="0"/>
              <a:t> </a:t>
            </a:r>
            <a:r>
              <a:rPr lang="en-US" sz="3200" b="1" dirty="0" err="1" smtClean="0">
                <a:solidFill>
                  <a:schemeClr val="accent5"/>
                </a:solidFill>
              </a:rPr>
              <a:t>memperhatikan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pengaturan</a:t>
            </a:r>
            <a:r>
              <a:rPr lang="en-US" sz="3200" b="1" dirty="0" smtClean="0"/>
              <a:t> </a:t>
            </a:r>
            <a:r>
              <a:rPr lang="en-US" sz="3200" b="1" dirty="0" err="1"/>
              <a:t>posisi</a:t>
            </a:r>
            <a:r>
              <a:rPr lang="en-US" sz="3200" b="1" dirty="0"/>
              <a:t> </a:t>
            </a:r>
            <a:r>
              <a:rPr lang="en-US" sz="3200" b="1" dirty="0" err="1"/>
              <a:t>gerak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5"/>
                </a:solidFill>
              </a:rPr>
              <a:t>blocking yang </a:t>
            </a:r>
            <a:r>
              <a:rPr lang="en-US" sz="3200" b="1" dirty="0" err="1">
                <a:solidFill>
                  <a:schemeClr val="accent5"/>
                </a:solidFill>
              </a:rPr>
              <a:t>tepat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/>
              <a:t>agar </a:t>
            </a:r>
            <a:r>
              <a:rPr lang="en-US" sz="3200" b="1" dirty="0" err="1" smtClean="0"/>
              <a:t>kamu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tidak</a:t>
            </a:r>
            <a:r>
              <a:rPr lang="en-US" sz="3200" b="1" dirty="0" smtClean="0"/>
              <a:t> </a:t>
            </a:r>
            <a:r>
              <a:rPr lang="en-US" sz="3200" b="1" dirty="0" err="1"/>
              <a:t>menutupi</a:t>
            </a:r>
            <a:r>
              <a:rPr lang="en-US" sz="3200" b="1" dirty="0"/>
              <a:t> </a:t>
            </a:r>
            <a:r>
              <a:rPr lang="en-US" sz="3200" b="1" dirty="0" err="1"/>
              <a:t>pemain</a:t>
            </a:r>
            <a:r>
              <a:rPr lang="en-US" sz="3200" b="1" dirty="0"/>
              <a:t> lain.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151912"/>
      </p:ext>
    </p:extLst>
  </p:cSld>
  <p:clrMapOvr>
    <a:masterClrMapping/>
  </p:clrMapOvr>
  <p:transition spd="med" advTm="912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8431936" y="2610465"/>
            <a:ext cx="3760064" cy="36876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828" y="1109095"/>
            <a:ext cx="81771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6. </a:t>
            </a:r>
            <a:r>
              <a:rPr lang="en-US" sz="3200" b="1" dirty="0" err="1">
                <a:solidFill>
                  <a:schemeClr val="accent5"/>
                </a:solidFill>
              </a:rPr>
              <a:t>Saat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berimprovisasi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/>
              <a:t>bersama</a:t>
            </a:r>
            <a:r>
              <a:rPr lang="en-US" sz="3200" b="1" dirty="0"/>
              <a:t> </a:t>
            </a:r>
            <a:r>
              <a:rPr lang="en-US" sz="3200" b="1" dirty="0" err="1"/>
              <a:t>lawan</a:t>
            </a:r>
            <a:r>
              <a:rPr lang="en-US" sz="3200" b="1" dirty="0"/>
              <a:t> main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kelompok</a:t>
            </a:r>
            <a:r>
              <a:rPr lang="en-US" sz="3200" b="1" dirty="0" smtClean="0"/>
              <a:t>,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kamu</a:t>
            </a:r>
            <a:r>
              <a:rPr lang="en-US" sz="3200" b="1" dirty="0" smtClean="0"/>
              <a:t> </a:t>
            </a:r>
            <a:r>
              <a:rPr lang="en-US" sz="3200" b="1" dirty="0" err="1"/>
              <a:t>harus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mendengarkan</a:t>
            </a:r>
            <a:r>
              <a:rPr lang="en-US" sz="3200" b="1" dirty="0">
                <a:solidFill>
                  <a:schemeClr val="accent5"/>
                </a:solidFill>
              </a:rPr>
              <a:t> dialog</a:t>
            </a:r>
            <a:r>
              <a:rPr lang="en-US" sz="3200" b="1" dirty="0"/>
              <a:t> yang </a:t>
            </a:r>
            <a:r>
              <a:rPr lang="en-US" sz="3200" b="1" dirty="0" err="1"/>
              <a:t>diucapkan</a:t>
            </a:r>
            <a:r>
              <a:rPr lang="en-US" sz="3200" b="1" dirty="0"/>
              <a:t> </a:t>
            </a:r>
            <a:r>
              <a:rPr lang="en-US" sz="3200" b="1" dirty="0" err="1"/>
              <a:t>lawan</a:t>
            </a:r>
            <a:r>
              <a:rPr lang="en-US" sz="3200" b="1" dirty="0"/>
              <a:t> </a:t>
            </a:r>
            <a:r>
              <a:rPr lang="en-US" sz="3200" b="1" dirty="0" smtClean="0"/>
              <a:t>main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tidak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boleh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memotong</a:t>
            </a:r>
            <a:r>
              <a:rPr lang="en-US" sz="3200" b="1" dirty="0">
                <a:solidFill>
                  <a:schemeClr val="accent5"/>
                </a:solidFill>
              </a:rPr>
              <a:t> dialog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tindakan</a:t>
            </a:r>
            <a:r>
              <a:rPr lang="en-US" sz="3200" b="1" dirty="0"/>
              <a:t> yang </a:t>
            </a:r>
            <a:r>
              <a:rPr lang="en-US" sz="3200" b="1" dirty="0" err="1" smtClean="0"/>
              <a:t>dilakukan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lawan</a:t>
            </a:r>
            <a:r>
              <a:rPr lang="en-US" sz="3200" b="1" dirty="0" smtClean="0"/>
              <a:t> </a:t>
            </a:r>
            <a:r>
              <a:rPr lang="en-US" sz="3200" b="1" dirty="0"/>
              <a:t>main</a:t>
            </a:r>
            <a:r>
              <a:rPr lang="en-US" sz="3200" b="1" dirty="0" smtClean="0"/>
              <a:t>.</a:t>
            </a:r>
            <a:endParaRPr lang="id-ID" sz="3200" b="1" dirty="0" smtClean="0"/>
          </a:p>
          <a:p>
            <a:endParaRPr lang="id-ID" sz="3200" b="1" dirty="0"/>
          </a:p>
          <a:p>
            <a:r>
              <a:rPr lang="en-US" sz="3200" b="1" dirty="0" smtClean="0"/>
              <a:t>7</a:t>
            </a:r>
            <a:r>
              <a:rPr lang="en-US" sz="3200" b="1" dirty="0"/>
              <a:t>. </a:t>
            </a:r>
            <a:r>
              <a:rPr lang="en-US" sz="3200" b="1" dirty="0" err="1"/>
              <a:t>Tetaplah</a:t>
            </a:r>
            <a:r>
              <a:rPr lang="en-US" sz="3200" b="1" dirty="0"/>
              <a:t> </a:t>
            </a:r>
            <a:r>
              <a:rPr lang="en-US" sz="3200" b="1" dirty="0" err="1"/>
              <a:t>menjadi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karaktermu</a:t>
            </a:r>
            <a:r>
              <a:rPr lang="en-US" sz="3200" b="1" dirty="0"/>
              <a:t> </a:t>
            </a:r>
            <a:r>
              <a:rPr lang="en-US" sz="3200" b="1" dirty="0" err="1"/>
              <a:t>saat</a:t>
            </a:r>
            <a:r>
              <a:rPr lang="en-US" sz="3200" b="1" dirty="0"/>
              <a:t> </a:t>
            </a:r>
            <a:r>
              <a:rPr lang="en-US" sz="3200" b="1" dirty="0" err="1"/>
              <a:t>melakukan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improvisasi</a:t>
            </a:r>
            <a:r>
              <a:rPr lang="en-US" sz="3200" b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152011"/>
      </p:ext>
    </p:extLst>
  </p:cSld>
  <p:clrMapOvr>
    <a:masterClrMapping/>
  </p:clrMapOvr>
  <p:transition spd="med" advTm="1712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11030" y="695847"/>
            <a:ext cx="5304377" cy="3805537"/>
          </a:xfrm>
          <a:prstGeom prst="wedgeEllipseCallout">
            <a:avLst>
              <a:gd name="adj1" fmla="val 66786"/>
              <a:gd name="adj2" fmla="val -27060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" name="TextBox 4"/>
          <p:cNvSpPr txBox="1"/>
          <p:nvPr/>
        </p:nvSpPr>
        <p:spPr>
          <a:xfrm>
            <a:off x="887515" y="1629372"/>
            <a:ext cx="4758331" cy="193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98" b="1" dirty="0" err="1"/>
              <a:t>Selamat</a:t>
            </a:r>
            <a:r>
              <a:rPr lang="en-US" sz="5998" b="1" dirty="0"/>
              <a:t> </a:t>
            </a:r>
            <a:r>
              <a:rPr lang="en-US" sz="5998" b="1" dirty="0" err="1"/>
              <a:t>Belajar</a:t>
            </a:r>
            <a:r>
              <a:rPr lang="en-US" sz="5998" b="1" dirty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714" y="4973436"/>
            <a:ext cx="3513965" cy="9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 err="1"/>
              <a:t>Sumber</a:t>
            </a:r>
            <a:r>
              <a:rPr lang="en-US" sz="1799" b="1" dirty="0"/>
              <a:t> </a:t>
            </a:r>
            <a:r>
              <a:rPr lang="en-US" sz="1799" b="1" dirty="0" err="1"/>
              <a:t>gambar</a:t>
            </a:r>
            <a:r>
              <a:rPr lang="en-US" sz="1799" b="1" dirty="0"/>
              <a:t>:</a:t>
            </a:r>
            <a:endParaRPr lang="en-US" sz="1799" i="1" dirty="0"/>
          </a:p>
          <a:p>
            <a:r>
              <a:rPr lang="en-US" sz="1799" i="1" dirty="0"/>
              <a:t>shutterstock.com</a:t>
            </a:r>
          </a:p>
          <a:p>
            <a:r>
              <a:rPr lang="en-US" sz="1799" i="1" dirty="0"/>
              <a:t>Freepik.com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15087" r="28492" b="17136"/>
          <a:stretch/>
        </p:blipFill>
        <p:spPr>
          <a:xfrm>
            <a:off x="5924155" y="152400"/>
            <a:ext cx="4704709" cy="75522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" y="6164567"/>
            <a:ext cx="12158353" cy="705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4367498"/>
      </p:ext>
    </p:extLst>
  </p:cSld>
  <p:clrMapOvr>
    <a:masterClrMapping/>
  </p:clrMapOvr>
  <p:transition spd="med" advTm="673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" y="6165279"/>
            <a:ext cx="12161520" cy="705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313" y="159524"/>
            <a:ext cx="8097926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A. </a:t>
            </a:r>
            <a:r>
              <a:rPr lang="id-ID" sz="4000" b="1" dirty="0" smtClean="0"/>
              <a:t>Eksplorasi Gerak dalam Seni Peran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5312" y="1354049"/>
            <a:ext cx="6578219" cy="24857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ea typeface="Adobe Fan Heiti Std B" panose="020B0700000000000000" pitchFamily="34" charset="-128"/>
              </a:rPr>
              <a:t>Seni</a:t>
            </a:r>
            <a:r>
              <a:rPr lang="en-US" sz="28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Adobe Fan Heiti Std B" panose="020B0700000000000000" pitchFamily="34" charset="-128"/>
              </a:rPr>
              <a:t>peran</a:t>
            </a:r>
            <a:r>
              <a:rPr lang="en-US" sz="28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Adobe Fan Heiti Std B" panose="020B0700000000000000" pitchFamily="34" charset="-128"/>
              </a:rPr>
              <a:t>adalah</a:t>
            </a:r>
            <a:r>
              <a:rPr lang="en-US" sz="2800" b="1" dirty="0">
                <a:solidFill>
                  <a:schemeClr val="accent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a typeface="Adobe Fan Heiti Std B" panose="020B0700000000000000" pitchFamily="34" charset="-128"/>
              </a:rPr>
              <a:t>seni</a:t>
            </a:r>
            <a:r>
              <a:rPr lang="en-US" sz="2800" b="1" dirty="0">
                <a:solidFill>
                  <a:schemeClr val="accent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a typeface="Adobe Fan Heiti Std B" panose="020B0700000000000000" pitchFamily="34" charset="-128"/>
              </a:rPr>
              <a:t>memerankan</a:t>
            </a:r>
            <a:r>
              <a:rPr lang="en-US" sz="2800" b="1" dirty="0">
                <a:solidFill>
                  <a:schemeClr val="accent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a typeface="Adobe Fan Heiti Std B" panose="020B0700000000000000" pitchFamily="34" charset="-128"/>
              </a:rPr>
              <a:t>berbagai</a:t>
            </a:r>
            <a:r>
              <a:rPr lang="id-ID" sz="2800" b="1" dirty="0" smtClean="0">
                <a:solidFill>
                  <a:schemeClr val="accent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a typeface="Adobe Fan Heiti Std B" panose="020B0700000000000000" pitchFamily="34" charset="-128"/>
              </a:rPr>
              <a:t>macam</a:t>
            </a:r>
            <a:r>
              <a:rPr lang="en-US" sz="2800" b="1" dirty="0" smtClean="0">
                <a:solidFill>
                  <a:schemeClr val="accent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a typeface="Adobe Fan Heiti Std B" panose="020B0700000000000000" pitchFamily="34" charset="-128"/>
              </a:rPr>
              <a:t>karakter</a:t>
            </a:r>
            <a:r>
              <a:rPr lang="en-US" sz="2800" b="1" dirty="0">
                <a:solidFill>
                  <a:schemeClr val="accent1"/>
                </a:solidFill>
                <a:ea typeface="Adobe Fan Heiti Std B" panose="020B0700000000000000" pitchFamily="34" charset="-128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ea typeface="Adobe Fan Heiti Std B" panose="020B0700000000000000" pitchFamily="34" charset="-128"/>
              </a:rPr>
              <a:t>Sebelum</a:t>
            </a:r>
            <a:r>
              <a:rPr lang="en-US" sz="28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Adobe Fan Heiti Std B" panose="020B0700000000000000" pitchFamily="34" charset="-128"/>
              </a:rPr>
              <a:t>bermain</a:t>
            </a:r>
            <a:r>
              <a:rPr lang="en-US" sz="28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Adobe Fan Heiti Std B" panose="020B0700000000000000" pitchFamily="34" charset="-128"/>
              </a:rPr>
              <a:t>peran,sebaiknya</a:t>
            </a:r>
            <a:r>
              <a:rPr lang="en-US" sz="28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Adobe Fan Heiti Std B" panose="020B0700000000000000" pitchFamily="34" charset="-128"/>
              </a:rPr>
              <a:t>kamu</a:t>
            </a:r>
            <a:r>
              <a:rPr lang="en-US" sz="28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Adobe Fan Heiti Std B" panose="020B0700000000000000" pitchFamily="34" charset="-128"/>
              </a:rPr>
              <a:t>mengawalinya</a:t>
            </a:r>
            <a:r>
              <a:rPr lang="en-US" sz="28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Adobe Fan Heiti Std B" panose="020B0700000000000000" pitchFamily="34" charset="-128"/>
              </a:rPr>
              <a:t>dengan</a:t>
            </a:r>
            <a:r>
              <a:rPr lang="en-US" sz="28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melakukan</a:t>
            </a:r>
            <a:r>
              <a:rPr lang="id-ID" sz="2800" b="1" dirty="0" smtClean="0">
                <a:solidFill>
                  <a:schemeClr val="accent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a typeface="Adobe Fan Heiti Std B" panose="020B0700000000000000" pitchFamily="34" charset="-128"/>
              </a:rPr>
              <a:t>eksplorasi</a:t>
            </a:r>
            <a:r>
              <a:rPr lang="en-US" sz="2800" b="1" dirty="0" smtClean="0">
                <a:solidFill>
                  <a:schemeClr val="accent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a typeface="Adobe Fan Heiti Std B" panose="020B0700000000000000" pitchFamily="34" charset="-128"/>
              </a:rPr>
              <a:t>gerak</a:t>
            </a:r>
            <a:r>
              <a:rPr lang="en-US" sz="2800" b="1" dirty="0">
                <a:solidFill>
                  <a:schemeClr val="accent1"/>
                </a:solidFill>
                <a:ea typeface="Adobe Fan Heiti Std B" panose="020B0700000000000000" pitchFamily="34" charset="-128"/>
              </a:rPr>
              <a:t>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312" y="4225001"/>
            <a:ext cx="6578219" cy="15323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ea typeface="Adobe Fan Heiti Std B" panose="020B0700000000000000" pitchFamily="34" charset="-128"/>
              </a:rPr>
              <a:t>Eksplorasi</a:t>
            </a:r>
            <a:r>
              <a:rPr lang="en-US" sz="2800" b="1" dirty="0">
                <a:solidFill>
                  <a:schemeClr val="accent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a typeface="Adobe Fan Heiti Std B" panose="020B0700000000000000" pitchFamily="34" charset="-128"/>
              </a:rPr>
              <a:t>gerak</a:t>
            </a:r>
            <a:r>
              <a:rPr lang="en-US" sz="2800" b="1" dirty="0">
                <a:solidFill>
                  <a:schemeClr val="accent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Adobe Fan Heiti Std B" panose="020B0700000000000000" pitchFamily="34" charset="-128"/>
              </a:rPr>
              <a:t>dapat</a:t>
            </a:r>
            <a:r>
              <a:rPr lang="en-US" sz="28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dilakukan</a:t>
            </a:r>
            <a:r>
              <a:rPr lang="id-ID" sz="2800" b="1" dirty="0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dengan</a:t>
            </a:r>
            <a:r>
              <a:rPr lang="en-US" sz="2800" b="1" dirty="0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Adobe Fan Heiti Std B" panose="020B0700000000000000" pitchFamily="34" charset="-128"/>
              </a:rPr>
              <a:t>mengamati</a:t>
            </a:r>
            <a:r>
              <a:rPr lang="en-US" sz="28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Adobe Fan Heiti Std B" panose="020B0700000000000000" pitchFamily="34" charset="-128"/>
              </a:rPr>
              <a:t>kemudian</a:t>
            </a:r>
            <a:r>
              <a:rPr lang="en-US" sz="28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Adobe Fan Heiti Std B" panose="020B0700000000000000" pitchFamily="34" charset="-128"/>
              </a:rPr>
              <a:t>meniru</a:t>
            </a:r>
            <a:r>
              <a:rPr lang="en-US" sz="28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gerakan</a:t>
            </a:r>
            <a:r>
              <a:rPr lang="id-ID" sz="2800" b="1" dirty="0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a typeface="Adobe Fan Heiti Std B" panose="020B0700000000000000" pitchFamily="34" charset="-128"/>
              </a:rPr>
              <a:t>di </a:t>
            </a:r>
            <a:r>
              <a:rPr lang="en-US" sz="2800" b="1" dirty="0" err="1">
                <a:solidFill>
                  <a:schemeClr val="tx1"/>
                </a:solidFill>
                <a:ea typeface="Adobe Fan Heiti Std B" panose="020B0700000000000000" pitchFamily="34" charset="-128"/>
              </a:rPr>
              <a:t>sekitar</a:t>
            </a:r>
            <a:r>
              <a:rPr lang="en-US" sz="2800" b="1" dirty="0">
                <a:solidFill>
                  <a:schemeClr val="tx1"/>
                </a:solidFill>
                <a:ea typeface="Adobe Fan Heiti Std B" panose="020B0700000000000000" pitchFamily="34" charset="-128"/>
              </a:rPr>
              <a:t>.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795" y="1713046"/>
            <a:ext cx="4909205" cy="3681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8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90"/>
    </mc:Choice>
    <mc:Fallback xmlns="">
      <p:transition spd="slow" advTm="22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75" y="152900"/>
            <a:ext cx="6873581" cy="70788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1. </a:t>
            </a:r>
            <a:r>
              <a:rPr lang="id-ID" sz="4000" b="1" dirty="0" smtClean="0">
                <a:solidFill>
                  <a:schemeClr val="tx1"/>
                </a:solidFill>
              </a:rPr>
              <a:t>Meniru Gerak Diri Sendiri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75" y="827682"/>
            <a:ext cx="8889005" cy="4770537"/>
          </a:xfrm>
          <a:prstGeom prst="rect">
            <a:avLst/>
          </a:prstGeom>
          <a:ln>
            <a:solidFill>
              <a:srgbClr val="3C7B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accent6"/>
                </a:solidFill>
              </a:rPr>
              <a:t>Gerakan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sederhana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gerakan</a:t>
            </a:r>
            <a:r>
              <a:rPr lang="en-US" sz="2800" b="1" dirty="0"/>
              <a:t> yang </a:t>
            </a:r>
            <a:r>
              <a:rPr lang="en-US" sz="2800" b="1" dirty="0" err="1"/>
              <a:t>terdiri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 smtClean="0"/>
              <a:t>satu</a:t>
            </a:r>
            <a:r>
              <a:rPr lang="id-ID" sz="2800" b="1" dirty="0" smtClean="0"/>
              <a:t> </a:t>
            </a:r>
            <a:r>
              <a:rPr lang="en-US" sz="2800" b="1" dirty="0" err="1" smtClean="0"/>
              <a:t>jenis</a:t>
            </a:r>
            <a:r>
              <a:rPr lang="en-US" sz="2800" b="1" dirty="0" smtClean="0"/>
              <a:t> </a:t>
            </a:r>
            <a:r>
              <a:rPr lang="en-US" sz="2800" b="1" dirty="0" err="1"/>
              <a:t>gerakan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satu</a:t>
            </a:r>
            <a:r>
              <a:rPr lang="en-US" sz="2800" b="1" dirty="0"/>
              <a:t> </a:t>
            </a:r>
            <a:r>
              <a:rPr lang="en-US" sz="2800" b="1" dirty="0" err="1"/>
              <a:t>kegiatan</a:t>
            </a:r>
            <a:r>
              <a:rPr lang="en-US" sz="2800" b="1" dirty="0"/>
              <a:t>. </a:t>
            </a:r>
            <a:endParaRPr lang="id-ID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6"/>
                </a:solidFill>
              </a:rPr>
              <a:t>G</a:t>
            </a:r>
            <a:r>
              <a:rPr lang="id-ID" sz="2800" b="1" dirty="0" smtClean="0">
                <a:solidFill>
                  <a:schemeClr val="accent6"/>
                </a:solidFill>
              </a:rPr>
              <a:t>erakan </a:t>
            </a:r>
            <a:r>
              <a:rPr lang="en-US" sz="2800" b="1" dirty="0" err="1" smtClean="0">
                <a:solidFill>
                  <a:schemeClr val="accent6"/>
                </a:solidFill>
              </a:rPr>
              <a:t>kompleks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gerakan</a:t>
            </a:r>
            <a:r>
              <a:rPr lang="en-US" sz="2800" b="1" dirty="0"/>
              <a:t> yang </a:t>
            </a:r>
            <a:r>
              <a:rPr lang="en-US" sz="2800" b="1" dirty="0" err="1"/>
              <a:t>terdiri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dua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 smtClean="0"/>
              <a:t>lebih</a:t>
            </a:r>
            <a:r>
              <a:rPr lang="id-ID" sz="2800" b="1" dirty="0" smtClean="0"/>
              <a:t> </a:t>
            </a:r>
            <a:r>
              <a:rPr lang="en-US" sz="2800" b="1" dirty="0" err="1" smtClean="0"/>
              <a:t>gerakan</a:t>
            </a:r>
            <a:r>
              <a:rPr lang="en-US" sz="2800" b="1" dirty="0" smtClean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satu</a:t>
            </a:r>
            <a:r>
              <a:rPr lang="en-US" sz="2800" b="1" dirty="0"/>
              <a:t> </a:t>
            </a:r>
            <a:r>
              <a:rPr lang="en-US" sz="2800" b="1" dirty="0" err="1"/>
              <a:t>kegiatan</a:t>
            </a:r>
            <a:r>
              <a:rPr lang="en-US" sz="2800" b="1" dirty="0" smtClean="0"/>
              <a:t>.</a:t>
            </a:r>
            <a:endParaRPr lang="id-ID" sz="2800" b="1" dirty="0" smtClean="0"/>
          </a:p>
          <a:p>
            <a:endParaRPr lang="id-ID" sz="3200" b="1" dirty="0">
              <a:solidFill>
                <a:srgbClr val="FF0000"/>
              </a:solidFill>
            </a:endParaRPr>
          </a:p>
          <a:p>
            <a:endParaRPr lang="id-ID" sz="3200" b="1" dirty="0" smtClean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id-ID" sz="3200" b="1" dirty="0">
              <a:solidFill>
                <a:srgbClr val="FF0000"/>
              </a:solidFill>
            </a:endParaRPr>
          </a:p>
          <a:p>
            <a:endParaRPr lang="id-ID" sz="3200" b="1" dirty="0" smtClean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63" y="3046963"/>
            <a:ext cx="1779719" cy="1740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9335" r="5363" b="7081"/>
          <a:stretch/>
        </p:blipFill>
        <p:spPr>
          <a:xfrm>
            <a:off x="1509160" y="2995840"/>
            <a:ext cx="2009054" cy="18427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8648" y="4790525"/>
            <a:ext cx="349007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Gerak menyisir rambut merupakan contoh gerakan sederhana.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54193" y="4790524"/>
            <a:ext cx="404586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Gerak membaca buku sambil mengantuk merupakan contoh gerakan kompleks.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15087" r="28492" b="17136"/>
          <a:stretch/>
        </p:blipFill>
        <p:spPr>
          <a:xfrm>
            <a:off x="8500054" y="2189668"/>
            <a:ext cx="3541692" cy="5685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88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15"/>
    </mc:Choice>
    <mc:Fallback xmlns="">
      <p:transition spd="slow" advTm="23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75" y="152900"/>
            <a:ext cx="9791096" cy="70788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2</a:t>
            </a:r>
            <a:r>
              <a:rPr lang="id-ID" sz="4000" b="1" dirty="0" smtClean="0">
                <a:solidFill>
                  <a:schemeClr val="tx1"/>
                </a:solidFill>
              </a:rPr>
              <a:t>. Berpantomim Meniru Gerak Sehari-hari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75" y="827682"/>
            <a:ext cx="8176481" cy="5201424"/>
          </a:xfrm>
          <a:prstGeom prst="rect">
            <a:avLst/>
          </a:prstGeom>
          <a:ln>
            <a:solidFill>
              <a:srgbClr val="3C7B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</a:rPr>
              <a:t>Pantomim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adalah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pertunjukan</a:t>
            </a:r>
            <a:r>
              <a:rPr lang="en-US" sz="2800" b="1" dirty="0">
                <a:solidFill>
                  <a:schemeClr val="accent6"/>
                </a:solidFill>
              </a:rPr>
              <a:t> drama </a:t>
            </a:r>
            <a:r>
              <a:rPr lang="en-US" sz="2800" b="1" dirty="0" err="1">
                <a:solidFill>
                  <a:schemeClr val="accent6"/>
                </a:solidFill>
              </a:rPr>
              <a:t>tanpa</a:t>
            </a:r>
            <a:r>
              <a:rPr lang="en-US" sz="2800" b="1" dirty="0">
                <a:solidFill>
                  <a:schemeClr val="accent6"/>
                </a:solidFill>
              </a:rPr>
              <a:t> kata-kata</a:t>
            </a:r>
            <a:r>
              <a:rPr lang="en-US" sz="2800" b="1" dirty="0">
                <a:solidFill>
                  <a:schemeClr val="tx1"/>
                </a:solidFill>
              </a:rPr>
              <a:t> yang </a:t>
            </a:r>
            <a:r>
              <a:rPr lang="en-US" sz="2800" b="1" dirty="0" err="1">
                <a:solidFill>
                  <a:schemeClr val="tx1"/>
                </a:solidFill>
              </a:rPr>
              <a:t>dimainkan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dengan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meniru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gerak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dan</a:t>
            </a:r>
            <a:r>
              <a:rPr lang="id-ID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ekspresi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wajah</a:t>
            </a:r>
            <a:r>
              <a:rPr lang="en-US" sz="2800" b="1" dirty="0">
                <a:solidFill>
                  <a:schemeClr val="tx1"/>
                </a:solidFill>
              </a:rPr>
              <a:t>. </a:t>
            </a:r>
            <a:endParaRPr lang="id-ID" sz="28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tx1"/>
                </a:solidFill>
              </a:rPr>
              <a:t>Dalam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pantomim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</a:rPr>
              <a:t>gerak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dan</a:t>
            </a:r>
            <a:r>
              <a:rPr lang="id-ID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ekspresi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yang </a:t>
            </a:r>
            <a:r>
              <a:rPr lang="en-US" sz="2800" b="1" dirty="0" err="1">
                <a:solidFill>
                  <a:schemeClr val="tx1"/>
                </a:solidFill>
              </a:rPr>
              <a:t>ditirukan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berfungsi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sebagai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accent6"/>
                </a:solidFill>
              </a:rPr>
              <a:t>dialog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id-ID" sz="2800" b="1" dirty="0" smtClean="0">
              <a:solidFill>
                <a:srgbClr val="FF0000"/>
              </a:solidFill>
            </a:endParaRPr>
          </a:p>
          <a:p>
            <a:endParaRPr lang="id-ID" sz="3200" b="1" dirty="0">
              <a:solidFill>
                <a:srgbClr val="FF0000"/>
              </a:solidFill>
            </a:endParaRPr>
          </a:p>
          <a:p>
            <a:endParaRPr lang="id-ID" sz="3200" b="1" dirty="0" smtClean="0">
              <a:solidFill>
                <a:srgbClr val="FF0000"/>
              </a:solidFill>
            </a:endParaRPr>
          </a:p>
          <a:p>
            <a:endParaRPr lang="id-ID" sz="3200" b="1" dirty="0" smtClean="0">
              <a:solidFill>
                <a:srgbClr val="FF0000"/>
              </a:solidFill>
            </a:endParaRPr>
          </a:p>
          <a:p>
            <a:endParaRPr lang="id-ID" sz="3200" b="1" dirty="0">
              <a:solidFill>
                <a:srgbClr val="FF0000"/>
              </a:solidFill>
            </a:endParaRPr>
          </a:p>
          <a:p>
            <a:endParaRPr lang="id-ID" sz="3200" b="1" dirty="0" smtClean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753" y="5444428"/>
            <a:ext cx="38018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Pantomim meniru gerakan menyapu.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15551" y="5447128"/>
            <a:ext cx="42413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Pantomim meniru gerakan mencuci piring.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15087" r="28492" b="17136"/>
          <a:stretch/>
        </p:blipFill>
        <p:spPr>
          <a:xfrm>
            <a:off x="8500054" y="2189668"/>
            <a:ext cx="3541692" cy="5685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" y="6165279"/>
            <a:ext cx="12161520" cy="70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5" y="3170618"/>
            <a:ext cx="785238" cy="2198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09" y="3167612"/>
            <a:ext cx="760357" cy="2154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67"/>
    </mc:Choice>
    <mc:Fallback xmlns="">
      <p:transition spd="slow" advTm="22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75" y="152900"/>
            <a:ext cx="8510936" cy="70788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3</a:t>
            </a:r>
            <a:r>
              <a:rPr lang="id-ID" sz="4000" b="1" dirty="0" smtClean="0">
                <a:solidFill>
                  <a:schemeClr val="tx1"/>
                </a:solidFill>
              </a:rPr>
              <a:t>. Merangkai Gerak Menjadi Adegan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75" y="827682"/>
            <a:ext cx="8176481" cy="4401205"/>
          </a:xfrm>
          <a:prstGeom prst="rect">
            <a:avLst/>
          </a:prstGeom>
          <a:ln>
            <a:solidFill>
              <a:srgbClr val="3C7B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Perhatikan dan pergakan rangkaian gerak menjadi adegan dengan tema “Menjala Ikan”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b="1" dirty="0" smtClean="0">
                <a:solidFill>
                  <a:schemeClr val="accent5"/>
                </a:solidFill>
              </a:rPr>
              <a:t>Gerakan pertama, </a:t>
            </a:r>
            <a:r>
              <a:rPr lang="id-ID" sz="2800" b="1" dirty="0" smtClean="0">
                <a:solidFill>
                  <a:schemeClr val="tx1"/>
                </a:solidFill>
              </a:rPr>
              <a:t>berjalan menuju sungai membawa jala.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b="1" dirty="0" smtClean="0">
                <a:solidFill>
                  <a:schemeClr val="accent5"/>
                </a:solidFill>
              </a:rPr>
              <a:t>Gerakan kedua, </a:t>
            </a:r>
            <a:r>
              <a:rPr lang="id-ID" sz="2800" b="1" dirty="0" smtClean="0">
                <a:solidFill>
                  <a:schemeClr val="tx1"/>
                </a:solidFill>
              </a:rPr>
              <a:t>sampai di sungai, melempar jala, dan menarik jala.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b="1" dirty="0" smtClean="0">
                <a:solidFill>
                  <a:schemeClr val="accent5"/>
                </a:solidFill>
              </a:rPr>
              <a:t>Gerakan ketiga, </a:t>
            </a:r>
            <a:r>
              <a:rPr lang="id-ID" sz="2800" b="1" dirty="0" smtClean="0">
                <a:solidFill>
                  <a:schemeClr val="tx1"/>
                </a:solidFill>
              </a:rPr>
              <a:t>duduk dan mengambil ikan yang tersangkut dijala.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b="1" dirty="0" smtClean="0">
                <a:solidFill>
                  <a:schemeClr val="accent5"/>
                </a:solidFill>
              </a:rPr>
              <a:t>Gerakan keempat, </a:t>
            </a:r>
            <a:r>
              <a:rPr lang="id-ID" sz="2800" b="1" dirty="0" smtClean="0">
                <a:solidFill>
                  <a:schemeClr val="tx1"/>
                </a:solidFill>
              </a:rPr>
              <a:t>memasukkan ikan ke dalam wadah.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15087" r="28492" b="17136"/>
          <a:stretch/>
        </p:blipFill>
        <p:spPr>
          <a:xfrm>
            <a:off x="8500054" y="2189668"/>
            <a:ext cx="3541692" cy="5685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" y="6165279"/>
            <a:ext cx="12161520" cy="705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75" y="1685721"/>
            <a:ext cx="8041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b="1" dirty="0" smtClean="0">
                <a:solidFill>
                  <a:schemeClr val="accent5"/>
                </a:solidFill>
              </a:rPr>
              <a:t>Gerakan </a:t>
            </a:r>
            <a:r>
              <a:rPr lang="id-ID" sz="2800" b="1" dirty="0">
                <a:solidFill>
                  <a:schemeClr val="accent5"/>
                </a:solidFill>
              </a:rPr>
              <a:t>kelima, </a:t>
            </a:r>
            <a:r>
              <a:rPr lang="id-ID" sz="2800" b="1" dirty="0"/>
              <a:t>membersihkan jala dan membersihkan </a:t>
            </a:r>
            <a:r>
              <a:rPr lang="id-ID" sz="2800" b="1" dirty="0" smtClean="0"/>
              <a:t>badan dengan </a:t>
            </a:r>
            <a:r>
              <a:rPr lang="id-ID" sz="2800" b="1" dirty="0"/>
              <a:t>air </a:t>
            </a:r>
            <a:r>
              <a:rPr lang="id-ID" sz="2800" b="1" dirty="0" smtClean="0"/>
              <a:t>sungai.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b="1" dirty="0" smtClean="0">
                <a:solidFill>
                  <a:schemeClr val="accent5"/>
                </a:solidFill>
              </a:rPr>
              <a:t>Gerakan </a:t>
            </a:r>
            <a:r>
              <a:rPr lang="id-ID" sz="2800" b="1" dirty="0">
                <a:solidFill>
                  <a:schemeClr val="accent5"/>
                </a:solidFill>
              </a:rPr>
              <a:t>keenam, </a:t>
            </a:r>
            <a:r>
              <a:rPr lang="id-ID" sz="2800" b="1" dirty="0"/>
              <a:t>berjalan pulang ke rumah dengan hati </a:t>
            </a:r>
            <a:r>
              <a:rPr lang="id-ID" sz="2800" b="1" dirty="0" smtClean="0"/>
              <a:t>senang.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5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63"/>
    </mc:Choice>
    <mc:Fallback xmlns="">
      <p:transition spd="slow" advTm="31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75" y="152900"/>
            <a:ext cx="6873581" cy="70788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4</a:t>
            </a:r>
            <a:r>
              <a:rPr lang="id-ID" sz="4000" b="1" dirty="0" smtClean="0">
                <a:solidFill>
                  <a:schemeClr val="tx1"/>
                </a:solidFill>
              </a:rPr>
              <a:t>. Gerakan Imajinatif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75" y="827682"/>
            <a:ext cx="8176481" cy="4708981"/>
          </a:xfrm>
          <a:prstGeom prst="rect">
            <a:avLst/>
          </a:prstGeom>
          <a:ln>
            <a:solidFill>
              <a:srgbClr val="3C7B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accent6"/>
                </a:solidFill>
              </a:rPr>
              <a:t>Gerakan</a:t>
            </a:r>
            <a:r>
              <a:rPr lang="id-ID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imajinatif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dilakukan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berdasarkan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imajinasi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atau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khayalanmu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r>
              <a:rPr lang="id-ID" sz="2800" b="1" dirty="0" smtClean="0">
                <a:solidFill>
                  <a:schemeClr val="tx1"/>
                </a:solidFill>
              </a:rPr>
              <a:t>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tx1"/>
                </a:solidFill>
              </a:rPr>
              <a:t>Misalnya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kamu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dapat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melakukan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gerakan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imajinatif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bermain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tarik</a:t>
            </a:r>
            <a:r>
              <a:rPr lang="id-ID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tambang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bersama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dengan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teman-teman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seperti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gambar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berikut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id-ID" sz="2800" b="1" dirty="0">
              <a:solidFill>
                <a:schemeClr val="tx1"/>
              </a:solidFill>
            </a:endParaRPr>
          </a:p>
          <a:p>
            <a:endParaRPr lang="id-ID" sz="3200" b="1" dirty="0" smtClean="0">
              <a:solidFill>
                <a:srgbClr val="FF0000"/>
              </a:solidFill>
            </a:endParaRPr>
          </a:p>
          <a:p>
            <a:endParaRPr lang="id-ID" sz="3200" b="1" dirty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15087" r="28492" b="17136"/>
          <a:stretch/>
        </p:blipFill>
        <p:spPr>
          <a:xfrm>
            <a:off x="8500054" y="2189668"/>
            <a:ext cx="3541692" cy="5685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" y="6165279"/>
            <a:ext cx="12161520" cy="70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9"/>
          <a:stretch/>
        </p:blipFill>
        <p:spPr>
          <a:xfrm>
            <a:off x="863796" y="3222616"/>
            <a:ext cx="3554660" cy="2069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3"/>
          <a:stretch/>
        </p:blipFill>
        <p:spPr>
          <a:xfrm>
            <a:off x="4738839" y="3222616"/>
            <a:ext cx="3238850" cy="2069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0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98"/>
    </mc:Choice>
    <mc:Fallback xmlns="">
      <p:transition spd="slow" advTm="34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75" y="152900"/>
            <a:ext cx="6873581" cy="70788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4</a:t>
            </a:r>
            <a:r>
              <a:rPr lang="id-ID" sz="4000" b="1" dirty="0" smtClean="0">
                <a:solidFill>
                  <a:schemeClr val="tx1"/>
                </a:solidFill>
              </a:rPr>
              <a:t>. Gerakan Imajinatif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75" y="827682"/>
            <a:ext cx="8176481" cy="4401205"/>
          </a:xfrm>
          <a:prstGeom prst="rect">
            <a:avLst/>
          </a:prstGeom>
          <a:ln>
            <a:solidFill>
              <a:srgbClr val="3C7B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id-ID" sz="2800" b="1" dirty="0" smtClean="0">
                <a:solidFill>
                  <a:srgbClr val="FF0000"/>
                </a:solidFill>
              </a:rPr>
              <a:t>ara </a:t>
            </a:r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id-ID" sz="2800" b="1" dirty="0" smtClean="0">
                <a:solidFill>
                  <a:srgbClr val="FF0000"/>
                </a:solidFill>
              </a:rPr>
              <a:t>elakukan </a:t>
            </a:r>
            <a:r>
              <a:rPr lang="en-US" sz="2800" b="1" dirty="0">
                <a:solidFill>
                  <a:srgbClr val="FF0000"/>
                </a:solidFill>
              </a:rPr>
              <a:t>G</a:t>
            </a:r>
            <a:r>
              <a:rPr lang="id-ID" sz="2800" b="1" dirty="0" smtClean="0">
                <a:solidFill>
                  <a:srgbClr val="FF0000"/>
                </a:solidFill>
              </a:rPr>
              <a:t>erakan 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id-ID" sz="2800" b="1" dirty="0" smtClean="0">
                <a:solidFill>
                  <a:srgbClr val="FF0000"/>
                </a:solidFill>
              </a:rPr>
              <a:t>majinatif 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id-ID" sz="2800" b="1" dirty="0" smtClean="0">
                <a:solidFill>
                  <a:srgbClr val="FF0000"/>
                </a:solidFill>
              </a:rPr>
              <a:t>arik </a:t>
            </a: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id-ID" sz="2800" b="1" dirty="0" smtClean="0">
                <a:solidFill>
                  <a:srgbClr val="FF0000"/>
                </a:solidFill>
              </a:rPr>
              <a:t>ambang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id-ID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id-ID" sz="2800" b="1" dirty="0" smtClean="0">
                <a:solidFill>
                  <a:schemeClr val="accent6"/>
                </a:solidFill>
              </a:rPr>
              <a:t>Buatlah </a:t>
            </a:r>
            <a:r>
              <a:rPr lang="id-ID" sz="2800" b="1" dirty="0">
                <a:solidFill>
                  <a:schemeClr val="accent6"/>
                </a:solidFill>
              </a:rPr>
              <a:t>dua regu yang berdiri saling berhadapan. </a:t>
            </a:r>
            <a:r>
              <a:rPr lang="id-ID" sz="2800" b="1" dirty="0">
                <a:solidFill>
                  <a:schemeClr val="tx1"/>
                </a:solidFill>
              </a:rPr>
              <a:t>Kedua </a:t>
            </a:r>
            <a:r>
              <a:rPr lang="id-ID" sz="2800" b="1" dirty="0" smtClean="0">
                <a:solidFill>
                  <a:schemeClr val="tx1"/>
                </a:solidFill>
              </a:rPr>
              <a:t>regu melakukan </a:t>
            </a:r>
            <a:r>
              <a:rPr lang="id-ID" sz="2800" b="1" dirty="0">
                <a:solidFill>
                  <a:schemeClr val="tx1"/>
                </a:solidFill>
              </a:rPr>
              <a:t>gerakan imajinatif memegang </a:t>
            </a:r>
            <a:r>
              <a:rPr lang="id-ID" sz="2800" b="1" dirty="0" smtClean="0">
                <a:solidFill>
                  <a:schemeClr val="tx1"/>
                </a:solidFill>
              </a:rPr>
              <a:t>tali </a:t>
            </a:r>
            <a:r>
              <a:rPr lang="id-ID" sz="2800" b="1" dirty="0" smtClean="0">
                <a:solidFill>
                  <a:schemeClr val="tx1"/>
                </a:solidFill>
              </a:rPr>
              <a:t>tambang.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id-ID" sz="2800" b="1" dirty="0" smtClean="0">
                <a:solidFill>
                  <a:schemeClr val="accent6"/>
                </a:solidFill>
              </a:rPr>
              <a:t>Salah </a:t>
            </a:r>
            <a:r>
              <a:rPr lang="id-ID" sz="2800" b="1" dirty="0">
                <a:solidFill>
                  <a:schemeClr val="accent6"/>
                </a:solidFill>
              </a:rPr>
              <a:t>satu regu bergerak </a:t>
            </a:r>
            <a:r>
              <a:rPr lang="id-ID" sz="2800" b="1" dirty="0">
                <a:solidFill>
                  <a:schemeClr val="tx1"/>
                </a:solidFill>
              </a:rPr>
              <a:t>seolah-olah sedang menarik </a:t>
            </a:r>
            <a:r>
              <a:rPr lang="id-ID" sz="2800" b="1" dirty="0" smtClean="0">
                <a:solidFill>
                  <a:schemeClr val="tx1"/>
                </a:solidFill>
              </a:rPr>
              <a:t>regu lawan</a:t>
            </a:r>
            <a:r>
              <a:rPr lang="id-ID" sz="2800" b="1" dirty="0">
                <a:solidFill>
                  <a:schemeClr val="tx1"/>
                </a:solidFill>
              </a:rPr>
              <a:t>. </a:t>
            </a:r>
            <a:endParaRPr lang="en-US" sz="2800" b="1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id-ID" sz="2800" b="1" dirty="0" smtClean="0">
                <a:solidFill>
                  <a:schemeClr val="accent6"/>
                </a:solidFill>
              </a:rPr>
              <a:t>Regu </a:t>
            </a:r>
            <a:r>
              <a:rPr lang="id-ID" sz="2800" b="1" dirty="0">
                <a:solidFill>
                  <a:schemeClr val="accent6"/>
                </a:solidFill>
              </a:rPr>
              <a:t>yang lain bergerak </a:t>
            </a:r>
            <a:r>
              <a:rPr lang="id-ID" sz="2800" b="1" dirty="0">
                <a:solidFill>
                  <a:schemeClr val="tx1"/>
                </a:solidFill>
              </a:rPr>
              <a:t>seolah-olah menahan tarikan dari </a:t>
            </a:r>
            <a:r>
              <a:rPr lang="id-ID" sz="2800" b="1" dirty="0" smtClean="0">
                <a:solidFill>
                  <a:schemeClr val="tx1"/>
                </a:solidFill>
              </a:rPr>
              <a:t>regu lawan</a:t>
            </a:r>
            <a:r>
              <a:rPr lang="id-ID" sz="2800" b="1" dirty="0" smtClean="0">
                <a:solidFill>
                  <a:schemeClr val="tx1"/>
                </a:solidFill>
              </a:rPr>
              <a:t>.</a:t>
            </a:r>
            <a:endParaRPr lang="id-ID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15087" r="28492" b="17136"/>
          <a:stretch/>
        </p:blipFill>
        <p:spPr>
          <a:xfrm>
            <a:off x="8500054" y="2189668"/>
            <a:ext cx="3541692" cy="5685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" y="6165279"/>
            <a:ext cx="12161520" cy="705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75" y="1697151"/>
            <a:ext cx="8041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id-ID" sz="2800" b="1" dirty="0" smtClean="0">
                <a:solidFill>
                  <a:schemeClr val="accent6"/>
                </a:solidFill>
              </a:rPr>
              <a:t>Lakukan </a:t>
            </a:r>
            <a:r>
              <a:rPr lang="id-ID" sz="2800" b="1" dirty="0">
                <a:solidFill>
                  <a:schemeClr val="accent6"/>
                </a:solidFill>
              </a:rPr>
              <a:t>gerakan imajinatif </a:t>
            </a:r>
            <a:r>
              <a:rPr lang="id-ID" sz="2800" b="1" dirty="0"/>
              <a:t>ini secara berulang-ulang sehingga tercipta gerakan yang </a:t>
            </a:r>
            <a:r>
              <a:rPr lang="id-ID" sz="2800" b="1" dirty="0" smtClean="0"/>
              <a:t>padu</a:t>
            </a:r>
            <a:r>
              <a:rPr lang="en-US" sz="2800" b="1" dirty="0" smtClean="0"/>
              <a:t>.</a:t>
            </a:r>
          </a:p>
          <a:p>
            <a:pPr marL="514350" indent="-514350">
              <a:buFont typeface="+mj-lt"/>
              <a:buAutoNum type="alphaLcPeriod" startAt="4"/>
            </a:pPr>
            <a:r>
              <a:rPr lang="id-ID" sz="2800" b="1" dirty="0" smtClean="0">
                <a:solidFill>
                  <a:schemeClr val="accent6"/>
                </a:solidFill>
              </a:rPr>
              <a:t>Tunjukkan </a:t>
            </a:r>
            <a:r>
              <a:rPr lang="id-ID" sz="2800" b="1" dirty="0">
                <a:solidFill>
                  <a:schemeClr val="accent6"/>
                </a:solidFill>
              </a:rPr>
              <a:t>gerak </a:t>
            </a:r>
            <a:r>
              <a:rPr lang="id-ID" sz="2800" b="1" dirty="0"/>
              <a:t>dan </a:t>
            </a:r>
            <a:r>
              <a:rPr lang="id-ID" sz="2800" b="1" dirty="0">
                <a:solidFill>
                  <a:schemeClr val="accent6"/>
                </a:solidFill>
              </a:rPr>
              <a:t>ekspresi wajah </a:t>
            </a:r>
            <a:r>
              <a:rPr lang="id-ID" sz="2800" b="1" dirty="0"/>
              <a:t>yang sesuai </a:t>
            </a:r>
            <a:r>
              <a:rPr lang="id-ID" sz="2800" b="1" dirty="0" smtClean="0"/>
              <a:t>saat melakukan </a:t>
            </a:r>
            <a:r>
              <a:rPr lang="id-ID" sz="2800" b="1" dirty="0"/>
              <a:t>gerakan tersebut</a:t>
            </a:r>
            <a:r>
              <a:rPr lang="id-ID" sz="2800" b="1" dirty="0" smtClean="0"/>
              <a:t>.</a:t>
            </a:r>
            <a:endParaRPr lang="id-ID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78"/>
    </mc:Choice>
    <mc:Fallback xmlns="">
      <p:transition spd="slow" advTm="34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 animBg="1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6"/>
          <a:stretch/>
        </p:blipFill>
        <p:spPr>
          <a:xfrm>
            <a:off x="296089" y="894"/>
            <a:ext cx="9613290" cy="6163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15087" r="28492" b="17136"/>
          <a:stretch/>
        </p:blipFill>
        <p:spPr>
          <a:xfrm>
            <a:off x="9105958" y="2398415"/>
            <a:ext cx="3149425" cy="50556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" y="6164567"/>
            <a:ext cx="12158353" cy="7051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705" y="872443"/>
            <a:ext cx="9025205" cy="3643551"/>
          </a:xfrm>
          <a:prstGeom prst="flowChartAlternateProcess">
            <a:avLst/>
          </a:prstGeom>
          <a:noFill/>
          <a:ln w="38100"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</a:rPr>
              <a:t>Unsur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lakon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atau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naskah</a:t>
            </a:r>
            <a:endParaRPr lang="id-ID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chemeClr val="accent6"/>
                </a:solidFill>
              </a:rPr>
              <a:t>Lakon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adalah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naskah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cerita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yang </a:t>
            </a:r>
            <a:r>
              <a:rPr lang="en-US" sz="2800" b="1" dirty="0" err="1">
                <a:solidFill>
                  <a:schemeClr val="tx1"/>
                </a:solidFill>
              </a:rPr>
              <a:t>digunakan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pada</a:t>
            </a:r>
            <a:r>
              <a:rPr lang="id-ID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pementasan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seni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peran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endParaRPr lang="id-ID" sz="12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800" b="1" dirty="0" err="1" smtClean="0">
                <a:solidFill>
                  <a:srgbClr val="FF0000"/>
                </a:solidFill>
              </a:rPr>
              <a:t>Unsur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penokohan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atau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peran</a:t>
            </a:r>
            <a:r>
              <a:rPr lang="id-ID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chemeClr val="accent6"/>
                </a:solidFill>
              </a:rPr>
              <a:t>Penokohan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adalah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pembagian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karakteristik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peran</a:t>
            </a:r>
            <a:r>
              <a:rPr lang="id-ID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untuk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mendukung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suatu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lakon</a:t>
            </a:r>
            <a:r>
              <a:rPr lang="en-US" sz="2800" b="1" dirty="0">
                <a:solidFill>
                  <a:schemeClr val="tx1"/>
                </a:solidFill>
              </a:rPr>
              <a:t>. </a:t>
            </a:r>
            <a:r>
              <a:rPr lang="en-US" sz="2800" b="1" dirty="0" err="1">
                <a:solidFill>
                  <a:schemeClr val="tx1"/>
                </a:solidFill>
              </a:rPr>
              <a:t>Penokohan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terdiri</a:t>
            </a:r>
            <a:r>
              <a:rPr lang="id-ID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peran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tokoh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utama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tokoh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pendukung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3771" y="89250"/>
            <a:ext cx="8097926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B</a:t>
            </a:r>
            <a:r>
              <a:rPr lang="id-ID" sz="4000" b="1" dirty="0" smtClean="0"/>
              <a:t>. Mengenal Unsur-Unsur Seni Peran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902808" y="1043749"/>
            <a:ext cx="85000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dirty="0" err="1" smtClean="0">
                <a:solidFill>
                  <a:srgbClr val="FF0000"/>
                </a:solidFill>
              </a:rPr>
              <a:t>Unsur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tubuh</a:t>
            </a:r>
            <a:endParaRPr lang="id-ID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/>
              <a:t>Unsur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tubuh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berkaitan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olah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tubuh</a:t>
            </a:r>
            <a:r>
              <a:rPr lang="en-US" sz="2800" b="1" dirty="0" smtClean="0">
                <a:solidFill>
                  <a:schemeClr val="accent6"/>
                </a:solidFill>
              </a:rPr>
              <a:t> yang </a:t>
            </a:r>
            <a:r>
              <a:rPr lang="en-US" sz="2800" b="1" dirty="0" err="1" smtClean="0">
                <a:solidFill>
                  <a:schemeClr val="accent6"/>
                </a:solidFill>
              </a:rPr>
              <a:t>dilakukan</a:t>
            </a:r>
            <a:r>
              <a:rPr lang="id-ID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oleh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pemain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peran</a:t>
            </a:r>
            <a:r>
              <a:rPr lang="en-US" sz="2800" b="1" dirty="0" smtClean="0"/>
              <a:t>. </a:t>
            </a:r>
            <a:endParaRPr lang="en-US" sz="2800" b="1" dirty="0" smtClean="0"/>
          </a:p>
          <a:p>
            <a:endParaRPr lang="en-US" sz="1200" b="1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800" b="1" dirty="0" err="1" smtClean="0">
                <a:solidFill>
                  <a:srgbClr val="FF0000"/>
                </a:solidFill>
              </a:rPr>
              <a:t>Unsur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suara</a:t>
            </a:r>
            <a:endParaRPr lang="id-ID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/>
              <a:t>Saat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bermain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peran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pemain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mengeluarkan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pikiran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id-ID" sz="2800" b="1" dirty="0" smtClean="0"/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perasaannya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melalui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intonasi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tepat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902808" y="1043749"/>
            <a:ext cx="89230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b="1" dirty="0" err="1" smtClean="0">
                <a:solidFill>
                  <a:srgbClr val="FF0000"/>
                </a:solidFill>
              </a:rPr>
              <a:t>Unsur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penghayatan</a:t>
            </a:r>
            <a:endParaRPr lang="id-ID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chemeClr val="accent6"/>
                </a:solidFill>
              </a:rPr>
              <a:t>Penghayatan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atau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penjiwaan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ungkapan</a:t>
            </a:r>
            <a:r>
              <a:rPr lang="en-US" sz="2800" b="1" dirty="0"/>
              <a:t> </a:t>
            </a:r>
            <a:r>
              <a:rPr lang="en-US" sz="2800" b="1" dirty="0" err="1"/>
              <a:t>perasaan</a:t>
            </a:r>
            <a:r>
              <a:rPr lang="en-US" sz="2800" b="1" dirty="0"/>
              <a:t> </a:t>
            </a:r>
            <a:r>
              <a:rPr lang="en-US" sz="2800" b="1" dirty="0" err="1" smtClean="0"/>
              <a:t>saat</a:t>
            </a:r>
            <a:r>
              <a:rPr lang="id-ID" sz="2800" b="1" dirty="0" smtClean="0"/>
              <a:t> </a:t>
            </a:r>
            <a:r>
              <a:rPr lang="en-US" sz="2800" b="1" dirty="0" err="1" smtClean="0"/>
              <a:t>memerankan</a:t>
            </a:r>
            <a:r>
              <a:rPr lang="en-US" sz="2800" b="1" dirty="0" smtClean="0"/>
              <a:t> </a:t>
            </a:r>
            <a:r>
              <a:rPr lang="en-US" sz="2800" b="1" dirty="0" err="1"/>
              <a:t>suatu</a:t>
            </a:r>
            <a:r>
              <a:rPr lang="en-US" sz="2800" b="1" dirty="0"/>
              <a:t> </a:t>
            </a:r>
            <a:r>
              <a:rPr lang="en-US" sz="2800" b="1" dirty="0" err="1"/>
              <a:t>tokoh</a:t>
            </a:r>
            <a:r>
              <a:rPr lang="en-US" sz="2800" b="1" dirty="0" smtClean="0"/>
              <a:t>.</a:t>
            </a:r>
          </a:p>
          <a:p>
            <a:endParaRPr lang="en-US" sz="1200" b="1" dirty="0"/>
          </a:p>
          <a:p>
            <a:pPr marL="514350" indent="-514350">
              <a:buFont typeface="+mj-lt"/>
              <a:buAutoNum type="arabicPeriod" startAt="6"/>
            </a:pPr>
            <a:r>
              <a:rPr lang="en-US" sz="2800" b="1" dirty="0" err="1" smtClean="0">
                <a:solidFill>
                  <a:srgbClr val="FF0000"/>
                </a:solidFill>
              </a:rPr>
              <a:t>Unsur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kostum</a:t>
            </a:r>
            <a:endParaRPr lang="id-ID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chemeClr val="accent6"/>
                </a:solidFill>
              </a:rPr>
              <a:t>Kostum</a:t>
            </a:r>
            <a:r>
              <a:rPr lang="en-US" sz="2800" b="1" dirty="0" smtClean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perlengkapan</a:t>
            </a:r>
            <a:r>
              <a:rPr lang="en-US" sz="2800" b="1" dirty="0"/>
              <a:t> yang </a:t>
            </a:r>
            <a:r>
              <a:rPr lang="en-US" sz="2800" b="1" dirty="0" err="1"/>
              <a:t>dipakai</a:t>
            </a:r>
            <a:r>
              <a:rPr lang="en-US" sz="2800" b="1" dirty="0"/>
              <a:t> </a:t>
            </a:r>
            <a:r>
              <a:rPr lang="en-US" sz="2800" b="1" dirty="0" err="1"/>
              <a:t>oleh</a:t>
            </a:r>
            <a:r>
              <a:rPr lang="en-US" sz="2800" b="1" dirty="0"/>
              <a:t> </a:t>
            </a:r>
            <a:r>
              <a:rPr lang="en-US" sz="2800" b="1" dirty="0" err="1"/>
              <a:t>pemain</a:t>
            </a:r>
            <a:r>
              <a:rPr lang="en-US" sz="2800" b="1" dirty="0"/>
              <a:t> </a:t>
            </a:r>
            <a:r>
              <a:rPr lang="en-US" sz="2800" b="1" dirty="0" err="1" smtClean="0"/>
              <a:t>peran</a:t>
            </a:r>
            <a:r>
              <a:rPr lang="id-ID" sz="2800" b="1" dirty="0" smtClean="0"/>
              <a:t> </a:t>
            </a:r>
            <a:r>
              <a:rPr lang="en-US" sz="2800" b="1" dirty="0" err="1" smtClean="0"/>
              <a:t>saat</a:t>
            </a:r>
            <a:r>
              <a:rPr lang="en-US" sz="2800" b="1" dirty="0" smtClean="0"/>
              <a:t> </a:t>
            </a:r>
            <a:r>
              <a:rPr lang="en-US" sz="2800" b="1" dirty="0"/>
              <a:t>di </a:t>
            </a:r>
            <a:r>
              <a:rPr lang="en-US" sz="2800" b="1" dirty="0" err="1"/>
              <a:t>atas</a:t>
            </a:r>
            <a:r>
              <a:rPr lang="en-US" sz="2800" b="1" dirty="0"/>
              <a:t> </a:t>
            </a:r>
            <a:r>
              <a:rPr lang="en-US" sz="2800" b="1" dirty="0" err="1"/>
              <a:t>panggung</a:t>
            </a:r>
            <a:r>
              <a:rPr lang="en-US" sz="2800" b="1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7643" y="888673"/>
            <a:ext cx="856925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2600" b="1" dirty="0" err="1" smtClean="0">
                <a:solidFill>
                  <a:srgbClr val="FF0000"/>
                </a:solidFill>
              </a:rPr>
              <a:t>Unsur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rias</a:t>
            </a:r>
            <a:endParaRPr lang="en-US" sz="2600" b="1" dirty="0">
              <a:solidFill>
                <a:srgbClr val="FF0000"/>
              </a:solidFill>
            </a:endParaRPr>
          </a:p>
          <a:p>
            <a:r>
              <a:rPr lang="en-US" sz="2600" b="1" dirty="0" err="1" smtClean="0">
                <a:solidFill>
                  <a:schemeClr val="accent6"/>
                </a:solidFill>
              </a:rPr>
              <a:t>Rias</a:t>
            </a:r>
            <a:r>
              <a:rPr lang="en-US" sz="2600" b="1" dirty="0" smtClean="0">
                <a:solidFill>
                  <a:schemeClr val="accent6"/>
                </a:solidFill>
              </a:rPr>
              <a:t> </a:t>
            </a:r>
            <a:r>
              <a:rPr lang="en-US" sz="2600" b="1" dirty="0" err="1"/>
              <a:t>adalah</a:t>
            </a:r>
            <a:r>
              <a:rPr lang="en-US" sz="2600" b="1" dirty="0"/>
              <a:t> </a:t>
            </a:r>
            <a:r>
              <a:rPr lang="en-US" sz="2600" b="1" dirty="0" err="1"/>
              <a:t>perlengkapan</a:t>
            </a:r>
            <a:r>
              <a:rPr lang="en-US" sz="2600" b="1" dirty="0"/>
              <a:t> </a:t>
            </a:r>
            <a:r>
              <a:rPr lang="en-US" sz="2600" b="1" dirty="0" err="1"/>
              <a:t>alat-alat</a:t>
            </a:r>
            <a:r>
              <a:rPr lang="en-US" sz="2600" b="1" dirty="0"/>
              <a:t> </a:t>
            </a:r>
            <a:r>
              <a:rPr lang="en-US" sz="2600" b="1" dirty="0" err="1"/>
              <a:t>kosmetik</a:t>
            </a:r>
            <a:r>
              <a:rPr lang="en-US" sz="2600" b="1" dirty="0"/>
              <a:t> </a:t>
            </a:r>
            <a:r>
              <a:rPr lang="en-US" sz="2600" b="1" dirty="0" err="1"/>
              <a:t>untuk</a:t>
            </a:r>
            <a:r>
              <a:rPr lang="en-US" sz="2600" b="1" dirty="0"/>
              <a:t> </a:t>
            </a:r>
            <a:r>
              <a:rPr lang="en-US" sz="2600" b="1" dirty="0" err="1"/>
              <a:t>wajah</a:t>
            </a:r>
            <a:r>
              <a:rPr lang="en-US" sz="2600" b="1" dirty="0"/>
              <a:t> </a:t>
            </a:r>
            <a:r>
              <a:rPr lang="en-US" sz="2600" b="1" dirty="0" smtClean="0"/>
              <a:t>yang</a:t>
            </a:r>
            <a:r>
              <a:rPr lang="id-ID" sz="2600" b="1" dirty="0" smtClean="0"/>
              <a:t> </a:t>
            </a:r>
            <a:r>
              <a:rPr lang="en-US" sz="2600" b="1" dirty="0" err="1" smtClean="0"/>
              <a:t>digunakan</a:t>
            </a:r>
            <a:r>
              <a:rPr lang="en-US" sz="2600" b="1" dirty="0" smtClean="0"/>
              <a:t> </a:t>
            </a:r>
            <a:r>
              <a:rPr lang="en-US" sz="2600" b="1" dirty="0" err="1"/>
              <a:t>untuk</a:t>
            </a:r>
            <a:r>
              <a:rPr lang="en-US" sz="2600" b="1" dirty="0"/>
              <a:t> </a:t>
            </a:r>
            <a:r>
              <a:rPr lang="en-US" sz="2600" b="1" dirty="0" err="1"/>
              <a:t>merias</a:t>
            </a:r>
            <a:r>
              <a:rPr lang="en-US" sz="2600" b="1" dirty="0"/>
              <a:t> </a:t>
            </a:r>
            <a:r>
              <a:rPr lang="en-US" sz="2600" b="1" dirty="0" err="1"/>
              <a:t>wajah</a:t>
            </a:r>
            <a:r>
              <a:rPr lang="en-US" sz="2600" b="1" dirty="0"/>
              <a:t> </a:t>
            </a:r>
            <a:r>
              <a:rPr lang="en-US" sz="2600" b="1" dirty="0" err="1"/>
              <a:t>pemain</a:t>
            </a:r>
            <a:r>
              <a:rPr lang="en-US" sz="2600" b="1" dirty="0"/>
              <a:t> </a:t>
            </a:r>
            <a:r>
              <a:rPr lang="en-US" sz="2600" b="1" dirty="0" err="1"/>
              <a:t>pesan</a:t>
            </a:r>
            <a:r>
              <a:rPr lang="en-US" sz="2600" b="1" dirty="0"/>
              <a:t> di </a:t>
            </a:r>
            <a:r>
              <a:rPr lang="en-US" sz="2600" b="1" dirty="0" err="1"/>
              <a:t>atas</a:t>
            </a:r>
            <a:r>
              <a:rPr lang="en-US" sz="2600" b="1" dirty="0"/>
              <a:t> </a:t>
            </a:r>
            <a:r>
              <a:rPr lang="en-US" sz="2600" b="1" dirty="0" err="1" smtClean="0"/>
              <a:t>panggung</a:t>
            </a:r>
            <a:r>
              <a:rPr lang="en-US" sz="2600" b="1" dirty="0" smtClean="0"/>
              <a:t>.</a:t>
            </a:r>
          </a:p>
          <a:p>
            <a:endParaRPr lang="en-US" sz="1200" b="1" dirty="0"/>
          </a:p>
          <a:p>
            <a:pPr marL="514350" indent="-514350">
              <a:buFont typeface="+mj-lt"/>
              <a:buAutoNum type="arabicPeriod" startAt="8"/>
            </a:pPr>
            <a:r>
              <a:rPr lang="en-US" sz="2600" b="1" dirty="0" err="1" smtClean="0">
                <a:solidFill>
                  <a:srgbClr val="FF0000"/>
                </a:solidFill>
              </a:rPr>
              <a:t>Unsur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properti</a:t>
            </a:r>
            <a:endParaRPr lang="en-US" sz="2600" b="1" dirty="0">
              <a:solidFill>
                <a:srgbClr val="FF0000"/>
              </a:solidFill>
            </a:endParaRPr>
          </a:p>
          <a:p>
            <a:r>
              <a:rPr lang="en-US" sz="2600" b="1" dirty="0" err="1" smtClean="0">
                <a:solidFill>
                  <a:schemeClr val="accent6"/>
                </a:solidFill>
              </a:rPr>
              <a:t>Properti</a:t>
            </a:r>
            <a:r>
              <a:rPr lang="en-US" sz="2600" b="1" dirty="0" smtClean="0"/>
              <a:t> </a:t>
            </a:r>
            <a:r>
              <a:rPr lang="en-US" sz="2600" b="1" dirty="0" err="1"/>
              <a:t>adalah</a:t>
            </a:r>
            <a:r>
              <a:rPr lang="en-US" sz="2600" b="1" dirty="0"/>
              <a:t> </a:t>
            </a:r>
            <a:r>
              <a:rPr lang="en-US" sz="2600" b="1" dirty="0" err="1"/>
              <a:t>semua</a:t>
            </a:r>
            <a:r>
              <a:rPr lang="en-US" sz="2600" b="1" dirty="0"/>
              <a:t> </a:t>
            </a:r>
            <a:r>
              <a:rPr lang="en-US" sz="2600" b="1" dirty="0" err="1"/>
              <a:t>perlengkapan</a:t>
            </a:r>
            <a:r>
              <a:rPr lang="en-US" sz="2600" b="1" dirty="0"/>
              <a:t> yang </a:t>
            </a:r>
            <a:r>
              <a:rPr lang="en-US" sz="2600" b="1" dirty="0" err="1"/>
              <a:t>digunakan</a:t>
            </a:r>
            <a:r>
              <a:rPr lang="en-US" sz="2600" b="1" dirty="0"/>
              <a:t> </a:t>
            </a:r>
            <a:r>
              <a:rPr lang="en-US" sz="2600" b="1" dirty="0" err="1" smtClean="0"/>
              <a:t>oleh</a:t>
            </a:r>
            <a:r>
              <a:rPr lang="id-ID" sz="2600" b="1" dirty="0" smtClean="0"/>
              <a:t> </a:t>
            </a:r>
            <a:r>
              <a:rPr lang="en-US" sz="2600" b="1" dirty="0" err="1" smtClean="0"/>
              <a:t>pemain</a:t>
            </a:r>
            <a:r>
              <a:rPr lang="en-US" sz="2600" b="1" dirty="0" smtClean="0"/>
              <a:t> </a:t>
            </a:r>
            <a:r>
              <a:rPr lang="en-US" sz="2600" b="1" dirty="0" err="1"/>
              <a:t>peran</a:t>
            </a:r>
            <a:r>
              <a:rPr lang="en-US" sz="2600" b="1" dirty="0"/>
              <a:t> </a:t>
            </a:r>
            <a:r>
              <a:rPr lang="en-US" sz="2600" b="1" dirty="0" err="1"/>
              <a:t>saat</a:t>
            </a:r>
            <a:r>
              <a:rPr lang="en-US" sz="2600" b="1" dirty="0"/>
              <a:t> </a:t>
            </a:r>
            <a:r>
              <a:rPr lang="en-US" sz="2600" b="1" dirty="0" err="1" smtClean="0"/>
              <a:t>pementasan</a:t>
            </a:r>
            <a:r>
              <a:rPr lang="en-US" sz="2600" b="1" dirty="0" smtClean="0"/>
              <a:t>.</a:t>
            </a:r>
          </a:p>
          <a:p>
            <a:endParaRPr lang="en-US" sz="1200" b="1" dirty="0"/>
          </a:p>
          <a:p>
            <a:pPr marL="514350" indent="-514350">
              <a:buFont typeface="+mj-lt"/>
              <a:buAutoNum type="arabicPeriod" startAt="9"/>
            </a:pPr>
            <a:r>
              <a:rPr lang="en-US" sz="2600" b="1" dirty="0" err="1" smtClean="0">
                <a:solidFill>
                  <a:srgbClr val="FF0000"/>
                </a:solidFill>
              </a:rPr>
              <a:t>Unsur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musikal</a:t>
            </a:r>
            <a:endParaRPr lang="en-US" sz="2600" b="1" dirty="0">
              <a:solidFill>
                <a:srgbClr val="FF0000"/>
              </a:solidFill>
            </a:endParaRPr>
          </a:p>
          <a:p>
            <a:r>
              <a:rPr lang="en-US" sz="2600" b="1" dirty="0" err="1" smtClean="0">
                <a:solidFill>
                  <a:schemeClr val="accent6"/>
                </a:solidFill>
              </a:rPr>
              <a:t>Unsur</a:t>
            </a:r>
            <a:r>
              <a:rPr lang="en-US" sz="2600" b="1" dirty="0" smtClean="0"/>
              <a:t> </a:t>
            </a:r>
            <a:r>
              <a:rPr lang="en-US" sz="2600" b="1" dirty="0" err="1"/>
              <a:t>pembangun</a:t>
            </a:r>
            <a:r>
              <a:rPr lang="en-US" sz="2600" b="1" dirty="0"/>
              <a:t> </a:t>
            </a:r>
            <a:r>
              <a:rPr lang="en-US" sz="2600" b="1" dirty="0" err="1"/>
              <a:t>dalam</a:t>
            </a:r>
            <a:r>
              <a:rPr lang="en-US" sz="2600" b="1" dirty="0"/>
              <a:t> </a:t>
            </a:r>
            <a:r>
              <a:rPr lang="en-US" sz="2600" b="1" dirty="0" err="1"/>
              <a:t>seni</a:t>
            </a:r>
            <a:r>
              <a:rPr lang="en-US" sz="2600" b="1" dirty="0"/>
              <a:t> </a:t>
            </a:r>
            <a:r>
              <a:rPr lang="en-US" sz="2600" b="1" dirty="0" err="1"/>
              <a:t>peran</a:t>
            </a:r>
            <a:r>
              <a:rPr lang="en-US" sz="2600" b="1" dirty="0"/>
              <a:t> yang </a:t>
            </a:r>
            <a:r>
              <a:rPr lang="en-US" sz="2600" b="1" dirty="0" err="1" smtClean="0"/>
              <a:t>menjadikan</a:t>
            </a:r>
            <a:r>
              <a:rPr lang="id-ID" sz="2600" b="1" dirty="0" smtClean="0"/>
              <a:t> </a:t>
            </a:r>
            <a:r>
              <a:rPr lang="en-US" sz="2600" b="1" dirty="0" err="1" smtClean="0"/>
              <a:t>pementasan</a:t>
            </a:r>
            <a:r>
              <a:rPr lang="en-US" sz="2600" b="1" dirty="0" smtClean="0"/>
              <a:t> </a:t>
            </a:r>
            <a:r>
              <a:rPr lang="en-US" sz="2600" b="1" dirty="0" err="1"/>
              <a:t>menjadi</a:t>
            </a:r>
            <a:r>
              <a:rPr lang="en-US" sz="2600" b="1" dirty="0"/>
              <a:t> </a:t>
            </a:r>
            <a:r>
              <a:rPr lang="en-US" sz="2600" b="1" dirty="0" err="1"/>
              <a:t>lebih</a:t>
            </a:r>
            <a:r>
              <a:rPr lang="en-US" sz="2600" b="1" dirty="0"/>
              <a:t> </a:t>
            </a:r>
            <a:r>
              <a:rPr lang="en-US" sz="2600" b="1" dirty="0" err="1"/>
              <a:t>hidup</a:t>
            </a:r>
            <a:r>
              <a:rPr lang="en-US" sz="2600" b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136764"/>
      </p:ext>
    </p:extLst>
  </p:cSld>
  <p:clrMapOvr>
    <a:masterClrMapping/>
  </p:clrMapOvr>
  <p:transition spd="med" advTm="6312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 animBg="1"/>
      <p:bldP spid="4" grpId="0" build="p"/>
      <p:bldP spid="4" grpId="1" build="allAtOnce"/>
      <p:bldP spid="6" grpId="0" build="p"/>
      <p:bldP spid="6" grpId="1" build="allAtOnce"/>
      <p:bldP spid="6" grpId="2" build="allAtOnce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.3|3|3.8|3|5.8|3.5|2.8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9|1.3|3.7|2.6|1|1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|1|0.8|4.4|2.7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|1|0.8|4.4|2.7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1.8|2.7|12.2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0.9|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6|0.8|3.6|1|3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3|0.9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9|3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1.1|4.7|2.5|1|2.7|2.7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1|1.1|2.8|1.2|6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1.5|1.1|2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3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6|1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2|1.1|2.2|4.7|1.4|4.5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1.3|1|3.9|2.6|1.7|2.2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4|3.5|1.6|1.4|3.2|3|3|1.8|1.1|0.8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.2|2.9|1.9|8.7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1.8|8.5|1.5|10.2|3.8|1.4|1.1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2|1.1|2.2|0.9|6|1.1|4.8|1.6|1.1|6|2.3|0.9|4.9|1|5.9|1.1|1.4|0.8|7.1|1.2|3.3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7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1361</Words>
  <Application>Microsoft Office PowerPoint</Application>
  <PresentationFormat>Widescreen</PresentationFormat>
  <Paragraphs>157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Adobe Fan Heiti Std B</vt:lpstr>
      <vt:lpstr>맑은 고딕</vt:lpstr>
      <vt:lpstr>ＭＳ Ｐゴシック</vt:lpstr>
      <vt:lpstr>Arial</vt:lpstr>
      <vt:lpstr>Calibri</vt:lpstr>
      <vt:lpstr>Calibri Light</vt:lpstr>
      <vt:lpstr>Montserrat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Nur Alivia Arianda</cp:lastModifiedBy>
  <cp:revision>81</cp:revision>
  <dcterms:created xsi:type="dcterms:W3CDTF">2022-11-29T09:09:09Z</dcterms:created>
  <dcterms:modified xsi:type="dcterms:W3CDTF">2022-12-13T01:35:13Z</dcterms:modified>
</cp:coreProperties>
</file>