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1" r:id="rId2"/>
    <p:sldId id="318" r:id="rId3"/>
    <p:sldId id="346" r:id="rId4"/>
    <p:sldId id="347" r:id="rId5"/>
    <p:sldId id="348" r:id="rId6"/>
    <p:sldId id="349" r:id="rId7"/>
    <p:sldId id="328" r:id="rId8"/>
    <p:sldId id="332" r:id="rId9"/>
    <p:sldId id="333" r:id="rId10"/>
    <p:sldId id="35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33"/>
    <a:srgbClr val="990033"/>
    <a:srgbClr val="A50021"/>
    <a:srgbClr val="008080"/>
    <a:srgbClr val="FF0066"/>
    <a:srgbClr val="FFFF99"/>
    <a:srgbClr val="FFFF66"/>
    <a:srgbClr val="FF9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923590"/>
            <a:ext cx="2463588" cy="316032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181350"/>
            <a:ext cx="5073868" cy="91075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ILMU PENGETAHUAN ALAM </a:t>
            </a:r>
            <a:b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DAN SOSIAL (</a:t>
            </a: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IPAS)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009" r="16677"/>
          <a:stretch>
            <a:fillRect/>
          </a:stretch>
        </p:blipFill>
        <p:spPr bwMode="auto">
          <a:xfrm>
            <a:off x="214281" y="883497"/>
            <a:ext cx="3470203" cy="3214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58" y="3741017"/>
            <a:ext cx="2643206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5">
                    <a:lumMod val="75000"/>
                  </a:schemeClr>
                </a:solidFill>
              </a:rPr>
              <a:t>Orang tua menyayangi anak.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14912" b="16293"/>
          <a:stretch>
            <a:fillRect/>
          </a:stretch>
        </p:blipFill>
        <p:spPr bwMode="auto">
          <a:xfrm>
            <a:off x="5072067" y="954935"/>
            <a:ext cx="3214709" cy="27146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143504" y="3741017"/>
            <a:ext cx="3286148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</a:rPr>
              <a:t>Anak menyayangi dan menghormati orang tua.</a:t>
            </a:r>
            <a:endParaRPr lang="en-US" sz="2400" b="1" dirty="0" smtClean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14296"/>
            <a:ext cx="6643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66"/>
                </a:solidFill>
              </a:rPr>
              <a:t>Berikut contoh sikap saling menyayangi dalam keluarga.</a:t>
            </a:r>
            <a:endParaRPr lang="en-US" sz="2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08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 flipH="1">
            <a:off x="6750319" y="1150815"/>
            <a:ext cx="2036523" cy="365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Aku dan Keluargaku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1254" y="1571618"/>
            <a:ext cx="5462316" cy="640092"/>
            <a:chOff x="115920" y="213726"/>
            <a:chExt cx="5462316" cy="6400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462316" cy="63952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06138" y="213726"/>
              <a:ext cx="507209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 Diri dan Keluarga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342914"/>
            <a:ext cx="4857784" cy="21576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571472" y="2571750"/>
            <a:ext cx="4618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err="1" smtClean="0">
                <a:solidFill>
                  <a:srgbClr val="FF0066"/>
                </a:solidFill>
              </a:rPr>
              <a:t>Nama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merupakan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identitas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diri</a:t>
            </a:r>
            <a:r>
              <a:rPr lang="en-ID" sz="2600" b="1" dirty="0" smtClean="0">
                <a:solidFill>
                  <a:srgbClr val="FF0066"/>
                </a:solidFill>
              </a:rPr>
              <a:t>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472" y="3000378"/>
            <a:ext cx="43199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smtClean="0">
                <a:solidFill>
                  <a:srgbClr val="008080"/>
                </a:solidFill>
              </a:rPr>
              <a:t>Ada </a:t>
            </a:r>
            <a:r>
              <a:rPr lang="en-ID" sz="2600" b="1" dirty="0" err="1" smtClean="0">
                <a:solidFill>
                  <a:srgbClr val="008080"/>
                </a:solidFill>
              </a:rPr>
              <a:t>identitas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diri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lainnya</a:t>
            </a:r>
            <a:r>
              <a:rPr lang="en-ID" sz="2600" b="1" dirty="0" smtClean="0">
                <a:solidFill>
                  <a:srgbClr val="008080"/>
                </a:solidFill>
              </a:rPr>
              <a:t>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8882" y="3469593"/>
            <a:ext cx="46113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err="1" smtClean="0">
                <a:solidFill>
                  <a:srgbClr val="990033"/>
                </a:solidFill>
              </a:rPr>
              <a:t>Misalnya</a:t>
            </a:r>
            <a:r>
              <a:rPr lang="en-ID" sz="2600" b="1" dirty="0" smtClean="0">
                <a:solidFill>
                  <a:srgbClr val="990033"/>
                </a:solidFill>
              </a:rPr>
              <a:t>, tempat </a:t>
            </a:r>
            <a:r>
              <a:rPr lang="en-ID" sz="2600" b="1" dirty="0" err="1" smtClean="0">
                <a:solidFill>
                  <a:srgbClr val="990033"/>
                </a:solidFill>
              </a:rPr>
              <a:t>tanggal</a:t>
            </a:r>
            <a:r>
              <a:rPr lang="en-ID" sz="2600" b="1" dirty="0" smtClean="0">
                <a:solidFill>
                  <a:srgbClr val="990033"/>
                </a:solidFill>
              </a:rPr>
              <a:t> </a:t>
            </a:r>
            <a:r>
              <a:rPr lang="en-ID" sz="2600" b="1" dirty="0" err="1" smtClean="0">
                <a:solidFill>
                  <a:srgbClr val="990033"/>
                </a:solidFill>
              </a:rPr>
              <a:t>lahir</a:t>
            </a:r>
            <a:r>
              <a:rPr lang="en-ID" sz="2600" b="1" dirty="0" smtClean="0">
                <a:solidFill>
                  <a:srgbClr val="990033"/>
                </a:solidFill>
              </a:rPr>
              <a:t>, </a:t>
            </a:r>
            <a:r>
              <a:rPr lang="en-ID" sz="2600" b="1" dirty="0" err="1" smtClean="0">
                <a:solidFill>
                  <a:srgbClr val="990033"/>
                </a:solidFill>
              </a:rPr>
              <a:t>usia</a:t>
            </a:r>
            <a:r>
              <a:rPr lang="en-ID" sz="2600" b="1" dirty="0" smtClean="0">
                <a:solidFill>
                  <a:srgbClr val="990033"/>
                </a:solidFill>
              </a:rPr>
              <a:t>, </a:t>
            </a:r>
            <a:r>
              <a:rPr lang="en-ID" sz="2600" b="1" dirty="0" err="1" smtClean="0">
                <a:solidFill>
                  <a:srgbClr val="990033"/>
                </a:solidFill>
              </a:rPr>
              <a:t>dan</a:t>
            </a:r>
            <a:r>
              <a:rPr lang="en-ID" sz="2600" b="1" dirty="0" smtClean="0">
                <a:solidFill>
                  <a:srgbClr val="990033"/>
                </a:solidFill>
              </a:rPr>
              <a:t> </a:t>
            </a:r>
            <a:r>
              <a:rPr lang="en-ID" sz="2600" b="1" dirty="0" err="1" smtClean="0">
                <a:solidFill>
                  <a:srgbClr val="990033"/>
                </a:solidFill>
              </a:rPr>
              <a:t>alamat</a:t>
            </a:r>
            <a:r>
              <a:rPr lang="en-ID" sz="2600" b="1" dirty="0" smtClean="0">
                <a:solidFill>
                  <a:srgbClr val="990033"/>
                </a:solidFill>
              </a:rPr>
              <a:t>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10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357158" y="268300"/>
            <a:ext cx="5799018" cy="575258"/>
            <a:chOff x="685800" y="1838738"/>
            <a:chExt cx="6058679" cy="5752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058679" cy="5752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1032" y="1921553"/>
              <a:ext cx="59834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8080"/>
                  </a:solidFill>
                </a:rPr>
                <a:t>Perhatikan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identitas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diri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siswa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5" y="817673"/>
            <a:ext cx="2088231" cy="44903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593813" y="1395832"/>
            <a:ext cx="4104456" cy="2579215"/>
            <a:chOff x="4462573" y="992562"/>
            <a:chExt cx="2982467" cy="2045397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4462573" y="992562"/>
              <a:ext cx="2982467" cy="2045397"/>
            </a:xfrm>
            <a:prstGeom prst="wedgeRoundRectCallout">
              <a:avLst>
                <a:gd name="adj1" fmla="val 66844"/>
                <a:gd name="adj2" fmla="val -4555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7793" y="1106771"/>
              <a:ext cx="2712598" cy="1830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400" b="1" dirty="0" smtClean="0">
                  <a:solidFill>
                    <a:srgbClr val="FF0066"/>
                  </a:solidFill>
                </a:rPr>
                <a:t>Halo,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teman-teman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Namaku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Betari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Puspitasari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Nama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panggilanku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Tari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Usiaku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7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tahun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Alamat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rumahku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di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Jalan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Kecapi</a:t>
              </a:r>
              <a:r>
                <a:rPr lang="en-ID" sz="2400" b="1" dirty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Nomor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26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500034" y="714362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635896" y="1203598"/>
            <a:ext cx="4248472" cy="892552"/>
          </a:xfrm>
          <a:prstGeom prst="rect">
            <a:avLst/>
          </a:prstGeom>
          <a:solidFill>
            <a:srgbClr val="FFFFCC"/>
          </a:solidFill>
          <a:ln w="28575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</a:rPr>
              <a:t>Selain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identitas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diri</a:t>
            </a:r>
            <a:r>
              <a:rPr lang="en-US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ada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juga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identitas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keluarga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5896" y="2367339"/>
            <a:ext cx="3528392" cy="892552"/>
          </a:xfrm>
          <a:prstGeom prst="rect">
            <a:avLst/>
          </a:prstGeom>
          <a:solidFill>
            <a:srgbClr val="D9FFD9"/>
          </a:solidFill>
          <a:ln w="28575">
            <a:solidFill>
              <a:srgbClr val="FF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Identitas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keluarga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juga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perlu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kita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ketahui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7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 bwMode="auto">
          <a:xfrm>
            <a:off x="-6350" y="-20538"/>
            <a:ext cx="915670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589444"/>
            <a:ext cx="1995614" cy="428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3203426" y="555526"/>
            <a:ext cx="4752950" cy="3384376"/>
            <a:chOff x="4514896" y="1002929"/>
            <a:chExt cx="3769236" cy="2683915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514896" y="1002929"/>
              <a:ext cx="3769236" cy="2683915"/>
            </a:xfrm>
            <a:prstGeom prst="wedgeRoundRectCallout">
              <a:avLst>
                <a:gd name="adj1" fmla="val -66408"/>
                <a:gd name="adj2" fmla="val -1359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0534" y="1160506"/>
              <a:ext cx="3556493" cy="2416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400" b="1" dirty="0" smtClean="0">
                  <a:solidFill>
                    <a:srgbClr val="009999"/>
                  </a:solidFill>
                </a:rPr>
                <a:t>Halo,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teman-teman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Aku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tinggal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bersama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keluargaku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9999"/>
                  </a:solidFill>
                </a:rPr>
                <a:t>Keluargaku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terdiri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atas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ayah,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ibu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,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kakak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,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dan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adik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Ayahku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bernama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Aditya.</a:t>
              </a:r>
            </a:p>
            <a:p>
              <a:r>
                <a:rPr lang="en-ID" sz="2400" b="1" dirty="0" err="1" smtClean="0">
                  <a:solidFill>
                    <a:srgbClr val="009999"/>
                  </a:solidFill>
                </a:rPr>
                <a:t>Usianya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sekarang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46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tahun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Ibuku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bernama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Sari.</a:t>
              </a:r>
            </a:p>
            <a:p>
              <a:r>
                <a:rPr lang="en-ID" sz="2400" b="1" dirty="0" err="1" smtClean="0">
                  <a:solidFill>
                    <a:srgbClr val="009999"/>
                  </a:solidFill>
                </a:rPr>
                <a:t>Usianya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sekarang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40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tahun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  <a:endParaRPr lang="en-US" sz="2400" b="1" dirty="0">
                <a:solidFill>
                  <a:srgbClr val="009999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54" y="555526"/>
            <a:ext cx="1995614" cy="428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3779912" y="1203598"/>
            <a:ext cx="4752528" cy="1944217"/>
            <a:chOff x="4514896" y="1002929"/>
            <a:chExt cx="3768902" cy="1541824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514896" y="1002929"/>
              <a:ext cx="3141086" cy="1541824"/>
            </a:xfrm>
            <a:prstGeom prst="wedgeRoundRectCallout">
              <a:avLst>
                <a:gd name="adj1" fmla="val -66408"/>
                <a:gd name="adj2" fmla="val -1359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7305" y="1160506"/>
              <a:ext cx="3556493" cy="1244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400" b="1" dirty="0" err="1" smtClean="0">
                  <a:solidFill>
                    <a:srgbClr val="009999"/>
                  </a:solidFill>
                </a:rPr>
                <a:t>Kakakku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bernama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Rafa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Ia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sekarang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kelas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2 SMP.</a:t>
              </a:r>
            </a:p>
            <a:p>
              <a:r>
                <a:rPr lang="en-ID" sz="2400" b="1" dirty="0" err="1" smtClean="0">
                  <a:solidFill>
                    <a:srgbClr val="009999"/>
                  </a:solidFill>
                </a:rPr>
                <a:t>Adikku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bernama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Nadin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Adikku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berusia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4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tahun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8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42850" y="1285865"/>
            <a:ext cx="4271317" cy="35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857238"/>
            <a:ext cx="4821495" cy="387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70902" y="1530453"/>
            <a:ext cx="3929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Di rumah, kita tinggal bersama anggota keluarga yang lain.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02" y="2744498"/>
            <a:ext cx="33513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Ada ayah, ibu, kakak, dan adik.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0902" y="3536586"/>
            <a:ext cx="37153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Setiap anggota keluarga harus saling menyayangi.</a:t>
            </a:r>
            <a:endParaRPr lang="en-US" sz="2600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94" y="146278"/>
            <a:ext cx="6072991" cy="639522"/>
            <a:chOff x="115919" y="214296"/>
            <a:chExt cx="6072991" cy="6395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19" y="214296"/>
              <a:ext cx="6072991" cy="6395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6275" y="222892"/>
              <a:ext cx="5380589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Kasih Sayang dalam Keluarga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9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/>
          <a:stretch>
            <a:fillRect/>
          </a:stretch>
        </p:blipFill>
        <p:spPr bwMode="auto">
          <a:xfrm>
            <a:off x="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1"/>
          <a:stretch/>
        </p:blipFill>
        <p:spPr bwMode="auto">
          <a:xfrm flipH="1">
            <a:off x="6572264" y="1069948"/>
            <a:ext cx="2571736" cy="389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11560" y="436233"/>
            <a:ext cx="5988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Orang tua menyayangi anaknya.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864861"/>
            <a:ext cx="54606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8080"/>
                </a:solidFill>
              </a:rPr>
              <a:t>A</a:t>
            </a:r>
            <a:r>
              <a:rPr lang="id-ID" sz="2600" b="1" dirty="0" smtClean="0">
                <a:solidFill>
                  <a:srgbClr val="008080"/>
                </a:solidFill>
              </a:rPr>
              <a:t>nak menyayangi orang tuanya.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472" y="1293489"/>
            <a:ext cx="59293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8080"/>
                </a:solidFill>
              </a:rPr>
              <a:t>K</a:t>
            </a:r>
            <a:r>
              <a:rPr lang="id-ID" sz="2600" b="1" dirty="0" smtClean="0">
                <a:solidFill>
                  <a:srgbClr val="008080"/>
                </a:solidFill>
              </a:rPr>
              <a:t>akak dan adik juga saling menyayangi.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0" y="2081567"/>
            <a:ext cx="328614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Keluarga hidup rukun.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10" y="2724509"/>
            <a:ext cx="3714776" cy="892552"/>
          </a:xfrm>
          <a:prstGeom prst="rect">
            <a:avLst/>
          </a:prstGeom>
          <a:solidFill>
            <a:srgbClr val="FFFFCC"/>
          </a:solidFill>
          <a:ln w="28575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Suasana di dalam rumah menjadi nyaman.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290" y="3750900"/>
            <a:ext cx="4181024" cy="892552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chemeClr val="accent5">
                    <a:lumMod val="75000"/>
                  </a:schemeClr>
                </a:solidFill>
              </a:rPr>
              <a:t>Semua anggota keluarga merasa bahagia. </a:t>
            </a:r>
            <a:endParaRPr lang="en-US" sz="2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72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8" grpId="0"/>
      <p:bldP spid="19" grpId="0" animBg="1"/>
      <p:bldP spid="20" grpId="0" animBg="1"/>
      <p:bldP spid="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87093"/>
            <a:ext cx="4071934" cy="33173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034" y="3571882"/>
            <a:ext cx="3143272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5">
                    <a:lumMod val="75000"/>
                  </a:schemeClr>
                </a:solidFill>
              </a:rPr>
              <a:t>Kakak dan adik bermain dengan rukun.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9" y="928676"/>
            <a:ext cx="3662654" cy="25893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14942" y="3526703"/>
            <a:ext cx="3143272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</a:rPr>
              <a:t>Adik menolong kakak yang terjatuh.</a:t>
            </a:r>
            <a:endParaRPr lang="en-US" sz="2400" b="1" dirty="0" smtClean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14296"/>
            <a:ext cx="6643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66"/>
                </a:solidFill>
              </a:rPr>
              <a:t>Berikut contoh sikap saling menyayangi dalam keluarga.</a:t>
            </a:r>
            <a:endParaRPr lang="en-US" sz="2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08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265</Words>
  <Application>Microsoft Office PowerPoint</Application>
  <PresentationFormat>On-screen Show (16:9)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82</cp:revision>
  <dcterms:created xsi:type="dcterms:W3CDTF">2022-01-17T01:37:52Z</dcterms:created>
  <dcterms:modified xsi:type="dcterms:W3CDTF">2023-02-25T04:43:25Z</dcterms:modified>
</cp:coreProperties>
</file>