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FF99"/>
    <a:srgbClr val="F20051"/>
    <a:srgbClr val="008080"/>
    <a:srgbClr val="FF0066"/>
    <a:srgbClr val="074141"/>
    <a:srgbClr val="FF9966"/>
    <a:srgbClr val="FFFF66"/>
    <a:srgbClr val="FFCC99"/>
    <a:srgbClr val="89A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>
        <p:scale>
          <a:sx n="50" d="100"/>
          <a:sy n="50" d="100"/>
        </p:scale>
        <p:origin x="49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411510"/>
            <a:ext cx="4032448" cy="720080"/>
            <a:chOff x="685799" y="1838738"/>
            <a:chExt cx="4213006" cy="720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8"/>
              <a:ext cx="4213006" cy="7200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5799" y="1921553"/>
              <a:ext cx="39472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000" b="1" dirty="0" err="1" smtClean="0">
                  <a:solidFill>
                    <a:srgbClr val="0070C0"/>
                  </a:solidFill>
                </a:rPr>
                <a:t>Perkembangan</a:t>
              </a:r>
              <a:r>
                <a:rPr lang="en-US" sz="3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</a:rPr>
                <a:t>Buatan</a:t>
              </a:r>
              <a:r>
                <a:rPr lang="en-US" sz="3000" b="1" dirty="0" smtClean="0">
                  <a:solidFill>
                    <a:srgbClr val="0070C0"/>
                  </a:solidFill>
                </a:rPr>
                <a:t> </a:t>
              </a:r>
              <a:endParaRPr lang="en-US" sz="3000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9552" y="1370816"/>
            <a:ext cx="2952328" cy="1416958"/>
            <a:chOff x="539552" y="1370816"/>
            <a:chExt cx="2952328" cy="1416958"/>
          </a:xfrm>
        </p:grpSpPr>
        <p:sp>
          <p:nvSpPr>
            <p:cNvPr id="10" name="Snip Single Corner Rectangle 9"/>
            <p:cNvSpPr/>
            <p:nvPr/>
          </p:nvSpPr>
          <p:spPr>
            <a:xfrm>
              <a:off x="539552" y="1370816"/>
              <a:ext cx="2952328" cy="1416958"/>
            </a:xfrm>
            <a:prstGeom prst="snip1Rect">
              <a:avLst>
                <a:gd name="adj" fmla="val 15179"/>
              </a:avLst>
            </a:prstGeom>
            <a:noFill/>
            <a:ln>
              <a:solidFill>
                <a:srgbClr val="9900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4995" t="20002" r="10033" b="44469"/>
            <a:stretch/>
          </p:blipFill>
          <p:spPr>
            <a:xfrm>
              <a:off x="717250" y="1923678"/>
              <a:ext cx="2702622" cy="72008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3175" y="1419622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a.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Cangkok</a:t>
              </a:r>
              <a:endPara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15600" y="1372276"/>
            <a:ext cx="2357879" cy="1416958"/>
            <a:chOff x="3615600" y="1372276"/>
            <a:chExt cx="2357879" cy="1416958"/>
          </a:xfrm>
        </p:grpSpPr>
        <p:sp>
          <p:nvSpPr>
            <p:cNvPr id="22" name="Snip Single Corner Rectangle 21"/>
            <p:cNvSpPr/>
            <p:nvPr/>
          </p:nvSpPr>
          <p:spPr>
            <a:xfrm>
              <a:off x="3615600" y="1372276"/>
              <a:ext cx="2108528" cy="1416958"/>
            </a:xfrm>
            <a:prstGeom prst="snip1Rect">
              <a:avLst>
                <a:gd name="adj" fmla="val 15179"/>
              </a:avLst>
            </a:prstGeom>
            <a:noFill/>
            <a:ln>
              <a:solidFill>
                <a:srgbClr val="9900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69223" y="1421082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b.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Setek</a:t>
              </a:r>
              <a:endPara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20712" t="33337" r="19311" b="19991"/>
            <a:stretch/>
          </p:blipFill>
          <p:spPr>
            <a:xfrm>
              <a:off x="3880518" y="1923678"/>
              <a:ext cx="1645897" cy="72008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847848" y="1370816"/>
            <a:ext cx="2357879" cy="1416958"/>
            <a:chOff x="5847848" y="1370816"/>
            <a:chExt cx="2357879" cy="1416958"/>
          </a:xfrm>
        </p:grpSpPr>
        <p:sp>
          <p:nvSpPr>
            <p:cNvPr id="24" name="Snip Single Corner Rectangle 23"/>
            <p:cNvSpPr/>
            <p:nvPr/>
          </p:nvSpPr>
          <p:spPr>
            <a:xfrm>
              <a:off x="5847848" y="1370816"/>
              <a:ext cx="2180536" cy="1416958"/>
            </a:xfrm>
            <a:prstGeom prst="snip1Rect">
              <a:avLst>
                <a:gd name="adj" fmla="val 15179"/>
              </a:avLst>
            </a:prstGeom>
            <a:noFill/>
            <a:ln>
              <a:solidFill>
                <a:srgbClr val="9900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01471" y="1419622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c.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Sambung</a:t>
              </a:r>
              <a:endPara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/>
            <a:srcRect l="25028" t="33337" r="26240" b="33326"/>
            <a:stretch/>
          </p:blipFill>
          <p:spPr>
            <a:xfrm>
              <a:off x="5989046" y="1925268"/>
              <a:ext cx="1868074" cy="7184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977842" y="2978194"/>
            <a:ext cx="2357879" cy="1416958"/>
            <a:chOff x="1421267" y="2978194"/>
            <a:chExt cx="2357879" cy="1416958"/>
          </a:xfrm>
        </p:grpSpPr>
        <p:sp>
          <p:nvSpPr>
            <p:cNvPr id="27" name="Snip Single Corner Rectangle 26"/>
            <p:cNvSpPr/>
            <p:nvPr/>
          </p:nvSpPr>
          <p:spPr>
            <a:xfrm>
              <a:off x="1421267" y="2978194"/>
              <a:ext cx="2247956" cy="1416958"/>
            </a:xfrm>
            <a:prstGeom prst="snip1Rect">
              <a:avLst>
                <a:gd name="adj" fmla="val 15179"/>
              </a:avLst>
            </a:prstGeom>
            <a:noFill/>
            <a:ln>
              <a:solidFill>
                <a:srgbClr val="9900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4890" y="3027000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d.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Okulasi</a:t>
              </a:r>
              <a:endPara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/>
            <a:srcRect l="24356" t="10522" r="23164" b="49474"/>
            <a:stretch/>
          </p:blipFill>
          <p:spPr>
            <a:xfrm>
              <a:off x="1618906" y="3509859"/>
              <a:ext cx="1800966" cy="77184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473134" y="2978194"/>
            <a:ext cx="2357879" cy="1416958"/>
            <a:chOff x="4583832" y="2978194"/>
            <a:chExt cx="2357879" cy="1416958"/>
          </a:xfrm>
        </p:grpSpPr>
        <p:sp>
          <p:nvSpPr>
            <p:cNvPr id="29" name="Snip Single Corner Rectangle 28"/>
            <p:cNvSpPr/>
            <p:nvPr/>
          </p:nvSpPr>
          <p:spPr>
            <a:xfrm>
              <a:off x="4583832" y="2978194"/>
              <a:ext cx="2148408" cy="1416958"/>
            </a:xfrm>
            <a:prstGeom prst="snip1Rect">
              <a:avLst>
                <a:gd name="adj" fmla="val 15179"/>
              </a:avLst>
            </a:prstGeom>
            <a:noFill/>
            <a:ln>
              <a:solidFill>
                <a:srgbClr val="9900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37455" y="3027000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e.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rPr>
                <a:t>Runduk</a:t>
              </a:r>
              <a:endPara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/>
            <a:srcRect l="33738" t="60007" r="36274" b="6656"/>
            <a:stretch/>
          </p:blipFill>
          <p:spPr>
            <a:xfrm>
              <a:off x="5072086" y="3384831"/>
              <a:ext cx="1434993" cy="896871"/>
            </a:xfrm>
            <a:prstGeom prst="rect">
              <a:avLst/>
            </a:prstGeom>
          </p:spPr>
        </p:pic>
      </p:grp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7081709" y="1857625"/>
            <a:ext cx="1996774" cy="30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913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57" y="1779662"/>
            <a:ext cx="5254651" cy="733044"/>
            <a:chOff x="541580" y="214296"/>
            <a:chExt cx="5254651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254651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80" y="267070"/>
              <a:ext cx="442630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Bagian-Bagian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Tumbuhan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9447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85647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195486"/>
            <a:ext cx="5004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Manfaat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Tumbuhan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bagi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Kehidupan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Bumi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2" descr="D:\Tere\KONTEN QR\BAHAN\tokoh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8508" y="1333180"/>
            <a:ext cx="3286148" cy="3454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5530" y="2643758"/>
            <a:ext cx="4702534" cy="887817"/>
            <a:chOff x="3501901" y="716894"/>
            <a:chExt cx="4702534" cy="887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Group 8"/>
            <p:cNvGrpSpPr/>
            <p:nvPr/>
          </p:nvGrpSpPr>
          <p:grpSpPr>
            <a:xfrm>
              <a:off x="3501901" y="716894"/>
              <a:ext cx="4702534" cy="887817"/>
              <a:chOff x="4356877" y="939188"/>
              <a:chExt cx="4778381" cy="887817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356877" y="939188"/>
                <a:ext cx="4778381" cy="88781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0562" y="1000114"/>
                <a:ext cx="4559451" cy="769441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714744" y="777820"/>
              <a:ext cx="44870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b="1" dirty="0">
                  <a:solidFill>
                    <a:srgbClr val="008080"/>
                  </a:solidFill>
                </a:rPr>
                <a:t>Tumbuhan memiliki bagian-bagian utama, yaitu akar, batang, dan daun. </a:t>
              </a:r>
              <a:endParaRPr lang="en-US" sz="2200" b="1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5530" y="3579862"/>
            <a:ext cx="4702534" cy="887817"/>
            <a:chOff x="3501901" y="716894"/>
            <a:chExt cx="4702534" cy="887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8"/>
            <p:cNvGrpSpPr/>
            <p:nvPr/>
          </p:nvGrpSpPr>
          <p:grpSpPr>
            <a:xfrm>
              <a:off x="3501901" y="716894"/>
              <a:ext cx="4702534" cy="887817"/>
              <a:chOff x="4356877" y="939188"/>
              <a:chExt cx="4778381" cy="88781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356877" y="939188"/>
                <a:ext cx="4778381" cy="88781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500562" y="1000114"/>
                <a:ext cx="4559451" cy="769441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14744" y="777820"/>
              <a:ext cx="44870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b="1" dirty="0" smtClean="0">
                  <a:solidFill>
                    <a:srgbClr val="FF0000"/>
                  </a:solidFill>
                </a:rPr>
                <a:t>Bunga</a:t>
              </a:r>
              <a:r>
                <a:rPr lang="sv-SE" sz="2200" b="1" dirty="0" smtClean="0">
                  <a:solidFill>
                    <a:srgbClr val="008080"/>
                  </a:solidFill>
                </a:rPr>
                <a:t> dan </a:t>
              </a:r>
              <a:r>
                <a:rPr lang="sv-SE" sz="2200" b="1" dirty="0">
                  <a:solidFill>
                    <a:srgbClr val="FF0000"/>
                  </a:solidFill>
                </a:rPr>
                <a:t>buah</a:t>
              </a:r>
              <a:r>
                <a:rPr lang="sv-SE" sz="2200" b="1" dirty="0">
                  <a:solidFill>
                    <a:srgbClr val="008080"/>
                  </a:solidFill>
                </a:rPr>
                <a:t> </a:t>
              </a:r>
              <a:r>
                <a:rPr lang="sv-SE" sz="2200" b="1" dirty="0">
                  <a:solidFill>
                    <a:schemeClr val="bg2">
                      <a:lumMod val="25000"/>
                    </a:schemeClr>
                  </a:solidFill>
                </a:rPr>
                <a:t>tidak termasuk bagian </a:t>
              </a:r>
              <a:r>
                <a:rPr lang="sv-SE" sz="2200" b="1" dirty="0" smtClean="0">
                  <a:solidFill>
                    <a:schemeClr val="bg2">
                      <a:lumMod val="25000"/>
                    </a:schemeClr>
                  </a:solidFill>
                </a:rPr>
                <a:t>utama tubuh </a:t>
              </a:r>
              <a:r>
                <a:rPr lang="sv-SE" sz="2200" b="1" dirty="0">
                  <a:solidFill>
                    <a:schemeClr val="bg2">
                      <a:lumMod val="25000"/>
                    </a:schemeClr>
                  </a:solidFill>
                </a:rPr>
                <a:t>tumbuhan</a:t>
              </a:r>
              <a:r>
                <a:rPr lang="sv-SE" sz="2200" b="1" dirty="0">
                  <a:solidFill>
                    <a:srgbClr val="008080"/>
                  </a:solidFill>
                </a:rPr>
                <a:t>.</a:t>
              </a:r>
              <a:endParaRPr lang="en-US" sz="2200" b="1" dirty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Template Bupena Merdeka (Konten QR-Media mengajar)\BAHAN BUPENA 4A\tanah.jpg"/>
          <p:cNvPicPr>
            <a:picLocks noChangeAspect="1" noChangeArrowheads="1"/>
          </p:cNvPicPr>
          <p:nvPr/>
        </p:nvPicPr>
        <p:blipFill>
          <a:blip r:embed="rId2" cstate="print"/>
          <a:srcRect b="23730"/>
          <a:stretch>
            <a:fillRect/>
          </a:stretch>
        </p:blipFill>
        <p:spPr bwMode="auto">
          <a:xfrm>
            <a:off x="0" y="3143254"/>
            <a:ext cx="9137650" cy="183675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488" y="124640"/>
            <a:ext cx="3066782" cy="47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/>
          <p:cNvSpPr/>
          <p:nvPr/>
        </p:nvSpPr>
        <p:spPr>
          <a:xfrm rot="8555116" flipV="1">
            <a:off x="5476390" y="940814"/>
            <a:ext cx="691549" cy="38933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86512" y="785801"/>
            <a:ext cx="928694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Buah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1714494"/>
            <a:ext cx="928694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Daun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3044884" flipH="1" flipV="1">
            <a:off x="2404556" y="1741653"/>
            <a:ext cx="691549" cy="38933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72198" y="2786064"/>
            <a:ext cx="1143008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Batang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9559876" flipV="1">
            <a:off x="4391735" y="2831512"/>
            <a:ext cx="1558908" cy="47719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1553424" flipH="1" flipV="1">
            <a:off x="2976060" y="3599040"/>
            <a:ext cx="691549" cy="38933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00232" y="3786196"/>
            <a:ext cx="857256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Akar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8555116" flipV="1">
            <a:off x="5132001" y="1755156"/>
            <a:ext cx="523069" cy="60957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57884" y="2000246"/>
            <a:ext cx="1071570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Bunga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pic>
        <p:nvPicPr>
          <p:cNvPr id="15" name="Picture 2" descr="D:\Tere\KONTEN QR\BAHAN\tokoh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06909" y="2255635"/>
            <a:ext cx="2365597" cy="24871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21283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5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5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5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8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600"/>
                            </p:stCondLst>
                            <p:childTnLst>
                              <p:par>
                                <p:cTn id="6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4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15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950"/>
                            </p:stCondLst>
                            <p:childTnLst>
                              <p:par>
                                <p:cTn id="8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9" grpId="0" animBg="1"/>
      <p:bldP spid="19" grpId="1" animBg="1"/>
      <p:bldP spid="18" grpId="0" animBg="1"/>
      <p:bldP spid="21" grpId="0" animBg="1"/>
      <p:bldP spid="21" grpId="1" animBg="1"/>
      <p:bldP spid="20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483" y="2264090"/>
            <a:ext cx="1512168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400" b="1" dirty="0" err="1" smtClean="0">
                <a:solidFill>
                  <a:srgbClr val="074141"/>
                </a:solidFill>
              </a:rPr>
              <a:t>Akar</a:t>
            </a:r>
            <a:r>
              <a:rPr lang="en-US" sz="2400" b="1" dirty="0" smtClean="0">
                <a:solidFill>
                  <a:srgbClr val="074141"/>
                </a:solidFill>
              </a:rPr>
              <a:t> </a:t>
            </a:r>
            <a:endParaRPr lang="en-US" sz="2400" b="1" dirty="0">
              <a:solidFill>
                <a:srgbClr val="074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890" y="2957020"/>
            <a:ext cx="3087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Akar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menyimpan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cadangan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makanan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258" y="2194391"/>
            <a:ext cx="1512168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400" b="1" dirty="0" err="1" smtClean="0">
                <a:solidFill>
                  <a:srgbClr val="074141"/>
                </a:solidFill>
              </a:rPr>
              <a:t>Batang</a:t>
            </a:r>
            <a:r>
              <a:rPr lang="en-US" sz="2400" b="1" dirty="0" smtClean="0">
                <a:solidFill>
                  <a:srgbClr val="074141"/>
                </a:solidFill>
              </a:rPr>
              <a:t> </a:t>
            </a:r>
            <a:endParaRPr lang="en-US" sz="2400" b="1" dirty="0">
              <a:solidFill>
                <a:srgbClr val="07414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4258" y="2957020"/>
            <a:ext cx="271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Batang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berfungsi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menegakkan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tumbuhan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732" t="31045" r="40324" b="-2766"/>
          <a:stretch/>
        </p:blipFill>
        <p:spPr bwMode="auto">
          <a:xfrm flipH="1">
            <a:off x="3830894" y="145525"/>
            <a:ext cx="1080121" cy="460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1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7" grpId="0" animBg="1"/>
      <p:bldP spid="7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7487" y="3500084"/>
            <a:ext cx="293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Daun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berfungsi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fotosintesis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357" y="1554933"/>
            <a:ext cx="271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Buah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berfungsi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melindungi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biji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sumber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makanan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7234" t="-6381" r="-3460" b="34660"/>
          <a:stretch/>
        </p:blipFill>
        <p:spPr bwMode="auto">
          <a:xfrm flipH="1">
            <a:off x="2174470" y="-131666"/>
            <a:ext cx="4104455" cy="434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207487" y="2989306"/>
            <a:ext cx="928694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Daun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11614960" flipH="1" flipV="1">
            <a:off x="5318810" y="1026216"/>
            <a:ext cx="844297" cy="44570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3637" y="883709"/>
            <a:ext cx="928694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Buah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12643758" flipH="1" flipV="1">
            <a:off x="5730395" y="2999490"/>
            <a:ext cx="415602" cy="38933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1745551" flipV="1">
            <a:off x="2282474" y="2204441"/>
            <a:ext cx="1045346" cy="27712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7909" y="1833079"/>
            <a:ext cx="1071570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Bunga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50" y="2510976"/>
            <a:ext cx="271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Bunga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perkembangbiakan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generatif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tumbuhan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300"/>
                            </p:stCondLst>
                            <p:childTnLst>
                              <p:par>
                                <p:cTn id="5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0" grpId="1" animBg="1"/>
      <p:bldP spid="12" grpId="0" animBg="1"/>
      <p:bldP spid="13" grpId="0" animBg="1"/>
      <p:bldP spid="13" grpId="1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339502"/>
            <a:ext cx="4024127" cy="733044"/>
            <a:chOff x="541580" y="214296"/>
            <a:chExt cx="4024127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4024127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3418187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Proses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Fotosintesis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6489" y="1275606"/>
            <a:ext cx="3170946" cy="3135392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 smtClean="0">
                <a:solidFill>
                  <a:srgbClr val="008080"/>
                </a:solidFill>
              </a:rPr>
              <a:t>Fotosintesis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adalah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suatu</a:t>
            </a:r>
            <a:r>
              <a:rPr lang="en-US" sz="2400" b="1" dirty="0" smtClean="0">
                <a:solidFill>
                  <a:srgbClr val="FF0066"/>
                </a:solidFill>
              </a:rPr>
              <a:t> proses </a:t>
            </a:r>
            <a:r>
              <a:rPr lang="en-US" sz="2400" b="1" dirty="0" err="1" smtClean="0">
                <a:solidFill>
                  <a:srgbClr val="FF0066"/>
                </a:solidFill>
              </a:rPr>
              <a:t>pembentukan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makanan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oleh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tumbuhan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dengan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menggunakan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cahaya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matahari</a:t>
            </a:r>
            <a:r>
              <a:rPr lang="en-US" sz="2400" b="1" dirty="0" smtClean="0">
                <a:solidFill>
                  <a:srgbClr val="FF0066"/>
                </a:solidFill>
              </a:rPr>
              <a:t>, air, </a:t>
            </a:r>
            <a:r>
              <a:rPr lang="en-US" sz="2400" b="1" dirty="0" err="1" smtClean="0">
                <a:solidFill>
                  <a:srgbClr val="FF0066"/>
                </a:solidFill>
              </a:rPr>
              <a:t>dan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karbon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dioksida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655" y="117784"/>
            <a:ext cx="3708419" cy="46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2049" y="1028206"/>
            <a:ext cx="1080120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8080"/>
                </a:solidFill>
              </a:rPr>
              <a:t>Oksigen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8073" y="2052997"/>
            <a:ext cx="1080120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8080"/>
                </a:solidFill>
              </a:rPr>
              <a:t>Glukosa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9681" y="1820294"/>
            <a:ext cx="1152128" cy="7831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8080"/>
                </a:solidFill>
              </a:rPr>
              <a:t>Karbon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r>
              <a:rPr lang="en-US" sz="2000" b="1" dirty="0" err="1" smtClean="0">
                <a:solidFill>
                  <a:srgbClr val="008080"/>
                </a:solidFill>
              </a:rPr>
              <a:t>dioksida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3529" y="3188446"/>
            <a:ext cx="1080120" cy="476726"/>
          </a:xfrm>
          <a:prstGeom prst="round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B050"/>
                </a:solidFill>
              </a:rPr>
              <a:t>Klorofil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3729" y="433146"/>
            <a:ext cx="2245358" cy="476726"/>
          </a:xfrm>
          <a:prstGeom prst="round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Cahaya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matahari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5937" y="3934208"/>
            <a:ext cx="582619" cy="476726"/>
          </a:xfrm>
          <a:prstGeom prst="round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Air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8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8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8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80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8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800"/>
                            </p:stCondLst>
                            <p:childTnLst>
                              <p:par>
                                <p:cTn id="7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8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339502"/>
            <a:ext cx="5841298" cy="733044"/>
            <a:chOff x="541580" y="214296"/>
            <a:chExt cx="5841298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841298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559539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Perkembangbiakan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Tumbuhan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33357" y="2157944"/>
            <a:ext cx="3285124" cy="2002011"/>
            <a:chOff x="836265" y="1767300"/>
            <a:chExt cx="3432221" cy="20020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5" y="1767300"/>
              <a:ext cx="3432221" cy="20020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84348" y="2091138"/>
              <a:ext cx="29832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rgbClr val="FF0000"/>
                  </a:solidFill>
                </a:rPr>
                <a:t>Perkembangbiakan generatif </a:t>
              </a:r>
              <a:r>
                <a:rPr lang="sv-SE" sz="2000" b="1" dirty="0">
                  <a:solidFill>
                    <a:srgbClr val="002060"/>
                  </a:solidFill>
                </a:rPr>
                <a:t>adalah perkembangbiakan yang melibatkan </a:t>
              </a:r>
              <a:r>
                <a:rPr lang="sv-SE" sz="2000" b="1" dirty="0" smtClean="0">
                  <a:solidFill>
                    <a:srgbClr val="002060"/>
                  </a:solidFill>
                </a:rPr>
                <a:t>induk jantan </a:t>
              </a:r>
              <a:r>
                <a:rPr lang="sv-SE" sz="2000" b="1" dirty="0">
                  <a:solidFill>
                    <a:srgbClr val="002060"/>
                  </a:solidFill>
                </a:rPr>
                <a:t>dan induk betina.</a:t>
              </a:r>
              <a:endParaRPr lang="en-US" sz="2000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55776" y="1191665"/>
            <a:ext cx="524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</a:rPr>
              <a:t>Tumbuhan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berkembang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biak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secara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generatif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dan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vegetatif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84573" y="2157944"/>
            <a:ext cx="3643828" cy="2002011"/>
            <a:chOff x="836265" y="1767300"/>
            <a:chExt cx="3806986" cy="20020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5" y="1767300"/>
              <a:ext cx="3806986" cy="20020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4348" y="2091138"/>
              <a:ext cx="343320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rgbClr val="002060"/>
                  </a:solidFill>
                </a:rPr>
                <a:t>Perkembangbiakan vegetatif </a:t>
              </a:r>
              <a:r>
                <a:rPr lang="sv-SE" sz="2000" b="1" dirty="0">
                  <a:solidFill>
                    <a:srgbClr val="FF0000"/>
                  </a:solidFill>
                </a:rPr>
                <a:t>adalah perkembangbiakan</a:t>
              </a:r>
            </a:p>
            <a:p>
              <a:r>
                <a:rPr lang="sv-SE" sz="2000" b="1" dirty="0">
                  <a:solidFill>
                    <a:srgbClr val="FF0000"/>
                  </a:solidFill>
                </a:rPr>
                <a:t>yang melibatkan salah satu induk saja (induk jantan atau induk betina).</a:t>
              </a:r>
              <a:endParaRPr lang="en-US" sz="2000" b="1" dirty="0" smtClean="0">
                <a:solidFill>
                  <a:srgbClr val="002060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b="32424"/>
          <a:stretch>
            <a:fillRect/>
          </a:stretch>
        </p:blipFill>
        <p:spPr bwMode="auto">
          <a:xfrm flipH="1">
            <a:off x="-235560" y="1610050"/>
            <a:ext cx="2210653" cy="313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913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56668"/>
            <a:ext cx="4176464" cy="3780592"/>
          </a:xfrm>
          <a:prstGeom prst="snip1Rect">
            <a:avLst/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/>
              <a:t>Penyerbukan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peristiwa</a:t>
            </a:r>
            <a:r>
              <a:rPr lang="en-US" sz="2000" b="1" dirty="0"/>
              <a:t> </a:t>
            </a:r>
            <a:r>
              <a:rPr lang="en-US" sz="2000" b="1" dirty="0" err="1"/>
              <a:t>jatuhnya</a:t>
            </a:r>
            <a:r>
              <a:rPr lang="en-US" sz="2000" b="1" dirty="0"/>
              <a:t> </a:t>
            </a:r>
            <a:r>
              <a:rPr lang="en-US" sz="2000" b="1" dirty="0" err="1"/>
              <a:t>serbuk</a:t>
            </a:r>
            <a:r>
              <a:rPr lang="en-US" sz="2000" b="1" dirty="0"/>
              <a:t> sari di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kepala</a:t>
            </a:r>
            <a:r>
              <a:rPr lang="en-US" sz="2000" b="1" dirty="0"/>
              <a:t> </a:t>
            </a:r>
            <a:r>
              <a:rPr lang="en-US" sz="2000" b="1" dirty="0" err="1"/>
              <a:t>putik</a:t>
            </a:r>
            <a:r>
              <a:rPr lang="en-US" sz="2000" b="1" dirty="0"/>
              <a:t>. </a:t>
            </a:r>
            <a:endParaRPr lang="en-US" sz="2000" b="1" dirty="0"/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Perkembangbiakan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generatif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pada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tumbuhan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diawali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dengan</a:t>
            </a:r>
            <a:r>
              <a:rPr lang="en-US" sz="2000" b="1" dirty="0">
                <a:solidFill>
                  <a:srgbClr val="008080"/>
                </a:solidFill>
              </a:rPr>
              <a:t> proses </a:t>
            </a:r>
            <a:r>
              <a:rPr lang="en-US" sz="2000" b="1" dirty="0" err="1">
                <a:solidFill>
                  <a:srgbClr val="008080"/>
                </a:solidFill>
              </a:rPr>
              <a:t>penyerbukan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FF0066"/>
                </a:solidFill>
              </a:rPr>
              <a:t>Penyerbukan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pada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tumbuhan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dapat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terjadi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karena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adanya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perantara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dari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luar</a:t>
            </a:r>
            <a:r>
              <a:rPr lang="en-US" sz="2000" b="1" dirty="0">
                <a:solidFill>
                  <a:srgbClr val="FF0066"/>
                </a:solidFill>
              </a:rPr>
              <a:t>. </a:t>
            </a:r>
            <a:r>
              <a:rPr lang="en-US" sz="2000" b="1" dirty="0" err="1">
                <a:solidFill>
                  <a:srgbClr val="FF0066"/>
                </a:solidFill>
              </a:rPr>
              <a:t>Perantara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tersebut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dapat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berupa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hewan</a:t>
            </a:r>
            <a:r>
              <a:rPr lang="en-US" sz="2000" b="1" dirty="0">
                <a:solidFill>
                  <a:srgbClr val="FF0066"/>
                </a:solidFill>
              </a:rPr>
              <a:t>, </a:t>
            </a:r>
            <a:r>
              <a:rPr lang="en-US" sz="2000" b="1" dirty="0" err="1">
                <a:solidFill>
                  <a:srgbClr val="FF0066"/>
                </a:solidFill>
              </a:rPr>
              <a:t>angin</a:t>
            </a:r>
            <a:r>
              <a:rPr lang="en-US" sz="2000" b="1" dirty="0">
                <a:solidFill>
                  <a:srgbClr val="FF0066"/>
                </a:solidFill>
              </a:rPr>
              <a:t>, air, </a:t>
            </a:r>
            <a:r>
              <a:rPr lang="en-US" sz="2000" b="1" dirty="0" err="1">
                <a:solidFill>
                  <a:srgbClr val="FF0066"/>
                </a:solidFill>
              </a:rPr>
              <a:t>atau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manusia</a:t>
            </a:r>
            <a:r>
              <a:rPr lang="en-US" sz="2000" b="1" dirty="0">
                <a:solidFill>
                  <a:srgbClr val="FF0066"/>
                </a:solidFill>
              </a:rPr>
              <a:t>. </a:t>
            </a:r>
            <a:endParaRPr lang="en-US" sz="2000" b="1" dirty="0">
              <a:solidFill>
                <a:srgbClr val="FF006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411510"/>
            <a:ext cx="2592289" cy="661182"/>
            <a:chOff x="685800" y="1838738"/>
            <a:chExt cx="2708363" cy="6611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708362" cy="6611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1129" y="1921553"/>
              <a:ext cx="25930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000" b="1" dirty="0" err="1" smtClean="0">
                  <a:solidFill>
                    <a:srgbClr val="0070C0"/>
                  </a:solidFill>
                </a:rPr>
                <a:t>Penyerbukan</a:t>
              </a:r>
              <a:r>
                <a:rPr lang="en-US" sz="3000" b="1" dirty="0" smtClean="0">
                  <a:solidFill>
                    <a:srgbClr val="0070C0"/>
                  </a:solidFill>
                </a:rPr>
                <a:t> </a:t>
              </a:r>
              <a:endParaRPr lang="en-US" sz="3000" b="1" dirty="0" smtClean="0">
                <a:solidFill>
                  <a:srgbClr val="0070C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81" y="2850797"/>
            <a:ext cx="1745009" cy="139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357" y="1504766"/>
            <a:ext cx="1957839" cy="124219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3408" y="2493252"/>
            <a:ext cx="1635742" cy="995634"/>
            <a:chOff x="93408" y="2493252"/>
            <a:chExt cx="1635742" cy="995634"/>
          </a:xfrm>
        </p:grpSpPr>
        <p:sp>
          <p:nvSpPr>
            <p:cNvPr id="9" name="TextBox 8"/>
            <p:cNvSpPr txBox="1"/>
            <p:nvPr/>
          </p:nvSpPr>
          <p:spPr>
            <a:xfrm>
              <a:off x="93408" y="2493252"/>
              <a:ext cx="1635742" cy="715089"/>
            </a:xfrm>
            <a:prstGeom prst="round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50"/>
                  </a:solidFill>
                </a:rPr>
                <a:t>Penyerbukan</a:t>
              </a:r>
              <a:r>
                <a:rPr lang="en-US" b="1" dirty="0" smtClean="0">
                  <a:solidFill>
                    <a:srgbClr val="00B050"/>
                  </a:solidFill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sendiri</a:t>
              </a:r>
              <a:r>
                <a:rPr lang="en-US" b="1" dirty="0" smtClean="0">
                  <a:solidFill>
                    <a:srgbClr val="00B050"/>
                  </a:solidFill>
                </a:rPr>
                <a:t> 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9845390">
              <a:off x="1273140" y="3079241"/>
              <a:ext cx="228242" cy="409645"/>
            </a:xfrm>
            <a:custGeom>
              <a:avLst/>
              <a:gdLst>
                <a:gd name="connsiteX0" fmla="*/ 3277 w 272025"/>
                <a:gd name="connsiteY0" fmla="*/ 369340 h 369340"/>
                <a:gd name="connsiteX1" fmla="*/ 32774 w 272025"/>
                <a:gd name="connsiteY1" fmla="*/ 630 h 369340"/>
                <a:gd name="connsiteX2" fmla="*/ 239251 w 272025"/>
                <a:gd name="connsiteY2" fmla="*/ 280850 h 369340"/>
                <a:gd name="connsiteX3" fmla="*/ 268748 w 272025"/>
                <a:gd name="connsiteY3" fmla="*/ 280850 h 3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025" h="369340">
                  <a:moveTo>
                    <a:pt x="3277" y="369340"/>
                  </a:moveTo>
                  <a:cubicBezTo>
                    <a:pt x="-1639" y="192359"/>
                    <a:pt x="-6555" y="15378"/>
                    <a:pt x="32774" y="630"/>
                  </a:cubicBezTo>
                  <a:cubicBezTo>
                    <a:pt x="72103" y="-14118"/>
                    <a:pt x="199922" y="234147"/>
                    <a:pt x="239251" y="280850"/>
                  </a:cubicBezTo>
                  <a:cubicBezTo>
                    <a:pt x="278580" y="327553"/>
                    <a:pt x="273664" y="304201"/>
                    <a:pt x="268748" y="28085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 rot="8681043" flipV="1">
            <a:off x="1606499" y="2915800"/>
            <a:ext cx="535066" cy="60687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38819" y="3818098"/>
            <a:ext cx="1635742" cy="715089"/>
          </a:xfrm>
          <a:prstGeom prst="round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Penyerbukan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tetangga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567" y="1308156"/>
            <a:ext cx="1635742" cy="715089"/>
          </a:xfrm>
          <a:prstGeom prst="round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B050"/>
                </a:solidFill>
              </a:rPr>
              <a:t>Penyerbukan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silang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3064398" flipV="1">
            <a:off x="1951648" y="1972702"/>
            <a:ext cx="1036741" cy="113123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8681043" flipV="1">
            <a:off x="3108146" y="1805744"/>
            <a:ext cx="820111" cy="23234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35856" y="927124"/>
            <a:ext cx="1635742" cy="715089"/>
          </a:xfrm>
          <a:prstGeom prst="round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Penyerbukan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basta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3" grpId="0" animBg="1"/>
      <p:bldP spid="14" grpId="0"/>
      <p:bldP spid="15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337786"/>
            <a:ext cx="4032448" cy="3111460"/>
          </a:xfrm>
          <a:prstGeom prst="snip1Rect">
            <a:avLst/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8080"/>
                </a:solidFill>
              </a:rPr>
              <a:t>Setelah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terjadi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penyerbukan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dan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pembuahan</a:t>
            </a:r>
            <a:r>
              <a:rPr lang="en-US" sz="2000" b="1" dirty="0">
                <a:solidFill>
                  <a:srgbClr val="008080"/>
                </a:solidFill>
              </a:rPr>
              <a:t>, </a:t>
            </a:r>
            <a:r>
              <a:rPr lang="en-US" sz="2000" b="1" dirty="0" err="1">
                <a:solidFill>
                  <a:srgbClr val="008080"/>
                </a:solidFill>
              </a:rPr>
              <a:t>bakal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biji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akan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berkembang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menjadi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biji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F20051"/>
                </a:solidFill>
              </a:rPr>
              <a:t>Biji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dapat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menyebar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ke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berbagai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tempat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sehingga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biji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tersebut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err="1">
                <a:solidFill>
                  <a:srgbClr val="F20051"/>
                </a:solidFill>
              </a:rPr>
              <a:t>tumbuh</a:t>
            </a:r>
            <a:r>
              <a:rPr lang="en-US" sz="2000" b="1" dirty="0">
                <a:solidFill>
                  <a:srgbClr val="F20051"/>
                </a:solidFill>
              </a:rPr>
              <a:t> di </a:t>
            </a:r>
            <a:r>
              <a:rPr lang="en-US" sz="2000" b="1" dirty="0" err="1">
                <a:solidFill>
                  <a:srgbClr val="F20051"/>
                </a:solidFill>
              </a:rPr>
              <a:t>tempat</a:t>
            </a:r>
            <a:r>
              <a:rPr lang="en-US" sz="2000" b="1" dirty="0">
                <a:solidFill>
                  <a:srgbClr val="F20051"/>
                </a:solidFill>
              </a:rPr>
              <a:t> </a:t>
            </a:r>
            <a:r>
              <a:rPr lang="en-US" sz="2000" b="1" dirty="0" smtClean="0">
                <a:solidFill>
                  <a:srgbClr val="F20051"/>
                </a:solidFill>
              </a:rPr>
              <a:t>lain.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B050"/>
                </a:solidFill>
              </a:rPr>
              <a:t>Biji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memerlukan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perantara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dalam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penyebarannya</a:t>
            </a:r>
            <a:r>
              <a:rPr lang="en-US" sz="2000" b="1" dirty="0">
                <a:solidFill>
                  <a:srgbClr val="00B050"/>
                </a:solidFill>
              </a:rPr>
              <a:t>.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5856" y="892628"/>
            <a:ext cx="2880320" cy="661182"/>
            <a:chOff x="685800" y="1838738"/>
            <a:chExt cx="3009291" cy="6611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009291" cy="6611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1129" y="1921553"/>
              <a:ext cx="28939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000" b="1" dirty="0" err="1" smtClean="0">
                  <a:solidFill>
                    <a:srgbClr val="0070C0"/>
                  </a:solidFill>
                </a:rPr>
                <a:t>Penyebaran</a:t>
              </a:r>
              <a:r>
                <a:rPr lang="en-US" sz="3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70C0"/>
                  </a:solidFill>
                </a:rPr>
                <a:t>Biji</a:t>
              </a:r>
              <a:r>
                <a:rPr lang="en-US" sz="3000" b="1" dirty="0" smtClean="0">
                  <a:solidFill>
                    <a:srgbClr val="0070C0"/>
                  </a:solidFill>
                </a:rPr>
                <a:t> </a:t>
              </a:r>
              <a:endParaRPr lang="en-US" sz="3000" b="1" dirty="0" smtClean="0">
                <a:solidFill>
                  <a:srgbClr val="0070C0"/>
                </a:solidFill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34" y="1643056"/>
            <a:ext cx="2592358" cy="316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913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271</Words>
  <Application>Microsoft Office PowerPoint</Application>
  <PresentationFormat>On-screen Show (16:9)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ASUS</cp:lastModifiedBy>
  <cp:revision>173</cp:revision>
  <dcterms:created xsi:type="dcterms:W3CDTF">2022-01-17T01:37:52Z</dcterms:created>
  <dcterms:modified xsi:type="dcterms:W3CDTF">2022-12-11T08:15:00Z</dcterms:modified>
</cp:coreProperties>
</file>