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302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297" r:id="rId18"/>
    <p:sldId id="334" r:id="rId19"/>
    <p:sldId id="335" r:id="rId20"/>
    <p:sldId id="342" r:id="rId21"/>
    <p:sldId id="336" r:id="rId22"/>
    <p:sldId id="337" r:id="rId23"/>
    <p:sldId id="343" r:id="rId24"/>
    <p:sldId id="344" r:id="rId25"/>
    <p:sldId id="338" r:id="rId26"/>
    <p:sldId id="339" r:id="rId27"/>
    <p:sldId id="340" r:id="rId28"/>
    <p:sldId id="341" r:id="rId29"/>
    <p:sldId id="311" r:id="rId30"/>
    <p:sldId id="345" r:id="rId31"/>
    <p:sldId id="347" r:id="rId32"/>
    <p:sldId id="346" r:id="rId33"/>
    <p:sldId id="34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80"/>
    <a:srgbClr val="FFFF99"/>
    <a:srgbClr val="FF0066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90" d="100"/>
          <a:sy n="90" d="100"/>
        </p:scale>
        <p:origin x="-7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843558"/>
            <a:ext cx="2463588" cy="323257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96011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JASMANI, OLAHRAGA, DAN KESEHATAN (PJOK)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714380"/>
            <a:chOff x="528083" y="1785540"/>
            <a:chExt cx="8812408" cy="714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8096501" cy="7143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3000" b="1" dirty="0" smtClean="0">
                  <a:solidFill>
                    <a:srgbClr val="FF0066"/>
                  </a:solidFill>
                </a:rPr>
                <a:t>cara menangkap bola.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5830" y="1517128"/>
            <a:ext cx="4073889" cy="1840439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4365" y="1576604"/>
            <a:ext cx="4170026" cy="19238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3571882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660033"/>
                </a:solidFill>
              </a:rPr>
              <a:t>Menangkap bola rendah</a:t>
            </a:r>
            <a:endParaRPr lang="en-US" sz="30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571882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660033"/>
                </a:solidFill>
              </a:rPr>
              <a:t>Menangkap bola menggelinding</a:t>
            </a:r>
            <a:endParaRPr lang="en-US" sz="3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nangkap bola lurus dari dep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794" y="10770"/>
            <a:ext cx="8284412" cy="4659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45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5229" y="2285998"/>
            <a:ext cx="3716705" cy="2571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214282" y="1000114"/>
            <a:ext cx="5357851" cy="1285884"/>
            <a:chOff x="517894" y="1690022"/>
            <a:chExt cx="4911363" cy="12858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4" y="1690022"/>
              <a:ext cx="4911363" cy="128588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8864" y="1775577"/>
              <a:ext cx="45184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rgbClr val="FF0066"/>
                  </a:solidFill>
                </a:rPr>
                <a:t>Gerakan melempar dam menangkap juga dapat digabungkan menjadi 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/>
              </a:r>
              <a:br>
                <a:rPr lang="en-US" sz="2400" b="1" dirty="0" smtClean="0">
                  <a:solidFill>
                    <a:srgbClr val="FF0066"/>
                  </a:solidFill>
                </a:rPr>
              </a:br>
              <a:r>
                <a:rPr lang="id-ID" sz="2400" b="1" dirty="0" smtClean="0">
                  <a:solidFill>
                    <a:srgbClr val="FF0066"/>
                  </a:solidFill>
                </a:rPr>
                <a:t>satu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rangkaian gerakan.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57818" y="2593491"/>
            <a:ext cx="3214678" cy="169277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600" b="1" dirty="0" smtClean="0">
                <a:solidFill>
                  <a:srgbClr val="660033"/>
                </a:solidFill>
              </a:rPr>
              <a:t>Melempar dan menangkap bola </a:t>
            </a:r>
            <a:r>
              <a:rPr lang="en-US" sz="2600" b="1" dirty="0" smtClean="0">
                <a:solidFill>
                  <a:srgbClr val="660033"/>
                </a:solidFill>
              </a:rPr>
              <a:t/>
            </a:r>
            <a:br>
              <a:rPr lang="en-US" sz="2600" b="1" dirty="0" smtClean="0">
                <a:solidFill>
                  <a:srgbClr val="660033"/>
                </a:solidFill>
              </a:rPr>
            </a:br>
            <a:r>
              <a:rPr lang="id-ID" sz="2600" b="1" dirty="0" smtClean="0">
                <a:solidFill>
                  <a:srgbClr val="660033"/>
                </a:solidFill>
              </a:rPr>
              <a:t>di </a:t>
            </a:r>
            <a:r>
              <a:rPr lang="id-ID" sz="2600" b="1" dirty="0" smtClean="0">
                <a:solidFill>
                  <a:srgbClr val="660033"/>
                </a:solidFill>
              </a:rPr>
              <a:t>tempat secara individu.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-31382" y="214296"/>
            <a:ext cx="7175150" cy="639522"/>
            <a:chOff x="115920" y="214296"/>
            <a:chExt cx="7175150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7175150" cy="6395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6276" y="267070"/>
              <a:ext cx="6257604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Variasi Gerakan Melempar dan Menangkap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158" y="357172"/>
            <a:ext cx="7929618" cy="571504"/>
            <a:chOff x="528083" y="1785540"/>
            <a:chExt cx="1150796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10263863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11314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4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variasi gerakan melempar dan menangkap.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4527" y="1285865"/>
            <a:ext cx="3130273" cy="2286017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1948" y="1357305"/>
            <a:ext cx="3529986" cy="17859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3516821"/>
            <a:ext cx="414340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660033"/>
                </a:solidFill>
              </a:rPr>
              <a:t>Melempar dan menangkap bola di tempat secara berpasangan.</a:t>
            </a:r>
            <a:endParaRPr lang="en-US" sz="22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500444"/>
            <a:ext cx="392909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660033"/>
                </a:solidFill>
              </a:rPr>
              <a:t>Melempar dan menangkap bola di tempat secara berpasangan dengan berbagai lemparan.</a:t>
            </a:r>
            <a:endParaRPr lang="en-US" sz="22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158" y="357172"/>
            <a:ext cx="7929618" cy="571504"/>
            <a:chOff x="528083" y="1785540"/>
            <a:chExt cx="1150796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10263863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11314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4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variasi gerakan melempar dan menangkap.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02906" y="1339228"/>
            <a:ext cx="6655242" cy="187546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57356" y="3516821"/>
            <a:ext cx="511401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660033"/>
                </a:solidFill>
              </a:rPr>
              <a:t>Melempar dan menangkap bola berkelompok dengan berbagai lemparan.</a:t>
            </a:r>
            <a:endParaRPr lang="en-US" sz="22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1470" y="2500312"/>
            <a:ext cx="1657344" cy="242889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" name="Group 10"/>
          <p:cNvGrpSpPr/>
          <p:nvPr/>
        </p:nvGrpSpPr>
        <p:grpSpPr>
          <a:xfrm>
            <a:off x="214283" y="1000114"/>
            <a:ext cx="4929222" cy="1285884"/>
            <a:chOff x="517895" y="1690022"/>
            <a:chExt cx="4518453" cy="12858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95" y="1690022"/>
              <a:ext cx="4518453" cy="128588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8864" y="1761460"/>
              <a:ext cx="4256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FF0066"/>
                  </a:solidFill>
                </a:rPr>
                <a:t>Memukul adalah gerakan menghantamkan suatu benda 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/>
              </a:r>
              <a:br>
                <a:rPr lang="en-US" sz="2400" b="1" dirty="0" smtClean="0">
                  <a:solidFill>
                    <a:srgbClr val="FF0066"/>
                  </a:solidFill>
                </a:rPr>
              </a:br>
              <a:r>
                <a:rPr lang="id-ID" sz="2400" b="1" dirty="0" smtClean="0">
                  <a:solidFill>
                    <a:srgbClr val="FF0066"/>
                  </a:solidFill>
                </a:rPr>
                <a:t>ke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benda lain dengan kuat.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43570" y="3071816"/>
            <a:ext cx="3214678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Memukul bola dengan tangan</a:t>
            </a:r>
            <a:endParaRPr lang="en-US" sz="2400" b="1" dirty="0">
              <a:solidFill>
                <a:srgbClr val="FFFF99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-31382" y="214296"/>
            <a:ext cx="5389200" cy="639522"/>
            <a:chOff x="115920" y="214296"/>
            <a:chExt cx="5389200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389200" cy="6395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6276" y="267070"/>
              <a:ext cx="4543092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Gerak Dasar Memukul Bola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00210" y="2500313"/>
            <a:ext cx="1657344" cy="24288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571868" y="2500312"/>
            <a:ext cx="1781974" cy="240365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158" y="357172"/>
            <a:ext cx="5000660" cy="571504"/>
            <a:chOff x="528083" y="1785540"/>
            <a:chExt cx="7257277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6738900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7063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4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gerakan memukul bola.</a:t>
              </a:r>
              <a:endParaRPr lang="en-US" sz="24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00100" y="1339227"/>
            <a:ext cx="1976956" cy="20838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00232" y="3783937"/>
            <a:ext cx="442915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660033"/>
                </a:solidFill>
              </a:rPr>
              <a:t>Memukul bola dengan alat.</a:t>
            </a:r>
            <a:endParaRPr lang="en-US" sz="2200" b="1" dirty="0">
              <a:solidFill>
                <a:srgbClr val="FFFF99"/>
              </a:solidFill>
            </a:endParaRPr>
          </a:p>
        </p:txBody>
      </p:sp>
      <p:pic>
        <p:nvPicPr>
          <p:cNvPr id="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22825" y="1339227"/>
            <a:ext cx="1814965" cy="2083849"/>
          </a:xfrm>
          <a:prstGeom prst="rect">
            <a:avLst/>
          </a:prstGeom>
          <a:noFill/>
        </p:spPr>
      </p:pic>
      <p:pic>
        <p:nvPicPr>
          <p:cNvPr id="9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43711" y="1285866"/>
            <a:ext cx="2614437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Senam Lantai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024" y="1857370"/>
            <a:ext cx="4090414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</a:rPr>
              <a:t>Senam lantai adalah gerakan senam di atas lantai.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500826" y="1447825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527670" y="2855016"/>
            <a:ext cx="4258644" cy="1002618"/>
            <a:chOff x="609600" y="1532362"/>
            <a:chExt cx="3903758" cy="10026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32362"/>
              <a:ext cx="3772788" cy="100261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31339" y="1624373"/>
              <a:ext cx="37820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A50021"/>
                  </a:solidFill>
                </a:rPr>
                <a:t>Senam lantai dapat melatih kelenturan tubuh.</a:t>
              </a:r>
              <a:endParaRPr lang="en-US" sz="2400" b="1" dirty="0">
                <a:solidFill>
                  <a:srgbClr val="A500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32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 flipH="1">
            <a:off x="6500826" y="945100"/>
            <a:ext cx="2143140" cy="419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42924"/>
            <a:ext cx="4643470" cy="346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28728" y="1403328"/>
            <a:ext cx="4000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Ada banyak gerak dasar dalam senam lantai.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8728" y="2214559"/>
            <a:ext cx="39290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Ada gerak dasar keseimbangan, berputar, dan berguling.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357158" y="1142990"/>
            <a:ext cx="5072098" cy="1357322"/>
            <a:chOff x="583379" y="1761460"/>
            <a:chExt cx="4649422" cy="13573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9" y="1761460"/>
              <a:ext cx="4649422" cy="13573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14349" y="1839282"/>
              <a:ext cx="43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FF0066"/>
                  </a:solidFill>
                </a:rPr>
                <a:t>Keseimbangan adalah kemampuan mempertahankan tubuh dalam posisi seimbang.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28596" y="2643188"/>
            <a:ext cx="4429156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660033"/>
                </a:solidFill>
              </a:rPr>
              <a:t>Keseimbangan tubuh diperlukan dalam kegiatan sehari-hari.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2710" y="214296"/>
            <a:ext cx="6696744" cy="639522"/>
            <a:chOff x="115920" y="214296"/>
            <a:chExt cx="6696744" cy="6395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037140" cy="6395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6276" y="267070"/>
              <a:ext cx="6136388" cy="478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Dasar Keseimbangan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8596" y="3598141"/>
            <a:ext cx="3786214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660033"/>
                </a:solidFill>
              </a:rPr>
              <a:t>Tubuh harus seimbang </a:t>
            </a:r>
            <a:r>
              <a:rPr lang="en-US" sz="2400" b="1" dirty="0" smtClean="0">
                <a:solidFill>
                  <a:srgbClr val="660033"/>
                </a:solidFill>
              </a:rPr>
              <a:t/>
            </a:r>
            <a:br>
              <a:rPr lang="en-US" sz="2400" b="1" dirty="0" smtClean="0">
                <a:solidFill>
                  <a:srgbClr val="660033"/>
                </a:solidFill>
              </a:rPr>
            </a:br>
            <a:r>
              <a:rPr lang="id-ID" sz="2400" b="1" dirty="0" smtClean="0">
                <a:solidFill>
                  <a:srgbClr val="660033"/>
                </a:solidFill>
              </a:rPr>
              <a:t>saat </a:t>
            </a:r>
            <a:r>
              <a:rPr lang="id-ID" sz="2400" b="1" dirty="0" smtClean="0">
                <a:solidFill>
                  <a:srgbClr val="660033"/>
                </a:solidFill>
              </a:rPr>
              <a:t>berjalan.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pic>
        <p:nvPicPr>
          <p:cNvPr id="15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72264" y="1881840"/>
            <a:ext cx="2263301" cy="283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Dasar Manipulatif 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15140" y="1953278"/>
            <a:ext cx="2263301" cy="283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428596" y="2214560"/>
            <a:ext cx="428628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</a:rPr>
              <a:t>Gerak dasar manipulatif menggunakan alat atau benda.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96" y="3136921"/>
            <a:ext cx="4286280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</a:rPr>
              <a:t>Misalnya, lempar tangkap bola menggunakan bola.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357158" y="1312125"/>
            <a:ext cx="5643602" cy="1357322"/>
            <a:chOff x="583379" y="1761460"/>
            <a:chExt cx="5173301" cy="13573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9" y="1761460"/>
              <a:ext cx="4845877" cy="13573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14349" y="1839282"/>
              <a:ext cx="50423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FF0066"/>
                  </a:solidFill>
                </a:rPr>
                <a:t>Keseimbangan statis adalah keadaan seimbang pada saat diam atau </a:t>
              </a:r>
              <a:r>
                <a:rPr lang="en-US" sz="2400" b="1" dirty="0" smtClean="0">
                  <a:solidFill>
                    <a:srgbClr val="FF0066"/>
                  </a:solidFill>
                </a:rPr>
                <a:t/>
              </a:r>
              <a:br>
                <a:rPr lang="en-US" sz="2400" b="1" dirty="0" smtClean="0">
                  <a:solidFill>
                    <a:srgbClr val="FF0066"/>
                  </a:solidFill>
                </a:rPr>
              </a:br>
              <a:r>
                <a:rPr lang="id-ID" sz="2400" b="1" dirty="0" smtClean="0">
                  <a:solidFill>
                    <a:srgbClr val="FF0066"/>
                  </a:solidFill>
                </a:rPr>
                <a:t>tidak 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bergerak.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28596" y="2883761"/>
            <a:ext cx="4929222" cy="83099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</a:rPr>
              <a:t>Keseimbangan statis dapat dilakukan dengan cara duduk atau berdiri.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pSp>
        <p:nvGrpSpPr>
          <p:cNvPr id="11" name="Group 2"/>
          <p:cNvGrpSpPr/>
          <p:nvPr/>
        </p:nvGrpSpPr>
        <p:grpSpPr>
          <a:xfrm>
            <a:off x="428597" y="454869"/>
            <a:ext cx="6072231" cy="571504"/>
            <a:chOff x="528084" y="1785540"/>
            <a:chExt cx="8812408" cy="5715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7153600" cy="57150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21532" y="1856978"/>
              <a:ext cx="8618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990033"/>
                  </a:solidFill>
                </a:rPr>
                <a:t>1</a:t>
              </a:r>
              <a:r>
                <a:rPr lang="id-ID" sz="2600" b="1" dirty="0" smtClean="0">
                  <a:solidFill>
                    <a:srgbClr val="990033"/>
                  </a:solidFill>
                </a:rPr>
                <a:t>. Gerak keseimbangan statis</a:t>
              </a:r>
              <a:endParaRPr lang="en-US" sz="2600" b="1" dirty="0" smtClean="0">
                <a:solidFill>
                  <a:srgbClr val="990033"/>
                </a:solidFill>
              </a:endParaRPr>
            </a:p>
          </p:txBody>
        </p:sp>
      </p:grpSp>
      <p:pic>
        <p:nvPicPr>
          <p:cNvPr id="17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7" y="214296"/>
            <a:ext cx="6072231" cy="571504"/>
            <a:chOff x="528084" y="1785540"/>
            <a:chExt cx="881240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7983003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statis.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7168" y="1500180"/>
            <a:ext cx="3641112" cy="2143140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1643056"/>
            <a:ext cx="4825071" cy="207170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362016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posisi duduk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571882"/>
            <a:ext cx="407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berdiri satu kaki, kaki lainnya diangkat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571504"/>
            <a:chOff x="528083" y="1785540"/>
            <a:chExt cx="881240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7775654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statis.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3558" y="1339166"/>
            <a:ext cx="3108970" cy="1946963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288" y="1214428"/>
            <a:ext cx="3767333" cy="2143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42900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berdiri dengan ujung kaki dan kaki lainnya diangkat.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6" y="3429006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berdiri membentuk pesawat terbang.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571504"/>
            <a:chOff x="528083" y="1785540"/>
            <a:chExt cx="881240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7775654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statis.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3558" y="1339166"/>
            <a:ext cx="3108970" cy="1946963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288" y="1214428"/>
            <a:ext cx="3767333" cy="2143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429006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berdiri dengan ujung kaki dan kaki lainnya diangkat.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6" y="3429006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berdiri membentuk pesawat terbang.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571504"/>
            <a:chOff x="528083" y="1785540"/>
            <a:chExt cx="8812408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7775654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statis.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29190" y="1214428"/>
            <a:ext cx="3678152" cy="2143141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464" y="1214428"/>
            <a:ext cx="3638981" cy="2143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42900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5">
                    <a:lumMod val="50000"/>
                  </a:schemeClr>
                </a:solidFill>
              </a:rPr>
              <a:t>Keseimbangan berdiri mata ditutup.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4876" y="3429006"/>
            <a:ext cx="428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accent5">
                    <a:lumMod val="50000"/>
                  </a:schemeClr>
                </a:solidFill>
              </a:rPr>
              <a:t>Keseimbangan berdiri di atas papan.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388" y="1821403"/>
            <a:ext cx="2406177" cy="301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0"/>
          <p:cNvGrpSpPr/>
          <p:nvPr/>
        </p:nvGrpSpPr>
        <p:grpSpPr>
          <a:xfrm>
            <a:off x="285720" y="1357304"/>
            <a:ext cx="5643602" cy="1071570"/>
            <a:chOff x="583379" y="1761460"/>
            <a:chExt cx="5173301" cy="10715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9" y="1761460"/>
              <a:ext cx="4976847" cy="107157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8864" y="1839282"/>
              <a:ext cx="510781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Keseimbangan dinamis adalah keadaan seimbang pada saat gerak.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5720" y="2571750"/>
            <a:ext cx="4857784" cy="89255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Keseimbangan dinamis dilakukan dengan berpindah tempat.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8" name="Group 2"/>
          <p:cNvGrpSpPr/>
          <p:nvPr/>
        </p:nvGrpSpPr>
        <p:grpSpPr>
          <a:xfrm>
            <a:off x="428597" y="357172"/>
            <a:ext cx="6072231" cy="571504"/>
            <a:chOff x="528084" y="1785540"/>
            <a:chExt cx="8812408" cy="5715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7153600" cy="5715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856978"/>
              <a:ext cx="86189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990033"/>
                  </a:solidFill>
                </a:rPr>
                <a:t>1</a:t>
              </a:r>
              <a:r>
                <a:rPr lang="id-ID" sz="2600" b="1" dirty="0" smtClean="0">
                  <a:solidFill>
                    <a:srgbClr val="990033"/>
                  </a:solidFill>
                </a:rPr>
                <a:t>. Gerak keseimbangan statis</a:t>
              </a:r>
              <a:endParaRPr lang="en-US" sz="2600" b="1" dirty="0" smtClean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643734" cy="642942"/>
            <a:chOff x="528083" y="1785540"/>
            <a:chExt cx="9641811" cy="642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8397706" cy="6429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94483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dinamis.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628" y="1423688"/>
            <a:ext cx="3720110" cy="2157811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7" y="1357304"/>
            <a:ext cx="3800566" cy="222419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581499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berjalan </a:t>
            </a:r>
            <a:r>
              <a:rPr lang="en-US" sz="2400" b="1" dirty="0" smtClean="0">
                <a:solidFill>
                  <a:srgbClr val="660033"/>
                </a:solidFill>
              </a:rPr>
              <a:t/>
            </a:r>
            <a:br>
              <a:rPr lang="en-US" sz="2400" b="1" dirty="0" smtClean="0">
                <a:solidFill>
                  <a:srgbClr val="660033"/>
                </a:solidFill>
              </a:rPr>
            </a:br>
            <a:r>
              <a:rPr lang="id-ID" sz="2400" b="1" dirty="0" smtClean="0">
                <a:solidFill>
                  <a:srgbClr val="660033"/>
                </a:solidFill>
              </a:rPr>
              <a:t>di </a:t>
            </a:r>
            <a:r>
              <a:rPr lang="id-ID" sz="2400" b="1" dirty="0" smtClean="0">
                <a:solidFill>
                  <a:srgbClr val="660033"/>
                </a:solidFill>
              </a:rPr>
              <a:t>atas garis lurus.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58149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Keseimbangan berjalan </a:t>
            </a:r>
            <a:r>
              <a:rPr lang="en-US" sz="2400" b="1" dirty="0" smtClean="0">
                <a:solidFill>
                  <a:srgbClr val="660033"/>
                </a:solidFill>
              </a:rPr>
              <a:t/>
            </a:r>
            <a:br>
              <a:rPr lang="en-US" sz="2400" b="1" dirty="0" smtClean="0">
                <a:solidFill>
                  <a:srgbClr val="660033"/>
                </a:solidFill>
              </a:rPr>
            </a:br>
            <a:r>
              <a:rPr lang="id-ID" sz="2400" b="1" dirty="0" smtClean="0">
                <a:solidFill>
                  <a:srgbClr val="660033"/>
                </a:solidFill>
              </a:rPr>
              <a:t>di </a:t>
            </a:r>
            <a:r>
              <a:rPr lang="id-ID" sz="2400" b="1" dirty="0" smtClean="0">
                <a:solidFill>
                  <a:srgbClr val="660033"/>
                </a:solidFill>
              </a:rPr>
              <a:t>atas garis lurus dengan mata tertutup.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572296" cy="571504"/>
            <a:chOff x="528083" y="1785540"/>
            <a:chExt cx="9538135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8397706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9344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keseimbangan dinamis.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3" cstate="print"/>
          <a:srcRect b="7725"/>
          <a:stretch>
            <a:fillRect/>
          </a:stretch>
        </p:blipFill>
        <p:spPr bwMode="auto">
          <a:xfrm>
            <a:off x="0" y="1785932"/>
            <a:ext cx="4825116" cy="30003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72066" y="2285998"/>
            <a:ext cx="3643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600" b="1" dirty="0" smtClean="0">
                <a:solidFill>
                  <a:srgbClr val="660033"/>
                </a:solidFill>
              </a:rPr>
              <a:t>Keseimbangan berjalan di atas papan.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rak dasar keseimba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792" y="0"/>
            <a:ext cx="8316416" cy="4677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230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892"/>
          <a:stretch>
            <a:fillRect/>
          </a:stretch>
        </p:blipFill>
        <p:spPr bwMode="auto">
          <a:xfrm flipH="1">
            <a:off x="-1" y="1071552"/>
            <a:ext cx="26069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78" y="928676"/>
            <a:ext cx="4714908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501569" y="1593359"/>
            <a:ext cx="4392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Berputar adalah gerakan mengelilingi pusat tertentu.</a:t>
            </a:r>
          </a:p>
          <a:p>
            <a:r>
              <a:rPr lang="id-ID" sz="2600" b="1" dirty="0" smtClean="0">
                <a:solidFill>
                  <a:srgbClr val="FF0066"/>
                </a:solidFill>
              </a:rPr>
              <a:t>Berputar dilakukan dengan bertumpu pada satu poros.</a:t>
            </a:r>
            <a:endParaRPr lang="en-US" sz="2600" b="1" dirty="0">
              <a:solidFill>
                <a:srgbClr val="FF006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2710" y="214296"/>
            <a:ext cx="6696744" cy="639522"/>
            <a:chOff x="115920" y="214296"/>
            <a:chExt cx="6696744" cy="6395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037140" cy="6395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6276" y="267070"/>
              <a:ext cx="6136388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Dasar Berputar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577346"/>
            <a:ext cx="2143140" cy="419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00048"/>
            <a:ext cx="497604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571868" y="1197484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Gerakan dasar dalam permainan lempar tangkap bola, yaitu</a:t>
            </a:r>
            <a:endParaRPr lang="en-US" sz="28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868" y="2544077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g</a:t>
            </a:r>
            <a:r>
              <a:rPr lang="id-ID" sz="2800" b="1" dirty="0" smtClean="0">
                <a:solidFill>
                  <a:srgbClr val="008080"/>
                </a:solidFill>
              </a:rPr>
              <a:t>erak </a:t>
            </a:r>
            <a:r>
              <a:rPr lang="id-ID" sz="2800" b="1" dirty="0" smtClean="0">
                <a:solidFill>
                  <a:srgbClr val="008080"/>
                </a:solidFill>
              </a:rPr>
              <a:t>melempar bola, menangkap bola, dan memukul bola.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892"/>
          <a:stretch>
            <a:fillRect/>
          </a:stretch>
        </p:blipFill>
        <p:spPr bwMode="auto">
          <a:xfrm flipH="1">
            <a:off x="-1" y="785800"/>
            <a:ext cx="26069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4678" y="664665"/>
            <a:ext cx="37862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Gerak berputar dilakukan di tempat.</a:t>
            </a:r>
          </a:p>
          <a:p>
            <a:r>
              <a:rPr lang="id-ID" sz="2600" b="1" dirty="0" smtClean="0">
                <a:solidFill>
                  <a:srgbClr val="FF0066"/>
                </a:solidFill>
              </a:rPr>
              <a:t>Tumpuan dapat menggunakan satu kaki.</a:t>
            </a:r>
          </a:p>
          <a:p>
            <a:r>
              <a:rPr lang="id-ID" sz="2600" b="1" dirty="0" smtClean="0">
                <a:solidFill>
                  <a:srgbClr val="7030A0"/>
                </a:solidFill>
              </a:rPr>
              <a:t>Tumpuan juga dapat menggunakan dua kaki.</a:t>
            </a:r>
            <a:endParaRPr lang="en-US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892"/>
          <a:stretch>
            <a:fillRect/>
          </a:stretch>
        </p:blipFill>
        <p:spPr bwMode="auto">
          <a:xfrm flipH="1">
            <a:off x="-2" y="1168686"/>
            <a:ext cx="2357423" cy="3617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1802" y="1336125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Berguling adalah gerakan menggelindingkan badan.</a:t>
            </a:r>
          </a:p>
          <a:p>
            <a:r>
              <a:rPr lang="id-ID" sz="2600" b="1" dirty="0" smtClean="0">
                <a:solidFill>
                  <a:srgbClr val="FF0066"/>
                </a:solidFill>
              </a:rPr>
              <a:t>Arah gerakan ke depan, ke samping, atau </a:t>
            </a:r>
            <a:r>
              <a:rPr lang="en-US" sz="2600" b="1" dirty="0" smtClean="0">
                <a:solidFill>
                  <a:srgbClr val="FF0066"/>
                </a:solidFill>
              </a:rPr>
              <a:t/>
            </a:r>
            <a:br>
              <a:rPr lang="en-US" sz="2600" b="1" dirty="0" smtClean="0">
                <a:solidFill>
                  <a:srgbClr val="FF0066"/>
                </a:solidFill>
              </a:rPr>
            </a:br>
            <a:r>
              <a:rPr lang="id-ID" sz="2600" b="1" dirty="0" smtClean="0">
                <a:solidFill>
                  <a:srgbClr val="FF0066"/>
                </a:solidFill>
              </a:rPr>
              <a:t>ke </a:t>
            </a:r>
            <a:r>
              <a:rPr lang="id-ID" sz="2600" b="1" dirty="0" smtClean="0">
                <a:solidFill>
                  <a:srgbClr val="FF0066"/>
                </a:solidFill>
              </a:rPr>
              <a:t>belakang.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2710" y="142858"/>
            <a:ext cx="6696744" cy="639522"/>
            <a:chOff x="115920" y="214296"/>
            <a:chExt cx="6696744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037140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6136388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Dasar Berguling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3929090" cy="571504"/>
            <a:chOff x="528083" y="1785540"/>
            <a:chExt cx="5702146" cy="5715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5702146" cy="57150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5405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gerak berguling.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3" y="1485982"/>
            <a:ext cx="3739078" cy="1867432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5480" y="1357304"/>
            <a:ext cx="3006800" cy="222419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581499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Gerakan berguling dengan kedua kaki dilipat.</a:t>
            </a:r>
            <a:endParaRPr lang="en-US" sz="24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581499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660033"/>
                </a:solidFill>
              </a:rPr>
              <a:t>Gerakan berguling dengan kedua kaki lurus.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571486"/>
            <a:ext cx="4832099" cy="24469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14546" y="3286130"/>
            <a:ext cx="454250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200" b="1" dirty="0" smtClean="0">
                <a:solidFill>
                  <a:srgbClr val="660033"/>
                </a:solidFill>
              </a:rPr>
              <a:t>Gerakan berguling ke depan.</a:t>
            </a:r>
            <a:endParaRPr lang="en-US" sz="22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4430" y="2143123"/>
            <a:ext cx="517338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285720" y="1071552"/>
            <a:ext cx="5643602" cy="1000132"/>
            <a:chOff x="583379" y="1761460"/>
            <a:chExt cx="5173300" cy="10001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9" y="1761460"/>
              <a:ext cx="5173300" cy="100013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83379" y="1839282"/>
              <a:ext cx="5107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rgbClr val="FF0066"/>
                  </a:solidFill>
                </a:rPr>
                <a:t>Melempar adalah gerakan melontarkan benda ke arah tertentu.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29322" y="2643188"/>
            <a:ext cx="2714676" cy="129266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600" b="1" dirty="0" smtClean="0">
                <a:solidFill>
                  <a:srgbClr val="660033"/>
                </a:solidFill>
              </a:rPr>
              <a:t>Melempar bola harus tepat sasaran.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382" y="214296"/>
            <a:ext cx="5817828" cy="639522"/>
            <a:chOff x="115920" y="214296"/>
            <a:chExt cx="5817828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817828" cy="6395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6276" y="267070"/>
              <a:ext cx="461453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Gerak Dasar Melempar Bola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7" y="214296"/>
            <a:ext cx="5214974" cy="714380"/>
            <a:chOff x="528084" y="1785540"/>
            <a:chExt cx="7568303" cy="714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7568303" cy="7143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72711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3000" b="1" dirty="0" smtClean="0">
                  <a:solidFill>
                    <a:srgbClr val="FF0066"/>
                  </a:solidFill>
                </a:rPr>
                <a:t>cara melempar bola.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64629" y="1500180"/>
            <a:ext cx="3693651" cy="2143140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1428742"/>
            <a:ext cx="4311155" cy="21431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00034" y="3763042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Melempar bola lurus</a:t>
            </a:r>
            <a:endParaRPr lang="en-US" sz="28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2066" y="3714758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660033"/>
                </a:solidFill>
              </a:rPr>
              <a:t>Melempar bola </a:t>
            </a:r>
          </a:p>
          <a:p>
            <a:pPr algn="ctr"/>
            <a:r>
              <a:rPr lang="id-ID" sz="2800" b="1" dirty="0" smtClean="0">
                <a:solidFill>
                  <a:srgbClr val="660033"/>
                </a:solidFill>
              </a:rPr>
              <a:t>ke bawah</a:t>
            </a:r>
            <a:endParaRPr lang="en-US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714380"/>
            <a:chOff x="528083" y="1785540"/>
            <a:chExt cx="8812408" cy="714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8096501" cy="7143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3000" b="1" dirty="0" smtClean="0">
                  <a:solidFill>
                    <a:srgbClr val="FF0066"/>
                  </a:solidFill>
                </a:rPr>
                <a:t>cara melempar bola.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1901" y="1476926"/>
            <a:ext cx="4277101" cy="2094956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1500180"/>
            <a:ext cx="3852718" cy="21431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28596" y="3714758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660033"/>
                </a:solidFill>
              </a:rPr>
              <a:t>Melempar bola melambung</a:t>
            </a:r>
            <a:endParaRPr lang="en-US" sz="28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7752" y="3714758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660033"/>
                </a:solidFill>
              </a:rPr>
              <a:t>Melempar bola menggelinding</a:t>
            </a:r>
            <a:endParaRPr lang="en-US" sz="28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lempar bola luru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0"/>
            <a:ext cx="8352928" cy="4698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21" y="12347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5797" y="2143123"/>
            <a:ext cx="517065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-32" y="1071552"/>
            <a:ext cx="4929222" cy="928694"/>
            <a:chOff x="321439" y="1761460"/>
            <a:chExt cx="4518453" cy="9286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8" y="1761460"/>
              <a:ext cx="4191029" cy="92869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21439" y="1761460"/>
              <a:ext cx="451845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rgbClr val="FF0066"/>
                  </a:solidFill>
                </a:rPr>
                <a:t>Menangkap adalah gerakan menghentikan gerak benda.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29322" y="2307739"/>
            <a:ext cx="2714676" cy="1692771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d-ID" sz="2600" b="1" dirty="0" smtClean="0">
                <a:solidFill>
                  <a:srgbClr val="660033"/>
                </a:solidFill>
              </a:rPr>
              <a:t>Menangkap bola dapat dilakukan dengan satu atau dua tangan.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1382" y="214296"/>
            <a:ext cx="5817828" cy="639522"/>
            <a:chOff x="115920" y="214296"/>
            <a:chExt cx="5817828" cy="6395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5817828" cy="63952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6276" y="267070"/>
              <a:ext cx="461453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</a:t>
              </a:r>
              <a:r>
                <a:rPr lang="id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Gerak Dasar Menangkap Bola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8596" y="214296"/>
            <a:ext cx="6072230" cy="714380"/>
            <a:chOff x="528083" y="1785540"/>
            <a:chExt cx="8812408" cy="7143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8096501" cy="71438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2" y="1856978"/>
              <a:ext cx="861895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3000" b="1" dirty="0" smtClean="0">
                  <a:solidFill>
                    <a:srgbClr val="FF0066"/>
                  </a:solidFill>
                </a:rPr>
                <a:t>cara menangkap bola.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09609" y="1214428"/>
            <a:ext cx="3720110" cy="2286017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2927" y="1504308"/>
            <a:ext cx="4013321" cy="19961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3643320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660033"/>
                </a:solidFill>
              </a:rPr>
              <a:t>Menangkap bola lurus ke depan</a:t>
            </a:r>
            <a:endParaRPr lang="en-US" sz="30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9190" y="3643320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3000" b="1" dirty="0" smtClean="0">
                <a:solidFill>
                  <a:srgbClr val="660033"/>
                </a:solidFill>
              </a:rPr>
              <a:t>Menangkap bola melambung</a:t>
            </a:r>
            <a:endParaRPr lang="en-US" sz="30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530</Words>
  <Application>Microsoft Office PowerPoint</Application>
  <PresentationFormat>On-screen Show (16:9)</PresentationFormat>
  <Paragraphs>92</Paragraphs>
  <Slides>33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64</cp:revision>
  <dcterms:created xsi:type="dcterms:W3CDTF">2022-01-17T01:37:52Z</dcterms:created>
  <dcterms:modified xsi:type="dcterms:W3CDTF">2023-01-17T09:48:13Z</dcterms:modified>
</cp:coreProperties>
</file>