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92" r:id="rId4"/>
    <p:sldId id="295" r:id="rId5"/>
    <p:sldId id="275" r:id="rId6"/>
    <p:sldId id="293" r:id="rId7"/>
    <p:sldId id="272" r:id="rId8"/>
    <p:sldId id="294" r:id="rId9"/>
    <p:sldId id="296" r:id="rId10"/>
    <p:sldId id="297" r:id="rId11"/>
    <p:sldId id="298" r:id="rId12"/>
    <p:sldId id="299" r:id="rId13"/>
    <p:sldId id="300" r:id="rId14"/>
    <p:sldId id="30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B14"/>
    <a:srgbClr val="00C06A"/>
    <a:srgbClr val="B39861"/>
    <a:srgbClr val="B1920F"/>
    <a:srgbClr val="5C4D2E"/>
    <a:srgbClr val="AD2542"/>
    <a:srgbClr val="FFFF66"/>
    <a:srgbClr val="C9C011"/>
    <a:srgbClr val="BFD10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0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6" y="849719"/>
            <a:ext cx="2348013" cy="32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/>
          <a:stretch/>
        </p:blipFill>
        <p:spPr bwMode="auto">
          <a:xfrm>
            <a:off x="5867400" y="-14288"/>
            <a:ext cx="3276600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857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Jenis-Jenis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Usaha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Ekonomi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di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Masyarakat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95350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Usaha Agraris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44402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Hasil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agraris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dapat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dimanfaatkan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secara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langsung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ataupun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bahan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baku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industri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547390"/>
            <a:ext cx="3200401" cy="2133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45841" y="3394118"/>
            <a:ext cx="1543978" cy="494975"/>
            <a:chOff x="1106052" y="3026275"/>
            <a:chExt cx="1073633" cy="494975"/>
          </a:xfrm>
        </p:grpSpPr>
        <p:sp>
          <p:nvSpPr>
            <p:cNvPr id="11" name="Rectangle 10"/>
            <p:cNvSpPr/>
            <p:nvPr/>
          </p:nvSpPr>
          <p:spPr>
            <a:xfrm>
              <a:off x="1106052" y="3036411"/>
              <a:ext cx="1073633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6001" y="3026275"/>
              <a:ext cx="1063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Perhutanan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59821" y="4019794"/>
            <a:ext cx="1543978" cy="494975"/>
            <a:chOff x="1106051" y="3026275"/>
            <a:chExt cx="1073633" cy="494975"/>
          </a:xfrm>
        </p:grpSpPr>
        <p:sp>
          <p:nvSpPr>
            <p:cNvPr id="15" name="Rectangle 14"/>
            <p:cNvSpPr/>
            <p:nvPr/>
          </p:nvSpPr>
          <p:spPr>
            <a:xfrm>
              <a:off x="1106051" y="3036411"/>
              <a:ext cx="1073633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6000" y="3026275"/>
              <a:ext cx="1063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Peternakan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64"/>
          <a:stretch/>
        </p:blipFill>
        <p:spPr bwMode="auto">
          <a:xfrm>
            <a:off x="363515" y="2724150"/>
            <a:ext cx="3157410" cy="1994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400" y="2899143"/>
            <a:ext cx="1323136" cy="494975"/>
            <a:chOff x="1106052" y="3026275"/>
            <a:chExt cx="920066" cy="494975"/>
          </a:xfrm>
        </p:grpSpPr>
        <p:sp>
          <p:nvSpPr>
            <p:cNvPr id="20" name="Rectangle 19"/>
            <p:cNvSpPr/>
            <p:nvPr/>
          </p:nvSpPr>
          <p:spPr>
            <a:xfrm>
              <a:off x="1106052" y="3036411"/>
              <a:ext cx="920066" cy="48483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16001" y="3026275"/>
              <a:ext cx="910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Pertanian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6200000">
            <a:off x="7833822" y="3361666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792626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Usaha Industri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341678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C4D2E"/>
                </a:solidFill>
                <a:latin typeface="+mj-lt"/>
              </a:rPr>
              <a:t>U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saha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industri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mengolah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bahan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mentah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usaha</a:t>
            </a:r>
            <a:r>
              <a:rPr lang="en-US" sz="2400" b="1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agraris</a:t>
            </a:r>
            <a:r>
              <a:rPr lang="en-US" sz="2400" b="1" dirty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siap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digunakan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oleh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masyarakat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8540"/>
            <a:ext cx="4572000" cy="5143500"/>
          </a:xfrm>
          <a:prstGeom prst="rect">
            <a:avLst/>
          </a:prstGeom>
          <a:solidFill>
            <a:srgbClr val="B19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9" y="290696"/>
            <a:ext cx="2743200" cy="1955189"/>
          </a:xfrm>
          <a:prstGeom prst="roundRect">
            <a:avLst>
              <a:gd name="adj" fmla="val 30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934" y="2564657"/>
            <a:ext cx="2743200" cy="1828799"/>
          </a:xfrm>
          <a:prstGeom prst="roundRect">
            <a:avLst>
              <a:gd name="adj" fmla="val 30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72164" y="1085900"/>
            <a:ext cx="1828799" cy="1090078"/>
            <a:chOff x="1106050" y="3036411"/>
            <a:chExt cx="1294784" cy="934252"/>
          </a:xfrm>
        </p:grpSpPr>
        <p:sp>
          <p:nvSpPr>
            <p:cNvPr id="10" name="Rectangle 9"/>
            <p:cNvSpPr/>
            <p:nvPr/>
          </p:nvSpPr>
          <p:spPr>
            <a:xfrm>
              <a:off x="1106050" y="3036411"/>
              <a:ext cx="1294784" cy="934252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954" y="3051826"/>
              <a:ext cx="1270880" cy="87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Pabrik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susu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contoh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industri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besar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102" y="3028950"/>
            <a:ext cx="1544298" cy="1341426"/>
            <a:chOff x="1106051" y="3036410"/>
            <a:chExt cx="1093358" cy="1149670"/>
          </a:xfrm>
        </p:grpSpPr>
        <p:sp>
          <p:nvSpPr>
            <p:cNvPr id="13" name="Rectangle 12"/>
            <p:cNvSpPr/>
            <p:nvPr/>
          </p:nvSpPr>
          <p:spPr>
            <a:xfrm>
              <a:off x="1106051" y="3036410"/>
              <a:ext cx="844731" cy="114966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29954" y="3051826"/>
              <a:ext cx="1069455" cy="1134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Perajin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contoh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industri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rumahan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00600" y="3046937"/>
            <a:ext cx="3478924" cy="1015663"/>
          </a:xfrm>
          <a:prstGeom prst="rect">
            <a:avLst/>
          </a:prstGeom>
          <a:solidFill>
            <a:srgbClr val="B3986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Usaha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industri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dapat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dilakukan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secara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sederhana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ataupun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besar-besaran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di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pabrik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0708" y="4411214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09550"/>
            <a:ext cx="35052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Usaha Perdagangan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97739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Pedagang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menmembeli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atau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jasa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untuk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kemudian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dijual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kembali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dalam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perdagangan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6200" y="1677737"/>
            <a:ext cx="9296400" cy="3484813"/>
          </a:xfrm>
          <a:prstGeom prst="rect">
            <a:avLst/>
          </a:prstGeom>
          <a:solidFill>
            <a:srgbClr val="0D4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" y="1951814"/>
            <a:ext cx="3687258" cy="245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3079818"/>
            <a:ext cx="1523999" cy="1092132"/>
            <a:chOff x="641255" y="3019496"/>
            <a:chExt cx="2191176" cy="431468"/>
          </a:xfrm>
        </p:grpSpPr>
        <p:sp>
          <p:nvSpPr>
            <p:cNvPr id="12" name="Rectangle 11"/>
            <p:cNvSpPr/>
            <p:nvPr/>
          </p:nvSpPr>
          <p:spPr>
            <a:xfrm>
              <a:off x="840453" y="3036411"/>
              <a:ext cx="1991977" cy="41455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1255" y="3019496"/>
              <a:ext cx="2191176" cy="40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Usaha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jasa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di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bidang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transportasi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19600" y="1952219"/>
            <a:ext cx="3687258" cy="2458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934200" y="2919558"/>
            <a:ext cx="2209800" cy="1175922"/>
            <a:chOff x="394749" y="3036411"/>
            <a:chExt cx="2497184" cy="464571"/>
          </a:xfrm>
        </p:grpSpPr>
        <p:sp>
          <p:nvSpPr>
            <p:cNvPr id="16" name="Rectangle 15"/>
            <p:cNvSpPr/>
            <p:nvPr/>
          </p:nvSpPr>
          <p:spPr>
            <a:xfrm>
              <a:off x="394749" y="3036411"/>
              <a:ext cx="2437682" cy="464571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4250" y="3064119"/>
              <a:ext cx="2437683" cy="40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Usaha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perdagangan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barang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di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warung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35206" y="4411213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33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Pengelolaan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Usaha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Ekonomi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742950"/>
            <a:ext cx="37338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Usaha Perseorangan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92002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Kelebihan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: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778734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Usaha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dikembangkan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sesuai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keinginan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Keuntungan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dinikmati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sendiri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Pengambilan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keputusan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cepat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dilakukan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952750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D4B14"/>
                </a:solidFill>
                <a:latin typeface="+mj-lt"/>
              </a:rPr>
              <a:t>Kekurangan</a:t>
            </a:r>
            <a:r>
              <a:rPr lang="en-US" sz="2400" b="1" dirty="0" smtClean="0">
                <a:solidFill>
                  <a:srgbClr val="0D4B14"/>
                </a:solidFill>
                <a:latin typeface="+mj-lt"/>
              </a:rPr>
              <a:t>:</a:t>
            </a:r>
            <a:endParaRPr lang="en-US" sz="2400" b="1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387864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Modal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kreativitas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terbatas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Risiko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kerugian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usaha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ditanggung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sendiri</a:t>
            </a:r>
            <a:r>
              <a:rPr lang="en-US" sz="2000" dirty="0">
                <a:solidFill>
                  <a:srgbClr val="0D4B14"/>
                </a:solidFill>
                <a:latin typeface="+mj-lt"/>
              </a:rPr>
              <a:t>.</a:t>
            </a:r>
            <a:endParaRPr lang="en-US" sz="2000" dirty="0" smtClean="0">
              <a:solidFill>
                <a:srgbClr val="0D4B14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841346"/>
            <a:ext cx="3713987" cy="321674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715000" y="3515004"/>
            <a:ext cx="3124200" cy="885546"/>
            <a:chOff x="641255" y="3019496"/>
            <a:chExt cx="2191176" cy="431468"/>
          </a:xfrm>
        </p:grpSpPr>
        <p:sp>
          <p:nvSpPr>
            <p:cNvPr id="11" name="Rectangle 10"/>
            <p:cNvSpPr/>
            <p:nvPr/>
          </p:nvSpPr>
          <p:spPr>
            <a:xfrm>
              <a:off x="641255" y="3036411"/>
              <a:ext cx="2191175" cy="41455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1255" y="3019496"/>
              <a:ext cx="2191176" cy="40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Pedagang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asongan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dikelola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secara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perseorangan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72200" y="4411213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7" y="425780"/>
            <a:ext cx="4198883" cy="33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196801"/>
            <a:ext cx="37338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Usaha Kelompok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742950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Kelebihan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: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4997" y="1249799"/>
            <a:ext cx="3648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Memiliki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modal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banyak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Risiko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kerugian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ditanggung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bersama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Banyak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ide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kemampuan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mengembangkan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3025973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D4B14"/>
                </a:solidFill>
                <a:latin typeface="+mj-lt"/>
              </a:rPr>
              <a:t>Kekurangan</a:t>
            </a:r>
            <a:r>
              <a:rPr lang="en-US" sz="2400" b="1" dirty="0" smtClean="0">
                <a:solidFill>
                  <a:srgbClr val="0D4B14"/>
                </a:solidFill>
                <a:latin typeface="+mj-lt"/>
              </a:rPr>
              <a:t>:</a:t>
            </a:r>
            <a:endParaRPr lang="en-US" sz="2400" b="1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348615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Keuntungan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dibagi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dengan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pemilik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Pengambilan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keputusan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lama.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Kelangsungan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usaha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tidak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0D4B14"/>
                </a:solidFill>
                <a:latin typeface="+mj-lt"/>
              </a:rPr>
              <a:t>menentu</a:t>
            </a:r>
            <a:r>
              <a:rPr lang="en-US" sz="2000" dirty="0" smtClean="0">
                <a:solidFill>
                  <a:srgbClr val="0D4B14"/>
                </a:solidFill>
                <a:latin typeface="+mj-lt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5581" y="3387864"/>
            <a:ext cx="3124200" cy="707886"/>
            <a:chOff x="641255" y="3019496"/>
            <a:chExt cx="2191176" cy="344906"/>
          </a:xfrm>
        </p:grpSpPr>
        <p:sp>
          <p:nvSpPr>
            <p:cNvPr id="9" name="Rectangle 8"/>
            <p:cNvSpPr/>
            <p:nvPr/>
          </p:nvSpPr>
          <p:spPr>
            <a:xfrm>
              <a:off x="641255" y="3036411"/>
              <a:ext cx="2191175" cy="327991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255" y="3019496"/>
              <a:ext cx="2191176" cy="34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PT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Pertamina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contoh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usaha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perseroan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terbatas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-897809" y="204956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3652"/>
            <a:ext cx="5018261" cy="40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1416" y="350499"/>
            <a:ext cx="4454984" cy="952124"/>
            <a:chOff x="1611545" y="3352296"/>
            <a:chExt cx="4388313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4388313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2" y="3436867"/>
              <a:ext cx="313959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Kegiatan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Ekonomi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di Indonesia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5421" y="1733550"/>
            <a:ext cx="3603179" cy="2595503"/>
            <a:chOff x="157161" y="1733550"/>
            <a:chExt cx="3603179" cy="259550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66950"/>
              <a:ext cx="3594634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menyajikan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hasil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kegiatan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produksi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 smtClean="0">
                  <a:latin typeface="+mj-lt"/>
                </a:rPr>
                <a:t>distribusi</a:t>
              </a:r>
              <a:r>
                <a:rPr lang="en-US" altLang="id-ID" sz="1600" dirty="0" smtClean="0">
                  <a:latin typeface="+mj-lt"/>
                </a:rPr>
                <a:t>,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konsumsi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jenis-jenis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usaha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bidang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ekonomi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di Indonesia.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jenis-jenis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lembaga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ekonomi</a:t>
              </a:r>
              <a:r>
                <a:rPr lang="en-US" altLang="id-ID" sz="1600" dirty="0" smtClean="0">
                  <a:latin typeface="+mj-lt"/>
                </a:rPr>
                <a:t> di </a:t>
              </a:r>
              <a:r>
                <a:rPr lang="en-US" altLang="id-ID" sz="1600" dirty="0" err="1" smtClean="0">
                  <a:latin typeface="+mj-lt"/>
                </a:rPr>
                <a:t>masyarakat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empraktikkan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kegiatan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ekonomi</a:t>
              </a:r>
              <a:r>
                <a:rPr lang="en-US" altLang="id-ID" sz="1600" dirty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82373" y="440055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488" y="361950"/>
            <a:ext cx="8187887" cy="999743"/>
            <a:chOff x="152399" y="267070"/>
            <a:chExt cx="7784354" cy="999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267070"/>
              <a:ext cx="7784354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399" y="361950"/>
              <a:ext cx="6968688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Kegiatan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Ekonomi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untuk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Memenuhi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Kebutuhan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Hidup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1184911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Produksi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3638" y="1866475"/>
            <a:ext cx="2890592" cy="2055616"/>
            <a:chOff x="352425" y="2709322"/>
            <a:chExt cx="2890592" cy="2055616"/>
          </a:xfrm>
        </p:grpSpPr>
        <p:pic>
          <p:nvPicPr>
            <p:cNvPr id="10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2728134"/>
              <a:ext cx="2890592" cy="203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90550" y="2709322"/>
              <a:ext cx="265246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Kegiatan mengolah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barang mentah 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menjadi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bahan setengah jadi 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atau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barang jadi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11704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8168" y="1130361"/>
            <a:ext cx="4905285" cy="327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7" y="179174"/>
            <a:ext cx="2791363" cy="1859681"/>
          </a:xfrm>
          <a:prstGeom prst="ellipse">
            <a:avLst/>
          </a:prstGeom>
          <a:ln w="38100">
            <a:solidFill>
              <a:srgbClr val="00C06A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0485" y="454976"/>
            <a:ext cx="295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Tanaman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kapas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contoh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bahan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mentah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6075" y="1678228"/>
            <a:ext cx="2586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Pintalan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benang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contoh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bahan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setengah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jadi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326" y="3670136"/>
            <a:ext cx="258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Pakaian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contoh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barang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jadi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1005" y="1457779"/>
            <a:ext cx="4075931" cy="1852578"/>
            <a:chOff x="3386006" y="2379719"/>
            <a:chExt cx="3017711" cy="13716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700" y="2379719"/>
              <a:ext cx="2023017" cy="1371600"/>
            </a:xfrm>
            <a:prstGeom prst="ellipse">
              <a:avLst/>
            </a:prstGeom>
            <a:ln w="38100">
              <a:solidFill>
                <a:srgbClr val="00C06A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8" name="Curved Connector 7"/>
            <p:cNvCxnSpPr>
              <a:stCxn id="2" idx="5"/>
            </p:cNvCxnSpPr>
            <p:nvPr/>
          </p:nvCxnSpPr>
          <p:spPr>
            <a:xfrm rot="16200000" flipH="1">
              <a:off x="3760971" y="2233332"/>
              <a:ext cx="265415" cy="1015345"/>
            </a:xfrm>
            <a:prstGeom prst="curvedConnector2">
              <a:avLst/>
            </a:prstGeom>
            <a:ln w="38100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1000" y="2647950"/>
            <a:ext cx="3806211" cy="1878011"/>
            <a:chOff x="2321942" y="3258201"/>
            <a:chExt cx="2779856" cy="13716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942" y="3258201"/>
              <a:ext cx="2058758" cy="1371600"/>
            </a:xfrm>
            <a:prstGeom prst="ellipse">
              <a:avLst/>
            </a:prstGeom>
            <a:ln w="38100">
              <a:solidFill>
                <a:srgbClr val="00C06A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1" name="Curved Connector 10"/>
            <p:cNvCxnSpPr>
              <a:stCxn id="7" idx="3"/>
            </p:cNvCxnSpPr>
            <p:nvPr/>
          </p:nvCxnSpPr>
          <p:spPr>
            <a:xfrm rot="5400000">
              <a:off x="4607809" y="3248994"/>
              <a:ext cx="264403" cy="723574"/>
            </a:xfrm>
            <a:prstGeom prst="curvedConnector2">
              <a:avLst/>
            </a:prstGeom>
            <a:ln w="38100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215561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:\Peta\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85" y="2658052"/>
            <a:ext cx="1924675" cy="21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11704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096" y="904220"/>
            <a:ext cx="3925078" cy="26167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202" y="285750"/>
            <a:ext cx="3925077" cy="26167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62926" y="2742834"/>
            <a:ext cx="3647073" cy="934252"/>
            <a:chOff x="1106050" y="3036411"/>
            <a:chExt cx="1843235" cy="934252"/>
          </a:xfrm>
        </p:grpSpPr>
        <p:sp>
          <p:nvSpPr>
            <p:cNvPr id="30" name="Rectangle 29"/>
            <p:cNvSpPr/>
            <p:nvPr/>
          </p:nvSpPr>
          <p:spPr>
            <a:xfrm>
              <a:off x="1106050" y="3036411"/>
              <a:ext cx="1843234" cy="934252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15806" y="3057163"/>
              <a:ext cx="183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Perajin</a:t>
              </a:r>
              <a:r>
                <a:rPr lang="en-US" sz="24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melakukan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kegiatan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produksi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barang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64117" y="3345971"/>
            <a:ext cx="3450336" cy="969833"/>
            <a:chOff x="1451491" y="3036411"/>
            <a:chExt cx="1743804" cy="969833"/>
          </a:xfrm>
        </p:grpSpPr>
        <p:sp>
          <p:nvSpPr>
            <p:cNvPr id="33" name="Rectangle 32"/>
            <p:cNvSpPr/>
            <p:nvPr/>
          </p:nvSpPr>
          <p:spPr>
            <a:xfrm>
              <a:off x="1451491" y="3036411"/>
              <a:ext cx="1743804" cy="96983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51491" y="3111268"/>
              <a:ext cx="1666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err="1" smtClean="0">
                  <a:solidFill>
                    <a:srgbClr val="FFFF66"/>
                  </a:solidFill>
                  <a:latin typeface="+mj-lt"/>
                </a:rPr>
                <a:t>Supir</a:t>
              </a:r>
              <a:r>
                <a:rPr lang="en-US" sz="2400" b="1" dirty="0" smtClean="0">
                  <a:solidFill>
                    <a:srgbClr val="FFFF66"/>
                  </a:solidFill>
                  <a:latin typeface="+mj-lt"/>
                </a:rPr>
                <a:t> bus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melakukan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kegiatan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produksi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jasa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9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1704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0" y="971550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Distribusi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8"/>
          <a:stretch/>
        </p:blipFill>
        <p:spPr bwMode="auto">
          <a:xfrm>
            <a:off x="-1" y="1971"/>
            <a:ext cx="5540983" cy="514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1428750"/>
            <a:ext cx="3177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Kegiatan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memudahkan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konsumen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memperoleh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kebutuhan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produsen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 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7879" y="3658561"/>
            <a:ext cx="3740569" cy="782744"/>
            <a:chOff x="1106051" y="3036411"/>
            <a:chExt cx="1385835" cy="782744"/>
          </a:xfrm>
        </p:grpSpPr>
        <p:sp>
          <p:nvSpPr>
            <p:cNvPr id="10" name="Rectangle 9"/>
            <p:cNvSpPr/>
            <p:nvPr/>
          </p:nvSpPr>
          <p:spPr>
            <a:xfrm>
              <a:off x="1106051" y="3036411"/>
              <a:ext cx="1385835" cy="78274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5806" y="3057163"/>
              <a:ext cx="1376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Distributor,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sebutan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untuk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orang yang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melakukan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distribusi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6200000">
            <a:off x="-1010797" y="2973782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1731" y="586085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Konsumsi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186" y="1109063"/>
            <a:ext cx="368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Konsumsi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juga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berarti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mengambil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manfaat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barang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atau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jasa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2424" y="2499534"/>
            <a:ext cx="3457576" cy="1596216"/>
            <a:chOff x="352425" y="2728134"/>
            <a:chExt cx="3457576" cy="1596216"/>
          </a:xfrm>
        </p:grpSpPr>
        <p:pic>
          <p:nvPicPr>
            <p:cNvPr id="7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2728134"/>
              <a:ext cx="3457576" cy="1596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90550" y="2899405"/>
              <a:ext cx="321945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2400" dirty="0">
                  <a:solidFill>
                    <a:schemeClr val="bg1"/>
                  </a:solidFill>
                  <a:latin typeface="+mj-lt"/>
                </a:rPr>
                <a:t>Kita harus </a:t>
              </a:r>
              <a:r>
                <a:rPr lang="fi-FI" sz="2400" b="1" dirty="0">
                  <a:solidFill>
                    <a:schemeClr val="bg1"/>
                  </a:solidFill>
                  <a:latin typeface="+mj-lt"/>
                </a:rPr>
                <a:t>bersikap hemat </a:t>
              </a:r>
              <a:r>
                <a:rPr lang="fi-FI" sz="2400" dirty="0">
                  <a:solidFill>
                    <a:schemeClr val="bg1"/>
                  </a:solidFill>
                  <a:latin typeface="+mj-lt"/>
                </a:rPr>
                <a:t>saat melakukan </a:t>
              </a:r>
              <a:r>
                <a:rPr lang="fi-FI" sz="2400" dirty="0" smtClean="0">
                  <a:solidFill>
                    <a:schemeClr val="bg1"/>
                  </a:solidFill>
                  <a:latin typeface="+mj-lt"/>
                </a:rPr>
                <a:t>kegiatan konsumsi</a:t>
              </a:r>
              <a:r>
                <a:rPr lang="fi-FI" sz="2400" dirty="0">
                  <a:solidFill>
                    <a:schemeClr val="bg1"/>
                  </a:solidFill>
                  <a:latin typeface="+mj-lt"/>
                </a:rPr>
                <a:t>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/>
          <a:stretch/>
        </p:blipFill>
        <p:spPr bwMode="auto">
          <a:xfrm>
            <a:off x="4343400" y="1109063"/>
            <a:ext cx="3582616" cy="3026642"/>
          </a:xfrm>
          <a:prstGeom prst="round2DiagRect">
            <a:avLst>
              <a:gd name="adj1" fmla="val 1457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3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ata 4"/>
          <p:cNvSpPr/>
          <p:nvPr/>
        </p:nvSpPr>
        <p:spPr>
          <a:xfrm>
            <a:off x="-1413641" y="0"/>
            <a:ext cx="7052441" cy="4857750"/>
          </a:xfrm>
          <a:prstGeom prst="flowChartInputOutpu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483" b="-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241424"/>
            <a:ext cx="5545640" cy="695474"/>
            <a:chOff x="42395" y="3669698"/>
            <a:chExt cx="1396088" cy="461665"/>
          </a:xfrm>
        </p:grpSpPr>
        <p:pic>
          <p:nvPicPr>
            <p:cNvPr id="8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 flipH="1">
              <a:off x="42395" y="3669698"/>
              <a:ext cx="1396088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6549" y="3747301"/>
              <a:ext cx="1371934" cy="30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Menghargai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Produk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Buatan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Dalam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Negeri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10200" y="101852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Menggunakan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sesuai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kebutuhan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.</a:t>
            </a:r>
            <a:endParaRPr lang="en-US" sz="2400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1838335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Menyimpan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agar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tidak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rusak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.</a:t>
            </a:r>
            <a:endParaRPr lang="en-US" sz="2400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673907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Menggunakan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bahan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baku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dalam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negeri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.</a:t>
            </a:r>
            <a:endParaRPr lang="en-US" sz="2400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493714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Memuji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kualitan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barang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buatan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dalam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D4B14"/>
                </a:solidFill>
                <a:latin typeface="+mj-lt"/>
              </a:rPr>
              <a:t>negeri</a:t>
            </a:r>
            <a:r>
              <a:rPr lang="en-US" sz="2400" dirty="0" smtClean="0">
                <a:solidFill>
                  <a:srgbClr val="0D4B14"/>
                </a:solidFill>
                <a:latin typeface="+mj-lt"/>
              </a:rPr>
              <a:t>.</a:t>
            </a:r>
            <a:endParaRPr lang="en-US" sz="2400" dirty="0">
              <a:solidFill>
                <a:srgbClr val="0D4B14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386" y="4343561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113" y="224788"/>
            <a:ext cx="4530287" cy="1127762"/>
            <a:chOff x="152400" y="267069"/>
            <a:chExt cx="4530287" cy="11277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69"/>
              <a:ext cx="4530287" cy="112776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33399" y="361950"/>
              <a:ext cx="3920688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Jenis-Jenis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Usaha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Bidang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Ekonomi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8" name="Picture 2" descr="F:\Peta\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34826"/>
            <a:ext cx="3082461" cy="35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312" y="1428750"/>
            <a:ext cx="4530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Kebutuhan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hidup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beragam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mendorong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manusia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melakukan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usaha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ekonomi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1084" y="2876550"/>
            <a:ext cx="3920688" cy="1157883"/>
            <a:chOff x="204952" y="544222"/>
            <a:chExt cx="3920688" cy="1157883"/>
          </a:xfrm>
        </p:grpSpPr>
        <p:sp>
          <p:nvSpPr>
            <p:cNvPr id="13" name="Rectangle 12"/>
            <p:cNvSpPr/>
            <p:nvPr/>
          </p:nvSpPr>
          <p:spPr>
            <a:xfrm>
              <a:off x="204952" y="544222"/>
              <a:ext cx="3920688" cy="1157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9C01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2251" y="613478"/>
              <a:ext cx="379718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000" b="1" dirty="0" smtClean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Usaha ekonomi yang dilakukan </a:t>
              </a:r>
              <a:r>
                <a:rPr lang="sv-SE" sz="2000" b="1" dirty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disesuaikan dengan kondisi alam sekitar.</a:t>
              </a:r>
              <a:endParaRPr lang="sv-SE" sz="2000" b="1" dirty="0">
                <a:solidFill>
                  <a:srgbClr val="0D4B1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447</Words>
  <Application>Microsoft Office PowerPoint</Application>
  <PresentationFormat>On-screen Show (16:9)</PresentationFormat>
  <Paragraphs>82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205</cp:revision>
  <dcterms:created xsi:type="dcterms:W3CDTF">2022-01-17T01:37:52Z</dcterms:created>
  <dcterms:modified xsi:type="dcterms:W3CDTF">2022-05-08T08:11:11Z</dcterms:modified>
</cp:coreProperties>
</file>