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24"/>
  </p:notesMasterIdLst>
  <p:sldIdLst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C42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90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680B9-8EFD-4E43-BF04-44C905ED012C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85D97-8440-42B6-9947-B54865011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23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243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80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595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534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900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37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7544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148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410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376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56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cantumkan</a:t>
            </a:r>
            <a:r>
              <a:rPr lang="en-US" dirty="0" smtClean="0"/>
              <a:t> </a:t>
            </a:r>
            <a:r>
              <a:rPr lang="en-US" dirty="0" err="1" smtClean="0"/>
              <a:t>sumber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dgn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r>
              <a:rPr lang="en-US" dirty="0" smtClean="0"/>
              <a:t> font 10pt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465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6529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109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501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55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28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808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320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94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56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724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2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84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006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954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902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87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620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5934"/>
            <a:ext cx="5389033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354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41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20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2"/>
            <a:ext cx="4011084" cy="116204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0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111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5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6264"/>
            <a:ext cx="12192000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0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6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3" cy="68580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6096000" y="3835400"/>
            <a:ext cx="49784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5080000" y="1782462"/>
            <a:ext cx="6765157" cy="625359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176896">
              <a:defRPr/>
            </a:pPr>
            <a:r>
              <a:rPr kumimoji="1" lang="en-US" altLang="ja-JP" sz="4267" b="1" spc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4267" b="1" spc="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6240" y="4024373"/>
            <a:ext cx="2752677" cy="420564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133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UNTUK SD/MI KELAS 1</a:t>
            </a:r>
            <a:endParaRPr lang="id-ID" sz="2133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2379933" y="1193800"/>
            <a:ext cx="3106468" cy="4383581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5441507" y="2674581"/>
            <a:ext cx="5994400" cy="754420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733" b="1" dirty="0" err="1">
                <a:solidFill>
                  <a:srgbClr val="8E9D01"/>
                </a:solidFill>
                <a:cs typeface="Arial" pitchFamily="34" charset="0"/>
              </a:rPr>
              <a:t>Seni</a:t>
            </a:r>
            <a:r>
              <a:rPr lang="en-US" sz="3733" b="1" dirty="0">
                <a:solidFill>
                  <a:srgbClr val="8E9D01"/>
                </a:solidFill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8E9D01"/>
                </a:solidFill>
                <a:cs typeface="Arial" pitchFamily="34" charset="0"/>
              </a:rPr>
              <a:t>Budaya</a:t>
            </a:r>
            <a:endParaRPr lang="en-US" sz="3733" b="1" dirty="0">
              <a:solidFill>
                <a:srgbClr val="8E9D01"/>
              </a:solidFill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526" y="1360932"/>
            <a:ext cx="2938207" cy="421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1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7" y="384464"/>
            <a:ext cx="5723876" cy="7596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56653" y="384464"/>
            <a:ext cx="4274663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2.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Gerak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Sehari-hari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4981" y="1243821"/>
            <a:ext cx="87242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/>
              <a:t>Perhatikan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gerak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meniru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kegiatan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sehari-hari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berikut</a:t>
            </a:r>
            <a:r>
              <a:rPr lang="en-US" sz="3000" b="1" dirty="0" smtClean="0"/>
              <a:t>:</a:t>
            </a:r>
            <a:endParaRPr lang="en-US" sz="30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6DB352D-C884-4467-87B7-FC4EF2BA6F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40" y="1975887"/>
            <a:ext cx="5195953" cy="3423976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6200000">
            <a:off x="6084510" y="2573010"/>
            <a:ext cx="783341" cy="1696596"/>
          </a:xfrm>
          <a:prstGeom prst="downArrow">
            <a:avLst/>
          </a:prstGeom>
          <a:gradFill flip="none" rotWithShape="1">
            <a:gsLst>
              <a:gs pos="0">
                <a:schemeClr val="accent4">
                  <a:lumMod val="75000"/>
                  <a:tint val="66000"/>
                  <a:satMod val="160000"/>
                </a:schemeClr>
              </a:gs>
              <a:gs pos="50000">
                <a:schemeClr val="accent4">
                  <a:lumMod val="75000"/>
                  <a:tint val="44500"/>
                  <a:satMod val="160000"/>
                </a:schemeClr>
              </a:gs>
              <a:gs pos="100000">
                <a:schemeClr val="accent4">
                  <a:lumMod val="75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8" r="76013"/>
          <a:stretch/>
        </p:blipFill>
        <p:spPr>
          <a:xfrm>
            <a:off x="8022719" y="1821635"/>
            <a:ext cx="2573066" cy="4343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7381" y="5487738"/>
            <a:ext cx="2093205" cy="5539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/>
              <a:t>Makan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2906328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7" y="384464"/>
            <a:ext cx="5723876" cy="7596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56653" y="384464"/>
            <a:ext cx="4274663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2.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Gerak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Sehari-hari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4981" y="1243821"/>
            <a:ext cx="87242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/>
              <a:t>Perhatikan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gerak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meniru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kegiatan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sehari-hari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berikut</a:t>
            </a:r>
            <a:r>
              <a:rPr lang="en-US" sz="3000" b="1" dirty="0" smtClean="0"/>
              <a:t>:</a:t>
            </a:r>
            <a:endParaRPr lang="en-US" sz="30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6DB352D-C884-4467-87B7-FC4EF2BA6F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6200000">
            <a:off x="5616493" y="2582913"/>
            <a:ext cx="783341" cy="1696596"/>
          </a:xfrm>
          <a:prstGeom prst="downArrow">
            <a:avLst/>
          </a:prstGeom>
          <a:gradFill flip="none" rotWithShape="1">
            <a:gsLst>
              <a:gs pos="0">
                <a:schemeClr val="accent4">
                  <a:lumMod val="75000"/>
                  <a:tint val="66000"/>
                  <a:satMod val="160000"/>
                </a:schemeClr>
              </a:gs>
              <a:gs pos="50000">
                <a:schemeClr val="accent4">
                  <a:lumMod val="75000"/>
                  <a:tint val="44500"/>
                  <a:satMod val="160000"/>
                </a:schemeClr>
              </a:gs>
              <a:gs pos="100000">
                <a:schemeClr val="accent4">
                  <a:lumMod val="75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94178" y="1797819"/>
            <a:ext cx="3887458" cy="4214238"/>
            <a:chOff x="494178" y="1797819"/>
            <a:chExt cx="3887458" cy="4214238"/>
          </a:xfrm>
        </p:grpSpPr>
        <p:sp>
          <p:nvSpPr>
            <p:cNvPr id="5" name="TextBox 4"/>
            <p:cNvSpPr txBox="1"/>
            <p:nvPr/>
          </p:nvSpPr>
          <p:spPr>
            <a:xfrm>
              <a:off x="494178" y="4960946"/>
              <a:ext cx="2093205" cy="55399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 smtClean="0"/>
                <a:t>Menoleh</a:t>
              </a:r>
              <a:endParaRPr lang="en-US" sz="30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923"/>
            <a:stretch/>
          </p:blipFill>
          <p:spPr>
            <a:xfrm>
              <a:off x="2587383" y="1797819"/>
              <a:ext cx="1794253" cy="4214238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2" t="2928" r="43264"/>
          <a:stretch/>
        </p:blipFill>
        <p:spPr>
          <a:xfrm>
            <a:off x="7910113" y="1739590"/>
            <a:ext cx="2177368" cy="427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89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7" y="384464"/>
            <a:ext cx="5723876" cy="7596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56653" y="384464"/>
            <a:ext cx="4274663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2.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Gerak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Sehari-hari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4981" y="1243821"/>
            <a:ext cx="87242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/>
              <a:t>Perhatikan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gerak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meniru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kegiatan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sehari-hari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berikut</a:t>
            </a:r>
            <a:r>
              <a:rPr lang="en-US" sz="3000" b="1" dirty="0" smtClean="0"/>
              <a:t>:</a:t>
            </a:r>
            <a:endParaRPr lang="en-US" sz="30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6DB352D-C884-4467-87B7-FC4EF2BA6F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6200000">
            <a:off x="5831119" y="2573010"/>
            <a:ext cx="783341" cy="1696596"/>
          </a:xfrm>
          <a:prstGeom prst="downArrow">
            <a:avLst/>
          </a:prstGeom>
          <a:gradFill flip="none" rotWithShape="1">
            <a:gsLst>
              <a:gs pos="0">
                <a:schemeClr val="accent4">
                  <a:lumMod val="75000"/>
                  <a:tint val="66000"/>
                  <a:satMod val="160000"/>
                </a:schemeClr>
              </a:gs>
              <a:gs pos="50000">
                <a:schemeClr val="accent4">
                  <a:lumMod val="75000"/>
                  <a:tint val="44500"/>
                  <a:satMod val="160000"/>
                </a:schemeClr>
              </a:gs>
              <a:gs pos="100000">
                <a:schemeClr val="accent4">
                  <a:lumMod val="75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4217" y="3716458"/>
            <a:ext cx="2093205" cy="5539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/>
              <a:t>Berjalan</a:t>
            </a:r>
            <a:endParaRPr lang="en-US" sz="3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2"/>
          <a:stretch/>
        </p:blipFill>
        <p:spPr>
          <a:xfrm>
            <a:off x="2261617" y="1897546"/>
            <a:ext cx="2214391" cy="3995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2"/>
          <a:stretch/>
        </p:blipFill>
        <p:spPr>
          <a:xfrm>
            <a:off x="7547423" y="1846285"/>
            <a:ext cx="3276264" cy="418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676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217362"/>
            <a:ext cx="7436700" cy="50953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21"/>
          <a:stretch/>
        </p:blipFill>
        <p:spPr>
          <a:xfrm>
            <a:off x="8147900" y="2698190"/>
            <a:ext cx="3063882" cy="3614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338368"/>
            <a:ext cx="6913697" cy="7836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1200" y="359044"/>
            <a:ext cx="5645533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B.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Ruang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Gerak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dalam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Tari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6DB352D-C884-4467-87B7-FC4EF2BA6F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56384" y="1835344"/>
            <a:ext cx="5827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</a:rPr>
              <a:t>Saat</a:t>
            </a:r>
            <a:r>
              <a:rPr lang="en-US" sz="48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menari</a:t>
            </a:r>
            <a:r>
              <a:rPr lang="en-US" sz="48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kita</a:t>
            </a:r>
            <a:r>
              <a:rPr lang="en-US" sz="48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membutuhkan</a:t>
            </a:r>
            <a:r>
              <a:rPr lang="en-US" sz="48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</a:rPr>
              <a:t>ruang</a:t>
            </a:r>
            <a:r>
              <a:rPr lang="en-US" sz="4800" b="1" dirty="0" smtClean="0">
                <a:solidFill>
                  <a:schemeClr val="bg1"/>
                </a:solidFill>
              </a:rPr>
              <a:t>.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52512" y="3500382"/>
            <a:ext cx="5827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</a:rPr>
              <a:t>Ruang</a:t>
            </a:r>
            <a:r>
              <a:rPr lang="en-US" sz="48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adalah</a:t>
            </a:r>
            <a:r>
              <a:rPr lang="en-US" sz="48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tempat</a:t>
            </a:r>
            <a:r>
              <a:rPr lang="en-US" sz="48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kita</a:t>
            </a:r>
            <a:r>
              <a:rPr lang="en-US" sz="48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bergerak</a:t>
            </a:r>
            <a:r>
              <a:rPr lang="en-US" sz="4800" b="1" dirty="0" smtClean="0">
                <a:solidFill>
                  <a:schemeClr val="bg1"/>
                </a:solidFill>
              </a:rPr>
              <a:t>.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0652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217362"/>
            <a:ext cx="7436700" cy="50953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21"/>
          <a:stretch/>
        </p:blipFill>
        <p:spPr>
          <a:xfrm>
            <a:off x="8147900" y="2698190"/>
            <a:ext cx="3063882" cy="3614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338368"/>
            <a:ext cx="6913697" cy="7836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1200" y="359044"/>
            <a:ext cx="5645533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B.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Ruang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Gerak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dalam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Tari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6DB352D-C884-4467-87B7-FC4EF2BA6F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440918" y="2125770"/>
            <a:ext cx="5827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Ada </a:t>
            </a:r>
            <a:r>
              <a:rPr lang="en-US" sz="4800" b="1" dirty="0" err="1" smtClean="0">
                <a:solidFill>
                  <a:srgbClr val="FFFF00"/>
                </a:solidFill>
              </a:rPr>
              <a:t>ruang</a:t>
            </a:r>
            <a:r>
              <a:rPr lang="en-US" sz="4800" b="1" dirty="0" smtClean="0">
                <a:solidFill>
                  <a:srgbClr val="FFFF00"/>
                </a:solidFill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</a:rPr>
              <a:t>besar</a:t>
            </a:r>
            <a:r>
              <a:rPr lang="en-US" sz="4800" b="1" dirty="0" smtClean="0">
                <a:solidFill>
                  <a:schemeClr val="bg1"/>
                </a:solidFill>
              </a:rPr>
              <a:t>.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0917" y="3499499"/>
            <a:ext cx="5827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Ada </a:t>
            </a:r>
            <a:r>
              <a:rPr lang="en-US" sz="4800" b="1" dirty="0" err="1" smtClean="0">
                <a:solidFill>
                  <a:srgbClr val="FFFF00"/>
                </a:solidFill>
              </a:rPr>
              <a:t>ruang</a:t>
            </a:r>
            <a:r>
              <a:rPr lang="en-US" sz="4800" b="1" dirty="0" smtClean="0">
                <a:solidFill>
                  <a:srgbClr val="FFFF00"/>
                </a:solidFill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</a:rPr>
              <a:t>keci</a:t>
            </a:r>
            <a:r>
              <a:rPr lang="en-US" sz="4800" b="1" dirty="0" err="1">
                <a:solidFill>
                  <a:srgbClr val="FFFF00"/>
                </a:solidFill>
              </a:rPr>
              <a:t>l</a:t>
            </a:r>
            <a:r>
              <a:rPr lang="en-US" sz="4800" b="1" dirty="0" smtClean="0">
                <a:solidFill>
                  <a:schemeClr val="bg1"/>
                </a:solidFill>
              </a:rPr>
              <a:t>.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4839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6DB352D-C884-4467-87B7-FC4EF2BA6F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1321154"/>
            <a:ext cx="11608918" cy="36364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1692" y="5255046"/>
            <a:ext cx="8670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Gajah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memerlukan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ruang</a:t>
            </a:r>
            <a:r>
              <a:rPr lang="en-US" sz="3600" b="1" dirty="0" smtClean="0"/>
              <a:t> yang </a:t>
            </a:r>
            <a:r>
              <a:rPr lang="en-US" sz="3600" b="1" dirty="0" smtClean="0">
                <a:solidFill>
                  <a:srgbClr val="00B050"/>
                </a:solidFill>
              </a:rPr>
              <a:t>paling </a:t>
            </a:r>
            <a:r>
              <a:rPr lang="en-US" sz="3600" b="1" dirty="0" err="1" smtClean="0">
                <a:solidFill>
                  <a:srgbClr val="00B050"/>
                </a:solidFill>
              </a:rPr>
              <a:t>besar</a:t>
            </a:r>
            <a:r>
              <a:rPr lang="en-US" sz="3600" b="1" dirty="0" smtClean="0"/>
              <a:t>.</a:t>
            </a:r>
            <a:endParaRPr lang="en-US" sz="3600" b="1" dirty="0"/>
          </a:p>
        </p:txBody>
      </p:sp>
      <p:sp>
        <p:nvSpPr>
          <p:cNvPr id="17" name="Folded Corner 16"/>
          <p:cNvSpPr/>
          <p:nvPr/>
        </p:nvSpPr>
        <p:spPr>
          <a:xfrm>
            <a:off x="7799943" y="189236"/>
            <a:ext cx="4142342" cy="2064667"/>
          </a:xfrm>
          <a:prstGeom prst="foldedCorner">
            <a:avLst/>
          </a:prstGeom>
          <a:solidFill>
            <a:srgbClr val="FFFF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048835" y="529072"/>
            <a:ext cx="36620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Semakin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besar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ukuran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hewan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semakin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besar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ruang</a:t>
            </a:r>
            <a:r>
              <a:rPr lang="en-US" sz="2800" b="1" dirty="0" smtClean="0"/>
              <a:t> yang </a:t>
            </a:r>
            <a:r>
              <a:rPr lang="en-US" sz="2800" b="1" dirty="0" err="1" smtClean="0"/>
              <a:t>diperlukan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7" y="384464"/>
            <a:ext cx="4842525" cy="75963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56653" y="384464"/>
            <a:ext cx="3338229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>
                <a:solidFill>
                  <a:prstClr val="white"/>
                </a:solidFill>
                <a:cs typeface="Arial" pitchFamily="34" charset="0"/>
              </a:rPr>
              <a:t>1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Gerak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Ruang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9109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animBg="1"/>
      <p:bldP spid="18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1321154"/>
            <a:ext cx="11608918" cy="3636436"/>
          </a:xfrm>
          <a:prstGeom prst="rect">
            <a:avLst/>
          </a:prstGeom>
        </p:spPr>
      </p:pic>
      <p:sp>
        <p:nvSpPr>
          <p:cNvPr id="2" name="Folded Corner 1"/>
          <p:cNvSpPr/>
          <p:nvPr/>
        </p:nvSpPr>
        <p:spPr>
          <a:xfrm>
            <a:off x="7799943" y="189236"/>
            <a:ext cx="4142342" cy="2064667"/>
          </a:xfrm>
          <a:prstGeom prst="foldedCorner">
            <a:avLst/>
          </a:prstGeom>
          <a:solidFill>
            <a:srgbClr val="FFFF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6DB352D-C884-4467-87B7-FC4EF2BA6F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1692" y="5255046"/>
            <a:ext cx="8670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Semut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memerlukan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ruang</a:t>
            </a:r>
            <a:r>
              <a:rPr lang="en-US" sz="3600" b="1" dirty="0" smtClean="0"/>
              <a:t> yang </a:t>
            </a:r>
            <a:r>
              <a:rPr lang="en-US" sz="3600" b="1" dirty="0" smtClean="0">
                <a:solidFill>
                  <a:srgbClr val="00B050"/>
                </a:solidFill>
              </a:rPr>
              <a:t>paling </a:t>
            </a:r>
            <a:r>
              <a:rPr lang="en-US" sz="3600" b="1" dirty="0" err="1" smtClean="0">
                <a:solidFill>
                  <a:srgbClr val="00B050"/>
                </a:solidFill>
              </a:rPr>
              <a:t>kecil</a:t>
            </a:r>
            <a:r>
              <a:rPr lang="en-US" sz="3600" b="1" dirty="0" smtClean="0"/>
              <a:t>.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048835" y="529072"/>
            <a:ext cx="36620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Semakin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kecil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ukuran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hewan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semakin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kecil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ruang</a:t>
            </a:r>
            <a:r>
              <a:rPr lang="en-US" sz="2800" b="1" dirty="0" smtClean="0"/>
              <a:t> yang </a:t>
            </a:r>
            <a:r>
              <a:rPr lang="en-US" sz="2800" b="1" dirty="0" err="1" smtClean="0"/>
              <a:t>diperlukan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7" y="384464"/>
            <a:ext cx="4842525" cy="7596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56653" y="384464"/>
            <a:ext cx="3338229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>
                <a:solidFill>
                  <a:prstClr val="white"/>
                </a:solidFill>
                <a:cs typeface="Arial" pitchFamily="34" charset="0"/>
              </a:rPr>
              <a:t>1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Gerak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Ruang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372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6DB352D-C884-4467-87B7-FC4EF2BA6F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827" y="1255923"/>
            <a:ext cx="10807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Perhatikan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contoh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gerak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tari</a:t>
            </a:r>
            <a:r>
              <a:rPr lang="en-US" sz="2800" b="1" dirty="0" smtClean="0"/>
              <a:t> yang </a:t>
            </a:r>
            <a:r>
              <a:rPr lang="en-US" sz="2800" b="1" dirty="0" err="1" smtClean="0"/>
              <a:t>menirukan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gerakan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hewan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tersebut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557693" y="1869843"/>
            <a:ext cx="10994833" cy="4256733"/>
            <a:chOff x="1652530" y="1843844"/>
            <a:chExt cx="10994833" cy="42567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648" y="1843844"/>
              <a:ext cx="8427904" cy="425673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52530" y="5469417"/>
              <a:ext cx="246777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 smtClean="0"/>
                <a:t>Gerakan</a:t>
              </a:r>
              <a:r>
                <a:rPr lang="en-US" sz="2600" b="1" dirty="0" smtClean="0"/>
                <a:t> </a:t>
              </a:r>
              <a:r>
                <a:rPr lang="en-US" sz="2600" b="1" dirty="0" err="1" smtClean="0"/>
                <a:t>gajah</a:t>
              </a:r>
              <a:endParaRPr lang="en-US" sz="26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20308" y="5469417"/>
              <a:ext cx="266608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 smtClean="0"/>
                <a:t>Gerakan</a:t>
              </a:r>
              <a:r>
                <a:rPr lang="en-US" sz="2600" b="1" dirty="0" smtClean="0"/>
                <a:t> </a:t>
              </a:r>
              <a:r>
                <a:rPr lang="en-US" sz="2600" b="1" dirty="0" err="1" smtClean="0"/>
                <a:t>beruang</a:t>
              </a:r>
              <a:endParaRPr lang="en-US" sz="26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771960" y="2582425"/>
              <a:ext cx="287540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 smtClean="0"/>
                <a:t>Gerakan</a:t>
              </a:r>
              <a:r>
                <a:rPr lang="en-US" sz="2600" b="1" dirty="0" smtClean="0"/>
                <a:t> </a:t>
              </a:r>
              <a:r>
                <a:rPr lang="en-US" sz="2600" b="1" dirty="0" err="1" smtClean="0"/>
                <a:t>kura-kura</a:t>
              </a:r>
              <a:endParaRPr lang="en-US" sz="26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771959" y="4869554"/>
              <a:ext cx="287540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 smtClean="0"/>
                <a:t>Gerakan</a:t>
              </a:r>
              <a:r>
                <a:rPr lang="en-US" sz="2600" b="1" dirty="0" smtClean="0"/>
                <a:t> </a:t>
              </a:r>
              <a:r>
                <a:rPr lang="en-US" sz="2600" b="1" dirty="0" err="1" smtClean="0"/>
                <a:t>semut</a:t>
              </a:r>
              <a:endParaRPr lang="en-US" sz="2600" b="1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7" y="384464"/>
            <a:ext cx="4842525" cy="75963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56653" y="384464"/>
            <a:ext cx="3338229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>
                <a:solidFill>
                  <a:prstClr val="white"/>
                </a:solidFill>
                <a:cs typeface="Arial" pitchFamily="34" charset="0"/>
              </a:rPr>
              <a:t>1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Gerak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Ruang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0748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08" y="2102217"/>
            <a:ext cx="5780638" cy="36006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750" y="1836087"/>
            <a:ext cx="6110869" cy="35124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6DB352D-C884-4467-87B7-FC4EF2BA6F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3726" y="1299990"/>
            <a:ext cx="6477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Ada </a:t>
            </a:r>
            <a:r>
              <a:rPr lang="en-US" sz="3600" b="1" dirty="0" err="1" smtClean="0"/>
              <a:t>banyak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tingkatan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/>
              <a:t>dalam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tari</a:t>
            </a:r>
            <a:r>
              <a:rPr lang="en-US" sz="3600" b="1" dirty="0" smtClean="0"/>
              <a:t>.</a:t>
            </a:r>
            <a:endParaRPr lang="en-US" sz="36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7" y="384464"/>
            <a:ext cx="4842525" cy="75963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56653" y="384464"/>
            <a:ext cx="3338229" cy="692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2.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Tingkatan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51643" y="2916023"/>
            <a:ext cx="44166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346075">
              <a:buFont typeface="Arial" panose="020B0604020202020204" pitchFamily="34" charset="0"/>
              <a:buChar char="•"/>
            </a:pPr>
            <a:r>
              <a:rPr lang="en-US" sz="3000" b="1" dirty="0" smtClean="0"/>
              <a:t>Ada </a:t>
            </a:r>
            <a:r>
              <a:rPr lang="en-US" sz="3000" b="1" dirty="0" err="1" smtClean="0">
                <a:solidFill>
                  <a:srgbClr val="FF0000"/>
                </a:solidFill>
              </a:rPr>
              <a:t>tingkatan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rendah</a:t>
            </a:r>
            <a:r>
              <a:rPr lang="en-US" sz="3000" b="1" dirty="0" smtClean="0"/>
              <a:t>.</a:t>
            </a:r>
          </a:p>
          <a:p>
            <a:pPr marL="346075" indent="-346075">
              <a:buFont typeface="Arial" panose="020B0604020202020204" pitchFamily="34" charset="0"/>
              <a:buChar char="•"/>
            </a:pPr>
            <a:r>
              <a:rPr lang="en-US" sz="3000" b="1" dirty="0" smtClean="0"/>
              <a:t>Ada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tingkatan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sedang</a:t>
            </a:r>
            <a:r>
              <a:rPr lang="en-US" sz="3000" b="1" dirty="0" smtClean="0"/>
              <a:t>.</a:t>
            </a:r>
          </a:p>
          <a:p>
            <a:pPr marL="346075" indent="-346075">
              <a:buFont typeface="Arial" panose="020B0604020202020204" pitchFamily="34" charset="0"/>
              <a:buChar char="•"/>
            </a:pPr>
            <a:r>
              <a:rPr lang="en-US" sz="3000" b="1" dirty="0" smtClean="0"/>
              <a:t>Ada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tingkatan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tinggi</a:t>
            </a:r>
            <a:r>
              <a:rPr lang="en-US" sz="3000" b="1" dirty="0" smtClean="0"/>
              <a:t>.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6209159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750" y="1836087"/>
            <a:ext cx="6110869" cy="35124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6DB352D-C884-4467-87B7-FC4EF2BA6F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6152634"/>
            <a:ext cx="12161520" cy="705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3727" y="1299990"/>
            <a:ext cx="3730284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Tingkatan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rendah</a:t>
            </a:r>
            <a:endParaRPr lang="en-US" sz="36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7" y="384464"/>
            <a:ext cx="4842525" cy="75963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56653" y="384464"/>
            <a:ext cx="3338229" cy="692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2.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Tingkatan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01835" y="2909700"/>
            <a:ext cx="44166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FF0000"/>
                </a:solidFill>
              </a:rPr>
              <a:t>Tingkatan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rendah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/>
              <a:t>terjadi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ketika</a:t>
            </a:r>
            <a:r>
              <a:rPr lang="en-US" sz="3000" b="1" dirty="0" smtClean="0"/>
              <a:t> </a:t>
            </a:r>
            <a:r>
              <a:rPr lang="en-US" sz="3000" b="1" dirty="0" err="1" smtClean="0">
                <a:solidFill>
                  <a:srgbClr val="00B050"/>
                </a:solidFill>
              </a:rPr>
              <a:t>seluruh</a:t>
            </a:r>
            <a:r>
              <a:rPr lang="en-US" sz="3000" b="1" dirty="0" smtClean="0">
                <a:solidFill>
                  <a:srgbClr val="00B050"/>
                </a:solidFill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</a:rPr>
              <a:t>anggota</a:t>
            </a:r>
            <a:r>
              <a:rPr lang="en-US" sz="3000" b="1" dirty="0" smtClean="0">
                <a:solidFill>
                  <a:srgbClr val="00B050"/>
                </a:solidFill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</a:rPr>
              <a:t>tubuh</a:t>
            </a:r>
            <a:r>
              <a:rPr lang="en-US" sz="3000" b="1" dirty="0" smtClean="0">
                <a:solidFill>
                  <a:srgbClr val="00B050"/>
                </a:solidFill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</a:rPr>
              <a:t>menyentuh</a:t>
            </a:r>
            <a:r>
              <a:rPr lang="en-US" sz="3000" b="1" dirty="0" smtClean="0">
                <a:solidFill>
                  <a:srgbClr val="00B050"/>
                </a:solidFill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</a:rPr>
              <a:t>lantai</a:t>
            </a:r>
            <a:r>
              <a:rPr lang="en-US" sz="3000" b="1" dirty="0" smtClean="0"/>
              <a:t>.</a:t>
            </a:r>
            <a:endParaRPr lang="en-US" sz="30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473727" y="2102217"/>
            <a:ext cx="5042916" cy="3642915"/>
            <a:chOff x="473727" y="2102217"/>
            <a:chExt cx="5042916" cy="36429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84" b="54497"/>
            <a:stretch/>
          </p:blipFill>
          <p:spPr>
            <a:xfrm>
              <a:off x="473727" y="2102217"/>
              <a:ext cx="5042916" cy="305677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76727" y="5283467"/>
              <a:ext cx="44399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/>
                <a:t>Contoh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gerakan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tingkatan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rendah</a:t>
              </a:r>
              <a:r>
                <a:rPr lang="en-US" sz="2400" dirty="0" smtClean="0"/>
                <a:t>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3852396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410553" y="690683"/>
            <a:ext cx="8432927" cy="1057917"/>
            <a:chOff x="1547607" y="3368313"/>
            <a:chExt cx="5883878" cy="612226"/>
          </a:xfrm>
        </p:grpSpPr>
        <p:sp>
          <p:nvSpPr>
            <p:cNvPr id="17" name="Parallelogram 16"/>
            <p:cNvSpPr/>
            <p:nvPr/>
          </p:nvSpPr>
          <p:spPr>
            <a:xfrm>
              <a:off x="1547607" y="3371295"/>
              <a:ext cx="5883878" cy="609244"/>
            </a:xfrm>
            <a:prstGeom prst="parallelogram">
              <a:avLst>
                <a:gd name="adj" fmla="val 4531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>
                <a:solidFill>
                  <a:prstClr val="white"/>
                </a:solidFill>
              </a:endParaRPr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425648" y="3368313"/>
              <a:ext cx="4696750" cy="609600"/>
            </a:xfrm>
            <a:prstGeom prst="rect">
              <a:avLst/>
            </a:prstGeom>
          </p:spPr>
          <p:txBody>
            <a:bodyPr vert="horz" lIns="48000" tIns="48000" rIns="48000" bIns="48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FFA513"/>
                </a:buClr>
                <a:buFont typeface="Wingdings" panose="05000000000000000000" pitchFamily="2" charset="2"/>
                <a:buNone/>
                <a:defRPr/>
              </a:pPr>
              <a:r>
                <a:rPr lang="nn-NO" sz="3733" b="1" dirty="0" smtClean="0">
                  <a:solidFill>
                    <a:prstClr val="black"/>
                  </a:solidFill>
                </a:rPr>
                <a:t>Seni Tari: Gerak Anggota Tubuh</a:t>
              </a:r>
              <a:endParaRPr lang="nn-NO" sz="3733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421352" y="447737"/>
            <a:ext cx="1543896" cy="1543896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718392" y="447752"/>
            <a:ext cx="1543896" cy="1543896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718392" y="447751"/>
            <a:ext cx="1543896" cy="154389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21730" y="599236"/>
            <a:ext cx="1337222" cy="1339140"/>
            <a:chOff x="2895601" y="-542991"/>
            <a:chExt cx="960519" cy="961895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996531" y="-488577"/>
              <a:ext cx="757870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267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18451" y="-119089"/>
              <a:ext cx="331842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267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5940" y="2601943"/>
            <a:ext cx="5332711" cy="754629"/>
            <a:chOff x="385940" y="2601943"/>
            <a:chExt cx="5332711" cy="754629"/>
          </a:xfrm>
        </p:grpSpPr>
        <p:grpSp>
          <p:nvGrpSpPr>
            <p:cNvPr id="28" name="Group 27"/>
            <p:cNvGrpSpPr/>
            <p:nvPr/>
          </p:nvGrpSpPr>
          <p:grpSpPr>
            <a:xfrm>
              <a:off x="477574" y="2601943"/>
              <a:ext cx="5241077" cy="610111"/>
              <a:chOff x="298981" y="2086583"/>
              <a:chExt cx="3930808" cy="457583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9" name="Rectangle 28"/>
              <p:cNvSpPr/>
              <p:nvPr/>
            </p:nvSpPr>
            <p:spPr>
              <a:xfrm>
                <a:off x="298981" y="2086966"/>
                <a:ext cx="3434820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ight Triangle 29"/>
              <p:cNvSpPr/>
              <p:nvPr/>
            </p:nvSpPr>
            <p:spPr>
              <a:xfrm flipV="1">
                <a:off x="3733800" y="2086583"/>
                <a:ext cx="495989" cy="457582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385940" y="2746461"/>
              <a:ext cx="5241077" cy="610111"/>
              <a:chOff x="298981" y="2086583"/>
              <a:chExt cx="3930808" cy="457583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298981" y="2086966"/>
                <a:ext cx="3434820" cy="4572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ight Triangle 3"/>
              <p:cNvSpPr/>
              <p:nvPr/>
            </p:nvSpPr>
            <p:spPr>
              <a:xfrm flipV="1">
                <a:off x="3733800" y="2086583"/>
                <a:ext cx="495989" cy="457582"/>
              </a:xfrm>
              <a:prstGeom prst="rtTriangl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520700" y="2742437"/>
              <a:ext cx="43560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prstClr val="white"/>
                  </a:solidFill>
                </a:rPr>
                <a:t>Tujuan</a:t>
              </a:r>
              <a:r>
                <a:rPr lang="en-US" sz="3200" b="1" dirty="0">
                  <a:solidFill>
                    <a:prstClr val="white"/>
                  </a:solidFill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</a:rPr>
                <a:t>Pembelajaran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76490" y="3429001"/>
            <a:ext cx="6329111" cy="1487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267" dirty="0" err="1" smtClean="0">
                <a:solidFill>
                  <a:prstClr val="black"/>
                </a:solidFill>
              </a:rPr>
              <a:t>Mengidentifikasi</a:t>
            </a:r>
            <a:r>
              <a:rPr lang="en-US" sz="2267" dirty="0" smtClean="0">
                <a:solidFill>
                  <a:prstClr val="black"/>
                </a:solidFill>
              </a:rPr>
              <a:t> </a:t>
            </a:r>
            <a:r>
              <a:rPr lang="en-US" sz="2267" dirty="0" err="1" smtClean="0">
                <a:solidFill>
                  <a:prstClr val="black"/>
                </a:solidFill>
              </a:rPr>
              <a:t>jenis</a:t>
            </a:r>
            <a:r>
              <a:rPr lang="en-US" sz="2267" dirty="0" smtClean="0">
                <a:solidFill>
                  <a:prstClr val="black"/>
                </a:solidFill>
              </a:rPr>
              <a:t> </a:t>
            </a:r>
            <a:r>
              <a:rPr lang="en-US" sz="2267" dirty="0" err="1" smtClean="0">
                <a:solidFill>
                  <a:prstClr val="black"/>
                </a:solidFill>
              </a:rPr>
              <a:t>gerak</a:t>
            </a:r>
            <a:r>
              <a:rPr lang="en-US" sz="2267" dirty="0" smtClean="0">
                <a:solidFill>
                  <a:prstClr val="black"/>
                </a:solidFill>
              </a:rPr>
              <a:t> </a:t>
            </a:r>
            <a:r>
              <a:rPr lang="en-US" sz="2267" dirty="0" err="1" smtClean="0">
                <a:solidFill>
                  <a:prstClr val="black"/>
                </a:solidFill>
              </a:rPr>
              <a:t>anggota</a:t>
            </a:r>
            <a:r>
              <a:rPr lang="en-US" sz="2267" dirty="0" smtClean="0">
                <a:solidFill>
                  <a:prstClr val="black"/>
                </a:solidFill>
              </a:rPr>
              <a:t> </a:t>
            </a:r>
            <a:r>
              <a:rPr lang="en-US" sz="2267" dirty="0" err="1" smtClean="0">
                <a:solidFill>
                  <a:prstClr val="black"/>
                </a:solidFill>
              </a:rPr>
              <a:t>tubuh</a:t>
            </a:r>
            <a:r>
              <a:rPr lang="en-US" sz="2267" dirty="0" smtClean="0">
                <a:solidFill>
                  <a:prstClr val="black"/>
                </a:solidFill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267" dirty="0" err="1" smtClean="0">
                <a:solidFill>
                  <a:prstClr val="black"/>
                </a:solidFill>
              </a:rPr>
              <a:t>Memperagakan</a:t>
            </a:r>
            <a:r>
              <a:rPr lang="en-US" sz="2267" dirty="0" smtClean="0">
                <a:solidFill>
                  <a:prstClr val="black"/>
                </a:solidFill>
              </a:rPr>
              <a:t> </a:t>
            </a:r>
            <a:r>
              <a:rPr lang="en-US" sz="2267" dirty="0" err="1" smtClean="0">
                <a:solidFill>
                  <a:prstClr val="black"/>
                </a:solidFill>
              </a:rPr>
              <a:t>koordinasi</a:t>
            </a:r>
            <a:r>
              <a:rPr lang="en-US" sz="2267" dirty="0" smtClean="0">
                <a:solidFill>
                  <a:prstClr val="black"/>
                </a:solidFill>
              </a:rPr>
              <a:t> </a:t>
            </a:r>
            <a:r>
              <a:rPr lang="en-US" sz="2267" dirty="0" err="1" smtClean="0">
                <a:solidFill>
                  <a:prstClr val="black"/>
                </a:solidFill>
              </a:rPr>
              <a:t>gerak</a:t>
            </a:r>
            <a:r>
              <a:rPr lang="en-US" sz="2267" dirty="0" smtClean="0">
                <a:solidFill>
                  <a:prstClr val="black"/>
                </a:solidFill>
              </a:rPr>
              <a:t> </a:t>
            </a:r>
            <a:r>
              <a:rPr lang="en-US" sz="2267" dirty="0" err="1" smtClean="0">
                <a:solidFill>
                  <a:prstClr val="black"/>
                </a:solidFill>
              </a:rPr>
              <a:t>tubuh</a:t>
            </a:r>
            <a:r>
              <a:rPr lang="en-US" sz="2267" dirty="0" smtClean="0">
                <a:solidFill>
                  <a:prstClr val="black"/>
                </a:solidFill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267" dirty="0" err="1" smtClean="0">
                <a:solidFill>
                  <a:prstClr val="black"/>
                </a:solidFill>
              </a:rPr>
              <a:t>Menerapkan</a:t>
            </a:r>
            <a:r>
              <a:rPr lang="en-US" sz="2267" dirty="0" smtClean="0">
                <a:solidFill>
                  <a:prstClr val="black"/>
                </a:solidFill>
              </a:rPr>
              <a:t> </a:t>
            </a:r>
            <a:r>
              <a:rPr lang="en-US" sz="2267" dirty="0" err="1" smtClean="0">
                <a:solidFill>
                  <a:prstClr val="black"/>
                </a:solidFill>
              </a:rPr>
              <a:t>unsur</a:t>
            </a:r>
            <a:r>
              <a:rPr lang="en-US" sz="2267" dirty="0" smtClean="0">
                <a:solidFill>
                  <a:prstClr val="black"/>
                </a:solidFill>
              </a:rPr>
              <a:t> </a:t>
            </a:r>
            <a:r>
              <a:rPr lang="en-US" sz="2267" dirty="0" err="1" smtClean="0">
                <a:solidFill>
                  <a:prstClr val="black"/>
                </a:solidFill>
              </a:rPr>
              <a:t>ruang</a:t>
            </a:r>
            <a:r>
              <a:rPr lang="en-US" sz="2267" dirty="0" smtClean="0">
                <a:solidFill>
                  <a:prstClr val="black"/>
                </a:solidFill>
              </a:rPr>
              <a:t> </a:t>
            </a:r>
            <a:r>
              <a:rPr lang="en-US" sz="2267" dirty="0" err="1" smtClean="0">
                <a:solidFill>
                  <a:prstClr val="black"/>
                </a:solidFill>
              </a:rPr>
              <a:t>gerak</a:t>
            </a:r>
            <a:r>
              <a:rPr lang="en-US" sz="2267" dirty="0" smtClean="0">
                <a:solidFill>
                  <a:prstClr val="black"/>
                </a:solidFill>
              </a:rPr>
              <a:t> </a:t>
            </a:r>
            <a:r>
              <a:rPr lang="en-US" sz="2267" dirty="0" err="1" smtClean="0">
                <a:solidFill>
                  <a:prstClr val="black"/>
                </a:solidFill>
              </a:rPr>
              <a:t>tari</a:t>
            </a:r>
            <a:r>
              <a:rPr lang="en-US" sz="2267" dirty="0" smtClean="0">
                <a:solidFill>
                  <a:prstClr val="black"/>
                </a:solidFill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267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2710" t="21707" r="11111" b="13512"/>
          <a:stretch/>
        </p:blipFill>
        <p:spPr>
          <a:xfrm>
            <a:off x="5899184" y="2311385"/>
            <a:ext cx="6168752" cy="327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3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0" y="2102217"/>
            <a:ext cx="6110869" cy="35124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6DB352D-C884-4467-87B7-FC4EF2BA6F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6152634"/>
            <a:ext cx="12161520" cy="705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3727" y="1299990"/>
            <a:ext cx="3730284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Tingkatan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sedang</a:t>
            </a:r>
            <a:endParaRPr lang="en-US" sz="36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7" y="384464"/>
            <a:ext cx="4842525" cy="75963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56653" y="384464"/>
            <a:ext cx="3338229" cy="692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2.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Tingkatan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4375" y="3273680"/>
            <a:ext cx="44166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rgbClr val="FF0000"/>
                </a:solidFill>
              </a:rPr>
              <a:t>Tingkatan</a:t>
            </a:r>
            <a:r>
              <a:rPr lang="en-US" sz="3500" b="1" dirty="0" smtClean="0">
                <a:solidFill>
                  <a:srgbClr val="FF0000"/>
                </a:solidFill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</a:rPr>
              <a:t>sedang</a:t>
            </a:r>
            <a:r>
              <a:rPr lang="en-US" sz="3500" b="1" dirty="0" smtClean="0">
                <a:solidFill>
                  <a:srgbClr val="FF0000"/>
                </a:solidFill>
              </a:rPr>
              <a:t> </a:t>
            </a:r>
            <a:r>
              <a:rPr lang="en-US" sz="3500" b="1" dirty="0" err="1" smtClean="0"/>
              <a:t>terjadi</a:t>
            </a:r>
            <a:r>
              <a:rPr lang="en-US" sz="3500" b="1" dirty="0" smtClean="0"/>
              <a:t> </a:t>
            </a:r>
            <a:r>
              <a:rPr lang="en-US" sz="3500" b="1" dirty="0" err="1" smtClean="0"/>
              <a:t>ketika</a:t>
            </a:r>
            <a:r>
              <a:rPr lang="en-US" sz="3500" b="1" dirty="0" smtClean="0"/>
              <a:t> </a:t>
            </a:r>
            <a:r>
              <a:rPr lang="en-US" sz="3500" b="1" dirty="0" err="1" smtClean="0">
                <a:solidFill>
                  <a:srgbClr val="00B050"/>
                </a:solidFill>
              </a:rPr>
              <a:t>berdiri</a:t>
            </a:r>
            <a:r>
              <a:rPr lang="en-US" sz="3500" b="1" dirty="0" smtClean="0"/>
              <a:t>.</a:t>
            </a:r>
            <a:endParaRPr lang="en-US" sz="35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168422" y="5528882"/>
            <a:ext cx="4439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Contoh</a:t>
            </a:r>
            <a:r>
              <a:rPr lang="en-US" sz="2400" dirty="0" smtClean="0"/>
              <a:t> </a:t>
            </a:r>
            <a:r>
              <a:rPr lang="en-US" sz="2400" dirty="0" err="1" smtClean="0"/>
              <a:t>gerakan</a:t>
            </a:r>
            <a:r>
              <a:rPr lang="en-US" sz="2400" dirty="0" smtClean="0"/>
              <a:t> </a:t>
            </a:r>
            <a:r>
              <a:rPr lang="en-US" sz="2400" dirty="0" err="1" smtClean="0"/>
              <a:t>tingkatan</a:t>
            </a:r>
            <a:r>
              <a:rPr lang="en-US" sz="2400" dirty="0" smtClean="0"/>
              <a:t> </a:t>
            </a:r>
            <a:r>
              <a:rPr lang="en-US" sz="2400" dirty="0" err="1" smtClean="0"/>
              <a:t>sedang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80" t="6043" b="4077"/>
          <a:stretch/>
        </p:blipFill>
        <p:spPr>
          <a:xfrm>
            <a:off x="7678757" y="294330"/>
            <a:ext cx="3077723" cy="523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458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27" y="2121073"/>
            <a:ext cx="6110869" cy="35124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6DB352D-C884-4467-87B7-FC4EF2BA6F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6152634"/>
            <a:ext cx="12161520" cy="705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3727" y="1299990"/>
            <a:ext cx="3730284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Tingkatan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tinggi</a:t>
            </a:r>
            <a:endParaRPr lang="en-US" sz="36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7" y="384464"/>
            <a:ext cx="4842525" cy="75963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56653" y="384464"/>
            <a:ext cx="3338229" cy="692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2.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Tingkatan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20812" y="3062484"/>
            <a:ext cx="44166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Tingkatan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tinggi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/>
              <a:t>terjadi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ketika</a:t>
            </a:r>
            <a:r>
              <a:rPr lang="en-US" sz="3600" b="1" dirty="0" smtClean="0"/>
              <a:t> </a:t>
            </a:r>
            <a:r>
              <a:rPr lang="en-US" sz="3600" b="1" dirty="0" smtClean="0">
                <a:solidFill>
                  <a:srgbClr val="00B050"/>
                </a:solidFill>
              </a:rPr>
              <a:t>kaki </a:t>
            </a:r>
            <a:r>
              <a:rPr lang="en-US" sz="3600" b="1" dirty="0" err="1" smtClean="0">
                <a:solidFill>
                  <a:srgbClr val="00B050"/>
                </a:solidFill>
              </a:rPr>
              <a:t>menjauhi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lantai</a:t>
            </a:r>
            <a:r>
              <a:rPr lang="en-US" sz="3600" b="1" dirty="0" smtClean="0"/>
              <a:t>.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389392" y="5587630"/>
            <a:ext cx="4439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Contoh</a:t>
            </a:r>
            <a:r>
              <a:rPr lang="en-US" sz="2400" dirty="0" smtClean="0"/>
              <a:t> </a:t>
            </a:r>
            <a:r>
              <a:rPr lang="en-US" sz="2400" dirty="0" err="1" smtClean="0"/>
              <a:t>gerakan</a:t>
            </a:r>
            <a:r>
              <a:rPr lang="en-US" sz="2400" dirty="0" smtClean="0"/>
              <a:t> </a:t>
            </a:r>
            <a:r>
              <a:rPr lang="en-US" sz="2400" dirty="0" err="1" smtClean="0"/>
              <a:t>tingkatan</a:t>
            </a:r>
            <a:r>
              <a:rPr lang="en-US" sz="2400" dirty="0" smtClean="0"/>
              <a:t> </a:t>
            </a:r>
            <a:r>
              <a:rPr lang="en-US" sz="2400" dirty="0" err="1" smtClean="0"/>
              <a:t>tinggi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8" r="38664"/>
          <a:stretch/>
        </p:blipFill>
        <p:spPr>
          <a:xfrm>
            <a:off x="8449937" y="252857"/>
            <a:ext cx="2633032" cy="531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2683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9EF2B4B-5B5C-4474-B5C2-04E225259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47"/>
          <a:stretch/>
        </p:blipFill>
        <p:spPr>
          <a:xfrm flipH="1">
            <a:off x="9197074" y="2721165"/>
            <a:ext cx="2844320" cy="35825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338368"/>
            <a:ext cx="8169619" cy="7836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1200" y="359044"/>
            <a:ext cx="7416800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>
                <a:solidFill>
                  <a:prstClr val="white"/>
                </a:solidFill>
                <a:cs typeface="Arial" pitchFamily="34" charset="0"/>
              </a:rPr>
              <a:t>A. </a:t>
            </a:r>
            <a:r>
              <a:rPr lang="en-US" sz="3733" b="1" dirty="0" err="1">
                <a:solidFill>
                  <a:prstClr val="white"/>
                </a:solidFill>
                <a:cs typeface="Arial" pitchFamily="34" charset="0"/>
              </a:rPr>
              <a:t>Mengenal</a:t>
            </a:r>
            <a:r>
              <a:rPr lang="en-US" sz="3733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Gerak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Anggota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Tubuh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1298863"/>
            <a:ext cx="6583191" cy="7596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45636" y="1298863"/>
            <a:ext cx="4979741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1.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Gerak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Anggota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cs typeface="Arial" pitchFamily="34" charset="0"/>
              </a:rPr>
              <a:t>T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ubuh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4655" y="2235372"/>
            <a:ext cx="71251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Ada </a:t>
            </a:r>
            <a:r>
              <a:rPr lang="en-US" sz="3000" b="1" dirty="0" err="1" smtClean="0"/>
              <a:t>anggota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tubuh</a:t>
            </a:r>
            <a:r>
              <a:rPr lang="en-US" sz="3000" b="1" dirty="0" smtClean="0"/>
              <a:t> </a:t>
            </a:r>
            <a:r>
              <a:rPr lang="en-US" sz="3000" b="1" dirty="0" smtClean="0">
                <a:solidFill>
                  <a:srgbClr val="FF0000"/>
                </a:solidFill>
              </a:rPr>
              <a:t>yang </a:t>
            </a:r>
            <a:r>
              <a:rPr lang="en-US" sz="3000" b="1" dirty="0" err="1" smtClean="0">
                <a:solidFill>
                  <a:srgbClr val="FF0000"/>
                </a:solidFill>
              </a:rPr>
              <a:t>dapat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digerakkan</a:t>
            </a:r>
            <a:r>
              <a:rPr lang="en-US" sz="3000" b="1" dirty="0" smtClean="0"/>
              <a:t>.</a:t>
            </a:r>
            <a:endParaRPr lang="en-US" sz="3000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573965" y="2868680"/>
            <a:ext cx="2197253" cy="685498"/>
            <a:chOff x="630757" y="3405456"/>
            <a:chExt cx="2197253" cy="685498"/>
          </a:xfrm>
        </p:grpSpPr>
        <p:sp>
          <p:nvSpPr>
            <p:cNvPr id="16" name="Rounded Rectangle 15"/>
            <p:cNvSpPr/>
            <p:nvPr/>
          </p:nvSpPr>
          <p:spPr>
            <a:xfrm>
              <a:off x="630757" y="3405456"/>
              <a:ext cx="2197253" cy="685498"/>
            </a:xfrm>
            <a:prstGeom prst="roundRect">
              <a:avLst>
                <a:gd name="adj" fmla="val 26310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11200" y="3454735"/>
              <a:ext cx="2044853" cy="564905"/>
            </a:xfrm>
            <a:prstGeom prst="roundRect">
              <a:avLst>
                <a:gd name="adj" fmla="val 26310"/>
              </a:avLst>
            </a:prstGeom>
            <a:noFill/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93618" y="3490965"/>
              <a:ext cx="127152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 smtClean="0">
                  <a:solidFill>
                    <a:schemeClr val="bg1"/>
                  </a:solidFill>
                </a:rPr>
                <a:t>Contoh</a:t>
              </a:r>
              <a:endParaRPr lang="en-US" sz="2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86869" y="3769603"/>
            <a:ext cx="1612405" cy="2263835"/>
            <a:chOff x="886869" y="3769603"/>
            <a:chExt cx="1612405" cy="226383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869" y="3769603"/>
              <a:ext cx="1612405" cy="163883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945649" y="5540995"/>
              <a:ext cx="15536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 smtClean="0"/>
                <a:t>Kepala</a:t>
              </a:r>
              <a:endParaRPr lang="en-US" sz="2600" b="1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753801" y="3902758"/>
            <a:ext cx="1553625" cy="2130680"/>
            <a:chOff x="3753801" y="3902758"/>
            <a:chExt cx="1553625" cy="213068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3056" y="3902758"/>
              <a:ext cx="1394756" cy="1565227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3753801" y="5540995"/>
              <a:ext cx="15536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smtClean="0"/>
                <a:t>Kaki</a:t>
              </a:r>
              <a:endParaRPr lang="en-US" sz="2600" b="1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518404" y="4005771"/>
            <a:ext cx="1925019" cy="2027667"/>
            <a:chOff x="6518404" y="4005771"/>
            <a:chExt cx="1925019" cy="202766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8404" y="4005771"/>
              <a:ext cx="1925019" cy="1359199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6561953" y="5540995"/>
              <a:ext cx="15536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 smtClean="0"/>
                <a:t>Tangan</a:t>
              </a:r>
              <a:endParaRPr lang="en-US" sz="2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6017847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338368"/>
            <a:ext cx="8169619" cy="7836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1200" y="359044"/>
            <a:ext cx="7416800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>
                <a:solidFill>
                  <a:prstClr val="white"/>
                </a:solidFill>
                <a:cs typeface="Arial" pitchFamily="34" charset="0"/>
              </a:rPr>
              <a:t>A. </a:t>
            </a:r>
            <a:r>
              <a:rPr lang="en-US" sz="3733" b="1" dirty="0" err="1">
                <a:solidFill>
                  <a:prstClr val="white"/>
                </a:solidFill>
                <a:cs typeface="Arial" pitchFamily="34" charset="0"/>
              </a:rPr>
              <a:t>Mengenal</a:t>
            </a:r>
            <a:r>
              <a:rPr lang="en-US" sz="3733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Gerak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Anggota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Tubuh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1298863"/>
            <a:ext cx="6583191" cy="7596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45636" y="1298863"/>
            <a:ext cx="4979741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1.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Gerak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Anggota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cs typeface="Arial" pitchFamily="34" charset="0"/>
              </a:rPr>
              <a:t>T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ubuh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3688" y="2268983"/>
            <a:ext cx="1899798" cy="3746227"/>
            <a:chOff x="573688" y="2268983"/>
            <a:chExt cx="1899798" cy="374622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84" r="69707"/>
            <a:stretch/>
          </p:blipFill>
          <p:spPr>
            <a:xfrm>
              <a:off x="935238" y="2268983"/>
              <a:ext cx="1538248" cy="294280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73688" y="5343181"/>
              <a:ext cx="1899798" cy="67202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 smtClean="0">
                  <a:solidFill>
                    <a:schemeClr val="tx1"/>
                  </a:solidFill>
                </a:rPr>
                <a:t>Menolehkan</a:t>
              </a:r>
              <a:r>
                <a:rPr lang="en-US" sz="20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</a:rPr>
                <a:t>kepala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852719" y="2172592"/>
            <a:ext cx="2673616" cy="3842615"/>
            <a:chOff x="2852719" y="2172592"/>
            <a:chExt cx="2673616" cy="384261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588"/>
            <a:stretch/>
          </p:blipFill>
          <p:spPr>
            <a:xfrm>
              <a:off x="2852719" y="2172592"/>
              <a:ext cx="2500807" cy="3017503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3626537" y="5343178"/>
              <a:ext cx="1899798" cy="67202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 smtClean="0">
                  <a:solidFill>
                    <a:schemeClr val="tx1"/>
                  </a:solidFill>
                </a:rPr>
                <a:t>Mengayunkan</a:t>
              </a:r>
              <a:r>
                <a:rPr lang="en-US" sz="20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</a:rPr>
                <a:t>tangan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596702" y="2235372"/>
            <a:ext cx="1899798" cy="3779837"/>
            <a:chOff x="6596702" y="2235372"/>
            <a:chExt cx="1899798" cy="377983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83" t="6847" r="50819"/>
            <a:stretch/>
          </p:blipFill>
          <p:spPr>
            <a:xfrm>
              <a:off x="6786390" y="2235372"/>
              <a:ext cx="1520422" cy="3017503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6596702" y="5343180"/>
              <a:ext cx="1899798" cy="67202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 smtClean="0">
                  <a:solidFill>
                    <a:schemeClr val="tx1"/>
                  </a:solidFill>
                </a:rPr>
                <a:t>Melangkahkan</a:t>
              </a:r>
              <a:r>
                <a:rPr lang="en-US" sz="2000" b="1" dirty="0" smtClean="0">
                  <a:solidFill>
                    <a:schemeClr val="tx1"/>
                  </a:solidFill>
                </a:rPr>
                <a:t> kaki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566867" y="2268983"/>
            <a:ext cx="1983624" cy="3746224"/>
            <a:chOff x="9566867" y="2268983"/>
            <a:chExt cx="1983624" cy="374622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9676" y="2268983"/>
              <a:ext cx="1810815" cy="2947012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9566867" y="5343178"/>
              <a:ext cx="1899798" cy="67202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 smtClean="0">
                  <a:solidFill>
                    <a:schemeClr val="tx1"/>
                  </a:solidFill>
                </a:rPr>
                <a:t>Menggerakkan</a:t>
              </a:r>
              <a:r>
                <a:rPr lang="en-US" sz="20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</a:rPr>
                <a:t>badan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1236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9EF2B4B-5B5C-4474-B5C2-04E225259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47"/>
          <a:stretch/>
        </p:blipFill>
        <p:spPr>
          <a:xfrm flipH="1">
            <a:off x="9197074" y="2721165"/>
            <a:ext cx="2844320" cy="3582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6" y="384464"/>
            <a:ext cx="6583191" cy="7596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56653" y="384464"/>
            <a:ext cx="4979741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1.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Gerak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Anggota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cs typeface="Arial" pitchFamily="34" charset="0"/>
              </a:rPr>
              <a:t>T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ubuh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4981" y="1320119"/>
            <a:ext cx="87242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Ada </a:t>
            </a:r>
            <a:r>
              <a:rPr lang="en-US" sz="3000" b="1" dirty="0" err="1" smtClean="0"/>
              <a:t>juga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anggota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tubuh</a:t>
            </a:r>
            <a:r>
              <a:rPr lang="en-US" sz="3000" b="1" dirty="0" smtClean="0"/>
              <a:t> </a:t>
            </a:r>
            <a:r>
              <a:rPr lang="en-US" sz="3000" b="1" dirty="0" smtClean="0">
                <a:solidFill>
                  <a:srgbClr val="FF0000"/>
                </a:solidFill>
              </a:rPr>
              <a:t>yang </a:t>
            </a:r>
            <a:r>
              <a:rPr lang="en-US" sz="3000" b="1" dirty="0" err="1" smtClean="0">
                <a:solidFill>
                  <a:srgbClr val="FF0000"/>
                </a:solidFill>
              </a:rPr>
              <a:t>tidak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dapat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digerakkan</a:t>
            </a:r>
            <a:r>
              <a:rPr lang="en-US" sz="3000" b="1" dirty="0" smtClean="0"/>
              <a:t>.</a:t>
            </a:r>
            <a:endParaRPr lang="en-US" sz="3000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584981" y="2152585"/>
            <a:ext cx="2197253" cy="685498"/>
            <a:chOff x="630757" y="3405456"/>
            <a:chExt cx="2197253" cy="685498"/>
          </a:xfrm>
        </p:grpSpPr>
        <p:sp>
          <p:nvSpPr>
            <p:cNvPr id="16" name="Rounded Rectangle 15"/>
            <p:cNvSpPr/>
            <p:nvPr/>
          </p:nvSpPr>
          <p:spPr>
            <a:xfrm>
              <a:off x="630757" y="3405456"/>
              <a:ext cx="2197253" cy="685498"/>
            </a:xfrm>
            <a:prstGeom prst="roundRect">
              <a:avLst>
                <a:gd name="adj" fmla="val 26310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11200" y="3454735"/>
              <a:ext cx="2044853" cy="564905"/>
            </a:xfrm>
            <a:prstGeom prst="roundRect">
              <a:avLst>
                <a:gd name="adj" fmla="val 26310"/>
              </a:avLst>
            </a:prstGeom>
            <a:noFill/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93618" y="3490965"/>
              <a:ext cx="127152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 smtClean="0">
                  <a:solidFill>
                    <a:schemeClr val="bg1"/>
                  </a:solidFill>
                </a:rPr>
                <a:t>Contoh</a:t>
              </a:r>
              <a:endParaRPr lang="en-US" sz="2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596549" y="3116551"/>
            <a:ext cx="1988580" cy="2309990"/>
            <a:chOff x="782639" y="3750983"/>
            <a:chExt cx="1988580" cy="2309990"/>
          </a:xfrm>
        </p:grpSpPr>
        <p:sp>
          <p:nvSpPr>
            <p:cNvPr id="6" name="Rectangle 5"/>
            <p:cNvSpPr/>
            <p:nvPr/>
          </p:nvSpPr>
          <p:spPr>
            <a:xfrm>
              <a:off x="1110408" y="5543180"/>
              <a:ext cx="1333041" cy="51779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smtClean="0">
                  <a:solidFill>
                    <a:schemeClr val="tx1"/>
                  </a:solidFill>
                </a:rPr>
                <a:t>Kuku</a:t>
              </a:r>
              <a:endParaRPr lang="en-US" sz="2600" b="1" dirty="0">
                <a:solidFill>
                  <a:schemeClr val="tx1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639" y="3750983"/>
              <a:ext cx="1988580" cy="1713481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5201933" y="3266618"/>
            <a:ext cx="3192246" cy="2081207"/>
            <a:chOff x="4388023" y="3901050"/>
            <a:chExt cx="3192246" cy="208120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023" y="3901050"/>
              <a:ext cx="3192246" cy="146009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5317625" y="5464464"/>
              <a:ext cx="1333041" cy="51779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smtClean="0">
                  <a:solidFill>
                    <a:schemeClr val="tx1"/>
                  </a:solidFill>
                </a:rPr>
                <a:t>Gigi</a:t>
              </a:r>
              <a:endParaRPr lang="en-US" sz="26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36529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7" y="384464"/>
            <a:ext cx="5723876" cy="7596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56653" y="384464"/>
            <a:ext cx="4274663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2.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Gerak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Sehari-hari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4981" y="1320119"/>
            <a:ext cx="87242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/>
              <a:t>Gerak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sehari-hari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disebut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juga</a:t>
            </a:r>
            <a:r>
              <a:rPr lang="en-US" sz="3000" b="1" dirty="0" smtClean="0"/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gerak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wantah</a:t>
            </a:r>
            <a:r>
              <a:rPr lang="en-US" sz="3000" b="1" dirty="0" smtClean="0"/>
              <a:t>.</a:t>
            </a:r>
            <a:endParaRPr lang="en-US" sz="30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6DB352D-C884-4467-87B7-FC4EF2BA6F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2908178"/>
            <a:ext cx="5127191" cy="3392493"/>
            <a:chOff x="-42235" y="2925094"/>
            <a:chExt cx="5127191" cy="33924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8" t="13562" r="148"/>
            <a:stretch/>
          </p:blipFill>
          <p:spPr>
            <a:xfrm>
              <a:off x="13855" y="2925094"/>
              <a:ext cx="5071101" cy="339249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19387820">
              <a:off x="-42235" y="5097733"/>
              <a:ext cx="146684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 smtClean="0"/>
                <a:t>: </a:t>
              </a:r>
              <a:r>
                <a:rPr lang="en-US" sz="1000" i="1" dirty="0" smtClean="0"/>
                <a:t>maxpixel.com</a:t>
              </a:r>
              <a:endParaRPr lang="en-US" sz="1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746146" y="324752"/>
            <a:ext cx="4429229" cy="5962856"/>
            <a:chOff x="7746146" y="324752"/>
            <a:chExt cx="4429229" cy="596285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46" b="1325"/>
            <a:stretch/>
          </p:blipFill>
          <p:spPr>
            <a:xfrm>
              <a:off x="7746146" y="324752"/>
              <a:ext cx="4429229" cy="596285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575830" y="5716110"/>
              <a:ext cx="15717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 smtClean="0"/>
                <a:t>: </a:t>
              </a:r>
              <a:r>
                <a:rPr lang="en-US" sz="1000" i="1" dirty="0" smtClean="0"/>
                <a:t>shutterstock.com</a:t>
              </a:r>
              <a:endParaRPr lang="en-US" sz="10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547644" y="2050142"/>
            <a:ext cx="2507469" cy="1520584"/>
            <a:chOff x="3547644" y="2050142"/>
            <a:chExt cx="2507469" cy="1520584"/>
          </a:xfrm>
        </p:grpSpPr>
        <p:sp>
          <p:nvSpPr>
            <p:cNvPr id="19" name="Cloud Callout 18"/>
            <p:cNvSpPr/>
            <p:nvPr/>
          </p:nvSpPr>
          <p:spPr>
            <a:xfrm>
              <a:off x="3547644" y="2050142"/>
              <a:ext cx="2507469" cy="1520584"/>
            </a:xfrm>
            <a:prstGeom prst="cloudCallout">
              <a:avLst>
                <a:gd name="adj1" fmla="val -71180"/>
                <a:gd name="adj2" fmla="val 7128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17317" y="2475574"/>
              <a:ext cx="206297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 smtClean="0"/>
                <a:t>Gerakan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tangan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saat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makan</a:t>
              </a:r>
              <a:r>
                <a:rPr lang="en-US" sz="2200" b="1" dirty="0" smtClean="0"/>
                <a:t>.</a:t>
              </a:r>
              <a:endParaRPr lang="en-US" sz="2200" b="1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431316" y="3716641"/>
            <a:ext cx="2965552" cy="990123"/>
            <a:chOff x="5431316" y="3570726"/>
            <a:chExt cx="2965552" cy="990123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5431316" y="3570726"/>
              <a:ext cx="2965552" cy="990123"/>
            </a:xfrm>
            <a:prstGeom prst="wedgeRoundRectCallout">
              <a:avLst>
                <a:gd name="adj1" fmla="val 82198"/>
                <a:gd name="adj2" fmla="val -70999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81521" y="3670447"/>
              <a:ext cx="26651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 smtClean="0"/>
                <a:t>Gerakan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tangan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saat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mengepel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lantai</a:t>
              </a:r>
              <a:r>
                <a:rPr lang="en-US" sz="2200" b="1" dirty="0" smtClean="0"/>
                <a:t>.</a:t>
              </a:r>
              <a:endParaRPr lang="en-US" sz="2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488176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020546" y="2102941"/>
            <a:ext cx="3644274" cy="1048215"/>
            <a:chOff x="2020546" y="2102941"/>
            <a:chExt cx="3644274" cy="1048215"/>
          </a:xfrm>
        </p:grpSpPr>
        <p:sp>
          <p:nvSpPr>
            <p:cNvPr id="5" name="Rectangle 4"/>
            <p:cNvSpPr/>
            <p:nvPr/>
          </p:nvSpPr>
          <p:spPr>
            <a:xfrm>
              <a:off x="2020546" y="2102941"/>
              <a:ext cx="3644274" cy="104821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76155" y="2231042"/>
              <a:ext cx="23551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err="1" smtClean="0"/>
                <a:t>Gerakan</a:t>
              </a:r>
              <a:r>
                <a:rPr lang="en-US" sz="2200" b="1" dirty="0" smtClean="0"/>
                <a:t> kaki </a:t>
              </a:r>
              <a:r>
                <a:rPr lang="en-US" sz="2200" b="1" dirty="0" err="1" smtClean="0"/>
                <a:t>saat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lompat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tali</a:t>
              </a:r>
              <a:r>
                <a:rPr lang="en-US" sz="2200" b="1" dirty="0" smtClean="0"/>
                <a:t>.</a:t>
              </a:r>
              <a:endParaRPr lang="en-US" sz="2200" b="1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7" y="384464"/>
            <a:ext cx="5723876" cy="7596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56653" y="384464"/>
            <a:ext cx="4274663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2.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Gerak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Sehari-hari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4981" y="1320119"/>
            <a:ext cx="87242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/>
              <a:t>Gerak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sehari-hari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disebut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juga</a:t>
            </a:r>
            <a:r>
              <a:rPr lang="en-US" sz="3000" b="1" dirty="0" smtClean="0"/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gerak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wantah</a:t>
            </a:r>
            <a:r>
              <a:rPr lang="en-US" sz="3000" b="1" dirty="0" smtClean="0"/>
              <a:t>.</a:t>
            </a:r>
            <a:endParaRPr lang="en-US" sz="30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6DB352D-C884-4467-87B7-FC4EF2BA6F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855" y="1940401"/>
            <a:ext cx="3167504" cy="4390869"/>
            <a:chOff x="13855" y="1940401"/>
            <a:chExt cx="3167504" cy="439086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74" r="22485"/>
            <a:stretch/>
          </p:blipFill>
          <p:spPr>
            <a:xfrm>
              <a:off x="13855" y="1940401"/>
              <a:ext cx="3158320" cy="4390869"/>
            </a:xfrm>
            <a:prstGeom prst="ellipse">
              <a:avLst/>
            </a:prstGeom>
            <a:effectLst>
              <a:softEdge rad="63500"/>
            </a:effectLst>
          </p:spPr>
        </p:pic>
        <p:sp>
          <p:nvSpPr>
            <p:cNvPr id="8" name="TextBox 7"/>
            <p:cNvSpPr txBox="1"/>
            <p:nvPr/>
          </p:nvSpPr>
          <p:spPr>
            <a:xfrm rot="17560923">
              <a:off x="1859493" y="4725135"/>
              <a:ext cx="2397512" cy="246221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 smtClean="0"/>
                <a:t>: </a:t>
              </a:r>
              <a:r>
                <a:rPr lang="en-US" sz="1000" i="1" dirty="0" smtClean="0"/>
                <a:t>pixabay.com</a:t>
              </a:r>
              <a:endParaRPr lang="en-US" sz="10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18112" y="1320119"/>
            <a:ext cx="6296605" cy="6803146"/>
            <a:chOff x="6318112" y="1320119"/>
            <a:chExt cx="6296605" cy="680314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21" t="23252" r="2986" b="-21634"/>
            <a:stretch/>
          </p:blipFill>
          <p:spPr>
            <a:xfrm>
              <a:off x="6318112" y="1320119"/>
              <a:ext cx="6296605" cy="6803146"/>
            </a:xfrm>
            <a:prstGeom prst="teardrop">
              <a:avLst/>
            </a:prstGeom>
            <a:effectLst>
              <a:softEdge rad="317500"/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0665645" y="5960410"/>
              <a:ext cx="15097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>
                  <a:solidFill>
                    <a:schemeClr val="bg1"/>
                  </a:solidFill>
                </a:rPr>
                <a:t>Sumber</a:t>
              </a:r>
              <a:r>
                <a:rPr lang="en-US" sz="1000" dirty="0" smtClean="0">
                  <a:solidFill>
                    <a:schemeClr val="bg1"/>
                  </a:solidFill>
                </a:rPr>
                <a:t>: </a:t>
              </a:r>
              <a:r>
                <a:rPr lang="en-US" sz="1000" i="1" dirty="0" smtClean="0">
                  <a:solidFill>
                    <a:schemeClr val="bg1"/>
                  </a:solidFill>
                </a:rPr>
                <a:t>pixabay.com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247724" y="3557779"/>
            <a:ext cx="2965552" cy="990123"/>
            <a:chOff x="5431316" y="3570726"/>
            <a:chExt cx="2965552" cy="990123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5431316" y="3570726"/>
              <a:ext cx="2965552" cy="990123"/>
            </a:xfrm>
            <a:prstGeom prst="wedgeRoundRectCallout">
              <a:avLst>
                <a:gd name="adj1" fmla="val 103631"/>
                <a:gd name="adj2" fmla="val 91180"/>
                <a:gd name="adj3" fmla="val 16667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81521" y="3670447"/>
              <a:ext cx="26651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 smtClean="0"/>
                <a:t>Gerakan</a:t>
              </a:r>
              <a:r>
                <a:rPr lang="en-US" sz="2200" b="1" dirty="0" smtClean="0"/>
                <a:t> kaki </a:t>
              </a:r>
              <a:r>
                <a:rPr lang="en-US" sz="2200" b="1" dirty="0" err="1" smtClean="0"/>
                <a:t>saat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mengayuh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sepeda</a:t>
              </a:r>
              <a:r>
                <a:rPr lang="en-US" sz="2200" b="1" dirty="0" smtClean="0"/>
                <a:t>.</a:t>
              </a:r>
              <a:endParaRPr lang="en-US" sz="2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6106589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>
            <a:off x="6367346" y="3279196"/>
            <a:ext cx="0" cy="2374472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7" y="384464"/>
            <a:ext cx="5723876" cy="7596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56653" y="384464"/>
            <a:ext cx="4274663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2.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Gerak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Sehari-hari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4981" y="1320119"/>
            <a:ext cx="87242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/>
              <a:t>Banyak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tarian</a:t>
            </a:r>
            <a:r>
              <a:rPr lang="en-US" sz="3000" b="1" dirty="0" smtClean="0"/>
              <a:t> yang </a:t>
            </a:r>
            <a:r>
              <a:rPr lang="en-US" sz="3000" b="1" dirty="0" err="1" smtClean="0"/>
              <a:t>menirukan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gerakan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sehari-hari</a:t>
            </a:r>
            <a:r>
              <a:rPr lang="en-US" sz="3000" b="1" dirty="0" smtClean="0"/>
              <a:t>.</a:t>
            </a:r>
            <a:endParaRPr lang="en-US" sz="30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6DB352D-C884-4467-87B7-FC4EF2BA6F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28" y="2045713"/>
            <a:ext cx="5584465" cy="394796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938093" y="2621538"/>
            <a:ext cx="3217058" cy="792097"/>
            <a:chOff x="5938093" y="2621538"/>
            <a:chExt cx="3217058" cy="79209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093" y="2621538"/>
              <a:ext cx="3217058" cy="79209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802244" y="2755976"/>
              <a:ext cx="20518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chemeClr val="bg1"/>
                  </a:solidFill>
                </a:rPr>
                <a:t>Tari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</a:rPr>
                <a:t>Bondan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590370" y="3656488"/>
            <a:ext cx="50403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Tari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bondan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/>
              <a:t>meniru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gerakan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ibu</a:t>
            </a:r>
            <a:r>
              <a:rPr lang="en-US" sz="3600" b="1" dirty="0" smtClean="0"/>
              <a:t> yang </a:t>
            </a:r>
            <a:r>
              <a:rPr lang="en-US" sz="3600" b="1" dirty="0" err="1" smtClean="0"/>
              <a:t>sedang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menjaga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anaknya</a:t>
            </a:r>
            <a:r>
              <a:rPr lang="en-US" sz="3600" b="1" dirty="0" smtClean="0"/>
              <a:t>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57818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91624" y="0"/>
            <a:ext cx="9973802" cy="7899340"/>
            <a:chOff x="2491624" y="0"/>
            <a:chExt cx="9973802" cy="78993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7" t="330" b="-16921"/>
            <a:stretch/>
          </p:blipFill>
          <p:spPr>
            <a:xfrm>
              <a:off x="2491624" y="0"/>
              <a:ext cx="9973802" cy="7899340"/>
            </a:xfrm>
            <a:prstGeom prst="teardrop">
              <a:avLst>
                <a:gd name="adj" fmla="val 104571"/>
              </a:avLst>
            </a:prstGeom>
            <a:effectLst>
              <a:softEdge rad="317500"/>
            </a:effectLst>
          </p:spPr>
        </p:pic>
        <p:sp>
          <p:nvSpPr>
            <p:cNvPr id="16" name="TextBox 15"/>
            <p:cNvSpPr txBox="1"/>
            <p:nvPr/>
          </p:nvSpPr>
          <p:spPr>
            <a:xfrm rot="17560923">
              <a:off x="10724275" y="4965999"/>
              <a:ext cx="2397512" cy="246221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 smtClean="0"/>
                <a:t>: </a:t>
              </a:r>
              <a:r>
                <a:rPr lang="en-US" sz="1000" i="1" dirty="0" smtClean="0"/>
                <a:t>shutterstock.com</a:t>
              </a:r>
              <a:endParaRPr lang="en-US" sz="1000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7" y="384464"/>
            <a:ext cx="5723876" cy="7596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56653" y="384464"/>
            <a:ext cx="4274663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2.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Gerak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Sehari-hari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6DB352D-C884-4467-87B7-FC4EF2BA6F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3855" y="3157573"/>
            <a:ext cx="3948664" cy="792097"/>
            <a:chOff x="6186172" y="2621537"/>
            <a:chExt cx="3948664" cy="79209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86172" y="2621537"/>
              <a:ext cx="3948664" cy="79209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802243" y="2755976"/>
              <a:ext cx="27165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/>
                <a:t>Tari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Tarek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Pukat</a:t>
              </a:r>
              <a:endParaRPr lang="en-US" sz="2800" b="1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4217" y="3949670"/>
            <a:ext cx="3263948" cy="1754326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Tari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tarek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pukat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/>
              <a:t>meniru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gerakan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membuat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jala</a:t>
            </a:r>
            <a:r>
              <a:rPr lang="en-US" sz="3600" b="1" dirty="0" smtClean="0"/>
              <a:t>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454243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431</Words>
  <Application>Microsoft Office PowerPoint</Application>
  <PresentationFormat>Widescreen</PresentationFormat>
  <Paragraphs>114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ＭＳ Ｐゴシック</vt:lpstr>
      <vt:lpstr>Arial</vt:lpstr>
      <vt:lpstr>Calibri</vt:lpstr>
      <vt:lpstr>Open Sans</vt:lpstr>
      <vt:lpstr>Wingdings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Nur Alivia Arianda</dc:creator>
  <cp:lastModifiedBy>Nur Alivia Arianda</cp:lastModifiedBy>
  <cp:revision>19</cp:revision>
  <dcterms:created xsi:type="dcterms:W3CDTF">2022-04-27T02:00:36Z</dcterms:created>
  <dcterms:modified xsi:type="dcterms:W3CDTF">2022-05-10T03:05:44Z</dcterms:modified>
</cp:coreProperties>
</file>