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5" r:id="rId2"/>
    <p:sldId id="277" r:id="rId3"/>
    <p:sldId id="302" r:id="rId4"/>
    <p:sldId id="304" r:id="rId5"/>
    <p:sldId id="305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07" r:id="rId14"/>
    <p:sldId id="334" r:id="rId15"/>
    <p:sldId id="335" r:id="rId16"/>
    <p:sldId id="308" r:id="rId17"/>
    <p:sldId id="336" r:id="rId18"/>
    <p:sldId id="315" r:id="rId19"/>
    <p:sldId id="316" r:id="rId20"/>
    <p:sldId id="317" r:id="rId21"/>
    <p:sldId id="337" r:id="rId22"/>
    <p:sldId id="338" r:id="rId23"/>
    <p:sldId id="339" r:id="rId24"/>
    <p:sldId id="320" r:id="rId25"/>
    <p:sldId id="321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0618B"/>
    <a:srgbClr val="3D52A4"/>
    <a:srgbClr val="008080"/>
    <a:srgbClr val="990033"/>
    <a:srgbClr val="FFFF99"/>
    <a:srgbClr val="FFFF66"/>
    <a:srgbClr val="FF9966"/>
    <a:srgbClr val="FF99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 varScale="1">
        <p:scale>
          <a:sx n="87" d="100"/>
          <a:sy n="87" d="100"/>
        </p:scale>
        <p:origin x="26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7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8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6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0618B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F0618B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214692"/>
            <a:ext cx="5073868" cy="1285884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PENDIDIKAN JASMANI, OLAHRAGA, DAN KESEHATAN (PJOK)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43559"/>
            <a:ext cx="2471468" cy="32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03512"/>
            <a:ext cx="4940106" cy="4046209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323528" y="1203598"/>
            <a:ext cx="3744416" cy="1224136"/>
            <a:chOff x="631758" y="1695286"/>
            <a:chExt cx="7253735" cy="12241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8" y="1695286"/>
              <a:ext cx="7253735" cy="12241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1532" y="1921552"/>
              <a:ext cx="674547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smtClean="0">
                  <a:solidFill>
                    <a:srgbClr val="3D52A4"/>
                  </a:solidFill>
                </a:rPr>
                <a:t>5. </a:t>
              </a:r>
              <a:r>
                <a:rPr lang="en-US" sz="2600" b="1" dirty="0" err="1">
                  <a:solidFill>
                    <a:srgbClr val="3D52A4"/>
                  </a:solidFill>
                </a:rPr>
                <a:t>Gerakan</a:t>
              </a:r>
              <a:r>
                <a:rPr lang="en-US" sz="2600" b="1" dirty="0">
                  <a:solidFill>
                    <a:srgbClr val="3D52A4"/>
                  </a:solidFill>
                </a:rPr>
                <a:t> </a:t>
              </a:r>
              <a:r>
                <a:rPr lang="nn-NO" sz="2600" b="1" dirty="0">
                  <a:solidFill>
                    <a:srgbClr val="3D52A4"/>
                  </a:solidFill>
                </a:rPr>
                <a:t>Mengangkat </a:t>
              </a:r>
              <a:r>
                <a:rPr lang="nn-NO" sz="2600" b="1" dirty="0" smtClean="0">
                  <a:solidFill>
                    <a:srgbClr val="3D52A4"/>
                  </a:solidFill>
                </a:rPr>
                <a:t>Salah </a:t>
              </a:r>
              <a:r>
                <a:rPr lang="nn-NO" sz="2600" b="1" dirty="0">
                  <a:solidFill>
                    <a:srgbClr val="3D52A4"/>
                  </a:solidFill>
                </a:rPr>
                <a:t>Satu </a:t>
              </a:r>
              <a:r>
                <a:rPr lang="nn-NO" sz="2600" b="1" dirty="0" smtClean="0">
                  <a:solidFill>
                    <a:srgbClr val="3D52A4"/>
                  </a:solidFill>
                </a:rPr>
                <a:t>Kaki ke Atas </a:t>
              </a:r>
              <a:endParaRPr lang="en-US" sz="2600" b="1" dirty="0" smtClean="0">
                <a:solidFill>
                  <a:srgbClr val="3D52A4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8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04" y="829778"/>
            <a:ext cx="4797392" cy="373852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350672" y="1059582"/>
            <a:ext cx="3888432" cy="1224136"/>
            <a:chOff x="631758" y="1695286"/>
            <a:chExt cx="7253735" cy="12241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8" y="1695286"/>
              <a:ext cx="7253735" cy="12241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1532" y="1921552"/>
              <a:ext cx="716396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smtClean="0">
                  <a:solidFill>
                    <a:srgbClr val="3D52A4"/>
                  </a:solidFill>
                </a:rPr>
                <a:t>6. </a:t>
              </a:r>
              <a:r>
                <a:rPr lang="en-US" sz="2600" b="1" dirty="0" err="1">
                  <a:solidFill>
                    <a:srgbClr val="3D52A4"/>
                  </a:solidFill>
                </a:rPr>
                <a:t>Gerakan</a:t>
              </a:r>
              <a:r>
                <a:rPr lang="en-US" sz="2600" b="1" dirty="0">
                  <a:solidFill>
                    <a:srgbClr val="3D52A4"/>
                  </a:solidFill>
                </a:rPr>
                <a:t> </a:t>
              </a:r>
              <a:r>
                <a:rPr lang="nn-NO" sz="2600" b="1" dirty="0">
                  <a:solidFill>
                    <a:srgbClr val="3D52A4"/>
                  </a:solidFill>
                </a:rPr>
                <a:t>Mengangkat </a:t>
              </a:r>
              <a:r>
                <a:rPr lang="nn-NO" sz="2600" b="1" dirty="0" smtClean="0">
                  <a:solidFill>
                    <a:srgbClr val="3D52A4"/>
                  </a:solidFill>
                </a:rPr>
                <a:t>Salah </a:t>
              </a:r>
              <a:r>
                <a:rPr lang="nn-NO" sz="2600" b="1" dirty="0">
                  <a:solidFill>
                    <a:srgbClr val="3D52A4"/>
                  </a:solidFill>
                </a:rPr>
                <a:t>Satu </a:t>
              </a:r>
              <a:r>
                <a:rPr lang="nn-NO" sz="2600" b="1" dirty="0" smtClean="0">
                  <a:solidFill>
                    <a:srgbClr val="3D52A4"/>
                  </a:solidFill>
                </a:rPr>
                <a:t>Kaki ke Depan </a:t>
              </a:r>
              <a:endParaRPr lang="en-US" sz="2600" b="1" dirty="0" smtClean="0">
                <a:solidFill>
                  <a:srgbClr val="3D52A4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1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519"/>
            <a:ext cx="6489918" cy="3470522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395536" y="323547"/>
            <a:ext cx="4896544" cy="1045278"/>
            <a:chOff x="631758" y="1695286"/>
            <a:chExt cx="9134333" cy="10452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8" y="1695286"/>
              <a:ext cx="8731348" cy="10452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9326" y="1812611"/>
              <a:ext cx="885676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smtClean="0">
                  <a:solidFill>
                    <a:srgbClr val="3D52A4"/>
                  </a:solidFill>
                </a:rPr>
                <a:t>6. </a:t>
              </a:r>
              <a:r>
                <a:rPr lang="en-US" sz="2600" b="1" dirty="0" err="1">
                  <a:solidFill>
                    <a:srgbClr val="3D52A4"/>
                  </a:solidFill>
                </a:rPr>
                <a:t>Gerakan</a:t>
              </a:r>
              <a:r>
                <a:rPr lang="en-US" sz="2600" b="1" dirty="0">
                  <a:solidFill>
                    <a:srgbClr val="3D52A4"/>
                  </a:solidFill>
                </a:rPr>
                <a:t> </a:t>
              </a:r>
              <a:r>
                <a:rPr lang="nn-NO" sz="2600" b="1" dirty="0">
                  <a:solidFill>
                    <a:srgbClr val="3D52A4"/>
                  </a:solidFill>
                </a:rPr>
                <a:t>Mengangkat </a:t>
              </a:r>
              <a:r>
                <a:rPr lang="nn-NO" sz="2600" b="1" dirty="0" smtClean="0">
                  <a:solidFill>
                    <a:srgbClr val="3D52A4"/>
                  </a:solidFill>
                </a:rPr>
                <a:t>Salah </a:t>
              </a:r>
              <a:r>
                <a:rPr lang="nn-NO" sz="2600" b="1" dirty="0">
                  <a:solidFill>
                    <a:srgbClr val="3D52A4"/>
                  </a:solidFill>
                </a:rPr>
                <a:t>Satu </a:t>
              </a:r>
              <a:r>
                <a:rPr lang="nn-NO" sz="2600" b="1" dirty="0" smtClean="0">
                  <a:solidFill>
                    <a:srgbClr val="3D52A4"/>
                  </a:solidFill>
                </a:rPr>
                <a:t>Kaki ke Belakang </a:t>
              </a:r>
              <a:endParaRPr lang="en-US" sz="2600" b="1" dirty="0" smtClean="0">
                <a:solidFill>
                  <a:srgbClr val="3D52A4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71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4" y="757339"/>
            <a:ext cx="7648932" cy="3038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5720" y="214296"/>
            <a:ext cx="6734552" cy="733044"/>
            <a:chOff x="295276" y="214296"/>
            <a:chExt cx="6734552" cy="733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6734552" cy="7330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20292" y="267070"/>
              <a:ext cx="606552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Keseimbangan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Sikap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Lilin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119" y="3825301"/>
            <a:ext cx="7807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0618B"/>
                </a:solidFill>
              </a:rPr>
              <a:t>Gerak</a:t>
            </a:r>
            <a:r>
              <a:rPr lang="en-US" sz="2400" b="1" dirty="0">
                <a:solidFill>
                  <a:srgbClr val="F0618B"/>
                </a:solidFill>
              </a:rPr>
              <a:t> </a:t>
            </a:r>
            <a:r>
              <a:rPr lang="en-US" sz="2400" b="1" dirty="0" err="1">
                <a:solidFill>
                  <a:srgbClr val="F0618B"/>
                </a:solidFill>
              </a:rPr>
              <a:t>sikap</a:t>
            </a:r>
            <a:r>
              <a:rPr lang="en-US" sz="2400" b="1" dirty="0">
                <a:solidFill>
                  <a:srgbClr val="F0618B"/>
                </a:solidFill>
              </a:rPr>
              <a:t> </a:t>
            </a:r>
            <a:r>
              <a:rPr lang="en-US" sz="2400" b="1" dirty="0" err="1">
                <a:solidFill>
                  <a:srgbClr val="F0618B"/>
                </a:solidFill>
              </a:rPr>
              <a:t>lilin</a:t>
            </a:r>
            <a:r>
              <a:rPr lang="en-US" sz="2400" b="1" dirty="0">
                <a:solidFill>
                  <a:srgbClr val="F0618B"/>
                </a:solidFill>
              </a:rPr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yang </a:t>
            </a:r>
            <a:r>
              <a:rPr lang="en-US" sz="2400" dirty="0" err="1"/>
              <a:t>melatih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tumpuan</a:t>
            </a:r>
            <a:r>
              <a:rPr lang="en-US" sz="2400" dirty="0" smtClean="0"/>
              <a:t> </a:t>
            </a:r>
            <a:r>
              <a:rPr lang="en-US" sz="2400" dirty="0" err="1"/>
              <a:t>bahu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punggung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9870"/>
            <a:ext cx="5867671" cy="3645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119" y="3825301"/>
            <a:ext cx="7807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Variasi</a:t>
            </a:r>
            <a:r>
              <a:rPr lang="en-US" sz="2400" dirty="0" smtClean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lilin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menekuk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lutut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kaki </a:t>
            </a:r>
            <a:r>
              <a:rPr lang="en-US" sz="2400" dirty="0" err="1"/>
              <a:t>diluruskan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1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5" y="1102948"/>
            <a:ext cx="8666982" cy="260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5720" y="214296"/>
            <a:ext cx="6734552" cy="733044"/>
            <a:chOff x="295276" y="214296"/>
            <a:chExt cx="6734552" cy="733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6734552" cy="7330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20292" y="267070"/>
              <a:ext cx="606552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Keseimbangan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Headstand</a:t>
              </a:r>
              <a:endParaRPr lang="en-US" sz="2800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119" y="3723878"/>
            <a:ext cx="7807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Gerakan</a:t>
            </a:r>
            <a:r>
              <a:rPr lang="en-US" sz="2400" dirty="0" smtClean="0"/>
              <a:t> </a:t>
            </a:r>
            <a:r>
              <a:rPr lang="en-US" sz="2400" b="1" i="1" dirty="0">
                <a:solidFill>
                  <a:srgbClr val="F0618B"/>
                </a:solidFill>
              </a:rPr>
              <a:t>headstand</a:t>
            </a:r>
            <a:r>
              <a:rPr lang="en-US" sz="2400" i="1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i="1" dirty="0" err="1">
                <a:solidFill>
                  <a:srgbClr val="F0618B"/>
                </a:solidFill>
              </a:rPr>
              <a:t>kopstand</a:t>
            </a:r>
            <a:r>
              <a:rPr lang="en-US" sz="2400" i="1" dirty="0"/>
              <a:t> </a:t>
            </a:r>
            <a:r>
              <a:rPr lang="en-US" sz="2400" dirty="0" err="1"/>
              <a:t>ialah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berdiri</a:t>
            </a:r>
            <a:r>
              <a:rPr lang="en-US" sz="2400" dirty="0"/>
              <a:t> </a:t>
            </a:r>
            <a:r>
              <a:rPr lang="en-US" sz="2400" dirty="0" err="1"/>
              <a:t>terbalik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tumpuan</a:t>
            </a:r>
            <a:r>
              <a:rPr lang="en-US" sz="2400" dirty="0"/>
              <a:t>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0513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rcRect b="21601"/>
          <a:stretch>
            <a:fillRect/>
          </a:stretch>
        </p:blipFill>
        <p:spPr bwMode="auto">
          <a:xfrm>
            <a:off x="571472" y="577346"/>
            <a:ext cx="2143140" cy="419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642925"/>
            <a:ext cx="4929222" cy="3080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707904" y="1348817"/>
            <a:ext cx="34290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660033"/>
                </a:solidFill>
              </a:rPr>
              <a:t>Catatan</a:t>
            </a:r>
            <a:r>
              <a:rPr lang="en-US" sz="2600" b="1" dirty="0" smtClean="0">
                <a:solidFill>
                  <a:srgbClr val="660033"/>
                </a:solidFill>
              </a:rPr>
              <a:t>:</a:t>
            </a:r>
            <a:endParaRPr lang="en-US" sz="2600" b="1" dirty="0">
              <a:solidFill>
                <a:srgbClr val="FFFF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41826" y="1761070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Ingat, lakukan </a:t>
            </a:r>
            <a:r>
              <a:rPr lang="id-ID" sz="2000" dirty="0" smtClean="0"/>
              <a:t>gerakan</a:t>
            </a:r>
            <a:r>
              <a:rPr lang="en-US" sz="2000" dirty="0" smtClean="0"/>
              <a:t> </a:t>
            </a:r>
            <a:r>
              <a:rPr lang="id-ID" sz="2000" i="1" dirty="0" smtClean="0"/>
              <a:t>headstand</a:t>
            </a:r>
            <a:r>
              <a:rPr lang="id-ID" sz="2000" dirty="0" smtClean="0"/>
              <a:t> </a:t>
            </a:r>
            <a:r>
              <a:rPr lang="id-ID" sz="2000" dirty="0"/>
              <a:t>di </a:t>
            </a:r>
            <a:r>
              <a:rPr lang="id-ID" sz="2000" dirty="0" smtClean="0"/>
              <a:t>bawah</a:t>
            </a:r>
            <a:r>
              <a:rPr lang="en-US" sz="2000" dirty="0" smtClean="0"/>
              <a:t> </a:t>
            </a:r>
            <a:r>
              <a:rPr lang="id-ID" sz="2000" dirty="0" smtClean="0"/>
              <a:t>bimbingan </a:t>
            </a:r>
            <a:r>
              <a:rPr lang="id-ID" sz="2000" dirty="0"/>
              <a:t>guru atau</a:t>
            </a:r>
          </a:p>
          <a:p>
            <a:r>
              <a:rPr lang="id-ID" sz="2000" dirty="0"/>
              <a:t>pelatih. </a:t>
            </a:r>
            <a:r>
              <a:rPr lang="id-ID" sz="2000" dirty="0" smtClean="0"/>
              <a:t>tangan mengayun ke depan dan ke belakang secara bergantian.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538" y="148356"/>
            <a:ext cx="1387564" cy="5520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39" y="1386284"/>
            <a:ext cx="6627361" cy="3273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4655" y="271541"/>
            <a:ext cx="5654432" cy="733044"/>
            <a:chOff x="295276" y="214296"/>
            <a:chExt cx="5654432" cy="733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654432" cy="7330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20292" y="267070"/>
              <a:ext cx="476937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Lompat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Kangkang</a:t>
              </a:r>
              <a:endParaRPr lang="en-US" sz="2800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671" y="1076419"/>
            <a:ext cx="271819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66"/>
                </a:solidFill>
              </a:rPr>
              <a:t>Gerakan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lompat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kangkang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 smtClean="0"/>
              <a:t>melompat</a:t>
            </a:r>
            <a:r>
              <a:rPr lang="en-US" sz="2400" dirty="0"/>
              <a:t> </a:t>
            </a:r>
            <a:r>
              <a:rPr lang="en-US" sz="2400" dirty="0" err="1" smtClean="0"/>
              <a:t>melewati</a:t>
            </a:r>
            <a:r>
              <a:rPr lang="en-US" sz="2400" dirty="0" smtClean="0"/>
              <a:t> </a:t>
            </a:r>
            <a:r>
              <a:rPr lang="en-US" sz="2400" dirty="0" err="1" smtClean="0"/>
              <a:t>kuda-kuda</a:t>
            </a:r>
            <a:r>
              <a:rPr lang="en-US" sz="2400" dirty="0"/>
              <a:t> </a:t>
            </a:r>
            <a:r>
              <a:rPr lang="en-US" sz="2400" dirty="0" err="1" smtClean="0"/>
              <a:t>lompat</a:t>
            </a:r>
            <a:r>
              <a:rPr lang="en-US" sz="2400" dirty="0" smtClean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peti</a:t>
            </a:r>
            <a:r>
              <a:rPr lang="en-US" sz="2400" dirty="0"/>
              <a:t> </a:t>
            </a:r>
            <a:r>
              <a:rPr lang="en-US" sz="2400" dirty="0" err="1"/>
              <a:t>lompat</a:t>
            </a:r>
            <a:r>
              <a:rPr lang="en-US" sz="2400" dirty="0"/>
              <a:t>.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089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88" y="1360797"/>
            <a:ext cx="4840291" cy="322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319383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 </a:t>
            </a:r>
            <a:r>
              <a:rPr lang="en-US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Berirama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9148" y="1578920"/>
            <a:ext cx="40388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sv-SE" sz="2800" b="1" dirty="0" smtClean="0">
                <a:solidFill>
                  <a:srgbClr val="F0618B"/>
                </a:solidFill>
                <a:latin typeface="+mj-lt"/>
                <a:cs typeface="Arial" panose="020B0604020202020204" pitchFamily="34" charset="0"/>
              </a:rPr>
              <a:t>Gerak Berirama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adalah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gerakan yang diiringi musik dan memiliki hitungan. Gerak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berirama mengutamakan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keselarasan gerak. </a:t>
            </a:r>
          </a:p>
        </p:txBody>
      </p:sp>
    </p:spTree>
    <p:extLst>
      <p:ext uri="{BB962C8B-B14F-4D97-AF65-F5344CB8AC3E}">
        <p14:creationId xmlns:p14="http://schemas.microsoft.com/office/powerpoint/2010/main" val="4037429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36032" y="1171071"/>
            <a:ext cx="5153477" cy="3363748"/>
            <a:chOff x="3620237" y="1788202"/>
            <a:chExt cx="5153477" cy="33637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237" y="1892061"/>
              <a:ext cx="5153477" cy="325988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0" y="1788202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11273" y="1839217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217868" y="1845252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438" y="214296"/>
            <a:ext cx="4932610" cy="733044"/>
            <a:chOff x="295276" y="214296"/>
            <a:chExt cx="4932610" cy="7330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932610" cy="73304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37962" y="267070"/>
              <a:ext cx="3886438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an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Langkah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Kaki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5536" y="2316840"/>
            <a:ext cx="302433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Biasa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4584336" y="971474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3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1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6398822" y="926895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8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9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8213308" y="871821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33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4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3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759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84" y="0"/>
            <a:ext cx="3284500" cy="4876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Senam</a:t>
            </a:r>
            <a:r>
              <a:rPr lang="en-US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Lantai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544" y="1675012"/>
            <a:ext cx="52565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sv-SE" sz="2800" b="1" dirty="0" smtClean="0">
                <a:solidFill>
                  <a:srgbClr val="F0618B"/>
                </a:solidFill>
                <a:latin typeface="+mj-lt"/>
                <a:cs typeface="Arial" panose="020B0604020202020204" pitchFamily="34" charset="0"/>
              </a:rPr>
              <a:t>Senam </a:t>
            </a:r>
            <a:r>
              <a:rPr lang="sv-SE" sz="2800" b="1" dirty="0">
                <a:solidFill>
                  <a:srgbClr val="F0618B"/>
                </a:solidFill>
                <a:latin typeface="+mj-lt"/>
                <a:cs typeface="Arial" panose="020B0604020202020204" pitchFamily="34" charset="0"/>
              </a:rPr>
              <a:t>lantai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 merupakan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aktivitas senam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yang dilakukan di atas lantai.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Senam lantai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biasanya dilakukan di atas matras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. Senam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lantai dapat dilakukan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dengan variasi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gerakan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yang mengutamakan keseimbangan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, kekuatan, dan kelenturan.</a:t>
            </a: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38" y="1218909"/>
            <a:ext cx="5597484" cy="34711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0914" y="489542"/>
            <a:ext cx="4077916" cy="480558"/>
            <a:chOff x="4572000" y="1788202"/>
            <a:chExt cx="4077916" cy="480558"/>
          </a:xfrm>
        </p:grpSpPr>
        <p:sp>
          <p:nvSpPr>
            <p:cNvPr id="10" name="Rectangle 9"/>
            <p:cNvSpPr/>
            <p:nvPr/>
          </p:nvSpPr>
          <p:spPr>
            <a:xfrm>
              <a:off x="4572000" y="1788202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1273" y="1839217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17868" y="1845252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2970" y="411510"/>
            <a:ext cx="302433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Rapat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2133309" y="1077609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7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1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3623202" y="1062444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2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3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5509192" y="1059582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7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8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3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6996371" y="1074373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0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32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4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58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62" y="1039392"/>
            <a:ext cx="6176004" cy="36904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0914" y="489542"/>
            <a:ext cx="4077916" cy="480558"/>
            <a:chOff x="4572000" y="1788202"/>
            <a:chExt cx="4077916" cy="480558"/>
          </a:xfrm>
        </p:grpSpPr>
        <p:sp>
          <p:nvSpPr>
            <p:cNvPr id="10" name="Rectangle 9"/>
            <p:cNvSpPr/>
            <p:nvPr/>
          </p:nvSpPr>
          <p:spPr>
            <a:xfrm>
              <a:off x="4572000" y="1788202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1273" y="1839217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17868" y="1845252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2970" y="381893"/>
            <a:ext cx="5951238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Keseimbangan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(Balance Pass)</a:t>
            </a:r>
            <a:endParaRPr lang="en-US" sz="2400" i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2290965" y="996187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7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1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3726394" y="996187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2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3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5569648" y="996187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7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8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3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7360900" y="987574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0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32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4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68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02" y="1068195"/>
            <a:ext cx="5276500" cy="366476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0914" y="489542"/>
            <a:ext cx="4077916" cy="480558"/>
            <a:chOff x="4572000" y="1788202"/>
            <a:chExt cx="4077916" cy="480558"/>
          </a:xfrm>
        </p:grpSpPr>
        <p:sp>
          <p:nvSpPr>
            <p:cNvPr id="10" name="Rectangle 9"/>
            <p:cNvSpPr/>
            <p:nvPr/>
          </p:nvSpPr>
          <p:spPr>
            <a:xfrm>
              <a:off x="4572000" y="1788202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1273" y="1839217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17868" y="1845252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2970" y="381893"/>
            <a:ext cx="3159265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Silang</a:t>
            </a:r>
            <a:endParaRPr lang="en-US" sz="2400" i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2139240" y="996187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7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1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3491880" y="996187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2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3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5004048" y="996187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7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8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3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6516216" y="987574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0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32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3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4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25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80914" y="489542"/>
            <a:ext cx="4077916" cy="480558"/>
            <a:chOff x="4572000" y="1788202"/>
            <a:chExt cx="4077916" cy="480558"/>
          </a:xfrm>
        </p:grpSpPr>
        <p:sp>
          <p:nvSpPr>
            <p:cNvPr id="10" name="Rectangle 9"/>
            <p:cNvSpPr/>
            <p:nvPr/>
          </p:nvSpPr>
          <p:spPr>
            <a:xfrm>
              <a:off x="4572000" y="1788202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11273" y="1839217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17868" y="1845252"/>
              <a:ext cx="432048" cy="423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2970" y="381893"/>
            <a:ext cx="3430958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Samping</a:t>
            </a:r>
            <a:endParaRPr lang="en-US" sz="2400" i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7378" y="1036903"/>
            <a:ext cx="4044462" cy="3714990"/>
            <a:chOff x="477378" y="1036903"/>
            <a:chExt cx="4044462" cy="37149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97" y="1295080"/>
              <a:ext cx="3996643" cy="300486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CBFC8A-DE1A-5A51-0C38-FA6BE56CB70F}"/>
                </a:ext>
              </a:extLst>
            </p:cNvPr>
            <p:cNvGrpSpPr/>
            <p:nvPr/>
          </p:nvGrpSpPr>
          <p:grpSpPr>
            <a:xfrm>
              <a:off x="477378" y="1036903"/>
              <a:ext cx="576064" cy="648072"/>
              <a:chOff x="3571868" y="706382"/>
              <a:chExt cx="5214974" cy="10715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Group 8">
                <a:extLst>
                  <a:ext uri="{FF2B5EF4-FFF2-40B4-BE49-F238E27FC236}">
                    <a16:creationId xmlns:a16="http://schemas.microsoft.com/office/drawing/2014/main" id="{2489D92A-4FA5-3B47-F50A-50AB5BD98F4C}"/>
                  </a:ext>
                </a:extLst>
              </p:cNvPr>
              <p:cNvGrpSpPr/>
              <p:nvPr/>
            </p:nvGrpSpPr>
            <p:grpSpPr>
              <a:xfrm>
                <a:off x="3571868" y="706382"/>
                <a:ext cx="5214974" cy="1071570"/>
                <a:chOff x="4427972" y="928676"/>
                <a:chExt cx="5299086" cy="1071570"/>
              </a:xfrm>
            </p:grpSpPr>
            <p:sp>
              <p:nvSpPr>
                <p:cNvPr id="17" name="Rounded Rectangle 13">
                  <a:extLst>
                    <a:ext uri="{FF2B5EF4-FFF2-40B4-BE49-F238E27FC236}">
                      <a16:creationId xmlns:a16="http://schemas.microsoft.com/office/drawing/2014/main" id="{B0245493-D57A-EB1C-5612-9A3D6475D524}"/>
                    </a:ext>
                  </a:extLst>
                </p:cNvPr>
                <p:cNvSpPr/>
                <p:nvPr/>
              </p:nvSpPr>
              <p:spPr>
                <a:xfrm>
                  <a:off x="4427972" y="928676"/>
                  <a:ext cx="5299086" cy="107157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8" name="Rounded Rectangle 14">
                  <a:extLst>
                    <a:ext uri="{FF2B5EF4-FFF2-40B4-BE49-F238E27FC236}">
                      <a16:creationId xmlns:a16="http://schemas.microsoft.com/office/drawing/2014/main" id="{49939837-C6BB-124E-1093-FFDCCF31C2D9}"/>
                    </a:ext>
                  </a:extLst>
                </p:cNvPr>
                <p:cNvSpPr/>
                <p:nvPr/>
              </p:nvSpPr>
              <p:spPr>
                <a:xfrm>
                  <a:off x="4500562" y="1000114"/>
                  <a:ext cx="5082468" cy="928694"/>
                </a:xfrm>
                <a:prstGeom prst="roundRect">
                  <a:avLst/>
                </a:prstGeom>
                <a:noFill/>
                <a:ln w="19050">
                  <a:solidFill>
                    <a:srgbClr val="FF0066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F9051D-DDD7-6B97-76F3-1A85FB479C46}"/>
                  </a:ext>
                </a:extLst>
              </p:cNvPr>
              <p:cNvSpPr txBox="1"/>
              <p:nvPr/>
            </p:nvSpPr>
            <p:spPr>
              <a:xfrm>
                <a:off x="3643303" y="825445"/>
                <a:ext cx="5143539" cy="86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66"/>
                    </a:solidFill>
                  </a:rPr>
                  <a:t>1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CBFC8A-DE1A-5A51-0C38-FA6BE56CB70F}"/>
                </a:ext>
              </a:extLst>
            </p:cNvPr>
            <p:cNvGrpSpPr/>
            <p:nvPr/>
          </p:nvGrpSpPr>
          <p:grpSpPr>
            <a:xfrm>
              <a:off x="2339752" y="1036903"/>
              <a:ext cx="576064" cy="648072"/>
              <a:chOff x="3571868" y="706382"/>
              <a:chExt cx="5214974" cy="10715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0" name="Group 8">
                <a:extLst>
                  <a:ext uri="{FF2B5EF4-FFF2-40B4-BE49-F238E27FC236}">
                    <a16:creationId xmlns:a16="http://schemas.microsoft.com/office/drawing/2014/main" id="{2489D92A-4FA5-3B47-F50A-50AB5BD98F4C}"/>
                  </a:ext>
                </a:extLst>
              </p:cNvPr>
              <p:cNvGrpSpPr/>
              <p:nvPr/>
            </p:nvGrpSpPr>
            <p:grpSpPr>
              <a:xfrm>
                <a:off x="3571868" y="706382"/>
                <a:ext cx="5214974" cy="1071570"/>
                <a:chOff x="4427972" y="928676"/>
                <a:chExt cx="5299086" cy="1071570"/>
              </a:xfrm>
            </p:grpSpPr>
            <p:sp>
              <p:nvSpPr>
                <p:cNvPr id="22" name="Rounded Rectangle 13">
                  <a:extLst>
                    <a:ext uri="{FF2B5EF4-FFF2-40B4-BE49-F238E27FC236}">
                      <a16:creationId xmlns:a16="http://schemas.microsoft.com/office/drawing/2014/main" id="{B0245493-D57A-EB1C-5612-9A3D6475D524}"/>
                    </a:ext>
                  </a:extLst>
                </p:cNvPr>
                <p:cNvSpPr/>
                <p:nvPr/>
              </p:nvSpPr>
              <p:spPr>
                <a:xfrm>
                  <a:off x="4427972" y="928676"/>
                  <a:ext cx="5299086" cy="107157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3" name="Rounded Rectangle 14">
                  <a:extLst>
                    <a:ext uri="{FF2B5EF4-FFF2-40B4-BE49-F238E27FC236}">
                      <a16:creationId xmlns:a16="http://schemas.microsoft.com/office/drawing/2014/main" id="{49939837-C6BB-124E-1093-FFDCCF31C2D9}"/>
                    </a:ext>
                  </a:extLst>
                </p:cNvPr>
                <p:cNvSpPr/>
                <p:nvPr/>
              </p:nvSpPr>
              <p:spPr>
                <a:xfrm>
                  <a:off x="4500562" y="1000114"/>
                  <a:ext cx="5082468" cy="928694"/>
                </a:xfrm>
                <a:prstGeom prst="roundRect">
                  <a:avLst/>
                </a:prstGeom>
                <a:noFill/>
                <a:ln w="19050">
                  <a:solidFill>
                    <a:srgbClr val="FF0066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F9051D-DDD7-6B97-76F3-1A85FB479C46}"/>
                  </a:ext>
                </a:extLst>
              </p:cNvPr>
              <p:cNvSpPr txBox="1"/>
              <p:nvPr/>
            </p:nvSpPr>
            <p:spPr>
              <a:xfrm>
                <a:off x="3643303" y="825445"/>
                <a:ext cx="5143539" cy="86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66"/>
                    </a:solidFill>
                  </a:rPr>
                  <a:t>2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4CBFC8A-DE1A-5A51-0C38-FA6BE56CB70F}"/>
                </a:ext>
              </a:extLst>
            </p:cNvPr>
            <p:cNvGrpSpPr/>
            <p:nvPr/>
          </p:nvGrpSpPr>
          <p:grpSpPr>
            <a:xfrm>
              <a:off x="3945776" y="1046485"/>
              <a:ext cx="576064" cy="648072"/>
              <a:chOff x="3571868" y="706382"/>
              <a:chExt cx="5214974" cy="10715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5" name="Group 8">
                <a:extLst>
                  <a:ext uri="{FF2B5EF4-FFF2-40B4-BE49-F238E27FC236}">
                    <a16:creationId xmlns:a16="http://schemas.microsoft.com/office/drawing/2014/main" id="{2489D92A-4FA5-3B47-F50A-50AB5BD98F4C}"/>
                  </a:ext>
                </a:extLst>
              </p:cNvPr>
              <p:cNvGrpSpPr/>
              <p:nvPr/>
            </p:nvGrpSpPr>
            <p:grpSpPr>
              <a:xfrm>
                <a:off x="3571868" y="706382"/>
                <a:ext cx="5214974" cy="1071570"/>
                <a:chOff x="4427972" y="928676"/>
                <a:chExt cx="5299086" cy="1071570"/>
              </a:xfrm>
            </p:grpSpPr>
            <p:sp>
              <p:nvSpPr>
                <p:cNvPr id="27" name="Rounded Rectangle 13">
                  <a:extLst>
                    <a:ext uri="{FF2B5EF4-FFF2-40B4-BE49-F238E27FC236}">
                      <a16:creationId xmlns:a16="http://schemas.microsoft.com/office/drawing/2014/main" id="{B0245493-D57A-EB1C-5612-9A3D6475D524}"/>
                    </a:ext>
                  </a:extLst>
                </p:cNvPr>
                <p:cNvSpPr/>
                <p:nvPr/>
              </p:nvSpPr>
              <p:spPr>
                <a:xfrm>
                  <a:off x="4427972" y="928676"/>
                  <a:ext cx="5299086" cy="107157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8" name="Rounded Rectangle 14">
                  <a:extLst>
                    <a:ext uri="{FF2B5EF4-FFF2-40B4-BE49-F238E27FC236}">
                      <a16:creationId xmlns:a16="http://schemas.microsoft.com/office/drawing/2014/main" id="{49939837-C6BB-124E-1093-FFDCCF31C2D9}"/>
                    </a:ext>
                  </a:extLst>
                </p:cNvPr>
                <p:cNvSpPr/>
                <p:nvPr/>
              </p:nvSpPr>
              <p:spPr>
                <a:xfrm>
                  <a:off x="4500562" y="1000114"/>
                  <a:ext cx="5082468" cy="928694"/>
                </a:xfrm>
                <a:prstGeom prst="roundRect">
                  <a:avLst/>
                </a:prstGeom>
                <a:noFill/>
                <a:ln w="19050">
                  <a:solidFill>
                    <a:srgbClr val="FF0066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F9051D-DDD7-6B97-76F3-1A85FB479C46}"/>
                  </a:ext>
                </a:extLst>
              </p:cNvPr>
              <p:cNvSpPr txBox="1"/>
              <p:nvPr/>
            </p:nvSpPr>
            <p:spPr>
              <a:xfrm>
                <a:off x="3643303" y="825445"/>
                <a:ext cx="5143539" cy="86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66"/>
                    </a:solidFill>
                  </a:rPr>
                  <a:t>3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73753" y="4290228"/>
              <a:ext cx="3695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sv-SE" sz="2400" dirty="0" smtClean="0">
                  <a:latin typeface="+mj-lt"/>
                  <a:cs typeface="Arial" panose="020B0604020202020204" pitchFamily="34" charset="0"/>
                </a:rPr>
                <a:t>Gerak langkah samping kiri. </a:t>
              </a:r>
              <a:endParaRPr lang="sv-SE" sz="24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60032" y="1027321"/>
            <a:ext cx="4067024" cy="3718180"/>
            <a:chOff x="4998127" y="1027321"/>
            <a:chExt cx="4067024" cy="37181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782" y="1285253"/>
              <a:ext cx="4009714" cy="3014689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4CBFC8A-DE1A-5A51-0C38-FA6BE56CB70F}"/>
                </a:ext>
              </a:extLst>
            </p:cNvPr>
            <p:cNvGrpSpPr/>
            <p:nvPr/>
          </p:nvGrpSpPr>
          <p:grpSpPr>
            <a:xfrm>
              <a:off x="5020689" y="1027321"/>
              <a:ext cx="576064" cy="648072"/>
              <a:chOff x="3571868" y="706382"/>
              <a:chExt cx="5214974" cy="10715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7" name="Group 8">
                <a:extLst>
                  <a:ext uri="{FF2B5EF4-FFF2-40B4-BE49-F238E27FC236}">
                    <a16:creationId xmlns:a16="http://schemas.microsoft.com/office/drawing/2014/main" id="{2489D92A-4FA5-3B47-F50A-50AB5BD98F4C}"/>
                  </a:ext>
                </a:extLst>
              </p:cNvPr>
              <p:cNvGrpSpPr/>
              <p:nvPr/>
            </p:nvGrpSpPr>
            <p:grpSpPr>
              <a:xfrm>
                <a:off x="3571868" y="706382"/>
                <a:ext cx="5214974" cy="1071570"/>
                <a:chOff x="4427972" y="928676"/>
                <a:chExt cx="5299086" cy="1071570"/>
              </a:xfrm>
            </p:grpSpPr>
            <p:sp>
              <p:nvSpPr>
                <p:cNvPr id="39" name="Rounded Rectangle 13">
                  <a:extLst>
                    <a:ext uri="{FF2B5EF4-FFF2-40B4-BE49-F238E27FC236}">
                      <a16:creationId xmlns:a16="http://schemas.microsoft.com/office/drawing/2014/main" id="{B0245493-D57A-EB1C-5612-9A3D6475D524}"/>
                    </a:ext>
                  </a:extLst>
                </p:cNvPr>
                <p:cNvSpPr/>
                <p:nvPr/>
              </p:nvSpPr>
              <p:spPr>
                <a:xfrm>
                  <a:off x="4427972" y="928676"/>
                  <a:ext cx="5299086" cy="107157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" name="Rounded Rectangle 14">
                  <a:extLst>
                    <a:ext uri="{FF2B5EF4-FFF2-40B4-BE49-F238E27FC236}">
                      <a16:creationId xmlns:a16="http://schemas.microsoft.com/office/drawing/2014/main" id="{49939837-C6BB-124E-1093-FFDCCF31C2D9}"/>
                    </a:ext>
                  </a:extLst>
                </p:cNvPr>
                <p:cNvSpPr/>
                <p:nvPr/>
              </p:nvSpPr>
              <p:spPr>
                <a:xfrm>
                  <a:off x="4500562" y="1000114"/>
                  <a:ext cx="5082468" cy="928694"/>
                </a:xfrm>
                <a:prstGeom prst="roundRect">
                  <a:avLst/>
                </a:prstGeom>
                <a:noFill/>
                <a:ln w="19050">
                  <a:solidFill>
                    <a:srgbClr val="FF0066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F9051D-DDD7-6B97-76F3-1A85FB479C46}"/>
                  </a:ext>
                </a:extLst>
              </p:cNvPr>
              <p:cNvSpPr txBox="1"/>
              <p:nvPr/>
            </p:nvSpPr>
            <p:spPr>
              <a:xfrm>
                <a:off x="3643303" y="825445"/>
                <a:ext cx="5143539" cy="86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66"/>
                    </a:solidFill>
                  </a:rPr>
                  <a:t>1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CBFC8A-DE1A-5A51-0C38-FA6BE56CB70F}"/>
                </a:ext>
              </a:extLst>
            </p:cNvPr>
            <p:cNvGrpSpPr/>
            <p:nvPr/>
          </p:nvGrpSpPr>
          <p:grpSpPr>
            <a:xfrm>
              <a:off x="6883063" y="1027321"/>
              <a:ext cx="576064" cy="648072"/>
              <a:chOff x="3571868" y="706382"/>
              <a:chExt cx="5214974" cy="10715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2" name="Group 8">
                <a:extLst>
                  <a:ext uri="{FF2B5EF4-FFF2-40B4-BE49-F238E27FC236}">
                    <a16:creationId xmlns:a16="http://schemas.microsoft.com/office/drawing/2014/main" id="{2489D92A-4FA5-3B47-F50A-50AB5BD98F4C}"/>
                  </a:ext>
                </a:extLst>
              </p:cNvPr>
              <p:cNvGrpSpPr/>
              <p:nvPr/>
            </p:nvGrpSpPr>
            <p:grpSpPr>
              <a:xfrm>
                <a:off x="3571868" y="706382"/>
                <a:ext cx="5214974" cy="1071570"/>
                <a:chOff x="4427972" y="928676"/>
                <a:chExt cx="5299086" cy="1071570"/>
              </a:xfrm>
            </p:grpSpPr>
            <p:sp>
              <p:nvSpPr>
                <p:cNvPr id="44" name="Rounded Rectangle 13">
                  <a:extLst>
                    <a:ext uri="{FF2B5EF4-FFF2-40B4-BE49-F238E27FC236}">
                      <a16:creationId xmlns:a16="http://schemas.microsoft.com/office/drawing/2014/main" id="{B0245493-D57A-EB1C-5612-9A3D6475D524}"/>
                    </a:ext>
                  </a:extLst>
                </p:cNvPr>
                <p:cNvSpPr/>
                <p:nvPr/>
              </p:nvSpPr>
              <p:spPr>
                <a:xfrm>
                  <a:off x="4427972" y="928676"/>
                  <a:ext cx="5299086" cy="107157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5" name="Rounded Rectangle 14">
                  <a:extLst>
                    <a:ext uri="{FF2B5EF4-FFF2-40B4-BE49-F238E27FC236}">
                      <a16:creationId xmlns:a16="http://schemas.microsoft.com/office/drawing/2014/main" id="{49939837-C6BB-124E-1093-FFDCCF31C2D9}"/>
                    </a:ext>
                  </a:extLst>
                </p:cNvPr>
                <p:cNvSpPr/>
                <p:nvPr/>
              </p:nvSpPr>
              <p:spPr>
                <a:xfrm>
                  <a:off x="4500562" y="1000114"/>
                  <a:ext cx="5082468" cy="928694"/>
                </a:xfrm>
                <a:prstGeom prst="roundRect">
                  <a:avLst/>
                </a:prstGeom>
                <a:noFill/>
                <a:ln w="19050">
                  <a:solidFill>
                    <a:srgbClr val="FF0066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F9051D-DDD7-6B97-76F3-1A85FB479C46}"/>
                  </a:ext>
                </a:extLst>
              </p:cNvPr>
              <p:cNvSpPr txBox="1"/>
              <p:nvPr/>
            </p:nvSpPr>
            <p:spPr>
              <a:xfrm>
                <a:off x="3643303" y="825445"/>
                <a:ext cx="5143539" cy="86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66"/>
                    </a:solidFill>
                  </a:rPr>
                  <a:t>2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CBFC8A-DE1A-5A51-0C38-FA6BE56CB70F}"/>
                </a:ext>
              </a:extLst>
            </p:cNvPr>
            <p:cNvGrpSpPr/>
            <p:nvPr/>
          </p:nvGrpSpPr>
          <p:grpSpPr>
            <a:xfrm>
              <a:off x="8489087" y="1036903"/>
              <a:ext cx="576064" cy="648072"/>
              <a:chOff x="3571868" y="706382"/>
              <a:chExt cx="5214974" cy="10715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7" name="Group 8">
                <a:extLst>
                  <a:ext uri="{FF2B5EF4-FFF2-40B4-BE49-F238E27FC236}">
                    <a16:creationId xmlns:a16="http://schemas.microsoft.com/office/drawing/2014/main" id="{2489D92A-4FA5-3B47-F50A-50AB5BD98F4C}"/>
                  </a:ext>
                </a:extLst>
              </p:cNvPr>
              <p:cNvGrpSpPr/>
              <p:nvPr/>
            </p:nvGrpSpPr>
            <p:grpSpPr>
              <a:xfrm>
                <a:off x="3571868" y="706382"/>
                <a:ext cx="5214974" cy="1071570"/>
                <a:chOff x="4427972" y="928676"/>
                <a:chExt cx="5299086" cy="1071570"/>
              </a:xfrm>
            </p:grpSpPr>
            <p:sp>
              <p:nvSpPr>
                <p:cNvPr id="49" name="Rounded Rectangle 13">
                  <a:extLst>
                    <a:ext uri="{FF2B5EF4-FFF2-40B4-BE49-F238E27FC236}">
                      <a16:creationId xmlns:a16="http://schemas.microsoft.com/office/drawing/2014/main" id="{B0245493-D57A-EB1C-5612-9A3D6475D524}"/>
                    </a:ext>
                  </a:extLst>
                </p:cNvPr>
                <p:cNvSpPr/>
                <p:nvPr/>
              </p:nvSpPr>
              <p:spPr>
                <a:xfrm>
                  <a:off x="4427972" y="928676"/>
                  <a:ext cx="5299086" cy="107157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0" name="Rounded Rectangle 14">
                  <a:extLst>
                    <a:ext uri="{FF2B5EF4-FFF2-40B4-BE49-F238E27FC236}">
                      <a16:creationId xmlns:a16="http://schemas.microsoft.com/office/drawing/2014/main" id="{49939837-C6BB-124E-1093-FFDCCF31C2D9}"/>
                    </a:ext>
                  </a:extLst>
                </p:cNvPr>
                <p:cNvSpPr/>
                <p:nvPr/>
              </p:nvSpPr>
              <p:spPr>
                <a:xfrm>
                  <a:off x="4500562" y="1000114"/>
                  <a:ext cx="5082468" cy="928694"/>
                </a:xfrm>
                <a:prstGeom prst="roundRect">
                  <a:avLst/>
                </a:prstGeom>
                <a:noFill/>
                <a:ln w="19050">
                  <a:solidFill>
                    <a:srgbClr val="FF0066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7F9051D-DDD7-6B97-76F3-1A85FB479C46}"/>
                  </a:ext>
                </a:extLst>
              </p:cNvPr>
              <p:cNvSpPr txBox="1"/>
              <p:nvPr/>
            </p:nvSpPr>
            <p:spPr>
              <a:xfrm>
                <a:off x="3643303" y="825445"/>
                <a:ext cx="5143539" cy="86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66"/>
                    </a:solidFill>
                  </a:rPr>
                  <a:t>3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998127" y="4283836"/>
              <a:ext cx="4038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631825" algn="l"/>
                </a:tabLst>
              </a:pPr>
              <a:r>
                <a:rPr lang="sv-SE" sz="2400" dirty="0" smtClean="0">
                  <a:latin typeface="+mj-lt"/>
                  <a:cs typeface="Arial" panose="020B0604020202020204" pitchFamily="34" charset="0"/>
                </a:rPr>
                <a:t>Gerak langkah samping kanan. </a:t>
              </a:r>
              <a:endParaRPr lang="sv-SE" sz="24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450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438" y="142858"/>
            <a:ext cx="4932610" cy="733044"/>
            <a:chOff x="295276" y="214296"/>
            <a:chExt cx="6021634" cy="73304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6021634" cy="73304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6275" y="267070"/>
              <a:ext cx="5376917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an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Ayunan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Lengan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55576" y="1491630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gerak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ayunan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lengan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dirty="0" err="1"/>
              <a:t>ialah</a:t>
            </a:r>
            <a:r>
              <a:rPr lang="en-US" sz="2800" dirty="0"/>
              <a:t> </a:t>
            </a:r>
            <a:r>
              <a:rPr lang="en-US" sz="2800" dirty="0" err="1"/>
              <a:t>mengayunkan</a:t>
            </a:r>
            <a:r>
              <a:rPr lang="en-US" sz="2800" dirty="0"/>
              <a:t> </a:t>
            </a:r>
            <a:r>
              <a:rPr lang="en-US" sz="2800" dirty="0" err="1"/>
              <a:t>lengan</a:t>
            </a:r>
            <a:r>
              <a:rPr lang="en-US" sz="2800" dirty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/>
              <a:t>arah</a:t>
            </a:r>
            <a:r>
              <a:rPr lang="en-US" sz="2800" dirty="0"/>
              <a:t>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538" y="135727"/>
            <a:ext cx="1387564" cy="552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47" b="100000" l="65450" r="100000">
                        <a14:foregroundMark x1="88254" y1="77913" x2="88254" y2="77913"/>
                        <a14:foregroundMark x1="88254" y1="77023" x2="88254" y2="77023"/>
                        <a14:foregroundMark x1="87831" y1="74676" x2="87831" y2="74676"/>
                        <a14:foregroundMark x1="89259" y1="81553" x2="89259" y2="81553"/>
                        <a14:foregroundMark x1="89788" y1="84951" x2="89788" y2="84951"/>
                        <a14:foregroundMark x1="90529" y1="87298" x2="90529" y2="87298"/>
                        <a14:foregroundMark x1="87407" y1="71683" x2="87407" y2="71683"/>
                        <a14:foregroundMark x1="86032" y1="67557" x2="86032" y2="67557"/>
                        <a14:foregroundMark x1="92487" y1="94984" x2="92487" y2="94984"/>
                        <a14:foregroundMark x1="91640" y1="91181" x2="91640" y2="91181"/>
                        <a14:foregroundMark x1="91481" y1="90939" x2="91481" y2="90939"/>
                        <a14:foregroundMark x1="85185" y1="64806" x2="85185" y2="64806"/>
                        <a14:foregroundMark x1="72275" y1="90049" x2="72275" y2="90049"/>
                        <a14:foregroundMark x1="71905" y1="88835" x2="71905" y2="88835"/>
                        <a14:foregroundMark x1="70476" y1="90291" x2="70476" y2="90291"/>
                        <a14:foregroundMark x1="72698" y1="91990" x2="72698" y2="91990"/>
                        <a14:foregroundMark x1="79577" y1="95874" x2="79577" y2="95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66" t="9401"/>
          <a:stretch/>
        </p:blipFill>
        <p:spPr>
          <a:xfrm>
            <a:off x="5868144" y="1072970"/>
            <a:ext cx="1964032" cy="33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65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68701"/>
            <a:ext cx="5414105" cy="3540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59073"/>
            <a:ext cx="5253638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 </a:t>
            </a:r>
            <a:r>
              <a:rPr lang="nn-NO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Ayunan Satu Lengan ke Depan 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123478"/>
            <a:ext cx="1387564" cy="552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2555776" y="915566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3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1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4519830" y="915566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8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6771916" y="915566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3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3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28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/>
        </p:blipFill>
        <p:spPr>
          <a:xfrm>
            <a:off x="2123728" y="1576204"/>
            <a:ext cx="5373905" cy="3086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59073"/>
            <a:ext cx="5253638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 </a:t>
            </a:r>
            <a:r>
              <a:rPr lang="nn-NO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Ayunan Satu Lengan ke </a:t>
            </a:r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Samping 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123478"/>
            <a:ext cx="1387564" cy="552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2257387" y="872361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3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1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3707904" y="872361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8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5001102" y="872361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3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3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6228184" y="872361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8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9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4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678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0"/>
          <a:stretch/>
        </p:blipFill>
        <p:spPr>
          <a:xfrm>
            <a:off x="1930727" y="1707654"/>
            <a:ext cx="5282546" cy="2931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59073"/>
            <a:ext cx="5253638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 </a:t>
            </a:r>
            <a:r>
              <a:rPr lang="nn-NO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Ayunan </a:t>
            </a:r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Dua </a:t>
            </a:r>
            <a:r>
              <a:rPr lang="nn-NO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Lengan ke </a:t>
            </a:r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Samping 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123478"/>
            <a:ext cx="1387564" cy="552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2123728" y="915566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3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1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3851920" y="915566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8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6228184" y="915566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23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3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926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12200" r="9422" b="10801"/>
          <a:stretch/>
        </p:blipFill>
        <p:spPr>
          <a:xfrm>
            <a:off x="2237627" y="1440623"/>
            <a:ext cx="4668746" cy="3292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59073"/>
            <a:ext cx="6696744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 </a:t>
            </a:r>
            <a:r>
              <a:rPr lang="nn-NO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Ayunan </a:t>
            </a:r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Dua </a:t>
            </a:r>
            <a:r>
              <a:rPr lang="nn-NO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Lengan ke </a:t>
            </a:r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Depan dan Belakang 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123478"/>
            <a:ext cx="1387564" cy="552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2915816" y="915566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3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1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5364088" y="915566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8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105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t="17801" r="20309" b="2400"/>
          <a:stretch/>
        </p:blipFill>
        <p:spPr>
          <a:xfrm>
            <a:off x="3059832" y="1609009"/>
            <a:ext cx="3456384" cy="3078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59073"/>
            <a:ext cx="5832648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 </a:t>
            </a:r>
            <a:r>
              <a:rPr lang="nn-NO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Ayunan </a:t>
            </a:r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Dua Lengan Silang </a:t>
            </a:r>
            <a:r>
              <a:rPr lang="nn-NO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ke </a:t>
            </a:r>
            <a:r>
              <a:rPr lang="nn-NO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Depan 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123478"/>
            <a:ext cx="1387564" cy="552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3491880" y="915566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3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1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CBFC8A-DE1A-5A51-0C38-FA6BE56CB70F}"/>
              </a:ext>
            </a:extLst>
          </p:cNvPr>
          <p:cNvGrpSpPr/>
          <p:nvPr/>
        </p:nvGrpSpPr>
        <p:grpSpPr>
          <a:xfrm>
            <a:off x="5436096" y="915566"/>
            <a:ext cx="576064" cy="648072"/>
            <a:chOff x="3571868" y="706382"/>
            <a:chExt cx="5214974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2489D92A-4FA5-3B47-F50A-50AB5BD98F4C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071570"/>
              <a:chOff x="4427972" y="928676"/>
              <a:chExt cx="5299086" cy="1071570"/>
            </a:xfrm>
          </p:grpSpPr>
          <p:sp>
            <p:nvSpPr>
              <p:cNvPr id="18" name="Rounded Rectangle 13">
                <a:extLst>
                  <a:ext uri="{FF2B5EF4-FFF2-40B4-BE49-F238E27FC236}">
                    <a16:creationId xmlns:a16="http://schemas.microsoft.com/office/drawing/2014/main" id="{B0245493-D57A-EB1C-5612-9A3D6475D524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07157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14">
                <a:extLst>
                  <a:ext uri="{FF2B5EF4-FFF2-40B4-BE49-F238E27FC236}">
                    <a16:creationId xmlns:a16="http://schemas.microsoft.com/office/drawing/2014/main" id="{49939837-C6BB-124E-1093-FFDCCF31C2D9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928694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F9051D-DDD7-6B97-76F3-1A85FB479C46}"/>
                </a:ext>
              </a:extLst>
            </p:cNvPr>
            <p:cNvSpPr txBox="1"/>
            <p:nvPr/>
          </p:nvSpPr>
          <p:spPr>
            <a:xfrm>
              <a:off x="3643303" y="825445"/>
              <a:ext cx="5143539" cy="86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66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716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214296"/>
            <a:ext cx="7380313" cy="733044"/>
            <a:chOff x="295275" y="214296"/>
            <a:chExt cx="7380313" cy="733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5" y="214296"/>
              <a:ext cx="7380313" cy="7330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20292" y="276463"/>
              <a:ext cx="6639272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Keseimbangan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dengan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Satu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Kaki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70" y="1153162"/>
            <a:ext cx="4431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sv-SE" sz="2800" b="1" dirty="0" smtClean="0">
                <a:solidFill>
                  <a:srgbClr val="F0618B"/>
                </a:solidFill>
                <a:latin typeface="+mj-lt"/>
                <a:cs typeface="Arial" panose="020B0604020202020204" pitchFamily="34" charset="0"/>
              </a:rPr>
              <a:t>Gerak </a:t>
            </a:r>
            <a:r>
              <a:rPr lang="sv-SE" sz="2800" b="1" dirty="0">
                <a:solidFill>
                  <a:srgbClr val="F0618B"/>
                </a:solidFill>
                <a:latin typeface="+mj-lt"/>
                <a:cs typeface="Arial" panose="020B0604020202020204" pitchFamily="34" charset="0"/>
              </a:rPr>
              <a:t>keseimbangan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adalah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gerakan mempertahankan 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keseimbangan tubuh saat ditempatkan </a:t>
            </a:r>
            <a:r>
              <a:rPr lang="sv-SE" sz="2400" dirty="0" smtClean="0">
                <a:latin typeface="+mj-lt"/>
                <a:cs typeface="Arial" panose="020B0604020202020204" pitchFamily="34" charset="0"/>
              </a:rPr>
              <a:t>di berbagai posisi.</a:t>
            </a:r>
            <a:endParaRPr lang="sv-SE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6" b="97441" l="34155" r="66758"/>
                    </a14:imgEffect>
                  </a14:imgLayer>
                </a14:imgProps>
              </a:ext>
            </a:extLst>
          </a:blip>
          <a:srcRect l="33820" r="32741"/>
          <a:stretch/>
        </p:blipFill>
        <p:spPr>
          <a:xfrm>
            <a:off x="4897533" y="1378019"/>
            <a:ext cx="2232248" cy="33348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669" t="3768" r="1650" b="9569"/>
          <a:stretch>
            <a:fillRect/>
          </a:stretch>
        </p:blipFill>
        <p:spPr bwMode="auto">
          <a:xfrm>
            <a:off x="1" y="-15630"/>
            <a:ext cx="9144032" cy="49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36A9FB-2CF9-B989-771D-53237D433BBE}"/>
              </a:ext>
            </a:extLst>
          </p:cNvPr>
          <p:cNvGrpSpPr/>
          <p:nvPr/>
        </p:nvGrpSpPr>
        <p:grpSpPr>
          <a:xfrm>
            <a:off x="742721" y="2499742"/>
            <a:ext cx="5053416" cy="1731974"/>
            <a:chOff x="3571868" y="706382"/>
            <a:chExt cx="5214974" cy="12264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A55D831B-258C-8617-0651-CEFF2EAE6649}"/>
                </a:ext>
              </a:extLst>
            </p:cNvPr>
            <p:cNvGrpSpPr/>
            <p:nvPr/>
          </p:nvGrpSpPr>
          <p:grpSpPr>
            <a:xfrm>
              <a:off x="3571868" y="706382"/>
              <a:ext cx="5214974" cy="1226407"/>
              <a:chOff x="4427972" y="928676"/>
              <a:chExt cx="5299086" cy="1226407"/>
            </a:xfrm>
          </p:grpSpPr>
          <p:sp>
            <p:nvSpPr>
              <p:cNvPr id="11" name="Rounded Rectangle 13">
                <a:extLst>
                  <a:ext uri="{FF2B5EF4-FFF2-40B4-BE49-F238E27FC236}">
                    <a16:creationId xmlns:a16="http://schemas.microsoft.com/office/drawing/2014/main" id="{1FBEBD1C-6E71-7808-9AA4-BBBCCFE8D3CC}"/>
                  </a:ext>
                </a:extLst>
              </p:cNvPr>
              <p:cNvSpPr/>
              <p:nvPr/>
            </p:nvSpPr>
            <p:spPr>
              <a:xfrm>
                <a:off x="4427972" y="928676"/>
                <a:ext cx="5299086" cy="122640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14">
                <a:extLst>
                  <a:ext uri="{FF2B5EF4-FFF2-40B4-BE49-F238E27FC236}">
                    <a16:creationId xmlns:a16="http://schemas.microsoft.com/office/drawing/2014/main" id="{3D8EFC85-40BF-E553-60F1-7D3F89BDA0A4}"/>
                  </a:ext>
                </a:extLst>
              </p:cNvPr>
              <p:cNvSpPr/>
              <p:nvPr/>
            </p:nvSpPr>
            <p:spPr>
              <a:xfrm>
                <a:off x="4500562" y="1000114"/>
                <a:ext cx="5082468" cy="1074796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7EADB6-8DFA-F35F-3FBD-2D3CC63346E9}"/>
                </a:ext>
              </a:extLst>
            </p:cNvPr>
            <p:cNvSpPr txBox="1"/>
            <p:nvPr/>
          </p:nvSpPr>
          <p:spPr>
            <a:xfrm>
              <a:off x="3719503" y="832546"/>
              <a:ext cx="4977185" cy="980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solidFill>
                    <a:srgbClr val="008080"/>
                  </a:solidFill>
                </a:rPr>
                <a:t>Rangkaian kombinasi gerak ini dilakukan dengan </a:t>
              </a:r>
              <a:r>
                <a:rPr lang="id-ID" sz="2800" b="1" dirty="0">
                  <a:solidFill>
                    <a:srgbClr val="FF0066"/>
                  </a:solidFill>
                </a:rPr>
                <a:t>irama 2/4, 3/4, </a:t>
              </a:r>
              <a:r>
                <a:rPr lang="id-ID" sz="2800" b="1" dirty="0">
                  <a:solidFill>
                    <a:srgbClr val="008080"/>
                  </a:solidFill>
                </a:rPr>
                <a:t>atau</a:t>
              </a:r>
              <a:r>
                <a:rPr lang="id-ID" sz="2800" b="1" dirty="0">
                  <a:solidFill>
                    <a:srgbClr val="FF0066"/>
                  </a:solidFill>
                </a:rPr>
                <a:t> 4/4.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  <p:pic>
        <p:nvPicPr>
          <p:cNvPr id="7" name="Picture 3" descr="G:\Template Bupena Merdeka (Konten QR-Media mengajar)\BAHAN\tokoh 2.png">
            <a:extLst>
              <a:ext uri="{FF2B5EF4-FFF2-40B4-BE49-F238E27FC236}">
                <a16:creationId xmlns:a16="http://schemas.microsoft.com/office/drawing/2014/main" id="{CF2D032B-775B-DDD8-1171-4301165B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5253"/>
          <a:stretch>
            <a:fillRect/>
          </a:stretch>
        </p:blipFill>
        <p:spPr bwMode="auto">
          <a:xfrm>
            <a:off x="6300192" y="1203598"/>
            <a:ext cx="2731925" cy="371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1438" y="142858"/>
            <a:ext cx="4932610" cy="733044"/>
            <a:chOff x="295276" y="214296"/>
            <a:chExt cx="6021634" cy="7330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6021634" cy="73304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76275" y="267070"/>
              <a:ext cx="5376917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an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Ayunan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Lengan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74728" y="953188"/>
            <a:ext cx="5555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rgbClr val="FF0066"/>
                </a:solidFill>
              </a:rPr>
              <a:t>Dalam gerak berirama </a:t>
            </a:r>
            <a:r>
              <a:rPr lang="id-ID" sz="2800" b="1" dirty="0">
                <a:solidFill>
                  <a:srgbClr val="008080"/>
                </a:solidFill>
              </a:rPr>
              <a:t>terdapat berbagai kombinasi gerak langkah kaki dan ayunan tangan.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04215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9662"/>
            <a:ext cx="8010722" cy="2558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934"/>
            <a:ext cx="9144000" cy="554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2D7BA6-64A8-5FBB-B570-FF05CCE03ECB}"/>
              </a:ext>
            </a:extLst>
          </p:cNvPr>
          <p:cNvSpPr txBox="1"/>
          <p:nvPr/>
        </p:nvSpPr>
        <p:spPr>
          <a:xfrm>
            <a:off x="339866" y="483518"/>
            <a:ext cx="5888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 smtClean="0">
                <a:solidFill>
                  <a:srgbClr val="008080"/>
                </a:solidFill>
              </a:rPr>
              <a:t>Kombinasi </a:t>
            </a:r>
            <a:r>
              <a:rPr lang="nn-NO" sz="2800" b="1" dirty="0">
                <a:solidFill>
                  <a:srgbClr val="008080"/>
                </a:solidFill>
              </a:rPr>
              <a:t>Gerak Ayunan Dua Lengan ke Samping dan Belakang 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07450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D3D5A-911F-C0A3-FE14-8BCFC289CBD8}"/>
              </a:ext>
            </a:extLst>
          </p:cNvPr>
          <p:cNvSpPr txBox="1"/>
          <p:nvPr/>
        </p:nvSpPr>
        <p:spPr>
          <a:xfrm>
            <a:off x="395536" y="540149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Kombinasi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Gerak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Ayunan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Dua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Lengan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Silang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ke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Depan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dengan</a:t>
            </a:r>
            <a:r>
              <a:rPr lang="en-US" sz="2800" b="1" dirty="0" smtClean="0">
                <a:solidFill>
                  <a:srgbClr val="008080"/>
                </a:solidFill>
              </a:rPr>
              <a:t> Kaki </a:t>
            </a:r>
            <a:r>
              <a:rPr lang="en-US" sz="2800" b="1" dirty="0" err="1">
                <a:solidFill>
                  <a:srgbClr val="008080"/>
                </a:solidFill>
              </a:rPr>
              <a:t>Melangkah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ke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Samping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2"/>
          <a:stretch/>
        </p:blipFill>
        <p:spPr>
          <a:xfrm>
            <a:off x="1390048" y="1687218"/>
            <a:ext cx="3131840" cy="2540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2"/>
          <a:stretch/>
        </p:blipFill>
        <p:spPr>
          <a:xfrm>
            <a:off x="4608512" y="1687218"/>
            <a:ext cx="3131840" cy="25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52365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560C39-3C76-7E39-FF37-C7892899B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35646"/>
            <a:ext cx="7056784" cy="2655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D3D5A-911F-C0A3-FE14-8BCFC289CBD8}"/>
              </a:ext>
            </a:extLst>
          </p:cNvPr>
          <p:cNvSpPr txBox="1"/>
          <p:nvPr/>
        </p:nvSpPr>
        <p:spPr>
          <a:xfrm>
            <a:off x="395536" y="540149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Kombinasi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Gerak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Ayunan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Lengan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ke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Atas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dengan</a:t>
            </a:r>
            <a:r>
              <a:rPr lang="en-US" sz="2800" b="1" dirty="0">
                <a:solidFill>
                  <a:srgbClr val="008080"/>
                </a:solidFill>
              </a:rPr>
              <a:t> Kaki </a:t>
            </a:r>
            <a:r>
              <a:rPr lang="en-US" sz="2800" b="1" dirty="0" err="1">
                <a:solidFill>
                  <a:srgbClr val="008080"/>
                </a:solidFill>
              </a:rPr>
              <a:t>Melangkah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ke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Depan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7134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1" b="16400"/>
          <a:stretch/>
        </p:blipFill>
        <p:spPr>
          <a:xfrm>
            <a:off x="1456965" y="1666532"/>
            <a:ext cx="6230070" cy="2836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D3D5A-911F-C0A3-FE14-8BCFC289CBD8}"/>
              </a:ext>
            </a:extLst>
          </p:cNvPr>
          <p:cNvSpPr txBox="1"/>
          <p:nvPr/>
        </p:nvSpPr>
        <p:spPr>
          <a:xfrm>
            <a:off x="395536" y="540149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Kombinasi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Gerak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Ayunan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Kedua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Lengan</a:t>
            </a:r>
            <a:r>
              <a:rPr lang="en-US" sz="2800" b="1" dirty="0">
                <a:solidFill>
                  <a:srgbClr val="008080"/>
                </a:solidFill>
              </a:rPr>
              <a:t/>
            </a:r>
            <a:br>
              <a:rPr lang="en-US" sz="2800" b="1" dirty="0">
                <a:solidFill>
                  <a:srgbClr val="008080"/>
                </a:solidFill>
              </a:rPr>
            </a:br>
            <a:r>
              <a:rPr lang="en-US" sz="2800" b="1" dirty="0" err="1">
                <a:solidFill>
                  <a:srgbClr val="008080"/>
                </a:solidFill>
              </a:rPr>
              <a:t>Ditarik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ke</a:t>
            </a:r>
            <a:r>
              <a:rPr lang="en-US" sz="2800" b="1" dirty="0">
                <a:solidFill>
                  <a:srgbClr val="008080"/>
                </a:solidFill>
              </a:rPr>
              <a:t> Dada </a:t>
            </a:r>
            <a:r>
              <a:rPr lang="en-US" sz="2800" b="1" dirty="0" err="1">
                <a:solidFill>
                  <a:srgbClr val="008080"/>
                </a:solidFill>
              </a:rPr>
              <a:t>dan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Didorong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ke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Depan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62669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D3D5A-911F-C0A3-FE14-8BCFC289CBD8}"/>
              </a:ext>
            </a:extLst>
          </p:cNvPr>
          <p:cNvSpPr txBox="1"/>
          <p:nvPr/>
        </p:nvSpPr>
        <p:spPr>
          <a:xfrm>
            <a:off x="395536" y="540149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Kombinasi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Gerak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Ayunan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Satu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Lengan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ke</a:t>
            </a:r>
            <a:r>
              <a:rPr lang="en-US" sz="2800" b="1" dirty="0">
                <a:solidFill>
                  <a:srgbClr val="008080"/>
                </a:solidFill>
              </a:rPr>
              <a:t> Kaki </a:t>
            </a:r>
            <a:r>
              <a:rPr lang="en-US" sz="2800" b="1" dirty="0" err="1">
                <a:solidFill>
                  <a:srgbClr val="008080"/>
                </a:solidFill>
              </a:rPr>
              <a:t>Kanan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dan</a:t>
            </a:r>
            <a:r>
              <a:rPr lang="en-US" sz="2800" b="1" dirty="0">
                <a:solidFill>
                  <a:srgbClr val="008080"/>
                </a:solidFill>
              </a:rPr>
              <a:t> Kiri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2" y="1677299"/>
            <a:ext cx="6516216" cy="27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2812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:\Template Bupena Merdeka (Konten QR-Media mengajar)\BACKGROUND\kotak 1.jpg">
            <a:extLst>
              <a:ext uri="{FF2B5EF4-FFF2-40B4-BE49-F238E27FC236}">
                <a16:creationId xmlns:a16="http://schemas.microsoft.com/office/drawing/2014/main" id="{90DDC6C5-295B-8495-AE78-12587EB9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353"/>
            <a:ext cx="9180512" cy="50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83768" y="390214"/>
            <a:ext cx="4608512" cy="3765712"/>
            <a:chOff x="3020785" y="1452603"/>
            <a:chExt cx="4075750" cy="28335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785" y="1452603"/>
              <a:ext cx="4075750" cy="2833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3508577" y="2093549"/>
              <a:ext cx="3333223" cy="1551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3200" b="1" dirty="0">
                  <a:solidFill>
                    <a:srgbClr val="C00000"/>
                  </a:solidFill>
                </a:rPr>
                <a:t>Ayo, peragakanlah gerak-gerak kombinasi yang sudah kalian pelajari.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3" descr="G:\Template Bupena Merdeka (Konten QR-Media mengajar)\BAHAN\tokoh 2.png">
            <a:extLst>
              <a:ext uri="{FF2B5EF4-FFF2-40B4-BE49-F238E27FC236}">
                <a16:creationId xmlns:a16="http://schemas.microsoft.com/office/drawing/2014/main" id="{DE1D746B-6BD1-8F07-93CC-0337BE223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35253"/>
          <a:stretch>
            <a:fillRect/>
          </a:stretch>
        </p:blipFill>
        <p:spPr bwMode="auto">
          <a:xfrm flipH="1">
            <a:off x="236394" y="1275606"/>
            <a:ext cx="2582903" cy="351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027"/>
            <a:ext cx="1341092" cy="432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95449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682A50-8C15-CD78-AAC2-DF6DBD650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31"/>
          <a:stretch/>
        </p:blipFill>
        <p:spPr>
          <a:xfrm>
            <a:off x="5076056" y="379589"/>
            <a:ext cx="3861676" cy="40504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2D7BA6-64A8-5FBB-B570-FF05CCE03ECB}"/>
              </a:ext>
            </a:extLst>
          </p:cNvPr>
          <p:cNvSpPr txBox="1"/>
          <p:nvPr/>
        </p:nvSpPr>
        <p:spPr>
          <a:xfrm>
            <a:off x="687881" y="1136126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namanya</a:t>
            </a:r>
            <a:r>
              <a:rPr lang="en-US" sz="2800" dirty="0"/>
              <a:t>, </a:t>
            </a:r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burung</a:t>
            </a:r>
            <a:r>
              <a:rPr lang="en-US" sz="2800" dirty="0"/>
              <a:t> </a:t>
            </a:r>
            <a:r>
              <a:rPr lang="en-US" sz="2800" dirty="0" err="1"/>
              <a:t>bangau</a:t>
            </a:r>
            <a:r>
              <a:rPr lang="en-US" sz="2800" dirty="0"/>
              <a:t> </a:t>
            </a:r>
            <a:r>
              <a:rPr lang="en-US" sz="2800" dirty="0" err="1"/>
              <a:t>terinspirasi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/>
              <a:t>burung</a:t>
            </a:r>
            <a:r>
              <a:rPr lang="en-US" sz="2800" dirty="0"/>
              <a:t> </a:t>
            </a:r>
            <a:r>
              <a:rPr lang="en-US" sz="2800" dirty="0" err="1"/>
              <a:t>bangau</a:t>
            </a:r>
            <a:r>
              <a:rPr lang="en-US" sz="28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8133DE-EFBE-ADCB-BBAA-26A75288C96E}"/>
              </a:ext>
            </a:extLst>
          </p:cNvPr>
          <p:cNvSpPr txBox="1"/>
          <p:nvPr/>
        </p:nvSpPr>
        <p:spPr>
          <a:xfrm>
            <a:off x="710515" y="3251962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Gerak</a:t>
            </a:r>
            <a:r>
              <a:rPr lang="en-US" sz="2800" dirty="0"/>
              <a:t> </a:t>
            </a:r>
            <a:r>
              <a:rPr lang="en-US" sz="2800" dirty="0" err="1"/>
              <a:t>burung</a:t>
            </a:r>
            <a:r>
              <a:rPr lang="en-US" sz="2800" dirty="0"/>
              <a:t> </a:t>
            </a:r>
            <a:r>
              <a:rPr lang="en-US" sz="2800" dirty="0" err="1"/>
              <a:t>bangau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melatih</a:t>
            </a:r>
            <a:r>
              <a:rPr lang="en-US" sz="2800" dirty="0"/>
              <a:t> </a:t>
            </a:r>
            <a:r>
              <a:rPr lang="en-US" sz="2800" dirty="0" err="1"/>
              <a:t>keseimbangan</a:t>
            </a:r>
            <a:r>
              <a:rPr lang="en-US" sz="2800" dirty="0"/>
              <a:t> statis.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285720" y="267494"/>
            <a:ext cx="4214272" cy="732620"/>
            <a:chOff x="631758" y="1785540"/>
            <a:chExt cx="6116021" cy="7326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8" y="1785540"/>
              <a:ext cx="6116021" cy="7326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1532" y="1921552"/>
              <a:ext cx="58172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smtClean="0">
                  <a:solidFill>
                    <a:srgbClr val="3D52A4"/>
                  </a:solidFill>
                </a:rPr>
                <a:t>1. </a:t>
              </a:r>
              <a:r>
                <a:rPr lang="en-US" sz="2600" b="1" dirty="0" err="1" smtClean="0">
                  <a:solidFill>
                    <a:srgbClr val="3D52A4"/>
                  </a:solidFill>
                </a:rPr>
                <a:t>Gerakan</a:t>
              </a:r>
              <a:r>
                <a:rPr lang="en-US" sz="2600" b="1" dirty="0" smtClean="0">
                  <a:solidFill>
                    <a:srgbClr val="3D52A4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3D52A4"/>
                  </a:solidFill>
                </a:rPr>
                <a:t>Burung</a:t>
              </a:r>
              <a:r>
                <a:rPr lang="en-US" sz="2600" b="1" dirty="0" smtClean="0">
                  <a:solidFill>
                    <a:srgbClr val="3D52A4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3D52A4"/>
                  </a:solidFill>
                </a:rPr>
                <a:t>Bangau</a:t>
              </a:r>
              <a:endParaRPr lang="en-US" sz="2600" b="1" dirty="0" smtClean="0">
                <a:solidFill>
                  <a:srgbClr val="3D52A4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F2C7E0-43F4-A09D-7545-D9249D93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" r="1670" b="-1981"/>
          <a:stretch/>
        </p:blipFill>
        <p:spPr>
          <a:xfrm>
            <a:off x="2627784" y="555526"/>
            <a:ext cx="5760640" cy="4209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5D3D5A-911F-C0A3-FE14-8BCFC289CBD8}"/>
              </a:ext>
            </a:extLst>
          </p:cNvPr>
          <p:cNvSpPr txBox="1"/>
          <p:nvPr/>
        </p:nvSpPr>
        <p:spPr>
          <a:xfrm>
            <a:off x="251520" y="411510"/>
            <a:ext cx="2520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</a:rPr>
              <a:t>Gerak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burung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bangau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dapat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dilakukan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dengan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id-ID" sz="2800" b="1" dirty="0">
                <a:solidFill>
                  <a:srgbClr val="008080"/>
                </a:solidFill>
              </a:rPr>
              <a:t>merentangkan </a:t>
            </a:r>
            <a:r>
              <a:rPr lang="en-US" sz="2800" b="1" dirty="0" err="1">
                <a:solidFill>
                  <a:srgbClr val="008080"/>
                </a:solidFill>
              </a:rPr>
              <a:t>satu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tangan</a:t>
            </a:r>
            <a:r>
              <a:rPr lang="en-US" sz="2800" b="1" dirty="0">
                <a:solidFill>
                  <a:srgbClr val="008080"/>
                </a:solidFill>
              </a:rPr>
              <a:t> ke </a:t>
            </a:r>
            <a:r>
              <a:rPr lang="en-US" sz="2800" b="1" dirty="0" err="1">
                <a:solidFill>
                  <a:srgbClr val="008080"/>
                </a:solidFill>
              </a:rPr>
              <a:t>samping</a:t>
            </a:r>
            <a:r>
              <a:rPr lang="en-US" sz="2800" b="1" dirty="0">
                <a:solidFill>
                  <a:srgbClr val="008080"/>
                </a:solidFill>
              </a:rPr>
              <a:t>.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26650-9941-CB9B-F74E-45B3D52D8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" b="-855"/>
          <a:stretch/>
        </p:blipFill>
        <p:spPr>
          <a:xfrm>
            <a:off x="3347864" y="771550"/>
            <a:ext cx="5542325" cy="3896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BF82C8-904F-C4A7-4734-B90A33006CFD}"/>
              </a:ext>
            </a:extLst>
          </p:cNvPr>
          <p:cNvSpPr txBox="1"/>
          <p:nvPr/>
        </p:nvSpPr>
        <p:spPr>
          <a:xfrm>
            <a:off x="251520" y="346844"/>
            <a:ext cx="3600400" cy="18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</a:rPr>
              <a:t>Gerak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burung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bangau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dapat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dilakukan</a:t>
            </a:r>
            <a:r>
              <a:rPr lang="en-US" sz="2800" b="1" dirty="0">
                <a:solidFill>
                  <a:srgbClr val="008080"/>
                </a:solidFill>
              </a:rPr>
              <a:t> juga </a:t>
            </a:r>
            <a:r>
              <a:rPr lang="en-US" sz="2800" b="1" dirty="0" err="1">
                <a:solidFill>
                  <a:srgbClr val="008080"/>
                </a:solidFill>
              </a:rPr>
              <a:t>dengan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merentangkan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kedua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tangan</a:t>
            </a:r>
            <a:r>
              <a:rPr lang="en-US" sz="2800" b="1" dirty="0">
                <a:solidFill>
                  <a:srgbClr val="008080"/>
                </a:solidFill>
              </a:rPr>
              <a:t>.</a:t>
            </a:r>
            <a:endParaRPr lang="en-US" sz="36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95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67" y="1000114"/>
            <a:ext cx="5973890" cy="3609558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285720" y="267494"/>
            <a:ext cx="4286280" cy="732620"/>
            <a:chOff x="631758" y="1785540"/>
            <a:chExt cx="6116021" cy="7326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8" y="1785540"/>
              <a:ext cx="6116021" cy="7326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1532" y="1921552"/>
              <a:ext cx="60262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smtClean="0">
                  <a:solidFill>
                    <a:srgbClr val="3D52A4"/>
                  </a:solidFill>
                </a:rPr>
                <a:t>2. </a:t>
              </a:r>
              <a:r>
                <a:rPr lang="en-US" sz="2600" b="1" dirty="0" err="1" smtClean="0">
                  <a:solidFill>
                    <a:srgbClr val="3D52A4"/>
                  </a:solidFill>
                </a:rPr>
                <a:t>Gerakan</a:t>
              </a:r>
              <a:r>
                <a:rPr lang="en-US" sz="2600" b="1" dirty="0" smtClean="0">
                  <a:solidFill>
                    <a:srgbClr val="3D52A4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3D52A4"/>
                  </a:solidFill>
                </a:rPr>
                <a:t>Pesawat</a:t>
              </a:r>
              <a:r>
                <a:rPr lang="en-US" sz="2600" b="1" dirty="0" smtClean="0">
                  <a:solidFill>
                    <a:srgbClr val="3D52A4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3D52A4"/>
                  </a:solidFill>
                </a:rPr>
                <a:t>Terbang</a:t>
              </a:r>
              <a:endParaRPr lang="en-US" sz="2600" b="1" dirty="0" smtClean="0">
                <a:solidFill>
                  <a:srgbClr val="3D52A4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53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7534"/>
            <a:ext cx="4611394" cy="4013019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323528" y="1203598"/>
            <a:ext cx="3744416" cy="1584176"/>
            <a:chOff x="631758" y="1695286"/>
            <a:chExt cx="7253735" cy="15841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8" y="1695286"/>
              <a:ext cx="7253735" cy="15841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1532" y="1921552"/>
              <a:ext cx="674547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smtClean="0">
                  <a:solidFill>
                    <a:srgbClr val="3D52A4"/>
                  </a:solidFill>
                </a:rPr>
                <a:t>3. </a:t>
              </a:r>
              <a:r>
                <a:rPr lang="en-US" sz="2600" b="1" dirty="0" err="1">
                  <a:solidFill>
                    <a:srgbClr val="3D52A4"/>
                  </a:solidFill>
                </a:rPr>
                <a:t>Gerakan</a:t>
              </a:r>
              <a:r>
                <a:rPr lang="en-US" sz="2600" b="1" dirty="0">
                  <a:solidFill>
                    <a:srgbClr val="3D52A4"/>
                  </a:solidFill>
                </a:rPr>
                <a:t> </a:t>
              </a:r>
              <a:r>
                <a:rPr lang="nn-NO" sz="2600" b="1" dirty="0">
                  <a:solidFill>
                    <a:srgbClr val="3D52A4"/>
                  </a:solidFill>
                </a:rPr>
                <a:t>Mengangkat dan Menekuk Salah Satu Kaki </a:t>
              </a:r>
              <a:endParaRPr lang="en-US" sz="2600" b="1" dirty="0" smtClean="0">
                <a:solidFill>
                  <a:srgbClr val="3D52A4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6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66" y="668204"/>
            <a:ext cx="4706033" cy="3876776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323528" y="1203598"/>
            <a:ext cx="3744416" cy="1584176"/>
            <a:chOff x="631758" y="1695286"/>
            <a:chExt cx="7253735" cy="15841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8" y="1695286"/>
              <a:ext cx="7253735" cy="15841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1532" y="1921552"/>
              <a:ext cx="674547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smtClean="0">
                  <a:solidFill>
                    <a:srgbClr val="3D52A4"/>
                  </a:solidFill>
                </a:rPr>
                <a:t>4. </a:t>
              </a:r>
              <a:r>
                <a:rPr lang="en-US" sz="2600" b="1" dirty="0" err="1">
                  <a:solidFill>
                    <a:srgbClr val="3D52A4"/>
                  </a:solidFill>
                </a:rPr>
                <a:t>Gerakan</a:t>
              </a:r>
              <a:r>
                <a:rPr lang="en-US" sz="2600" b="1" dirty="0">
                  <a:solidFill>
                    <a:srgbClr val="3D52A4"/>
                  </a:solidFill>
                </a:rPr>
                <a:t> </a:t>
              </a:r>
              <a:r>
                <a:rPr lang="nn-NO" sz="2600" b="1" dirty="0">
                  <a:solidFill>
                    <a:srgbClr val="3D52A4"/>
                  </a:solidFill>
                </a:rPr>
                <a:t>Mengangkat </a:t>
              </a:r>
              <a:r>
                <a:rPr lang="nn-NO" sz="2600" b="1" dirty="0" smtClean="0">
                  <a:solidFill>
                    <a:srgbClr val="3D52A4"/>
                  </a:solidFill>
                </a:rPr>
                <a:t>Salah </a:t>
              </a:r>
              <a:r>
                <a:rPr lang="nn-NO" sz="2600" b="1" dirty="0">
                  <a:solidFill>
                    <a:srgbClr val="3D52A4"/>
                  </a:solidFill>
                </a:rPr>
                <a:t>Satu </a:t>
              </a:r>
              <a:r>
                <a:rPr lang="nn-NO" sz="2600" b="1" dirty="0" smtClean="0">
                  <a:solidFill>
                    <a:srgbClr val="3D52A4"/>
                  </a:solidFill>
                </a:rPr>
                <a:t>Kaki ke Samping </a:t>
              </a:r>
              <a:endParaRPr lang="en-US" sz="2600" b="1" dirty="0" smtClean="0">
                <a:solidFill>
                  <a:srgbClr val="3D52A4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32" y="51470"/>
            <a:ext cx="1387564" cy="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33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513</Words>
  <Application>Microsoft Office PowerPoint</Application>
  <PresentationFormat>On-screen Show (16:9)</PresentationFormat>
  <Paragraphs>100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LENOVO</cp:lastModifiedBy>
  <cp:revision>72</cp:revision>
  <dcterms:created xsi:type="dcterms:W3CDTF">2022-01-17T01:37:52Z</dcterms:created>
  <dcterms:modified xsi:type="dcterms:W3CDTF">2022-12-30T09:29:30Z</dcterms:modified>
</cp:coreProperties>
</file>