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5" r:id="rId2"/>
    <p:sldId id="277" r:id="rId3"/>
    <p:sldId id="305" r:id="rId4"/>
    <p:sldId id="278" r:id="rId5"/>
    <p:sldId id="306" r:id="rId6"/>
    <p:sldId id="307" r:id="rId7"/>
    <p:sldId id="308" r:id="rId8"/>
    <p:sldId id="276" r:id="rId9"/>
    <p:sldId id="279" r:id="rId10"/>
    <p:sldId id="309" r:id="rId11"/>
    <p:sldId id="310" r:id="rId12"/>
    <p:sldId id="311" r:id="rId13"/>
    <p:sldId id="281" r:id="rId14"/>
    <p:sldId id="282" r:id="rId15"/>
    <p:sldId id="312" r:id="rId16"/>
    <p:sldId id="283" r:id="rId17"/>
    <p:sldId id="290" r:id="rId18"/>
    <p:sldId id="313" r:id="rId19"/>
    <p:sldId id="314" r:id="rId20"/>
    <p:sldId id="292" r:id="rId21"/>
    <p:sldId id="293" r:id="rId22"/>
    <p:sldId id="294" r:id="rId23"/>
    <p:sldId id="295" r:id="rId24"/>
    <p:sldId id="296" r:id="rId25"/>
    <p:sldId id="315" r:id="rId26"/>
    <p:sldId id="298" r:id="rId27"/>
    <p:sldId id="316" r:id="rId28"/>
    <p:sldId id="299" r:id="rId29"/>
    <p:sldId id="300" r:id="rId30"/>
    <p:sldId id="317" r:id="rId31"/>
    <p:sldId id="301" r:id="rId32"/>
    <p:sldId id="318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8080"/>
    <a:srgbClr val="0F4664"/>
    <a:srgbClr val="FFFF99"/>
    <a:srgbClr val="EE658C"/>
    <a:srgbClr val="990033"/>
    <a:srgbClr val="FFFF66"/>
    <a:srgbClr val="FF9966"/>
    <a:srgbClr val="FF99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03" autoAdjust="0"/>
  </p:normalViewPr>
  <p:slideViewPr>
    <p:cSldViewPr>
      <p:cViewPr varScale="1">
        <p:scale>
          <a:sx n="87" d="100"/>
          <a:sy n="87" d="100"/>
        </p:scale>
        <p:origin x="26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FA59A-4039-4780-8827-E3A9A9D801E3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7492-1529-472A-95BF-2C0C16D7D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5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254176" y="2071126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EE658C"/>
                </a:solidFill>
                <a:cs typeface="Arial" pitchFamily="34" charset="0"/>
              </a:rPr>
              <a:t>BUPENA</a:t>
            </a:r>
            <a:endParaRPr lang="id-ID" b="1" dirty="0">
              <a:solidFill>
                <a:srgbClr val="EE658C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54781" y="1488199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425010" y="763869"/>
            <a:ext cx="2553156" cy="3312267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3927288" y="3317177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id-ID" altLang="ja-JP" sz="2400" b="1" spc="0" dirty="0" smtClean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BAHASA INDONESIA</a:t>
            </a:r>
            <a:endParaRPr kumimoji="1" lang="ja-JP" altLang="en-US" sz="2400" b="1" spc="0" dirty="0">
              <a:solidFill>
                <a:srgbClr val="00808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843559"/>
            <a:ext cx="2471468" cy="323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87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Tere\KONTEN QR\BACKGROUND\kun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3" t="3326" r="1920" b="10719"/>
          <a:stretch/>
        </p:blipFill>
        <p:spPr bwMode="auto">
          <a:xfrm>
            <a:off x="0" y="-169962"/>
            <a:ext cx="918051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51470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sv-SE" sz="32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Kaidah </a:t>
            </a:r>
            <a:r>
              <a:rPr lang="sv-SE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penulisan kata berawalan </a:t>
            </a:r>
            <a:r>
              <a:rPr lang="sv-SE" sz="3200" b="1" i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ber-</a:t>
            </a:r>
            <a:endParaRPr lang="en-US" sz="3200" b="1" i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8" name="Group 5"/>
          <p:cNvGrpSpPr/>
          <p:nvPr/>
        </p:nvGrpSpPr>
        <p:grpSpPr>
          <a:xfrm>
            <a:off x="827584" y="1483121"/>
            <a:ext cx="720080" cy="667590"/>
            <a:chOff x="685800" y="1838738"/>
            <a:chExt cx="1418098" cy="6675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418098" cy="66118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35073" y="1921553"/>
              <a:ext cx="1044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tabLst>
                  <a:tab pos="358775" algn="l"/>
                </a:tabLst>
              </a:pPr>
              <a:r>
                <a:rPr lang="en-US" sz="3200" b="1" dirty="0" smtClean="0"/>
                <a:t>2</a:t>
              </a:r>
              <a:endParaRPr lang="en-US" sz="3200" b="1" dirty="0" smtClean="0">
                <a:solidFill>
                  <a:srgbClr val="00808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91680" y="1473627"/>
            <a:ext cx="6048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pt-BR" sz="2800" dirty="0"/>
              <a:t>Kata dasar yang </a:t>
            </a:r>
            <a:r>
              <a:rPr lang="pt-BR" sz="2800" dirty="0" smtClean="0"/>
              <a:t>suku kata </a:t>
            </a:r>
            <a:r>
              <a:rPr lang="pt-BR" sz="2800" dirty="0"/>
              <a:t>pertamanya</a:t>
            </a:r>
          </a:p>
          <a:p>
            <a:pPr>
              <a:tabLst>
                <a:tab pos="631825" algn="l"/>
              </a:tabLst>
            </a:pPr>
            <a:r>
              <a:rPr lang="pt-BR" sz="2800" dirty="0"/>
              <a:t>mengandung /</a:t>
            </a:r>
            <a:r>
              <a:rPr lang="pt-BR" sz="2800" i="1" dirty="0"/>
              <a:t>er</a:t>
            </a:r>
            <a:r>
              <a:rPr lang="pt-BR" sz="2800" dirty="0"/>
              <a:t>/.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1680" y="242773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Awalan</a:t>
            </a:r>
            <a:r>
              <a:rPr lang="en-US" sz="2800" dirty="0"/>
              <a:t> </a:t>
            </a:r>
            <a:r>
              <a:rPr lang="en-US" sz="2800" i="1" dirty="0" err="1"/>
              <a:t>ber</a:t>
            </a:r>
            <a:r>
              <a:rPr lang="en-US" sz="2800" i="1" dirty="0"/>
              <a:t>- </a:t>
            </a:r>
            <a:r>
              <a:rPr lang="en-US" sz="2800" dirty="0" err="1"/>
              <a:t>berubah</a:t>
            </a:r>
            <a:r>
              <a:rPr lang="en-US" sz="2800" dirty="0"/>
              <a:t> </a:t>
            </a:r>
            <a:r>
              <a:rPr lang="en-US" sz="2800" dirty="0" err="1"/>
              <a:t>menjadi</a:t>
            </a:r>
            <a:r>
              <a:rPr lang="en-US" sz="2800" dirty="0"/>
              <a:t> </a:t>
            </a:r>
            <a:r>
              <a:rPr lang="en-US" sz="2800" i="1" dirty="0"/>
              <a:t>be-</a:t>
            </a:r>
            <a:r>
              <a:rPr lang="en-US" sz="2800" dirty="0"/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63688" y="3169672"/>
            <a:ext cx="5256584" cy="584775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ber</a:t>
            </a:r>
            <a:r>
              <a:rPr lang="en-US" sz="3200" b="1" i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-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+ </a:t>
            </a:r>
            <a:r>
              <a:rPr lang="en-US" sz="2800" dirty="0" err="1" smtClean="0">
                <a:latin typeface="+mj-lt"/>
                <a:cs typeface="Arial" panose="020B0604020202020204" pitchFamily="34" charset="0"/>
              </a:rPr>
              <a:t>t</a:t>
            </a:r>
            <a:r>
              <a:rPr lang="en-US" sz="3200" b="1" i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er</a:t>
            </a:r>
            <a:r>
              <a:rPr lang="en-US" sz="2800" dirty="0" err="1" smtClean="0">
                <a:latin typeface="+mj-lt"/>
                <a:cs typeface="Arial" panose="020B0604020202020204" pitchFamily="34" charset="0"/>
              </a:rPr>
              <a:t>nak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 i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be</a:t>
            </a:r>
            <a:r>
              <a:rPr lang="en-US" sz="2800" dirty="0" err="1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ternak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63688" y="4003199"/>
            <a:ext cx="5256584" cy="584775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ber</a:t>
            </a:r>
            <a:r>
              <a:rPr lang="en-US" sz="3200" b="1" i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-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+ </a:t>
            </a:r>
            <a:r>
              <a:rPr lang="en-US" sz="2800" dirty="0" err="1" smtClean="0">
                <a:latin typeface="+mj-lt"/>
                <a:cs typeface="Arial" panose="020B0604020202020204" pitchFamily="34" charset="0"/>
              </a:rPr>
              <a:t>k</a:t>
            </a:r>
            <a:r>
              <a:rPr lang="en-US" sz="3200" b="1" i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er</a:t>
            </a:r>
            <a:r>
              <a:rPr lang="en-US" sz="2800" dirty="0" err="1" smtClean="0">
                <a:latin typeface="+mj-lt"/>
                <a:cs typeface="Arial" panose="020B0604020202020204" pitchFamily="34" charset="0"/>
              </a:rPr>
              <a:t>ja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 i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be</a:t>
            </a:r>
            <a:r>
              <a:rPr lang="en-US" sz="2800" dirty="0" err="1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kerja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4809"/>
            <a:ext cx="1520223" cy="4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68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Tere\KONTEN QR\BACKGROUND\kun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3" t="3326" r="1920" b="10719"/>
          <a:stretch/>
        </p:blipFill>
        <p:spPr bwMode="auto">
          <a:xfrm>
            <a:off x="0" y="-169962"/>
            <a:ext cx="918051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51470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sv-SE" sz="32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Kaidah </a:t>
            </a:r>
            <a:r>
              <a:rPr lang="sv-SE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penulisan kata berawalan </a:t>
            </a:r>
            <a:r>
              <a:rPr lang="sv-SE" sz="3200" b="1" i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ber-</a:t>
            </a:r>
            <a:endParaRPr lang="en-US" sz="3200" b="1" i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8" name="Group 5"/>
          <p:cNvGrpSpPr/>
          <p:nvPr/>
        </p:nvGrpSpPr>
        <p:grpSpPr>
          <a:xfrm>
            <a:off x="827584" y="1483121"/>
            <a:ext cx="720080" cy="667590"/>
            <a:chOff x="685800" y="1838738"/>
            <a:chExt cx="1418098" cy="6675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418098" cy="66118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35073" y="1921553"/>
              <a:ext cx="1044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tabLst>
                  <a:tab pos="358775" algn="l"/>
                </a:tabLst>
              </a:pPr>
              <a:r>
                <a:rPr lang="en-US" sz="3200" b="1" dirty="0" smtClean="0"/>
                <a:t>3</a:t>
              </a:r>
              <a:endParaRPr lang="en-US" sz="3200" b="1" dirty="0" smtClean="0">
                <a:solidFill>
                  <a:srgbClr val="00808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91680" y="1582879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s-ES" sz="2800" dirty="0"/>
              <a:t>Kata </a:t>
            </a:r>
            <a:r>
              <a:rPr lang="es-ES" sz="2800" dirty="0" err="1"/>
              <a:t>dasar</a:t>
            </a:r>
            <a:r>
              <a:rPr lang="es-ES" sz="2800" dirty="0"/>
              <a:t> </a:t>
            </a:r>
            <a:r>
              <a:rPr lang="es-ES" sz="2800" i="1" dirty="0"/>
              <a:t>ajar</a:t>
            </a:r>
            <a:r>
              <a:rPr lang="es-ES" sz="2800" dirty="0"/>
              <a:t> </a:t>
            </a:r>
            <a:r>
              <a:rPr lang="es-ES" sz="2800" dirty="0" smtClean="0"/>
              <a:t>dan </a:t>
            </a:r>
            <a:r>
              <a:rPr lang="es-ES" sz="2800" i="1" dirty="0" err="1" smtClean="0"/>
              <a:t>unjur</a:t>
            </a:r>
            <a:r>
              <a:rPr lang="es-ES" sz="2800" dirty="0"/>
              <a:t>.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1680" y="208974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Awalan</a:t>
            </a:r>
            <a:r>
              <a:rPr lang="en-US" sz="2800" dirty="0"/>
              <a:t> </a:t>
            </a:r>
            <a:r>
              <a:rPr lang="en-US" sz="2800" i="1" dirty="0" err="1"/>
              <a:t>ber</a:t>
            </a:r>
            <a:r>
              <a:rPr lang="en-US" sz="2800" i="1" dirty="0"/>
              <a:t>- </a:t>
            </a:r>
            <a:r>
              <a:rPr lang="en-US" sz="2800" dirty="0" err="1"/>
              <a:t>berubah</a:t>
            </a:r>
            <a:r>
              <a:rPr lang="en-US" sz="2800" dirty="0"/>
              <a:t> </a:t>
            </a:r>
            <a:r>
              <a:rPr lang="en-US" sz="2800" dirty="0" err="1"/>
              <a:t>menjadi</a:t>
            </a:r>
            <a:r>
              <a:rPr lang="en-US" sz="2800" dirty="0"/>
              <a:t> </a:t>
            </a:r>
            <a:r>
              <a:rPr lang="en-US" sz="2800" i="1" dirty="0" smtClean="0"/>
              <a:t>bel-</a:t>
            </a:r>
            <a:r>
              <a:rPr lang="en-US" sz="2800" dirty="0"/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63688" y="2793745"/>
            <a:ext cx="5256584" cy="584775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ber</a:t>
            </a:r>
            <a:r>
              <a:rPr lang="en-US" sz="3200" b="1" i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-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+ </a:t>
            </a:r>
            <a:r>
              <a:rPr lang="en-US" sz="2800" b="1" i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ajar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i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bel</a:t>
            </a:r>
            <a:r>
              <a:rPr lang="en-US" sz="2800" dirty="0" err="1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ajar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63688" y="3627272"/>
            <a:ext cx="5256584" cy="584775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ber</a:t>
            </a:r>
            <a:r>
              <a:rPr lang="en-US" sz="3200" b="1" i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-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+ </a:t>
            </a:r>
            <a:r>
              <a:rPr lang="en-US" sz="2800" b="1" i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unjur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i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bel</a:t>
            </a:r>
            <a:r>
              <a:rPr lang="en-US" sz="2800" dirty="0" err="1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unjur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4809"/>
            <a:ext cx="1520223" cy="4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648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Tere\KONTEN QR\BACKGROUND\kun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3" t="3326" r="1920" b="10719"/>
          <a:stretch/>
        </p:blipFill>
        <p:spPr bwMode="auto">
          <a:xfrm>
            <a:off x="0" y="-169962"/>
            <a:ext cx="918051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51470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sv-SE" sz="32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Kaidah </a:t>
            </a:r>
            <a:r>
              <a:rPr lang="sv-SE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penulisan kata berawalan </a:t>
            </a:r>
            <a:r>
              <a:rPr lang="sv-SE" sz="3200" b="1" i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ber-</a:t>
            </a:r>
            <a:endParaRPr lang="en-US" sz="3200" b="1" i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8" name="Group 5"/>
          <p:cNvGrpSpPr/>
          <p:nvPr/>
        </p:nvGrpSpPr>
        <p:grpSpPr>
          <a:xfrm>
            <a:off x="827584" y="1483121"/>
            <a:ext cx="720080" cy="667590"/>
            <a:chOff x="685800" y="1838738"/>
            <a:chExt cx="1418098" cy="6675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418098" cy="66118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35073" y="1921553"/>
              <a:ext cx="1044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tabLst>
                  <a:tab pos="358775" algn="l"/>
                </a:tabLst>
              </a:pPr>
              <a:r>
                <a:rPr lang="en-US" sz="3200" b="1" dirty="0" smtClean="0"/>
                <a:t>4</a:t>
              </a:r>
              <a:endParaRPr lang="en-US" sz="3200" b="1" dirty="0" smtClean="0">
                <a:solidFill>
                  <a:srgbClr val="00808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91680" y="1582879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pt-BR" sz="2800" dirty="0" smtClean="0"/>
              <a:t>Kata </a:t>
            </a:r>
            <a:r>
              <a:rPr lang="pt-BR" sz="2800" dirty="0"/>
              <a:t>dasar yang </a:t>
            </a:r>
            <a:r>
              <a:rPr lang="pt-BR" sz="2800" dirty="0" smtClean="0"/>
              <a:t>lain.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1680" y="208974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Awalan</a:t>
            </a:r>
            <a:r>
              <a:rPr lang="en-US" sz="2800" dirty="0"/>
              <a:t> </a:t>
            </a:r>
            <a:r>
              <a:rPr lang="en-US" sz="2800" i="1" dirty="0" err="1"/>
              <a:t>ber</a:t>
            </a:r>
            <a:r>
              <a:rPr lang="en-US" sz="2800" i="1" dirty="0"/>
              <a:t>- </a:t>
            </a:r>
            <a:r>
              <a:rPr lang="en-US" sz="2800" dirty="0" err="1" smtClean="0"/>
              <a:t>tetap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763688" y="2793745"/>
            <a:ext cx="5256584" cy="584775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ber</a:t>
            </a:r>
            <a:r>
              <a:rPr lang="en-US" sz="3200" b="1" i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-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+ </a:t>
            </a:r>
            <a:r>
              <a:rPr lang="en-US" sz="2800" dirty="0" err="1" smtClean="0">
                <a:latin typeface="+mj-lt"/>
                <a:cs typeface="Arial" panose="020B0604020202020204" pitchFamily="34" charset="0"/>
              </a:rPr>
              <a:t>mimpi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 i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ber</a:t>
            </a:r>
            <a:r>
              <a:rPr lang="en-US" sz="2800" dirty="0" err="1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mimpi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63688" y="3627272"/>
            <a:ext cx="5256584" cy="584775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ber</a:t>
            </a:r>
            <a:r>
              <a:rPr lang="en-US" sz="3200" b="1" i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-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+ </a:t>
            </a:r>
            <a:r>
              <a:rPr lang="en-US" sz="2800" dirty="0" err="1" smtClean="0">
                <a:latin typeface="+mj-lt"/>
                <a:cs typeface="Arial" panose="020B0604020202020204" pitchFamily="34" charset="0"/>
              </a:rPr>
              <a:t>hasil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 i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ber</a:t>
            </a:r>
            <a:r>
              <a:rPr lang="en-US" sz="2800" dirty="0" err="1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hasil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4809"/>
            <a:ext cx="1520223" cy="4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91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Template Bupena Merdeka (Konten QR-Media mengajar)\BACKGROUND\kot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76" y="-106363"/>
            <a:ext cx="9159876" cy="5249863"/>
          </a:xfrm>
          <a:prstGeom prst="rect">
            <a:avLst/>
          </a:prstGeom>
          <a:noFill/>
        </p:spPr>
      </p:pic>
      <p:grpSp>
        <p:nvGrpSpPr>
          <p:cNvPr id="2" name="Group 6"/>
          <p:cNvGrpSpPr/>
          <p:nvPr/>
        </p:nvGrpSpPr>
        <p:grpSpPr>
          <a:xfrm>
            <a:off x="80962" y="51470"/>
            <a:ext cx="6562740" cy="1368152"/>
            <a:chOff x="152400" y="51470"/>
            <a:chExt cx="6562740" cy="136815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51470"/>
              <a:ext cx="6562740" cy="136815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63199" y="215071"/>
              <a:ext cx="6038864" cy="1040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Gambaran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Rute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Perjalanan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dalam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Teks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Petunjuk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dan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Teks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Deskripsi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87624" y="1779662"/>
            <a:ext cx="4193488" cy="1624023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Rute </a:t>
            </a:r>
            <a:r>
              <a:rPr lang="id-ID" sz="2400" b="1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perjalanan </a:t>
            </a:r>
            <a:r>
              <a:rPr lang="id-ID" sz="2400" dirty="0">
                <a:latin typeface="+mj-lt"/>
                <a:cs typeface="Arial" panose="020B0604020202020204" pitchFamily="34" charset="0"/>
              </a:rPr>
              <a:t>adalah jalan yang </a:t>
            </a:r>
            <a:r>
              <a:rPr lang="id-ID" sz="2400" dirty="0" smtClean="0">
                <a:latin typeface="+mj-lt"/>
                <a:cs typeface="Arial" panose="020B0604020202020204" pitchFamily="34" charset="0"/>
              </a:rPr>
              <a:t>dapat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d-ID" sz="2400" dirty="0" smtClean="0">
                <a:latin typeface="+mj-lt"/>
                <a:cs typeface="Arial" panose="020B0604020202020204" pitchFamily="34" charset="0"/>
              </a:rPr>
              <a:t>ditempuh </a:t>
            </a:r>
            <a:r>
              <a:rPr lang="id-ID" sz="2400" dirty="0">
                <a:latin typeface="+mj-lt"/>
                <a:cs typeface="Arial" panose="020B0604020202020204" pitchFamily="34" charset="0"/>
              </a:rPr>
              <a:t>atau dilalui dari suatu tempat ke tempat tujuan tertentu</a:t>
            </a:r>
            <a:r>
              <a:rPr lang="id-ID" sz="2400" dirty="0" smtClean="0">
                <a:latin typeface="+mj-lt"/>
                <a:cs typeface="Arial" panose="020B0604020202020204" pitchFamily="34" charset="0"/>
              </a:rPr>
              <a:t>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4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4" cstate="print"/>
          <a:srcRect b="32516"/>
          <a:stretch>
            <a:fillRect/>
          </a:stretch>
        </p:blipFill>
        <p:spPr bwMode="auto">
          <a:xfrm flipH="1">
            <a:off x="6460824" y="1418957"/>
            <a:ext cx="2127007" cy="3338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4809"/>
            <a:ext cx="1520223" cy="4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Template Bupena Merdeka (Konten QR-Media mengajar)\BACKGROUND\kota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5876" y="-106363"/>
            <a:ext cx="9159876" cy="5249863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124810" y="550752"/>
            <a:ext cx="5186825" cy="612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008080"/>
                </a:solidFill>
              </a:rPr>
              <a:t>Teks</a:t>
            </a:r>
            <a:r>
              <a:rPr lang="en-US" sz="3000" b="1" dirty="0" smtClean="0">
                <a:solidFill>
                  <a:srgbClr val="008080"/>
                </a:solidFill>
              </a:rPr>
              <a:t> </a:t>
            </a:r>
            <a:r>
              <a:rPr lang="en-US" sz="3000" b="1" dirty="0" err="1" smtClean="0">
                <a:solidFill>
                  <a:srgbClr val="008080"/>
                </a:solidFill>
              </a:rPr>
              <a:t>Petunjuk</a:t>
            </a:r>
            <a:r>
              <a:rPr lang="en-US" sz="3000" b="1" dirty="0" smtClean="0">
                <a:solidFill>
                  <a:srgbClr val="008080"/>
                </a:solidFill>
              </a:rPr>
              <a:t> </a:t>
            </a:r>
            <a:r>
              <a:rPr lang="en-US" sz="3000" b="1" dirty="0" err="1" smtClean="0">
                <a:solidFill>
                  <a:srgbClr val="008080"/>
                </a:solidFill>
              </a:rPr>
              <a:t>Rute</a:t>
            </a:r>
            <a:r>
              <a:rPr lang="en-US" sz="3000" b="1" dirty="0" smtClean="0">
                <a:solidFill>
                  <a:srgbClr val="008080"/>
                </a:solidFill>
              </a:rPr>
              <a:t> </a:t>
            </a:r>
            <a:r>
              <a:rPr lang="en-US" sz="3000" b="1" dirty="0" err="1" smtClean="0">
                <a:solidFill>
                  <a:srgbClr val="008080"/>
                </a:solidFill>
              </a:rPr>
              <a:t>Perjalanan</a:t>
            </a:r>
            <a:endParaRPr lang="en-US" sz="3000" b="1" dirty="0">
              <a:solidFill>
                <a:srgbClr val="66003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9632" y="1163686"/>
            <a:ext cx="5544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pt-BR" sz="2800" dirty="0" smtClean="0"/>
              <a:t>berisi </a:t>
            </a:r>
            <a:r>
              <a:rPr lang="pt-BR" sz="2800" dirty="0"/>
              <a:t>proses </a:t>
            </a:r>
            <a:r>
              <a:rPr lang="pt-BR" sz="2800" dirty="0" smtClean="0"/>
              <a:t>atau cara </a:t>
            </a:r>
            <a:r>
              <a:rPr lang="pt-BR" sz="2800" dirty="0"/>
              <a:t>menuju suatu tempat dengan arahan yang jelas.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9632" y="2344729"/>
            <a:ext cx="46851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pt-BR" sz="2800" dirty="0" smtClean="0"/>
              <a:t>Contoh kosakata dalam teks petunjuk rute perjalanan: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1640" y="3382909"/>
            <a:ext cx="1368152" cy="461665"/>
          </a:xfrm>
          <a:prstGeom prst="rect">
            <a:avLst/>
          </a:prstGeom>
          <a:solidFill>
            <a:srgbClr val="FFFF99"/>
          </a:solidFill>
          <a:ln w="19050">
            <a:solidFill>
              <a:srgbClr val="0070C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kanan</a:t>
            </a:r>
            <a:endParaRPr lang="en-US" sz="2400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00031" y="3382908"/>
            <a:ext cx="1368152" cy="461665"/>
          </a:xfrm>
          <a:prstGeom prst="rect">
            <a:avLst/>
          </a:prstGeom>
          <a:solidFill>
            <a:srgbClr val="FFFF99"/>
          </a:solidFill>
          <a:ln w="19050">
            <a:solidFill>
              <a:srgbClr val="0070C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kiri</a:t>
            </a:r>
            <a:endParaRPr lang="en-US" sz="2400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2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5" cstate="print"/>
          <a:srcRect b="32516"/>
          <a:stretch>
            <a:fillRect/>
          </a:stretch>
        </p:blipFill>
        <p:spPr bwMode="auto">
          <a:xfrm flipH="1">
            <a:off x="6460824" y="1418957"/>
            <a:ext cx="2127007" cy="3338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462193" y="3382908"/>
            <a:ext cx="1368152" cy="461665"/>
          </a:xfrm>
          <a:prstGeom prst="rect">
            <a:avLst/>
          </a:prstGeom>
          <a:solidFill>
            <a:srgbClr val="FFFF99"/>
          </a:solidFill>
          <a:ln w="19050">
            <a:solidFill>
              <a:srgbClr val="0070C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depan</a:t>
            </a:r>
            <a:endParaRPr lang="en-US" sz="2400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31640" y="3996290"/>
            <a:ext cx="1368152" cy="461665"/>
          </a:xfrm>
          <a:prstGeom prst="rect">
            <a:avLst/>
          </a:prstGeom>
          <a:solidFill>
            <a:srgbClr val="FFFF99"/>
          </a:solidFill>
          <a:ln w="19050">
            <a:solidFill>
              <a:srgbClr val="0070C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belakang</a:t>
            </a:r>
            <a:endParaRPr lang="en-US" sz="2400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00031" y="3996289"/>
            <a:ext cx="1368152" cy="461665"/>
          </a:xfrm>
          <a:prstGeom prst="rect">
            <a:avLst/>
          </a:prstGeom>
          <a:solidFill>
            <a:srgbClr val="FFFF99"/>
          </a:solidFill>
          <a:ln w="19050">
            <a:solidFill>
              <a:srgbClr val="0070C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seberang</a:t>
            </a:r>
            <a:endParaRPr lang="en-US" sz="2400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62193" y="3996289"/>
            <a:ext cx="1368152" cy="461665"/>
          </a:xfrm>
          <a:prstGeom prst="rect">
            <a:avLst/>
          </a:prstGeom>
          <a:solidFill>
            <a:srgbClr val="FFFF99"/>
          </a:solidFill>
          <a:ln w="19050">
            <a:solidFill>
              <a:srgbClr val="0070C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timur</a:t>
            </a:r>
            <a:endParaRPr lang="en-US" sz="2400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4809"/>
            <a:ext cx="1520223" cy="4870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Template Bupena Merdeka (Konten QR-Media mengajar)\BACKGROUND\kota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5876" y="-106363"/>
            <a:ext cx="9159876" cy="5249863"/>
          </a:xfrm>
          <a:prstGeom prst="rect">
            <a:avLst/>
          </a:prstGeom>
          <a:noFill/>
        </p:spPr>
      </p:pic>
      <p:pic>
        <p:nvPicPr>
          <p:cNvPr id="20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4" cstate="print"/>
          <a:srcRect b="32516"/>
          <a:stretch>
            <a:fillRect/>
          </a:stretch>
        </p:blipFill>
        <p:spPr bwMode="auto">
          <a:xfrm flipH="1">
            <a:off x="6460824" y="1418957"/>
            <a:ext cx="2127007" cy="3338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43608" y="1062820"/>
            <a:ext cx="5823454" cy="612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008080"/>
                </a:solidFill>
              </a:rPr>
              <a:t>Paragraf</a:t>
            </a:r>
            <a:r>
              <a:rPr lang="en-US" sz="3000" b="1" dirty="0" smtClean="0">
                <a:solidFill>
                  <a:srgbClr val="008080"/>
                </a:solidFill>
              </a:rPr>
              <a:t> </a:t>
            </a:r>
            <a:r>
              <a:rPr lang="en-US" sz="3000" b="1" dirty="0" err="1" smtClean="0">
                <a:solidFill>
                  <a:srgbClr val="008080"/>
                </a:solidFill>
              </a:rPr>
              <a:t>Deskripsi</a:t>
            </a:r>
            <a:r>
              <a:rPr lang="en-US" sz="3000" b="1" dirty="0" smtClean="0">
                <a:solidFill>
                  <a:srgbClr val="008080"/>
                </a:solidFill>
              </a:rPr>
              <a:t> </a:t>
            </a:r>
            <a:r>
              <a:rPr lang="en-US" sz="3000" b="1" dirty="0" err="1" smtClean="0">
                <a:solidFill>
                  <a:srgbClr val="008080"/>
                </a:solidFill>
              </a:rPr>
              <a:t>Rute</a:t>
            </a:r>
            <a:r>
              <a:rPr lang="en-US" sz="3000" b="1" dirty="0" smtClean="0">
                <a:solidFill>
                  <a:srgbClr val="008080"/>
                </a:solidFill>
              </a:rPr>
              <a:t> </a:t>
            </a:r>
            <a:r>
              <a:rPr lang="en-US" sz="3000" b="1" dirty="0" err="1" smtClean="0">
                <a:solidFill>
                  <a:srgbClr val="008080"/>
                </a:solidFill>
              </a:rPr>
              <a:t>Perjalanan</a:t>
            </a:r>
            <a:endParaRPr lang="en-US" sz="3000" b="1" dirty="0">
              <a:solidFill>
                <a:srgbClr val="66003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5819" y="1675754"/>
            <a:ext cx="47907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pt-BR" sz="2800" dirty="0" smtClean="0"/>
              <a:t>teks </a:t>
            </a:r>
            <a:r>
              <a:rPr lang="pt-BR" sz="2800" dirty="0"/>
              <a:t>yang </a:t>
            </a:r>
            <a:r>
              <a:rPr lang="pt-BR" sz="2800" dirty="0" smtClean="0"/>
              <a:t>berisi penggambaran </a:t>
            </a:r>
            <a:r>
              <a:rPr lang="pt-BR" sz="2800" dirty="0"/>
              <a:t>benda, tempat, peristiwa, dan lain-lain secara </a:t>
            </a:r>
            <a:r>
              <a:rPr lang="pt-BR" sz="2800" dirty="0" smtClean="0"/>
              <a:t>terperinci menggunakan </a:t>
            </a:r>
            <a:r>
              <a:rPr lang="pt-BR" sz="2800" dirty="0"/>
              <a:t>kata-kata.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4809"/>
            <a:ext cx="1520223" cy="4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11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Template Bupena Merdeka (Konten QR-Media mengajar)\BACKGROUND\kota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5876" y="0"/>
            <a:ext cx="9159876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46706" y="411510"/>
            <a:ext cx="6543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3000" b="1" dirty="0" err="1" smtClean="0">
                <a:solidFill>
                  <a:srgbClr val="008080"/>
                </a:solidFill>
              </a:rPr>
              <a:t>Contoh</a:t>
            </a:r>
            <a:r>
              <a:rPr lang="en-US" sz="3000" b="1" dirty="0" smtClean="0">
                <a:solidFill>
                  <a:srgbClr val="008080"/>
                </a:solidFill>
              </a:rPr>
              <a:t> </a:t>
            </a:r>
            <a:r>
              <a:rPr lang="en-US" sz="3000" b="1" dirty="0" err="1" smtClean="0">
                <a:solidFill>
                  <a:srgbClr val="008080"/>
                </a:solidFill>
              </a:rPr>
              <a:t>teks</a:t>
            </a:r>
            <a:r>
              <a:rPr lang="en-US" sz="3000" b="1" dirty="0" smtClean="0">
                <a:solidFill>
                  <a:srgbClr val="008080"/>
                </a:solidFill>
              </a:rPr>
              <a:t> </a:t>
            </a:r>
            <a:r>
              <a:rPr lang="en-US" sz="3000" b="1" dirty="0" err="1" smtClean="0">
                <a:solidFill>
                  <a:srgbClr val="008080"/>
                </a:solidFill>
              </a:rPr>
              <a:t>deskripsi</a:t>
            </a:r>
            <a:r>
              <a:rPr lang="en-US" sz="3000" b="1" dirty="0">
                <a:solidFill>
                  <a:srgbClr val="008080"/>
                </a:solidFill>
              </a:rPr>
              <a:t> </a:t>
            </a:r>
            <a:r>
              <a:rPr lang="en-US" sz="3000" b="1" dirty="0" err="1" smtClean="0">
                <a:solidFill>
                  <a:srgbClr val="008080"/>
                </a:solidFill>
              </a:rPr>
              <a:t>rute</a:t>
            </a:r>
            <a:r>
              <a:rPr lang="en-US" sz="3000" b="1" dirty="0" smtClean="0">
                <a:solidFill>
                  <a:srgbClr val="008080"/>
                </a:solidFill>
              </a:rPr>
              <a:t> </a:t>
            </a:r>
            <a:r>
              <a:rPr lang="en-US" sz="3000" b="1" dirty="0" err="1" smtClean="0">
                <a:solidFill>
                  <a:srgbClr val="008080"/>
                </a:solidFill>
              </a:rPr>
              <a:t>perjalanan</a:t>
            </a:r>
            <a:r>
              <a:rPr lang="en-US" sz="3000" b="1" dirty="0" smtClean="0">
                <a:solidFill>
                  <a:srgbClr val="008080"/>
                </a:solidFill>
              </a:rPr>
              <a:t>: </a:t>
            </a:r>
            <a:endParaRPr lang="en-US" sz="3000" b="1" dirty="0">
              <a:solidFill>
                <a:srgbClr val="00808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13" name="Group 6"/>
          <p:cNvGrpSpPr/>
          <p:nvPr/>
        </p:nvGrpSpPr>
        <p:grpSpPr>
          <a:xfrm>
            <a:off x="639626" y="1032010"/>
            <a:ext cx="7848872" cy="3334065"/>
            <a:chOff x="3297206" y="712029"/>
            <a:chExt cx="5328670" cy="18573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4" name="Group 7"/>
            <p:cNvGrpSpPr/>
            <p:nvPr/>
          </p:nvGrpSpPr>
          <p:grpSpPr>
            <a:xfrm>
              <a:off x="3297206" y="712029"/>
              <a:ext cx="5328670" cy="1857388"/>
              <a:chOff x="4148878" y="934323"/>
              <a:chExt cx="5414616" cy="1857388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4148878" y="934323"/>
                <a:ext cx="5414616" cy="1857388"/>
              </a:xfrm>
              <a:prstGeom prst="roundRect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4270555" y="1077200"/>
                <a:ext cx="5171263" cy="1585316"/>
              </a:xfrm>
              <a:prstGeom prst="roundRect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476823" y="853631"/>
              <a:ext cx="4934451" cy="1560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3538"/>
              <a:r>
                <a:rPr lang="en-US" sz="2200" dirty="0" err="1" smtClean="0">
                  <a:solidFill>
                    <a:srgbClr val="FFFF99"/>
                  </a:solidFill>
                </a:rPr>
                <a:t>Setelah</a:t>
              </a:r>
              <a:r>
                <a:rPr lang="en-US" sz="2200" dirty="0" smtClean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menempuh</a:t>
              </a:r>
              <a:r>
                <a:rPr lang="en-US" sz="2200" dirty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perjalanan</a:t>
              </a:r>
              <a:r>
                <a:rPr lang="en-US" sz="2200" dirty="0">
                  <a:solidFill>
                    <a:srgbClr val="FFFF99"/>
                  </a:solidFill>
                </a:rPr>
                <a:t> yang </a:t>
              </a:r>
              <a:r>
                <a:rPr lang="en-US" sz="2200" dirty="0" err="1">
                  <a:solidFill>
                    <a:srgbClr val="FFFF99"/>
                  </a:solidFill>
                </a:rPr>
                <a:t>cukup</a:t>
              </a:r>
              <a:r>
                <a:rPr lang="en-US" sz="2200" dirty="0">
                  <a:solidFill>
                    <a:srgbClr val="FFFF99"/>
                  </a:solidFill>
                </a:rPr>
                <a:t> lama, </a:t>
              </a:r>
              <a:r>
                <a:rPr lang="en-US" sz="2200" dirty="0" err="1">
                  <a:solidFill>
                    <a:srgbClr val="FFFF99"/>
                  </a:solidFill>
                </a:rPr>
                <a:t>Sasa</a:t>
              </a:r>
              <a:r>
                <a:rPr lang="en-US" sz="2200" dirty="0">
                  <a:solidFill>
                    <a:srgbClr val="FFFF99"/>
                  </a:solidFill>
                </a:rPr>
                <a:t> pun </a:t>
              </a:r>
              <a:r>
                <a:rPr lang="en-US" sz="2200" dirty="0" err="1">
                  <a:solidFill>
                    <a:srgbClr val="FFFF99"/>
                  </a:solidFill>
                </a:rPr>
                <a:t>sampai</a:t>
              </a:r>
              <a:r>
                <a:rPr lang="en-US" sz="2200" dirty="0">
                  <a:solidFill>
                    <a:srgbClr val="FFFF99"/>
                  </a:solidFill>
                </a:rPr>
                <a:t> di </a:t>
              </a:r>
              <a:r>
                <a:rPr lang="en-US" sz="2200" dirty="0" err="1">
                  <a:solidFill>
                    <a:srgbClr val="FFFF99"/>
                  </a:solidFill>
                </a:rPr>
                <a:t>rumah</a:t>
              </a:r>
              <a:r>
                <a:rPr lang="en-US" sz="2200" dirty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nenek</a:t>
              </a:r>
              <a:r>
                <a:rPr lang="en-US" sz="2200" dirty="0" smtClean="0">
                  <a:solidFill>
                    <a:srgbClr val="FFFF99"/>
                  </a:solidFill>
                </a:rPr>
                <a:t>. </a:t>
              </a:r>
              <a:r>
                <a:rPr lang="en-US" sz="2200" dirty="0" err="1" smtClean="0">
                  <a:solidFill>
                    <a:srgbClr val="FFFF99"/>
                  </a:solidFill>
                </a:rPr>
                <a:t>Rumah</a:t>
              </a:r>
              <a:r>
                <a:rPr lang="en-US" sz="2200" dirty="0" smtClean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Nenek</a:t>
              </a:r>
              <a:r>
                <a:rPr lang="en-US" sz="2200" dirty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berada</a:t>
              </a:r>
              <a:r>
                <a:rPr lang="en-US" sz="2200" dirty="0">
                  <a:solidFill>
                    <a:srgbClr val="FFFF99"/>
                  </a:solidFill>
                </a:rPr>
                <a:t> di </a:t>
              </a:r>
              <a:r>
                <a:rPr lang="en-US" sz="2200" dirty="0" err="1">
                  <a:solidFill>
                    <a:srgbClr val="FFFF99"/>
                  </a:solidFill>
                </a:rPr>
                <a:t>lingkungan</a:t>
              </a:r>
              <a:r>
                <a:rPr lang="en-US" sz="2200" dirty="0">
                  <a:solidFill>
                    <a:srgbClr val="FFFF99"/>
                  </a:solidFill>
                </a:rPr>
                <a:t> yang </a:t>
              </a:r>
              <a:r>
                <a:rPr lang="en-US" sz="2200" dirty="0" err="1">
                  <a:solidFill>
                    <a:srgbClr val="FFFF99"/>
                  </a:solidFill>
                </a:rPr>
                <a:t>sangat</a:t>
              </a:r>
              <a:r>
                <a:rPr lang="en-US" sz="2200" dirty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asri</a:t>
              </a:r>
              <a:r>
                <a:rPr lang="en-US" sz="2200" dirty="0">
                  <a:solidFill>
                    <a:srgbClr val="FFFF99"/>
                  </a:solidFill>
                </a:rPr>
                <a:t>. Di </a:t>
              </a:r>
              <a:r>
                <a:rPr lang="en-US" sz="2200" dirty="0" err="1">
                  <a:solidFill>
                    <a:srgbClr val="FFFF99"/>
                  </a:solidFill>
                </a:rPr>
                <a:t>halaman</a:t>
              </a:r>
              <a:r>
                <a:rPr lang="en-US" sz="2200" dirty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rumah</a:t>
              </a:r>
              <a:r>
                <a:rPr lang="en-US" sz="2200" dirty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Nenek</a:t>
              </a:r>
              <a:r>
                <a:rPr lang="en-US" sz="2200" dirty="0">
                  <a:solidFill>
                    <a:srgbClr val="FFFF99"/>
                  </a:solidFill>
                </a:rPr>
                <a:t> </a:t>
              </a:r>
              <a:r>
                <a:rPr lang="en-US" sz="2200" dirty="0" err="1" smtClean="0">
                  <a:solidFill>
                    <a:srgbClr val="FFFF99"/>
                  </a:solidFill>
                </a:rPr>
                <a:t>terdapat</a:t>
              </a:r>
              <a:r>
                <a:rPr lang="en-US" sz="2200" dirty="0" smtClean="0">
                  <a:solidFill>
                    <a:srgbClr val="FFFF99"/>
                  </a:solidFill>
                </a:rPr>
                <a:t> </a:t>
              </a:r>
              <a:r>
                <a:rPr lang="en-US" sz="2200" dirty="0" err="1" smtClean="0">
                  <a:solidFill>
                    <a:srgbClr val="FFFF99"/>
                  </a:solidFill>
                </a:rPr>
                <a:t>pohon</a:t>
              </a:r>
              <a:r>
                <a:rPr lang="en-US" sz="2200" dirty="0" smtClean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jambu</a:t>
              </a:r>
              <a:r>
                <a:rPr lang="en-US" sz="2200" dirty="0">
                  <a:solidFill>
                    <a:srgbClr val="FFFF99"/>
                  </a:solidFill>
                </a:rPr>
                <a:t> yang </a:t>
              </a:r>
              <a:r>
                <a:rPr lang="en-US" sz="2200" dirty="0" err="1">
                  <a:solidFill>
                    <a:srgbClr val="FFFF99"/>
                  </a:solidFill>
                </a:rPr>
                <a:t>rindang</a:t>
              </a:r>
              <a:r>
                <a:rPr lang="en-US" sz="2200" dirty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dan</a:t>
              </a:r>
              <a:r>
                <a:rPr lang="en-US" sz="2200" dirty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lebat</a:t>
              </a:r>
              <a:r>
                <a:rPr lang="en-US" sz="2200" dirty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buahnya</a:t>
              </a:r>
              <a:r>
                <a:rPr lang="en-US" sz="2200" dirty="0">
                  <a:solidFill>
                    <a:srgbClr val="FFFF99"/>
                  </a:solidFill>
                </a:rPr>
                <a:t>. Tinggi </a:t>
              </a:r>
              <a:r>
                <a:rPr lang="en-US" sz="2200" dirty="0" err="1">
                  <a:solidFill>
                    <a:srgbClr val="FFFF99"/>
                  </a:solidFill>
                </a:rPr>
                <a:t>pohon</a:t>
              </a:r>
              <a:r>
                <a:rPr lang="en-US" sz="2200" dirty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itu</a:t>
              </a:r>
              <a:r>
                <a:rPr lang="en-US" sz="2200" dirty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menjulang</a:t>
              </a:r>
              <a:r>
                <a:rPr lang="en-US" sz="2200" dirty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hingga</a:t>
              </a:r>
              <a:r>
                <a:rPr lang="en-US" sz="2200" dirty="0">
                  <a:solidFill>
                    <a:srgbClr val="FFFF99"/>
                  </a:solidFill>
                </a:rPr>
                <a:t> </a:t>
              </a:r>
              <a:r>
                <a:rPr lang="en-US" sz="2200" dirty="0" err="1" smtClean="0">
                  <a:solidFill>
                    <a:srgbClr val="FFFF99"/>
                  </a:solidFill>
                </a:rPr>
                <a:t>mencapai</a:t>
              </a:r>
              <a:r>
                <a:rPr lang="en-US" sz="2200" dirty="0" smtClean="0">
                  <a:solidFill>
                    <a:srgbClr val="FFFF99"/>
                  </a:solidFill>
                </a:rPr>
                <a:t> </a:t>
              </a:r>
              <a:r>
                <a:rPr lang="en-US" sz="2200" dirty="0" err="1" smtClean="0">
                  <a:solidFill>
                    <a:srgbClr val="FFFF99"/>
                  </a:solidFill>
                </a:rPr>
                <a:t>atap</a:t>
              </a:r>
              <a:r>
                <a:rPr lang="en-US" sz="2200" dirty="0" smtClean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rumah</a:t>
              </a:r>
              <a:r>
                <a:rPr lang="en-US" sz="2200" dirty="0">
                  <a:solidFill>
                    <a:srgbClr val="FFFF99"/>
                  </a:solidFill>
                </a:rPr>
                <a:t>. </a:t>
              </a:r>
              <a:r>
                <a:rPr lang="en-US" sz="2200" dirty="0" err="1">
                  <a:solidFill>
                    <a:srgbClr val="FFFF99"/>
                  </a:solidFill>
                </a:rPr>
                <a:t>Rumah</a:t>
              </a:r>
              <a:r>
                <a:rPr lang="en-US" sz="2200" dirty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Nenek</a:t>
              </a:r>
              <a:r>
                <a:rPr lang="en-US" sz="2200" dirty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terletak</a:t>
              </a:r>
              <a:r>
                <a:rPr lang="en-US" sz="2200" dirty="0">
                  <a:solidFill>
                    <a:srgbClr val="FFFF99"/>
                  </a:solidFill>
                </a:rPr>
                <a:t> di </a:t>
              </a:r>
              <a:r>
                <a:rPr lang="en-US" sz="2200" dirty="0" err="1">
                  <a:solidFill>
                    <a:srgbClr val="FFFF99"/>
                  </a:solidFill>
                </a:rPr>
                <a:t>dekat</a:t>
              </a:r>
              <a:r>
                <a:rPr lang="en-US" sz="2200" dirty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persawahan</a:t>
              </a:r>
              <a:r>
                <a:rPr lang="en-US" sz="2200" dirty="0">
                  <a:solidFill>
                    <a:srgbClr val="FFFF99"/>
                  </a:solidFill>
                </a:rPr>
                <a:t>. Di </a:t>
              </a:r>
              <a:r>
                <a:rPr lang="en-US" sz="2200" dirty="0" err="1">
                  <a:solidFill>
                    <a:srgbClr val="FFFF99"/>
                  </a:solidFill>
                </a:rPr>
                <a:t>seberang</a:t>
              </a:r>
              <a:r>
                <a:rPr lang="en-US" sz="2200" dirty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rumah</a:t>
              </a:r>
              <a:r>
                <a:rPr lang="en-US" sz="2200" dirty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Nenek</a:t>
              </a:r>
              <a:r>
                <a:rPr lang="en-US" sz="2200" dirty="0">
                  <a:solidFill>
                    <a:srgbClr val="FFFF99"/>
                  </a:solidFill>
                </a:rPr>
                <a:t>, </a:t>
              </a:r>
              <a:r>
                <a:rPr lang="en-US" sz="2200" dirty="0" err="1" smtClean="0">
                  <a:solidFill>
                    <a:srgbClr val="FFFF99"/>
                  </a:solidFill>
                </a:rPr>
                <a:t>ada</a:t>
              </a:r>
              <a:r>
                <a:rPr lang="en-US" sz="2200" dirty="0" smtClean="0">
                  <a:solidFill>
                    <a:srgbClr val="FFFF99"/>
                  </a:solidFill>
                </a:rPr>
                <a:t> </a:t>
              </a:r>
              <a:r>
                <a:rPr lang="en-US" sz="2200" dirty="0" err="1" smtClean="0">
                  <a:solidFill>
                    <a:srgbClr val="FFFF99"/>
                  </a:solidFill>
                </a:rPr>
                <a:t>saluran</a:t>
              </a:r>
              <a:r>
                <a:rPr lang="en-US" sz="2200" dirty="0" smtClean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irigasi</a:t>
              </a:r>
              <a:r>
                <a:rPr lang="en-US" sz="2200" dirty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sawah</a:t>
              </a:r>
              <a:r>
                <a:rPr lang="en-US" sz="2200" dirty="0">
                  <a:solidFill>
                    <a:srgbClr val="FFFF99"/>
                  </a:solidFill>
                </a:rPr>
                <a:t>. </a:t>
              </a:r>
              <a:r>
                <a:rPr lang="en-US" sz="2200" dirty="0" err="1">
                  <a:solidFill>
                    <a:srgbClr val="FFFF99"/>
                  </a:solidFill>
                </a:rPr>
                <a:t>Sementara</a:t>
              </a:r>
              <a:r>
                <a:rPr lang="en-US" sz="2200" dirty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itu</a:t>
              </a:r>
              <a:r>
                <a:rPr lang="en-US" sz="2200" dirty="0">
                  <a:solidFill>
                    <a:srgbClr val="FFFF99"/>
                  </a:solidFill>
                </a:rPr>
                <a:t>, di </a:t>
              </a:r>
              <a:r>
                <a:rPr lang="en-US" sz="2200" dirty="0" err="1">
                  <a:solidFill>
                    <a:srgbClr val="FFFF99"/>
                  </a:solidFill>
                </a:rPr>
                <a:t>sebelah</a:t>
              </a:r>
              <a:r>
                <a:rPr lang="en-US" sz="2200" dirty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kiri</a:t>
              </a:r>
              <a:r>
                <a:rPr lang="en-US" sz="2200" dirty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rumah</a:t>
              </a:r>
              <a:r>
                <a:rPr lang="en-US" sz="2200" dirty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Nenek</a:t>
              </a:r>
              <a:r>
                <a:rPr lang="en-US" sz="2200" dirty="0">
                  <a:solidFill>
                    <a:srgbClr val="FFFF99"/>
                  </a:solidFill>
                </a:rPr>
                <a:t>, </a:t>
              </a:r>
              <a:r>
                <a:rPr lang="en-US" sz="2200" dirty="0" err="1">
                  <a:solidFill>
                    <a:srgbClr val="FFFF99"/>
                  </a:solidFill>
                </a:rPr>
                <a:t>ada</a:t>
              </a:r>
              <a:r>
                <a:rPr lang="en-US" sz="2200" dirty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kebun</a:t>
              </a:r>
              <a:r>
                <a:rPr lang="en-US" sz="2200" dirty="0">
                  <a:solidFill>
                    <a:srgbClr val="FFFF99"/>
                  </a:solidFill>
                </a:rPr>
                <a:t> </a:t>
              </a:r>
              <a:r>
                <a:rPr lang="en-US" sz="2200" dirty="0" err="1">
                  <a:solidFill>
                    <a:srgbClr val="FFFF99"/>
                  </a:solidFill>
                </a:rPr>
                <a:t>pisang</a:t>
              </a:r>
              <a:r>
                <a:rPr lang="en-US" sz="2200" dirty="0">
                  <a:solidFill>
                    <a:srgbClr val="FFFF99"/>
                  </a:solidFill>
                </a:rPr>
                <a:t>.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4809"/>
            <a:ext cx="1520223" cy="48707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5261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3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4</a:t>
              </a:r>
              <a:r>
                <a:rPr lang="id-ID" altLang="id-ID" sz="3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452954" y="506167"/>
            <a:ext cx="46269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Kegemaranku</a:t>
            </a:r>
            <a:endParaRPr lang="id-ID" sz="36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252536" y="1500180"/>
            <a:ext cx="9110816" cy="733044"/>
            <a:chOff x="-100104" y="214296"/>
            <a:chExt cx="9110816" cy="7330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0104" y="214296"/>
              <a:ext cx="9110816" cy="73304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76276" y="267070"/>
              <a:ext cx="7753376" cy="5103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6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US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Teks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Informatif</a:t>
              </a:r>
              <a:endParaRPr lang="en-US" sz="26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37" name="Picture 3" descr="D:\Tere\BUPENA 1B\PP\BAB 2\a3 Gb anak belajar dirumah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161569" y="1851670"/>
            <a:ext cx="2802743" cy="294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0081" y="2211710"/>
            <a:ext cx="5225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sv-SE" sz="2400" dirty="0" smtClean="0">
                <a:latin typeface="+mj-lt"/>
                <a:cs typeface="Arial" panose="020B0604020202020204" pitchFamily="34" charset="0"/>
              </a:rPr>
              <a:t>Cara menyimak teks: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88858" y="2658399"/>
            <a:ext cx="4630311" cy="593540"/>
            <a:chOff x="588858" y="2658399"/>
            <a:chExt cx="4630311" cy="593540"/>
          </a:xfrm>
        </p:grpSpPr>
        <p:grpSp>
          <p:nvGrpSpPr>
            <p:cNvPr id="16" name="Group 5"/>
            <p:cNvGrpSpPr/>
            <p:nvPr/>
          </p:nvGrpSpPr>
          <p:grpSpPr>
            <a:xfrm>
              <a:off x="588858" y="2658399"/>
              <a:ext cx="526758" cy="593540"/>
              <a:chOff x="685798" y="1838738"/>
              <a:chExt cx="1418097" cy="69900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798" y="1838738"/>
                <a:ext cx="1418097" cy="661182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835073" y="1921553"/>
                <a:ext cx="1044915" cy="616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ctr">
                  <a:tabLst>
                    <a:tab pos="358775" algn="l"/>
                  </a:tabLst>
                </a:pPr>
                <a:r>
                  <a:rPr lang="en-US" sz="2800" b="1" dirty="0" smtClean="0">
                    <a:solidFill>
                      <a:srgbClr val="FF0066"/>
                    </a:solidFill>
                  </a:rPr>
                  <a:t>1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164019" y="2711331"/>
              <a:ext cx="40551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31825" algn="l"/>
                </a:tabLst>
              </a:pPr>
              <a:r>
                <a:rPr lang="en-US" sz="2400" dirty="0" err="1" smtClean="0"/>
                <a:t>Simaklah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teks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dengan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saksama</a:t>
              </a:r>
              <a:r>
                <a:rPr lang="en-US" sz="2400" dirty="0" smtClean="0"/>
                <a:t>. </a:t>
              </a:r>
              <a:endParaRPr lang="en-US" sz="2400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83947" y="3274354"/>
            <a:ext cx="5140181" cy="593540"/>
            <a:chOff x="583947" y="3274354"/>
            <a:chExt cx="5140181" cy="593540"/>
          </a:xfrm>
        </p:grpSpPr>
        <p:grpSp>
          <p:nvGrpSpPr>
            <p:cNvPr id="24" name="Group 5"/>
            <p:cNvGrpSpPr/>
            <p:nvPr/>
          </p:nvGrpSpPr>
          <p:grpSpPr>
            <a:xfrm>
              <a:off x="583947" y="3274354"/>
              <a:ext cx="526758" cy="593540"/>
              <a:chOff x="685800" y="1838738"/>
              <a:chExt cx="1418098" cy="69900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800" y="1838738"/>
                <a:ext cx="1418098" cy="661182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835073" y="1921553"/>
                <a:ext cx="1044913" cy="616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ctr">
                  <a:tabLst>
                    <a:tab pos="358775" algn="l"/>
                  </a:tabLst>
                </a:pPr>
                <a:r>
                  <a:rPr lang="en-US" sz="2800" b="1" dirty="0" smtClean="0">
                    <a:solidFill>
                      <a:srgbClr val="FF0066"/>
                    </a:solidFill>
                  </a:rPr>
                  <a:t>2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159108" y="3327286"/>
              <a:ext cx="45650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tabLst>
                  <a:tab pos="631825" algn="l"/>
                </a:tabLst>
                <a:defRPr sz="2400"/>
              </a:lvl1pPr>
            </a:lstStyle>
            <a:p>
              <a:r>
                <a:rPr lang="en-US" dirty="0" err="1"/>
                <a:t>Pahamilah</a:t>
              </a:r>
              <a:r>
                <a:rPr lang="en-US" dirty="0"/>
                <a:t> </a:t>
              </a:r>
              <a:r>
                <a:rPr lang="en-US" dirty="0" err="1"/>
                <a:t>isi</a:t>
              </a:r>
              <a:r>
                <a:rPr lang="en-US" dirty="0"/>
                <a:t> </a:t>
              </a:r>
              <a:r>
                <a:rPr lang="en-US" dirty="0" err="1"/>
                <a:t>teks</a:t>
              </a:r>
              <a:r>
                <a:rPr lang="en-US" dirty="0"/>
                <a:t> yang </a:t>
              </a:r>
              <a:r>
                <a:rPr lang="en-US" dirty="0" err="1"/>
                <a:t>dibacakan</a:t>
              </a:r>
              <a:r>
                <a:rPr lang="en-US" dirty="0"/>
                <a:t>. 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88859" y="3843678"/>
            <a:ext cx="6359405" cy="830997"/>
            <a:chOff x="588859" y="3843678"/>
            <a:chExt cx="6359405" cy="830997"/>
          </a:xfrm>
        </p:grpSpPr>
        <p:grpSp>
          <p:nvGrpSpPr>
            <p:cNvPr id="28" name="Group 5"/>
            <p:cNvGrpSpPr/>
            <p:nvPr/>
          </p:nvGrpSpPr>
          <p:grpSpPr>
            <a:xfrm>
              <a:off x="588859" y="3867894"/>
              <a:ext cx="526758" cy="593540"/>
              <a:chOff x="685800" y="1838738"/>
              <a:chExt cx="1418098" cy="69900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800" y="1838738"/>
                <a:ext cx="1418098" cy="661182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835073" y="1921553"/>
                <a:ext cx="1044913" cy="616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ctr">
                  <a:tabLst>
                    <a:tab pos="358775" algn="l"/>
                  </a:tabLst>
                </a:pPr>
                <a:r>
                  <a:rPr lang="en-US" sz="2800" b="1" dirty="0" smtClean="0">
                    <a:solidFill>
                      <a:srgbClr val="FF0066"/>
                    </a:solidFill>
                  </a:rPr>
                  <a:t>3</a:t>
                </a: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1159109" y="3843678"/>
              <a:ext cx="57891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31825" algn="l"/>
                </a:tabLst>
              </a:pPr>
              <a:r>
                <a:rPr lang="nb-NO" sz="2400" dirty="0"/>
                <a:t>Catatlah hal-hal penting dari teks, seperti judul, peristiwa, tokoh, latar, dan </a:t>
              </a:r>
              <a:r>
                <a:rPr lang="nb-NO" sz="2400" dirty="0" smtClean="0"/>
                <a:t>waktu</a:t>
              </a:r>
              <a:r>
                <a:rPr lang="en-US" sz="2400" dirty="0" smtClean="0"/>
                <a:t>. </a:t>
              </a:r>
              <a:endParaRPr lang="en-US" sz="2400" dirty="0"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29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D:\Tere\KONTEN QR\BACKGROUND\kun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3" t="3326" r="1920" b="10719"/>
          <a:stretch/>
        </p:blipFill>
        <p:spPr bwMode="auto">
          <a:xfrm>
            <a:off x="-1" y="-151614"/>
            <a:ext cx="9180513" cy="531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Tere\BUPENA 1B\PP\BAB 2\a3 Gb anak belajar dirumah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177613" y="1879280"/>
            <a:ext cx="2752105" cy="289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2469"/>
            <a:ext cx="9180512" cy="5565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0958" y="876657"/>
            <a:ext cx="5629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Saat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menyimak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teks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kamu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dapat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menemukan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ide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pokok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ide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pendukung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0958" y="1707654"/>
            <a:ext cx="627730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Ide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pokok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adalah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ide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utama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yang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disampaikan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dalam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paragraf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. Ide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pokok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sv-SE" sz="2400" dirty="0" smtClean="0">
                <a:latin typeface="+mj-lt"/>
                <a:cs typeface="Arial" panose="020B0604020202020204" pitchFamily="34" charset="0"/>
              </a:rPr>
              <a:t>dapat </a:t>
            </a:r>
            <a:r>
              <a:rPr lang="sv-SE" sz="2400" dirty="0">
                <a:latin typeface="+mj-lt"/>
                <a:cs typeface="Arial" panose="020B0604020202020204" pitchFamily="34" charset="0"/>
              </a:rPr>
              <a:t>ditemukan dalam kalimat utama </a:t>
            </a:r>
            <a:r>
              <a:rPr lang="sv-SE" sz="2400" dirty="0" smtClean="0">
                <a:latin typeface="+mj-lt"/>
                <a:cs typeface="Arial" panose="020B0604020202020204" pitchFamily="34" charset="0"/>
              </a:rPr>
              <a:t>di setiap </a:t>
            </a:r>
            <a:r>
              <a:rPr lang="sv-SE" sz="2400" dirty="0">
                <a:latin typeface="+mj-lt"/>
                <a:cs typeface="Arial" panose="020B0604020202020204" pitchFamily="34" charset="0"/>
              </a:rPr>
              <a:t>paragraf.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23478"/>
            <a:ext cx="1520223" cy="4870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0958" y="2969538"/>
            <a:ext cx="61332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Ide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pendukung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adalah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ide yang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memperjelas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atau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menambah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informasi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ide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pokok</a:t>
            </a:r>
            <a:r>
              <a:rPr lang="sv-SE" sz="2400" dirty="0" smtClean="0">
                <a:latin typeface="+mj-lt"/>
                <a:cs typeface="Arial" panose="020B0604020202020204" pitchFamily="34" charset="0"/>
              </a:rPr>
              <a:t>.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6991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Template Bupena Merdeka (Konten QR-Media mengajar)\BACKGROUND\kota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5876" y="0"/>
            <a:ext cx="9159876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93203" y="752386"/>
            <a:ext cx="7941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8080"/>
                </a:solidFill>
              </a:rPr>
              <a:t>Temukan</a:t>
            </a:r>
            <a:r>
              <a:rPr lang="en-US" sz="2800" b="1" dirty="0" smtClean="0">
                <a:solidFill>
                  <a:srgbClr val="008080"/>
                </a:solidFill>
              </a:rPr>
              <a:t> ide </a:t>
            </a:r>
            <a:r>
              <a:rPr lang="en-US" sz="2800" b="1" dirty="0" err="1" smtClean="0">
                <a:solidFill>
                  <a:srgbClr val="008080"/>
                </a:solidFill>
              </a:rPr>
              <a:t>pokok</a:t>
            </a:r>
            <a:r>
              <a:rPr lang="en-US" sz="2800" b="1" dirty="0" smtClean="0">
                <a:solidFill>
                  <a:srgbClr val="008080"/>
                </a:solidFill>
              </a:rPr>
              <a:t> </a:t>
            </a:r>
            <a:r>
              <a:rPr lang="en-US" sz="2800" b="1" dirty="0" err="1" smtClean="0">
                <a:solidFill>
                  <a:srgbClr val="008080"/>
                </a:solidFill>
              </a:rPr>
              <a:t>dan</a:t>
            </a:r>
            <a:r>
              <a:rPr lang="en-US" sz="2800" b="1" dirty="0" smtClean="0">
                <a:solidFill>
                  <a:srgbClr val="008080"/>
                </a:solidFill>
              </a:rPr>
              <a:t> ide </a:t>
            </a:r>
            <a:r>
              <a:rPr lang="en-US" sz="2800" b="1" dirty="0" err="1" smtClean="0">
                <a:solidFill>
                  <a:srgbClr val="008080"/>
                </a:solidFill>
              </a:rPr>
              <a:t>pendukung</a:t>
            </a:r>
            <a:r>
              <a:rPr lang="en-US" sz="2800" b="1" dirty="0" smtClean="0">
                <a:solidFill>
                  <a:srgbClr val="008080"/>
                </a:solidFill>
              </a:rPr>
              <a:t> </a:t>
            </a:r>
            <a:r>
              <a:rPr lang="en-US" sz="2800" b="1" dirty="0" err="1" smtClean="0">
                <a:solidFill>
                  <a:srgbClr val="008080"/>
                </a:solidFill>
              </a:rPr>
              <a:t>teks</a:t>
            </a:r>
            <a:r>
              <a:rPr lang="en-US" sz="2800" b="1" dirty="0" smtClean="0">
                <a:solidFill>
                  <a:srgbClr val="008080"/>
                </a:solidFill>
              </a:rPr>
              <a:t> </a:t>
            </a:r>
            <a:r>
              <a:rPr lang="en-US" sz="2800" b="1" dirty="0" err="1" smtClean="0">
                <a:solidFill>
                  <a:srgbClr val="008080"/>
                </a:solidFill>
              </a:rPr>
              <a:t>berikut</a:t>
            </a:r>
            <a:r>
              <a:rPr lang="en-US" sz="2800" b="1" dirty="0" smtClean="0">
                <a:solidFill>
                  <a:srgbClr val="008080"/>
                </a:solidFill>
              </a:rPr>
              <a:t>!</a:t>
            </a:r>
            <a:endParaRPr lang="en-US" sz="2800" b="1" dirty="0">
              <a:solidFill>
                <a:srgbClr val="00808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4809"/>
            <a:ext cx="1520223" cy="4870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9612" y="1356104"/>
            <a:ext cx="6984776" cy="317009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indent="363538"/>
            <a:r>
              <a:rPr lang="en-US" sz="2000" dirty="0" err="1">
                <a:latin typeface="+mj-lt"/>
              </a:rPr>
              <a:t>Umumnya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masyarakat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umum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seringkali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tidak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dapat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menjelaskan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perbedaan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antara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seni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teater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dan</a:t>
            </a:r>
            <a:r>
              <a:rPr lang="en-US" sz="2000" dirty="0">
                <a:latin typeface="+mj-lt"/>
              </a:rPr>
              <a:t> drama. Hal </a:t>
            </a:r>
            <a:r>
              <a:rPr lang="en-US" sz="2000" dirty="0" err="1">
                <a:latin typeface="+mj-lt"/>
              </a:rPr>
              <a:t>ini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dikarenakan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kebanyakan</a:t>
            </a:r>
            <a:r>
              <a:rPr lang="en-US" sz="2000" dirty="0">
                <a:latin typeface="+mj-lt"/>
              </a:rPr>
              <a:t> orang </a:t>
            </a:r>
            <a:r>
              <a:rPr lang="en-US" sz="2000" dirty="0" err="1">
                <a:latin typeface="+mj-lt"/>
              </a:rPr>
              <a:t>hanya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akan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terpaku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pada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pertunjukan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spektakuler</a:t>
            </a:r>
            <a:r>
              <a:rPr lang="en-US" sz="2000" dirty="0">
                <a:latin typeface="+mj-lt"/>
              </a:rPr>
              <a:t> di </a:t>
            </a:r>
            <a:r>
              <a:rPr lang="en-US" sz="2000" dirty="0" err="1">
                <a:latin typeface="+mj-lt"/>
              </a:rPr>
              <a:t>atas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panggung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atau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cerita</a:t>
            </a:r>
            <a:r>
              <a:rPr lang="en-US" sz="2000" dirty="0">
                <a:latin typeface="+mj-lt"/>
              </a:rPr>
              <a:t> yang </a:t>
            </a:r>
            <a:r>
              <a:rPr lang="en-US" sz="2000" dirty="0" err="1">
                <a:latin typeface="+mj-lt"/>
              </a:rPr>
              <a:t>disuguhkan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tanpa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melihat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perbedaan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antar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keduanya</a:t>
            </a:r>
            <a:r>
              <a:rPr lang="en-US" sz="2000" dirty="0">
                <a:latin typeface="+mj-lt"/>
              </a:rPr>
              <a:t>. </a:t>
            </a:r>
            <a:r>
              <a:rPr lang="en-US" sz="2000" dirty="0" err="1">
                <a:latin typeface="+mj-lt"/>
              </a:rPr>
              <a:t>Perlu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diketahui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teater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adalah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semua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pertunjukan</a:t>
            </a:r>
            <a:r>
              <a:rPr lang="en-US" sz="2000" dirty="0">
                <a:latin typeface="+mj-lt"/>
              </a:rPr>
              <a:t> yang </a:t>
            </a:r>
            <a:r>
              <a:rPr lang="en-US" sz="2000" dirty="0" err="1">
                <a:latin typeface="+mj-lt"/>
              </a:rPr>
              <a:t>berasal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dari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naskah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atau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kisah</a:t>
            </a:r>
            <a:r>
              <a:rPr lang="en-US" sz="2000" dirty="0">
                <a:latin typeface="+mj-lt"/>
              </a:rPr>
              <a:t> yang </a:t>
            </a:r>
            <a:r>
              <a:rPr lang="en-US" sz="2000" dirty="0" err="1">
                <a:latin typeface="+mj-lt"/>
              </a:rPr>
              <a:t>dipentaskan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diatas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panggung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untuk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menarik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perhatian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penonton</a:t>
            </a:r>
            <a:r>
              <a:rPr lang="en-US" sz="2000" dirty="0">
                <a:latin typeface="+mj-lt"/>
              </a:rPr>
              <a:t>. </a:t>
            </a:r>
            <a:r>
              <a:rPr lang="en-US" sz="2000" dirty="0" err="1">
                <a:latin typeface="+mj-lt"/>
              </a:rPr>
              <a:t>Sementara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itu</a:t>
            </a:r>
            <a:r>
              <a:rPr lang="en-US" sz="2000" dirty="0">
                <a:latin typeface="+mj-lt"/>
              </a:rPr>
              <a:t>, drama </a:t>
            </a:r>
            <a:r>
              <a:rPr lang="en-US" sz="2000" dirty="0" err="1">
                <a:latin typeface="+mj-lt"/>
              </a:rPr>
              <a:t>adalah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cerita</a:t>
            </a:r>
            <a:r>
              <a:rPr lang="en-US" sz="2000" dirty="0">
                <a:latin typeface="+mj-lt"/>
              </a:rPr>
              <a:t> yang </a:t>
            </a:r>
            <a:r>
              <a:rPr lang="en-US" sz="2000" dirty="0" err="1">
                <a:latin typeface="+mj-lt"/>
              </a:rPr>
              <a:t>berasal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dari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teks</a:t>
            </a:r>
            <a:r>
              <a:rPr lang="en-US" sz="2000" dirty="0">
                <a:latin typeface="+mj-lt"/>
              </a:rPr>
              <a:t> yang </a:t>
            </a:r>
            <a:r>
              <a:rPr lang="en-US" sz="2000" dirty="0" err="1">
                <a:latin typeface="+mj-lt"/>
              </a:rPr>
              <a:t>kemudian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ditunjukkan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dalam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aksi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atau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juga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disebut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sandiwara</a:t>
            </a:r>
            <a:r>
              <a:rPr lang="en-US" sz="20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54182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3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452954" y="506167"/>
            <a:ext cx="52127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Ayo, </a:t>
            </a:r>
            <a:r>
              <a:rPr lang="en-US" sz="36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Jelajahi</a:t>
            </a:r>
            <a:r>
              <a:rPr lang="en-US" sz="36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Lingkungan</a:t>
            </a:r>
            <a:endParaRPr lang="id-ID" sz="36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900608" y="1500180"/>
            <a:ext cx="10297144" cy="783538"/>
            <a:chOff x="-748176" y="214296"/>
            <a:chExt cx="10297144" cy="7835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8176" y="214296"/>
              <a:ext cx="10297144" cy="78353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88244" y="349762"/>
              <a:ext cx="8872692" cy="4782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4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Kosakata Baru dan </a:t>
              </a:r>
              <a:r>
                <a:rPr lang="id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Informasi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id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dalam </a:t>
              </a:r>
              <a:r>
                <a:rPr lang="id-ID" sz="24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Cerita serta Teks Informatif</a:t>
              </a:r>
              <a:endPara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69424" y="2283718"/>
            <a:ext cx="540546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Kosakata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baru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dapat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digunakan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untuk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melengkapi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kalimat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rumpang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. </a:t>
            </a:r>
            <a:endParaRPr lang="en-US" sz="2400" dirty="0" smtClean="0">
              <a:latin typeface="+mj-lt"/>
              <a:cs typeface="Arial" panose="020B0604020202020204" pitchFamily="34" charset="0"/>
            </a:endParaRPr>
          </a:p>
          <a:p>
            <a:pPr algn="ctr">
              <a:tabLst>
                <a:tab pos="631825" algn="l"/>
              </a:tabLst>
            </a:pPr>
            <a:r>
              <a:rPr lang="en-US" sz="2800" b="1" dirty="0" err="1" smtClean="0">
                <a:solidFill>
                  <a:srgbClr val="EE658C"/>
                </a:solidFill>
                <a:latin typeface="+mj-lt"/>
                <a:cs typeface="Arial" panose="020B0604020202020204" pitchFamily="34" charset="0"/>
              </a:rPr>
              <a:t>Kalimat</a:t>
            </a:r>
            <a:r>
              <a:rPr lang="en-US" sz="2800" b="1" dirty="0" smtClean="0">
                <a:solidFill>
                  <a:srgbClr val="EE658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E658C"/>
                </a:solidFill>
                <a:latin typeface="+mj-lt"/>
                <a:cs typeface="Arial" panose="020B0604020202020204" pitchFamily="34" charset="0"/>
              </a:rPr>
              <a:t>rumpang</a:t>
            </a:r>
            <a:r>
              <a:rPr lang="en-US" sz="2800" b="1" dirty="0">
                <a:solidFill>
                  <a:srgbClr val="EE658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adalah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kalimat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yang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memiliki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bagian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kosong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sehingga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perlu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dilengkapi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dengan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kata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atau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gabungan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kata 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yang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tepat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. </a:t>
            </a:r>
            <a:endParaRPr lang="en-US" sz="2400" dirty="0" smtClean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024" y="1474790"/>
            <a:ext cx="3203848" cy="37612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79512" y="205829"/>
            <a:ext cx="5571158" cy="1241030"/>
            <a:chOff x="152400" y="214296"/>
            <a:chExt cx="5205418" cy="124103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14296"/>
              <a:ext cx="5205418" cy="124103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676276" y="267070"/>
              <a:ext cx="4395790" cy="1040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Kalimat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Persuasif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dalam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Teks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Informatif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Visual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092518" y="1689436"/>
            <a:ext cx="551193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Teks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informatif</a:t>
            </a:r>
            <a:r>
              <a:rPr lang="en-US" sz="28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visual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adalah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teks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yang di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dalamnya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terdapat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gambar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, diagram,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tabel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yang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memuat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informasi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.</a:t>
            </a:r>
            <a:endParaRPr lang="en-US" sz="2400" dirty="0" smtClean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92518" y="3087998"/>
            <a:ext cx="5511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smtClean="0">
                <a:latin typeface="+mj-lt"/>
                <a:cs typeface="Arial" panose="020B0604020202020204" pitchFamily="34" charset="0"/>
              </a:rPr>
              <a:t>Poster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termasuk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teks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informatif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visual.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96034" y="3704065"/>
            <a:ext cx="5880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smtClean="0">
                <a:latin typeface="+mj-lt"/>
                <a:cs typeface="Arial" panose="020B0604020202020204" pitchFamily="34" charset="0"/>
              </a:rPr>
              <a:t>Poster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biasanya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juga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berisi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kalimat</a:t>
            </a:r>
            <a:r>
              <a:rPr lang="en-US" sz="24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persuasif</a:t>
            </a:r>
            <a:r>
              <a:rPr lang="en-US" sz="24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(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ajakan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).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850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9513" y="267494"/>
            <a:ext cx="3672408" cy="661182"/>
            <a:chOff x="685800" y="1838738"/>
            <a:chExt cx="3472469" cy="66118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3472469" cy="66118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85800" y="1946712"/>
              <a:ext cx="347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2400" b="1" dirty="0" err="1" smtClean="0">
                  <a:solidFill>
                    <a:srgbClr val="FF0066"/>
                  </a:solidFill>
                </a:rPr>
                <a:t>Perhatikan</a:t>
              </a:r>
              <a:r>
                <a:rPr lang="en-US" sz="2400" b="1" dirty="0" smtClean="0">
                  <a:solidFill>
                    <a:srgbClr val="FF0066"/>
                  </a:solidFill>
                </a:rPr>
                <a:t> poster </a:t>
              </a:r>
              <a:r>
                <a:rPr lang="en-US" sz="2400" b="1" dirty="0" err="1" smtClean="0">
                  <a:solidFill>
                    <a:srgbClr val="FF0066"/>
                  </a:solidFill>
                </a:rPr>
                <a:t>berikut</a:t>
              </a:r>
              <a:r>
                <a:rPr lang="en-US" sz="2400" b="1" dirty="0" smtClean="0">
                  <a:solidFill>
                    <a:srgbClr val="FF0066"/>
                  </a:solidFill>
                </a:rPr>
                <a:t>.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283969" y="209736"/>
            <a:ext cx="3186562" cy="4526102"/>
            <a:chOff x="4283969" y="209736"/>
            <a:chExt cx="3186562" cy="45261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969" y="209736"/>
              <a:ext cx="3186562" cy="452610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283969" y="1563638"/>
              <a:ext cx="3186562" cy="707886"/>
            </a:xfrm>
            <a:prstGeom prst="rect">
              <a:avLst/>
            </a:prstGeom>
            <a:solidFill>
              <a:srgbClr val="0F4664"/>
            </a:solidFill>
          </p:spPr>
          <p:txBody>
            <a:bodyPr wrap="square" rtlCol="0">
              <a:spAutoFit/>
            </a:bodyPr>
            <a:lstStyle/>
            <a:p>
              <a:pPr>
                <a:tabLst>
                  <a:tab pos="358775" algn="l"/>
                </a:tabLst>
              </a:pPr>
              <a:r>
                <a:rPr lang="en-US" sz="2000" b="1" dirty="0" smtClean="0">
                  <a:solidFill>
                    <a:schemeClr val="bg1"/>
                  </a:solidFill>
                </a:rPr>
                <a:t>Ayo,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lestarikan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Bumi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dengan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menjaga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laut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dari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sampah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!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83568" y="1779662"/>
            <a:ext cx="3546604" cy="2062103"/>
            <a:chOff x="683568" y="1779662"/>
            <a:chExt cx="3546604" cy="2062103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3203848" y="1949757"/>
              <a:ext cx="1026324" cy="523030"/>
            </a:xfrm>
            <a:prstGeom prst="line">
              <a:avLst/>
            </a:prstGeom>
            <a:ln w="38100">
              <a:solidFill>
                <a:srgbClr val="0F4664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83568" y="1779662"/>
              <a:ext cx="2664296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631825" algn="l"/>
                </a:tabLst>
              </a:pPr>
              <a:r>
                <a:rPr lang="en-US" sz="2800" b="1" dirty="0" err="1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Contoh</a:t>
              </a:r>
              <a:r>
                <a:rPr lang="en-US" sz="2800" b="1" dirty="0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kalimat</a:t>
              </a:r>
              <a:r>
                <a:rPr lang="en-US" sz="2800" b="1" dirty="0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persuasif</a:t>
              </a:r>
              <a:r>
                <a:rPr lang="en-US" sz="2800" b="1" dirty="0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+mj-lt"/>
                  <a:cs typeface="Arial" panose="020B0604020202020204" pitchFamily="34" charset="0"/>
                </a:rPr>
                <a:t>pada</a:t>
              </a:r>
              <a:r>
                <a:rPr lang="en-US" sz="2400" dirty="0" smtClean="0">
                  <a:latin typeface="+mj-lt"/>
                  <a:cs typeface="Arial" panose="020B0604020202020204" pitchFamily="34" charset="0"/>
                </a:rPr>
                <a:t> poster yang </a:t>
              </a:r>
              <a:r>
                <a:rPr lang="en-US" sz="2400" dirty="0" err="1" smtClean="0">
                  <a:latin typeface="+mj-lt"/>
                  <a:cs typeface="Arial" panose="020B0604020202020204" pitchFamily="34" charset="0"/>
                </a:rPr>
                <a:t>berisi</a:t>
              </a:r>
              <a:r>
                <a:rPr lang="en-US" sz="24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+mj-lt"/>
                  <a:cs typeface="Arial" panose="020B0604020202020204" pitchFamily="34" charset="0"/>
                </a:rPr>
                <a:t>ajakan</a:t>
              </a:r>
              <a:r>
                <a:rPr lang="en-US" sz="24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+mj-lt"/>
                  <a:cs typeface="Arial" panose="020B0604020202020204" pitchFamily="34" charset="0"/>
                </a:rPr>
                <a:t>untuk</a:t>
              </a:r>
              <a:r>
                <a:rPr lang="en-US" sz="24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+mj-lt"/>
                  <a:cs typeface="Arial" panose="020B0604020202020204" pitchFamily="34" charset="0"/>
                </a:rPr>
                <a:t>melestarikan</a:t>
              </a:r>
              <a:r>
                <a:rPr lang="en-US" sz="24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+mj-lt"/>
                  <a:cs typeface="Arial" panose="020B0604020202020204" pitchFamily="34" charset="0"/>
                </a:rPr>
                <a:t>laut</a:t>
              </a:r>
              <a:r>
                <a:rPr lang="en-US" sz="2400" dirty="0" smtClean="0">
                  <a:latin typeface="+mj-lt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24060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Template Bupena Merdeka (Konten QR-Media mengajar)\BACKGROUND\kota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5876" y="-106363"/>
            <a:ext cx="9159876" cy="5249863"/>
          </a:xfrm>
          <a:prstGeom prst="rect">
            <a:avLst/>
          </a:prstGeom>
          <a:noFill/>
        </p:spPr>
      </p:pic>
      <p:grpSp>
        <p:nvGrpSpPr>
          <p:cNvPr id="2" name="Group 6"/>
          <p:cNvGrpSpPr/>
          <p:nvPr/>
        </p:nvGrpSpPr>
        <p:grpSpPr>
          <a:xfrm>
            <a:off x="80962" y="214296"/>
            <a:ext cx="5848360" cy="733044"/>
            <a:chOff x="152400" y="214296"/>
            <a:chExt cx="5848360" cy="7330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14296"/>
              <a:ext cx="5848360" cy="73304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76276" y="267070"/>
              <a:ext cx="5038732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Menjelaskan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Teks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Wawancara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8" name="Picture 2" descr="G:\Template Bupena Merdeka (Konten QR-Media mengajar)\BAHAN\tokoh 1.png"/>
          <p:cNvPicPr>
            <a:picLocks noChangeAspect="1" noChangeArrowheads="1"/>
          </p:cNvPicPr>
          <p:nvPr/>
        </p:nvPicPr>
        <p:blipFill>
          <a:blip r:embed="rId5" cstate="print"/>
          <a:srcRect b="37640"/>
          <a:stretch>
            <a:fillRect/>
          </a:stretch>
        </p:blipFill>
        <p:spPr bwMode="auto">
          <a:xfrm>
            <a:off x="6357950" y="857238"/>
            <a:ext cx="2775034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23478"/>
            <a:ext cx="1520223" cy="48707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63810" y="1549072"/>
            <a:ext cx="5980398" cy="954107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Wawancara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adalah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id-ID" sz="2400" dirty="0" smtClean="0">
                <a:latin typeface="+mj-lt"/>
                <a:cs typeface="Arial" panose="020B0604020202020204" pitchFamily="34" charset="0"/>
              </a:rPr>
              <a:t>proses </a:t>
            </a:r>
            <a:r>
              <a:rPr lang="id-ID" sz="2400" dirty="0">
                <a:latin typeface="+mj-lt"/>
                <a:cs typeface="Arial" panose="020B0604020202020204" pitchFamily="34" charset="0"/>
              </a:rPr>
              <a:t>tanya jawab yang bertujuan untuk </a:t>
            </a:r>
            <a:r>
              <a:rPr lang="id-ID" sz="2400" dirty="0" smtClean="0">
                <a:latin typeface="+mj-lt"/>
                <a:cs typeface="Arial" panose="020B0604020202020204" pitchFamily="34" charset="0"/>
              </a:rPr>
              <a:t>memperoleh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d-ID" sz="2400" dirty="0" smtClean="0">
                <a:latin typeface="+mj-lt"/>
                <a:cs typeface="Arial" panose="020B0604020202020204" pitchFamily="34" charset="0"/>
              </a:rPr>
              <a:t>informasi</a:t>
            </a:r>
            <a:r>
              <a:rPr lang="id-ID" sz="2400" dirty="0">
                <a:latin typeface="+mj-lt"/>
                <a:cs typeface="Arial" panose="020B0604020202020204" pitchFamily="34" charset="0"/>
              </a:rPr>
              <a:t>. 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1200" y="2791180"/>
            <a:ext cx="5756984" cy="1323439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dirty="0" smtClean="0">
                <a:latin typeface="+mj-lt"/>
                <a:cs typeface="Arial" panose="020B0604020202020204" pitchFamily="34" charset="0"/>
              </a:rPr>
              <a:t>Wawancara </a:t>
            </a:r>
            <a:r>
              <a:rPr lang="id-ID" sz="2400" dirty="0">
                <a:latin typeface="+mj-lt"/>
                <a:cs typeface="Arial" panose="020B0604020202020204" pitchFamily="34" charset="0"/>
              </a:rPr>
              <a:t>dilakukan oleh penanya (</a:t>
            </a:r>
            <a:r>
              <a:rPr lang="id-ID" sz="28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pewawancara</a:t>
            </a:r>
            <a:r>
              <a:rPr lang="id-ID" sz="2400" dirty="0">
                <a:latin typeface="+mj-lt"/>
                <a:cs typeface="Arial" panose="020B0604020202020204" pitchFamily="34" charset="0"/>
              </a:rPr>
              <a:t>) dan seseorang</a:t>
            </a:r>
          </a:p>
          <a:p>
            <a:r>
              <a:rPr lang="id-ID" sz="2400" dirty="0">
                <a:latin typeface="+mj-lt"/>
                <a:cs typeface="Arial" panose="020B0604020202020204" pitchFamily="34" charset="0"/>
              </a:rPr>
              <a:t>yang memberikan informasi (</a:t>
            </a:r>
            <a:r>
              <a:rPr lang="id-ID" sz="28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narasumber</a:t>
            </a:r>
            <a:r>
              <a:rPr lang="id-ID" sz="2400" dirty="0">
                <a:latin typeface="+mj-lt"/>
                <a:cs typeface="Arial" panose="020B0604020202020204" pitchFamily="34" charset="0"/>
              </a:rPr>
              <a:t>).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0576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" y="-985"/>
            <a:ext cx="9163082" cy="5145470"/>
          </a:xfrm>
          <a:prstGeom prst="rect">
            <a:avLst/>
          </a:prstGeom>
        </p:spPr>
      </p:pic>
      <p:pic>
        <p:nvPicPr>
          <p:cNvPr id="7171" name="Picture 3" descr="G:\Template Bupena Merdeka (Konten QR-Media mengajar)\BAHAN\tokoh 2.png"/>
          <p:cNvPicPr>
            <a:picLocks noChangeAspect="1" noChangeArrowheads="1"/>
          </p:cNvPicPr>
          <p:nvPr/>
        </p:nvPicPr>
        <p:blipFill>
          <a:blip r:embed="rId3" cstate="print"/>
          <a:srcRect b="35253"/>
          <a:stretch>
            <a:fillRect/>
          </a:stretch>
        </p:blipFill>
        <p:spPr bwMode="auto">
          <a:xfrm flipH="1">
            <a:off x="-252536" y="611043"/>
            <a:ext cx="3071834" cy="4175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78182" y="1113635"/>
            <a:ext cx="52565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Perlu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adanya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persiapan</a:t>
            </a:r>
            <a:r>
              <a:rPr lang="en-US" sz="28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sebelum</a:t>
            </a:r>
            <a:r>
              <a:rPr lang="en-US" sz="28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melakukan</a:t>
            </a:r>
            <a:r>
              <a:rPr lang="en-US" sz="28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wawancara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antara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lain:  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menentukan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topik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wawancara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, </a:t>
            </a:r>
            <a:endParaRPr lang="en-US" sz="2400" dirty="0" smtClean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menemukan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narasumber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, </a:t>
            </a:r>
            <a:endParaRPr lang="en-US" sz="2400" dirty="0" smtClean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membuat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janji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temu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dengan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narasumber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membuat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daftar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pertanyaan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wawancara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.</a:t>
            </a:r>
            <a:endParaRPr lang="en-US" sz="2400" dirty="0" smtClean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23478"/>
            <a:ext cx="1520223" cy="4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515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ere\KONTEN QR\BACKGROUND\kun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t="3326" r="1920" b="10719"/>
          <a:stretch/>
        </p:blipFill>
        <p:spPr bwMode="auto">
          <a:xfrm>
            <a:off x="0" y="-169962"/>
            <a:ext cx="918051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40"/>
          <a:stretch/>
        </p:blipFill>
        <p:spPr bwMode="auto">
          <a:xfrm flipH="1">
            <a:off x="210412" y="406479"/>
            <a:ext cx="2849420" cy="4397519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2603083" y="494176"/>
            <a:ext cx="5409676" cy="1141471"/>
            <a:chOff x="628207" y="1151399"/>
            <a:chExt cx="3238736" cy="95957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07" y="1151399"/>
              <a:ext cx="3238736" cy="9595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818131" y="1202973"/>
              <a:ext cx="2670170" cy="802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Kata </a:t>
              </a:r>
              <a:r>
                <a:rPr lang="en-US" sz="2800" b="1" dirty="0" err="1" smtClean="0"/>
                <a:t>tanya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saat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wawancara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dapat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meliputi</a:t>
              </a:r>
              <a:r>
                <a:rPr lang="en-US" sz="2800" b="1" dirty="0" smtClean="0"/>
                <a:t>:</a:t>
              </a:r>
              <a:endParaRPr lang="en-US" sz="2800" b="1" dirty="0"/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2627784" y="1809117"/>
            <a:ext cx="1189366" cy="661182"/>
            <a:chOff x="685800" y="1838738"/>
            <a:chExt cx="1242622" cy="661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242622" cy="6611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835074" y="1881291"/>
              <a:ext cx="1093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3200" b="1" dirty="0" err="1" smtClean="0">
                  <a:solidFill>
                    <a:srgbClr val="009999"/>
                  </a:solidFill>
                </a:rPr>
                <a:t>Apa</a:t>
              </a:r>
              <a:endParaRPr lang="en-US" sz="3200" b="1" dirty="0" smtClean="0">
                <a:solidFill>
                  <a:srgbClr val="009999"/>
                </a:solidFill>
              </a:endParaRPr>
            </a:p>
          </p:txBody>
        </p:sp>
      </p:grpSp>
      <p:grpSp>
        <p:nvGrpSpPr>
          <p:cNvPr id="4" name="Group 13"/>
          <p:cNvGrpSpPr/>
          <p:nvPr/>
        </p:nvGrpSpPr>
        <p:grpSpPr>
          <a:xfrm>
            <a:off x="4283968" y="1809117"/>
            <a:ext cx="1939180" cy="661182"/>
            <a:chOff x="685800" y="1838738"/>
            <a:chExt cx="2026010" cy="661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800313" cy="6611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759842" y="1881291"/>
              <a:ext cx="19519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3200" b="1" dirty="0" smtClean="0">
                  <a:solidFill>
                    <a:srgbClr val="009999"/>
                  </a:solidFill>
                </a:rPr>
                <a:t>Di </a:t>
              </a:r>
              <a:r>
                <a:rPr lang="en-US" sz="3200" b="1" dirty="0" err="1" smtClean="0">
                  <a:solidFill>
                    <a:srgbClr val="009999"/>
                  </a:solidFill>
                </a:rPr>
                <a:t>mana</a:t>
              </a:r>
              <a:endParaRPr lang="en-US" sz="3200" b="1" dirty="0" smtClean="0">
                <a:solidFill>
                  <a:srgbClr val="009999"/>
                </a:solidFill>
              </a:endParaRPr>
            </a:p>
          </p:txBody>
        </p:sp>
      </p:grpSp>
      <p:grpSp>
        <p:nvGrpSpPr>
          <p:cNvPr id="5" name="Group 16"/>
          <p:cNvGrpSpPr/>
          <p:nvPr/>
        </p:nvGrpSpPr>
        <p:grpSpPr>
          <a:xfrm>
            <a:off x="6453338" y="1838560"/>
            <a:ext cx="1935086" cy="661182"/>
            <a:chOff x="761032" y="1838738"/>
            <a:chExt cx="2021733" cy="661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32" y="1838738"/>
              <a:ext cx="1570339" cy="6611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830797" y="1881291"/>
              <a:ext cx="19519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3200" b="1" dirty="0" err="1" smtClean="0">
                  <a:solidFill>
                    <a:srgbClr val="009999"/>
                  </a:solidFill>
                </a:rPr>
                <a:t>Kapan</a:t>
              </a:r>
              <a:r>
                <a:rPr lang="en-US" sz="3200" b="1" dirty="0" smtClean="0">
                  <a:solidFill>
                    <a:srgbClr val="009999"/>
                  </a:solidFill>
                </a:rPr>
                <a:t> </a:t>
              </a:r>
            </a:p>
          </p:txBody>
        </p:sp>
      </p:grpSp>
      <p:grpSp>
        <p:nvGrpSpPr>
          <p:cNvPr id="6" name="Group 19"/>
          <p:cNvGrpSpPr/>
          <p:nvPr/>
        </p:nvGrpSpPr>
        <p:grpSpPr>
          <a:xfrm>
            <a:off x="3203848" y="2859782"/>
            <a:ext cx="2016224" cy="661182"/>
            <a:chOff x="761032" y="1838738"/>
            <a:chExt cx="2106504" cy="661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32" y="1838738"/>
              <a:ext cx="1570339" cy="6611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915568" y="1881291"/>
              <a:ext cx="19519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3200" b="1" dirty="0" err="1" smtClean="0">
                  <a:solidFill>
                    <a:srgbClr val="009999"/>
                  </a:solidFill>
                </a:rPr>
                <a:t>Siapa</a:t>
              </a:r>
              <a:r>
                <a:rPr lang="en-US" sz="3200" b="1" dirty="0" smtClean="0">
                  <a:solidFill>
                    <a:srgbClr val="009999"/>
                  </a:solidFill>
                </a:rPr>
                <a:t> </a:t>
              </a:r>
            </a:p>
          </p:txBody>
        </p:sp>
      </p:grpSp>
      <p:grpSp>
        <p:nvGrpSpPr>
          <p:cNvPr id="8" name="Group 22"/>
          <p:cNvGrpSpPr/>
          <p:nvPr/>
        </p:nvGrpSpPr>
        <p:grpSpPr>
          <a:xfrm>
            <a:off x="5292080" y="2849170"/>
            <a:ext cx="1968473" cy="661182"/>
            <a:chOff x="761031" y="1838738"/>
            <a:chExt cx="2056615" cy="661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31" y="1838738"/>
              <a:ext cx="2056615" cy="6611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830797" y="1881291"/>
              <a:ext cx="19519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3200" b="1" dirty="0" err="1" smtClean="0">
                  <a:solidFill>
                    <a:srgbClr val="009999"/>
                  </a:solidFill>
                </a:rPr>
                <a:t>Mengapa</a:t>
              </a:r>
              <a:r>
                <a:rPr lang="en-US" sz="3200" b="1" dirty="0" smtClean="0">
                  <a:solidFill>
                    <a:srgbClr val="009999"/>
                  </a:solidFill>
                </a:rPr>
                <a:t> </a:t>
              </a:r>
            </a:p>
          </p:txBody>
        </p:sp>
      </p:grpSp>
      <p:grpSp>
        <p:nvGrpSpPr>
          <p:cNvPr id="11" name="Group 25"/>
          <p:cNvGrpSpPr/>
          <p:nvPr/>
        </p:nvGrpSpPr>
        <p:grpSpPr>
          <a:xfrm>
            <a:off x="3923928" y="3854784"/>
            <a:ext cx="2704865" cy="661182"/>
            <a:chOff x="685799" y="1838738"/>
            <a:chExt cx="2825980" cy="661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799" y="1838738"/>
              <a:ext cx="2557899" cy="6611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830797" y="1881291"/>
              <a:ext cx="26809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3200" b="1" dirty="0" err="1" smtClean="0">
                  <a:solidFill>
                    <a:srgbClr val="009999"/>
                  </a:solidFill>
                </a:rPr>
                <a:t>Bagaimana</a:t>
              </a:r>
              <a:r>
                <a:rPr lang="en-US" sz="3200" b="1" dirty="0" smtClean="0">
                  <a:solidFill>
                    <a:srgbClr val="009999"/>
                  </a:solidFill>
                </a:rPr>
                <a:t> 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-20538"/>
            <a:ext cx="1520223" cy="4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80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" y="-985"/>
            <a:ext cx="9163082" cy="5145470"/>
          </a:xfrm>
          <a:prstGeom prst="rect">
            <a:avLst/>
          </a:prstGeom>
        </p:spPr>
      </p:pic>
      <p:pic>
        <p:nvPicPr>
          <p:cNvPr id="7171" name="Picture 3" descr="G:\Template Bupena Merdeka (Konten QR-Media mengajar)\BAHAN\tokoh 2.png"/>
          <p:cNvPicPr>
            <a:picLocks noChangeAspect="1" noChangeArrowheads="1"/>
          </p:cNvPicPr>
          <p:nvPr/>
        </p:nvPicPr>
        <p:blipFill>
          <a:blip r:embed="rId3" cstate="print"/>
          <a:srcRect b="35253"/>
          <a:stretch>
            <a:fillRect/>
          </a:stretch>
        </p:blipFill>
        <p:spPr bwMode="auto">
          <a:xfrm flipH="1">
            <a:off x="-252536" y="611043"/>
            <a:ext cx="3071834" cy="4175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5816" y="1017478"/>
            <a:ext cx="632470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Selanjutnya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saat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melakukan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wawancara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antara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lain:  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datanglah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tepat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waktu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saat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wawancara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,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631825" algn="l"/>
              </a:tabLst>
            </a:pPr>
            <a:r>
              <a:rPr lang="en-US" sz="2400" dirty="0" err="1">
                <a:latin typeface="+mj-lt"/>
                <a:cs typeface="Arial" panose="020B0604020202020204" pitchFamily="34" charset="0"/>
              </a:rPr>
              <a:t>b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erpenampilanlah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yang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rapi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sopan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631825" algn="l"/>
              </a:tabLst>
            </a:pPr>
            <a:r>
              <a:rPr lang="en-US" sz="2400" dirty="0" err="1">
                <a:latin typeface="+mj-lt"/>
                <a:cs typeface="Arial" panose="020B0604020202020204" pitchFamily="34" charset="0"/>
              </a:rPr>
              <a:t>b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ertanyalah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sesuai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dengan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topik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wawancara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,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bertanyalah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dengan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sopan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,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631825" algn="l"/>
              </a:tabLst>
            </a:pPr>
            <a:r>
              <a:rPr lang="en-US" sz="2400" dirty="0" err="1">
                <a:latin typeface="+mj-lt"/>
                <a:cs typeface="Arial" panose="020B0604020202020204" pitchFamily="34" charset="0"/>
              </a:rPr>
              <a:t>d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engarkan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narasumber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dengan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baik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631825" algn="l"/>
              </a:tabLst>
            </a:pPr>
            <a:r>
              <a:rPr lang="en-US" sz="2400" dirty="0" err="1">
                <a:latin typeface="+mj-lt"/>
                <a:cs typeface="Arial" panose="020B0604020202020204" pitchFamily="34" charset="0"/>
              </a:rPr>
              <a:t>c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atatlah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hasil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wawancara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.</a:t>
            </a:r>
            <a:endParaRPr lang="en-US" sz="2400" dirty="0" smtClean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23478"/>
            <a:ext cx="1520223" cy="4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891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6" b="7081"/>
          <a:stretch/>
        </p:blipFill>
        <p:spPr>
          <a:xfrm>
            <a:off x="0" y="-20538"/>
            <a:ext cx="9180512" cy="51845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-92546"/>
            <a:ext cx="9144000" cy="4968552"/>
          </a:xfrm>
          <a:prstGeom prst="rect">
            <a:avLst/>
          </a:prstGeom>
          <a:gradFill>
            <a:gsLst>
              <a:gs pos="15000">
                <a:schemeClr val="bg1"/>
              </a:gs>
              <a:gs pos="48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23478"/>
            <a:ext cx="1520223" cy="487079"/>
          </a:xfrm>
          <a:prstGeom prst="rect">
            <a:avLst/>
          </a:prstGeom>
        </p:spPr>
      </p:pic>
      <p:grpSp>
        <p:nvGrpSpPr>
          <p:cNvPr id="18" name="Group 22"/>
          <p:cNvGrpSpPr/>
          <p:nvPr/>
        </p:nvGrpSpPr>
        <p:grpSpPr>
          <a:xfrm>
            <a:off x="2555776" y="3900724"/>
            <a:ext cx="2808311" cy="661182"/>
            <a:chOff x="706910" y="1838738"/>
            <a:chExt cx="2110736" cy="661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31" y="1838738"/>
              <a:ext cx="2056615" cy="6611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706910" y="1876941"/>
              <a:ext cx="20409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tabLst>
                  <a:tab pos="358775" algn="l"/>
                </a:tabLst>
              </a:pPr>
              <a:r>
                <a:rPr lang="en-US" sz="3200" b="1" dirty="0" err="1" smtClean="0">
                  <a:solidFill>
                    <a:srgbClr val="009999"/>
                  </a:solidFill>
                </a:rPr>
                <a:t>Narasumber</a:t>
              </a:r>
              <a:r>
                <a:rPr lang="en-US" sz="3200" b="1" dirty="0" smtClean="0">
                  <a:solidFill>
                    <a:srgbClr val="009999"/>
                  </a:solidFill>
                </a:rPr>
                <a:t> </a:t>
              </a:r>
              <a:endParaRPr lang="en-US" sz="3200" b="1" dirty="0" smtClean="0">
                <a:solidFill>
                  <a:srgbClr val="009999"/>
                </a:solidFill>
              </a:endParaRPr>
            </a:p>
          </p:txBody>
        </p:sp>
      </p:grpSp>
      <p:grpSp>
        <p:nvGrpSpPr>
          <p:cNvPr id="21" name="Group 22"/>
          <p:cNvGrpSpPr/>
          <p:nvPr/>
        </p:nvGrpSpPr>
        <p:grpSpPr>
          <a:xfrm>
            <a:off x="6048164" y="3900724"/>
            <a:ext cx="2808311" cy="661182"/>
            <a:chOff x="706910" y="1838738"/>
            <a:chExt cx="2110736" cy="661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31" y="1838738"/>
              <a:ext cx="2056615" cy="6611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706910" y="1876941"/>
              <a:ext cx="20409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tabLst>
                  <a:tab pos="358775" algn="l"/>
                </a:tabLst>
              </a:pPr>
              <a:r>
                <a:rPr lang="en-US" sz="3200" b="1" dirty="0" err="1" smtClean="0">
                  <a:solidFill>
                    <a:srgbClr val="009999"/>
                  </a:solidFill>
                </a:rPr>
                <a:t>Pewawancara</a:t>
              </a:r>
              <a:r>
                <a:rPr lang="en-US" sz="3200" b="1" dirty="0" smtClean="0">
                  <a:solidFill>
                    <a:srgbClr val="009999"/>
                  </a:solidFill>
                </a:rPr>
                <a:t> </a:t>
              </a:r>
              <a:endParaRPr lang="en-US" sz="3200" b="1" dirty="0" smtClean="0">
                <a:solidFill>
                  <a:srgbClr val="009999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547664" y="367017"/>
            <a:ext cx="6324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Saat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anose="020B0604020202020204" pitchFamily="34" charset="0"/>
              </a:rPr>
              <a:t>wawancara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sebaiknya</a:t>
            </a:r>
            <a:r>
              <a:rPr lang="en-US" sz="24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pewawancara</a:t>
            </a:r>
            <a:r>
              <a:rPr lang="en-US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memberikan</a:t>
            </a:r>
            <a:r>
              <a:rPr lang="en-US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pertanyaan</a:t>
            </a:r>
            <a:r>
              <a:rPr lang="en-US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kepada</a:t>
            </a:r>
            <a:r>
              <a:rPr lang="en-US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narasumber</a:t>
            </a:r>
            <a:r>
              <a:rPr lang="en-US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mulai</a:t>
            </a:r>
            <a:r>
              <a:rPr lang="en-US" sz="24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dari</a:t>
            </a:r>
            <a:r>
              <a:rPr lang="en-US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yang </a:t>
            </a:r>
            <a:r>
              <a:rPr lang="en-US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mudah</a:t>
            </a:r>
            <a:r>
              <a:rPr lang="en-US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terlebih</a:t>
            </a:r>
            <a:r>
              <a:rPr lang="en-US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dahulu</a:t>
            </a:r>
            <a:r>
              <a:rPr lang="en-US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 </a:t>
            </a:r>
            <a:endParaRPr lang="en-US" sz="2000" dirty="0" smtClean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9796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" y="-985"/>
            <a:ext cx="9163082" cy="5145470"/>
          </a:xfrm>
          <a:prstGeom prst="rect">
            <a:avLst/>
          </a:prstGeom>
        </p:spPr>
      </p:pic>
      <p:pic>
        <p:nvPicPr>
          <p:cNvPr id="7171" name="Picture 3" descr="G:\Template Bupena Merdeka (Konten QR-Media mengajar)\BAHAN\tokoh 2.png"/>
          <p:cNvPicPr>
            <a:picLocks noChangeAspect="1" noChangeArrowheads="1"/>
          </p:cNvPicPr>
          <p:nvPr/>
        </p:nvPicPr>
        <p:blipFill>
          <a:blip r:embed="rId3" cstate="print"/>
          <a:srcRect b="35253"/>
          <a:stretch>
            <a:fillRect/>
          </a:stretch>
        </p:blipFill>
        <p:spPr bwMode="auto">
          <a:xfrm flipH="1">
            <a:off x="-252536" y="611043"/>
            <a:ext cx="3071834" cy="4175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5817" y="1076019"/>
            <a:ext cx="5544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Selanjutnya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setelah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melakukan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wawancara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adalah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membuat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laporan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wawancara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. </a:t>
            </a:r>
            <a:endParaRPr lang="en-US" sz="2400" dirty="0" smtClean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23478"/>
            <a:ext cx="1520223" cy="4870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5817" y="2574550"/>
            <a:ext cx="5544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Laporan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wawancara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mencakup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+mj-lt"/>
                <a:cs typeface="Arial" panose="020B0604020202020204" pitchFamily="34" charset="0"/>
              </a:rPr>
              <a:t>latar</a:t>
            </a:r>
            <a:r>
              <a:rPr lang="es-E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+mj-lt"/>
                <a:cs typeface="Arial" panose="020B0604020202020204" pitchFamily="34" charset="0"/>
              </a:rPr>
              <a:t>belakang</a:t>
            </a:r>
            <a:r>
              <a:rPr lang="es-ES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es-ES" sz="2400" dirty="0" err="1" smtClean="0">
                <a:latin typeface="+mj-lt"/>
                <a:cs typeface="Arial" panose="020B0604020202020204" pitchFamily="34" charset="0"/>
              </a:rPr>
              <a:t>tujuan</a:t>
            </a:r>
            <a:r>
              <a:rPr lang="es-ES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es-ES" sz="2400" dirty="0" err="1" smtClean="0">
                <a:latin typeface="+mj-lt"/>
                <a:cs typeface="Arial" panose="020B0604020202020204" pitchFamily="34" charset="0"/>
              </a:rPr>
              <a:t>topik</a:t>
            </a:r>
            <a:r>
              <a:rPr lang="es-ES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es-ES" sz="2400" dirty="0" err="1" smtClean="0">
                <a:latin typeface="+mj-lt"/>
                <a:cs typeface="Arial" panose="020B0604020202020204" pitchFamily="34" charset="0"/>
              </a:rPr>
              <a:t>waktu</a:t>
            </a:r>
            <a:r>
              <a:rPr lang="es-E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s-ES" sz="2400" dirty="0">
                <a:latin typeface="+mj-lt"/>
                <a:cs typeface="Arial" panose="020B0604020202020204" pitchFamily="34" charset="0"/>
              </a:rPr>
              <a:t>dan </a:t>
            </a:r>
            <a:r>
              <a:rPr lang="es-ES" sz="2400" dirty="0" err="1" smtClean="0">
                <a:latin typeface="+mj-lt"/>
                <a:cs typeface="Arial" panose="020B0604020202020204" pitchFamily="34" charset="0"/>
              </a:rPr>
              <a:t>tempat</a:t>
            </a:r>
            <a:r>
              <a:rPr lang="es-ES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es-ES" sz="2400" dirty="0" err="1" smtClean="0">
                <a:latin typeface="+mj-lt"/>
                <a:cs typeface="Arial" panose="020B0604020202020204" pitchFamily="34" charset="0"/>
              </a:rPr>
              <a:t>nama</a:t>
            </a:r>
            <a:r>
              <a:rPr lang="es-E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+mj-lt"/>
                <a:cs typeface="Arial" panose="020B0604020202020204" pitchFamily="34" charset="0"/>
              </a:rPr>
              <a:t>pewawancara</a:t>
            </a:r>
            <a:r>
              <a:rPr lang="es-E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s-ES" sz="2400" dirty="0" smtClean="0">
                <a:latin typeface="+mj-lt"/>
                <a:cs typeface="Arial" panose="020B0604020202020204" pitchFamily="34" charset="0"/>
              </a:rPr>
              <a:t>dan </a:t>
            </a:r>
            <a:r>
              <a:rPr lang="es-ES" sz="2400" dirty="0" err="1" smtClean="0">
                <a:latin typeface="+mj-lt"/>
                <a:cs typeface="Arial" panose="020B0604020202020204" pitchFamily="34" charset="0"/>
              </a:rPr>
              <a:t>narasumber</a:t>
            </a:r>
            <a:r>
              <a:rPr lang="es-ES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es-ES" sz="2400" dirty="0" err="1" smtClean="0">
                <a:latin typeface="+mj-lt"/>
                <a:cs typeface="Arial" panose="020B0604020202020204" pitchFamily="34" charset="0"/>
              </a:rPr>
              <a:t>serta</a:t>
            </a:r>
            <a:r>
              <a:rPr lang="es-E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+mj-lt"/>
                <a:cs typeface="Arial" panose="020B0604020202020204" pitchFamily="34" charset="0"/>
              </a:rPr>
              <a:t>hasil</a:t>
            </a:r>
            <a:r>
              <a:rPr lang="es-E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+mj-lt"/>
                <a:cs typeface="Arial" panose="020B0604020202020204" pitchFamily="34" charset="0"/>
              </a:rPr>
              <a:t>wawancara</a:t>
            </a:r>
            <a:r>
              <a:rPr lang="es-ES" sz="2400" dirty="0">
                <a:latin typeface="+mj-lt"/>
                <a:cs typeface="Arial" panose="020B0604020202020204" pitchFamily="34" charset="0"/>
              </a:rPr>
              <a:t>. 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7254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" y="-985"/>
            <a:ext cx="9163082" cy="5145470"/>
          </a:xfrm>
          <a:prstGeom prst="rect">
            <a:avLst/>
          </a:prstGeom>
        </p:spPr>
      </p:pic>
      <p:pic>
        <p:nvPicPr>
          <p:cNvPr id="13" name="Picture 3" descr="D:\Tere\BUPENA 1B\PP\BAB 2\a3 Gb anak belajar dirumah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868144" y="1575506"/>
            <a:ext cx="3052325" cy="320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6"/>
          <p:cNvGrpSpPr/>
          <p:nvPr/>
        </p:nvGrpSpPr>
        <p:grpSpPr>
          <a:xfrm>
            <a:off x="-71470" y="214296"/>
            <a:ext cx="8377282" cy="773278"/>
            <a:chOff x="152400" y="214296"/>
            <a:chExt cx="8377282" cy="77327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14296"/>
              <a:ext cx="6857059" cy="77327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76306" y="288248"/>
              <a:ext cx="7753376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Menjelaskan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Majas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Personifikasi</a:t>
              </a:r>
              <a:endParaRPr lang="en-US" sz="28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99592" y="1302630"/>
            <a:ext cx="513476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631825" algn="l"/>
              </a:tabLst>
            </a:pPr>
            <a:r>
              <a:rPr lang="en-US" sz="3200" b="1" dirty="0" err="1" smtClean="0">
                <a:solidFill>
                  <a:srgbClr val="EE658C"/>
                </a:solidFill>
                <a:latin typeface="+mj-lt"/>
                <a:cs typeface="Arial" panose="020B0604020202020204" pitchFamily="34" charset="0"/>
              </a:rPr>
              <a:t>Majas</a:t>
            </a:r>
            <a:r>
              <a:rPr lang="en-US" sz="3200" b="1" dirty="0" smtClean="0">
                <a:solidFill>
                  <a:srgbClr val="EE658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EE658C"/>
                </a:solidFill>
                <a:latin typeface="+mj-lt"/>
                <a:cs typeface="Arial" panose="020B0604020202020204" pitchFamily="34" charset="0"/>
              </a:rPr>
              <a:t>personifikasi</a:t>
            </a:r>
            <a:r>
              <a:rPr lang="en-US" sz="3200" b="1" dirty="0" smtClean="0">
                <a:solidFill>
                  <a:srgbClr val="EE658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adalah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+mj-lt"/>
                <a:cs typeface="Arial" panose="020B0604020202020204" pitchFamily="34" charset="0"/>
              </a:rPr>
              <a:t>majas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yang </a:t>
            </a:r>
            <a:r>
              <a:rPr lang="en-US" sz="2800" dirty="0" err="1" smtClean="0">
                <a:latin typeface="+mj-lt"/>
                <a:cs typeface="Arial" panose="020B0604020202020204" pitchFamily="34" charset="0"/>
              </a:rPr>
              <a:t>menggambarkan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benda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+mj-lt"/>
                <a:cs typeface="Arial" panose="020B0604020202020204" pitchFamily="34" charset="0"/>
              </a:rPr>
              <a:t>tidak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+mj-lt"/>
                <a:cs typeface="Arial" panose="020B0604020202020204" pitchFamily="34" charset="0"/>
              </a:rPr>
              <a:t>hidup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seakan-akan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bertingkah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+mj-lt"/>
                <a:cs typeface="Arial" panose="020B0604020202020204" pitchFamily="34" charset="0"/>
              </a:rPr>
              <a:t>laku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+mj-lt"/>
                <a:cs typeface="Arial" panose="020B0604020202020204" pitchFamily="34" charset="0"/>
              </a:rPr>
              <a:t>seperti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j-lt"/>
                <a:cs typeface="Arial" panose="020B0604020202020204" pitchFamily="34" charset="0"/>
              </a:rPr>
              <a:t>manusia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. </a:t>
            </a:r>
            <a:endParaRPr lang="en-US" sz="2800" dirty="0" smtClean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23478"/>
            <a:ext cx="1520223" cy="4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646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:\Template Bupena Merdeka (Konten QR-Media mengajar)\BACKGROUND\bukit.jpg"/>
          <p:cNvPicPr>
            <a:picLocks noChangeAspect="1" noChangeArrowheads="1"/>
          </p:cNvPicPr>
          <p:nvPr/>
        </p:nvPicPr>
        <p:blipFill>
          <a:blip r:embed="rId2" cstate="print"/>
          <a:srcRect l="987" t="4974" r="1547" b="2473"/>
          <a:stretch>
            <a:fillRect/>
          </a:stretch>
        </p:blipFill>
        <p:spPr bwMode="auto">
          <a:xfrm>
            <a:off x="0" y="-17438"/>
            <a:ext cx="9144000" cy="51609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494" l="2230" r="94683">
                        <a14:foregroundMark x1="54545" y1="14794" x2="54545" y2="14794"/>
                        <a14:foregroundMark x1="57747" y1="33387" x2="57747" y2="33387"/>
                        <a14:foregroundMark x1="57862" y1="34276" x2="57862" y2="34276"/>
                        <a14:foregroundMark x1="55746" y1="34276" x2="55746" y2="34276"/>
                        <a14:foregroundMark x1="64666" y1="43735" x2="64666" y2="4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400" y="177234"/>
            <a:ext cx="6793796" cy="480399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453028" y="1347614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631825" algn="l"/>
              </a:tabLst>
            </a:pPr>
            <a:r>
              <a:rPr lang="fi-FI" sz="32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Wah</a:t>
            </a:r>
            <a:r>
              <a:rPr lang="fi-FI" sz="32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, saat kusiram,</a:t>
            </a:r>
          </a:p>
          <a:p>
            <a:pPr algn="ctr">
              <a:tabLst>
                <a:tab pos="631825" algn="l"/>
              </a:tabLst>
            </a:pPr>
            <a:r>
              <a:rPr lang="fi-FI" sz="3200" b="1" i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tanaman </a:t>
            </a:r>
            <a:r>
              <a:rPr lang="fi-FI" sz="3200" b="1" i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ini menari </a:t>
            </a:r>
            <a:r>
              <a:rPr lang="fi-FI" sz="32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dengan riang.</a:t>
            </a:r>
            <a:endParaRPr lang="en-US" sz="32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23478"/>
            <a:ext cx="1520223" cy="4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99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/>
          <p:nvPr/>
        </p:nvGrpSpPr>
        <p:grpSpPr>
          <a:xfrm>
            <a:off x="611560" y="885296"/>
            <a:ext cx="6012412" cy="504055"/>
            <a:chOff x="1490574" y="5799739"/>
            <a:chExt cx="7413230" cy="5040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ounded Rectangle 4"/>
            <p:cNvSpPr/>
            <p:nvPr/>
          </p:nvSpPr>
          <p:spPr>
            <a:xfrm>
              <a:off x="1490574" y="5799739"/>
              <a:ext cx="7413230" cy="50006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15709" y="5842129"/>
              <a:ext cx="69252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Beni</a:t>
              </a:r>
              <a:r>
                <a:rPr lang="en-US" sz="2400" b="1" dirty="0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 ____________ </a:t>
              </a:r>
              <a:r>
                <a:rPr lang="en-US" sz="2400" b="1" dirty="0" err="1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buku</a:t>
              </a:r>
              <a:r>
                <a:rPr lang="en-US" sz="2400" b="1" dirty="0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 di </a:t>
              </a:r>
              <a:r>
                <a:rPr lang="en-US" sz="2400" b="1" dirty="0" err="1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perpustakaan</a:t>
              </a:r>
              <a:r>
                <a:rPr lang="en-US" sz="2400" b="1" dirty="0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. </a:t>
              </a:r>
              <a:endParaRPr lang="en-US" sz="24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9552" y="402436"/>
            <a:ext cx="5405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Perhatikan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kalimat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rumpang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berikut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!</a:t>
            </a:r>
            <a:endParaRPr lang="en-US" sz="2400" dirty="0" smtClean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552" y="1903394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Ingat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kalimat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yang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baik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adalah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kalimat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yang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memiliki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Subjek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(S)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Predikat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(P)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Objek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(O)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27584" y="1393144"/>
            <a:ext cx="5112568" cy="496272"/>
            <a:chOff x="827584" y="1393144"/>
            <a:chExt cx="5112568" cy="496272"/>
          </a:xfrm>
        </p:grpSpPr>
        <p:sp>
          <p:nvSpPr>
            <p:cNvPr id="14" name="TextBox 13"/>
            <p:cNvSpPr txBox="1"/>
            <p:nvPr/>
          </p:nvSpPr>
          <p:spPr>
            <a:xfrm>
              <a:off x="827584" y="1427751"/>
              <a:ext cx="504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631825" algn="l"/>
                </a:tabLst>
              </a:pPr>
              <a:r>
                <a:rPr lang="en-US" sz="2400" b="1" dirty="0" smtClean="0">
                  <a:solidFill>
                    <a:srgbClr val="EE658C"/>
                  </a:solidFill>
                  <a:latin typeface="+mj-lt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83868" y="1419622"/>
              <a:ext cx="504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631825" algn="l"/>
                </a:tabLst>
              </a:pPr>
              <a:r>
                <a:rPr lang="en-US" sz="2400" b="1" dirty="0" smtClean="0">
                  <a:solidFill>
                    <a:srgbClr val="EE658C"/>
                  </a:solidFill>
                  <a:latin typeface="+mj-lt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12332" y="1393144"/>
              <a:ext cx="18278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631825" algn="l"/>
                </a:tabLst>
              </a:pPr>
              <a:r>
                <a:rPr lang="en-US" sz="2400" b="1" dirty="0" err="1" smtClean="0">
                  <a:solidFill>
                    <a:srgbClr val="EE658C"/>
                  </a:solidFill>
                  <a:latin typeface="+mj-lt"/>
                  <a:cs typeface="Arial" panose="020B0604020202020204" pitchFamily="34" charset="0"/>
                </a:rPr>
                <a:t>Keterangan</a:t>
              </a:r>
              <a:endParaRPr lang="en-US" sz="2400" b="1" dirty="0" smtClean="0">
                <a:solidFill>
                  <a:srgbClr val="EE658C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39551" y="2756498"/>
            <a:ext cx="850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Kalimat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rumpang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dapat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dilengkapi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dengan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predikat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(kata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kerja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)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9550" y="3298043"/>
            <a:ext cx="850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smtClean="0">
                <a:latin typeface="+mj-lt"/>
                <a:cs typeface="Arial" panose="020B0604020202020204" pitchFamily="34" charset="0"/>
              </a:rPr>
              <a:t>Kata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kerja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yang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sesuai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adalah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membaca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0" name="Group 10"/>
          <p:cNvGrpSpPr/>
          <p:nvPr/>
        </p:nvGrpSpPr>
        <p:grpSpPr>
          <a:xfrm>
            <a:off x="629690" y="3911765"/>
            <a:ext cx="6012412" cy="504055"/>
            <a:chOff x="1490574" y="5799739"/>
            <a:chExt cx="7413230" cy="5040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Rounded Rectangle 20"/>
            <p:cNvSpPr/>
            <p:nvPr/>
          </p:nvSpPr>
          <p:spPr>
            <a:xfrm>
              <a:off x="1490574" y="5799739"/>
              <a:ext cx="7413230" cy="50006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15709" y="5842129"/>
              <a:ext cx="69252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Beni</a:t>
              </a:r>
              <a:r>
                <a:rPr lang="en-US" sz="2400" b="1" dirty="0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EE658C"/>
                  </a:solidFill>
                  <a:latin typeface="+mj-lt"/>
                  <a:cs typeface="Arial" panose="020B0604020202020204" pitchFamily="34" charset="0"/>
                </a:rPr>
                <a:t>membaca</a:t>
              </a:r>
              <a:r>
                <a:rPr lang="en-US" sz="2400" b="1" dirty="0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buku</a:t>
              </a:r>
              <a:r>
                <a:rPr lang="en-US" sz="2400" b="1" dirty="0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 di </a:t>
              </a:r>
              <a:r>
                <a:rPr lang="en-US" sz="2400" b="1" dirty="0" err="1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perpustakaan</a:t>
              </a:r>
              <a:r>
                <a:rPr lang="en-US" sz="2400" b="1" dirty="0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. </a:t>
              </a:r>
              <a:endParaRPr lang="en-US" sz="24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98684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82089" y="1707654"/>
            <a:ext cx="4764864" cy="1224136"/>
            <a:chOff x="685800" y="1838738"/>
            <a:chExt cx="3990543" cy="66118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3472469" cy="66118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72210" y="1955417"/>
              <a:ext cx="3904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358775" algn="l"/>
                </a:tabLst>
              </a:pPr>
              <a:r>
                <a:rPr lang="en-US" sz="2400" b="1" i="1" dirty="0" err="1" smtClean="0">
                  <a:solidFill>
                    <a:srgbClr val="FF0066"/>
                  </a:solidFill>
                </a:rPr>
                <a:t>Ombak</a:t>
              </a:r>
              <a:r>
                <a:rPr lang="en-US" sz="2400" b="1" i="1" dirty="0" smtClean="0">
                  <a:solidFill>
                    <a:srgbClr val="FF0066"/>
                  </a:solidFill>
                </a:rPr>
                <a:t> </a:t>
              </a:r>
              <a:r>
                <a:rPr lang="en-US" sz="2400" b="1" i="1" dirty="0" err="1">
                  <a:solidFill>
                    <a:srgbClr val="FF0066"/>
                  </a:solidFill>
                </a:rPr>
                <a:t>berlarian</a:t>
              </a:r>
              <a:r>
                <a:rPr lang="en-US" sz="2400" b="1" dirty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</a:rPr>
                <a:t>menambah</a:t>
              </a:r>
              <a:r>
                <a:rPr lang="en-US" sz="2400" b="1" dirty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</a:rPr>
                <a:t>keindahan</a:t>
              </a:r>
              <a:r>
                <a:rPr lang="en-US" sz="2400" b="1" dirty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</a:rPr>
                <a:t>pantai</a:t>
              </a:r>
              <a:r>
                <a:rPr lang="en-US" sz="2400" b="1" dirty="0" smtClean="0">
                  <a:solidFill>
                    <a:srgbClr val="FF0066"/>
                  </a:solidFill>
                </a:rPr>
                <a:t>.</a:t>
              </a:r>
              <a:endParaRPr lang="en-US" sz="2400" b="1" dirty="0">
                <a:solidFill>
                  <a:srgbClr val="FF0066"/>
                </a:solidFill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23478"/>
            <a:ext cx="1520223" cy="4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870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3"/>
          <a:stretch/>
        </p:blipFill>
        <p:spPr>
          <a:xfrm>
            <a:off x="16595" y="-634962"/>
            <a:ext cx="9143999" cy="5726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21981" y="3867894"/>
            <a:ext cx="7567429" cy="661182"/>
            <a:chOff x="685800" y="1838738"/>
            <a:chExt cx="3944588" cy="66118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3472469" cy="66118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26255" y="1953137"/>
              <a:ext cx="3904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2400" b="1" dirty="0" err="1" smtClean="0">
                  <a:solidFill>
                    <a:srgbClr val="FF0066"/>
                  </a:solidFill>
                </a:rPr>
                <a:t>Pada</a:t>
              </a:r>
              <a:r>
                <a:rPr lang="en-US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</a:rPr>
                <a:t>malam</a:t>
              </a:r>
              <a:r>
                <a:rPr lang="en-US" sz="2400" b="1" dirty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</a:rPr>
                <a:t>itu</a:t>
              </a:r>
              <a:r>
                <a:rPr lang="en-US" sz="2400" b="1" dirty="0">
                  <a:solidFill>
                    <a:srgbClr val="FF0066"/>
                  </a:solidFill>
                </a:rPr>
                <a:t>, </a:t>
              </a:r>
              <a:r>
                <a:rPr lang="en-US" sz="2400" b="1" i="1" dirty="0" err="1">
                  <a:solidFill>
                    <a:srgbClr val="FF0066"/>
                  </a:solidFill>
                </a:rPr>
                <a:t>bulan</a:t>
              </a:r>
              <a:r>
                <a:rPr lang="en-US" sz="2400" b="1" dirty="0">
                  <a:solidFill>
                    <a:srgbClr val="FF0066"/>
                  </a:solidFill>
                </a:rPr>
                <a:t> </a:t>
              </a:r>
              <a:r>
                <a:rPr lang="en-US" sz="2400" b="1" i="1" dirty="0" err="1">
                  <a:solidFill>
                    <a:srgbClr val="FF0066"/>
                  </a:solidFill>
                </a:rPr>
                <a:t>mengintip</a:t>
              </a:r>
              <a:r>
                <a:rPr lang="en-US" sz="2400" b="1" i="1" dirty="0">
                  <a:solidFill>
                    <a:srgbClr val="FF0066"/>
                  </a:solidFill>
                </a:rPr>
                <a:t> </a:t>
              </a:r>
              <a:r>
                <a:rPr lang="en-US" sz="2400" b="1" dirty="0">
                  <a:solidFill>
                    <a:srgbClr val="FF0066"/>
                  </a:solidFill>
                </a:rPr>
                <a:t>di </a:t>
              </a:r>
              <a:r>
                <a:rPr lang="en-US" sz="2400" b="1" dirty="0" err="1">
                  <a:solidFill>
                    <a:srgbClr val="FF0066"/>
                  </a:solidFill>
                </a:rPr>
                <a:t>balik</a:t>
              </a:r>
              <a:r>
                <a:rPr lang="en-US" sz="2400" b="1" dirty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</a:rPr>
                <a:t>awan</a:t>
              </a:r>
              <a:r>
                <a:rPr lang="en-US" sz="2400" b="1" dirty="0" smtClean="0">
                  <a:solidFill>
                    <a:srgbClr val="FF0066"/>
                  </a:solidFill>
                </a:rPr>
                <a:t>.</a:t>
              </a:r>
              <a:endParaRPr lang="en-US" sz="2400" b="1" dirty="0">
                <a:solidFill>
                  <a:srgbClr val="FF0066"/>
                </a:solidFill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23478"/>
            <a:ext cx="1520223" cy="4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803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9" b="6683"/>
          <a:stretch/>
        </p:blipFill>
        <p:spPr>
          <a:xfrm>
            <a:off x="0" y="-20538"/>
            <a:ext cx="9144000" cy="5184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67544" y="843887"/>
            <a:ext cx="4575069" cy="1139657"/>
            <a:chOff x="685800" y="1838738"/>
            <a:chExt cx="3766731" cy="58700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3766731" cy="58700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36619" y="1934837"/>
              <a:ext cx="3597341" cy="428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358775" algn="l"/>
                </a:tabLst>
              </a:pPr>
              <a:r>
                <a:rPr lang="en-US" sz="2400" b="1" dirty="0" err="1" smtClean="0">
                  <a:solidFill>
                    <a:srgbClr val="FF0066"/>
                  </a:solidFill>
                </a:rPr>
                <a:t>Aku</a:t>
              </a:r>
              <a:r>
                <a:rPr lang="en-US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</a:rPr>
                <a:t>termenung</a:t>
              </a:r>
              <a:r>
                <a:rPr lang="en-US" sz="2400" b="1" dirty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</a:rPr>
                <a:t>menatap</a:t>
              </a:r>
              <a:r>
                <a:rPr lang="en-US" sz="2400" b="1" dirty="0">
                  <a:solidFill>
                    <a:srgbClr val="FF0066"/>
                  </a:solidFill>
                </a:rPr>
                <a:t> </a:t>
              </a:r>
              <a:r>
                <a:rPr lang="en-US" sz="2400" b="1" i="1" dirty="0" err="1" smtClean="0">
                  <a:solidFill>
                    <a:srgbClr val="FF0066"/>
                  </a:solidFill>
                </a:rPr>
                <a:t>pohon</a:t>
              </a:r>
              <a:r>
                <a:rPr lang="en-US" sz="2400" b="1" i="1" dirty="0" smtClean="0">
                  <a:solidFill>
                    <a:srgbClr val="FF0066"/>
                  </a:solidFill>
                </a:rPr>
                <a:t> </a:t>
              </a:r>
              <a:r>
                <a:rPr lang="en-US" sz="2400" b="1" i="1" dirty="0">
                  <a:solidFill>
                    <a:srgbClr val="FF0066"/>
                  </a:solidFill>
                </a:rPr>
                <a:t>yang </a:t>
              </a:r>
              <a:r>
                <a:rPr lang="en-US" sz="2400" b="1" i="1" dirty="0" err="1">
                  <a:solidFill>
                    <a:srgbClr val="FF0066"/>
                  </a:solidFill>
                </a:rPr>
                <a:t>bergoyang</a:t>
              </a:r>
              <a:r>
                <a:rPr lang="en-US" sz="2400" b="1" i="1" dirty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</a:rPr>
                <a:t>tertiup</a:t>
              </a:r>
              <a:r>
                <a:rPr lang="en-US" sz="2400" b="1" dirty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</a:rPr>
                <a:t>angin</a:t>
              </a:r>
              <a:r>
                <a:rPr lang="en-US" sz="2400" b="1" dirty="0">
                  <a:solidFill>
                    <a:srgbClr val="FF0066"/>
                  </a:solidFill>
                </a:rPr>
                <a:t>. 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23478"/>
            <a:ext cx="1520223" cy="4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318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D:\Tere\KONTEN QR\BACKGROUND\kun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3" t="3326" r="1920" b="10719"/>
          <a:stretch/>
        </p:blipFill>
        <p:spPr bwMode="auto">
          <a:xfrm>
            <a:off x="-1" y="-151614"/>
            <a:ext cx="9180513" cy="531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Tere\BUPENA 1B\PP\BAB 2\a3 Gb anak belajar dirumah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987935" y="1679858"/>
            <a:ext cx="2941783" cy="309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2469"/>
            <a:ext cx="9180512" cy="5565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0958" y="987574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Dengan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melengkapi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kalimat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rumpang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kamu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dapat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mengetahui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suatu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informasi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secara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utuh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. </a:t>
            </a:r>
          </a:p>
          <a:p>
            <a:pPr>
              <a:tabLst>
                <a:tab pos="631825" algn="l"/>
              </a:tabLst>
            </a:pPr>
            <a:r>
              <a:rPr lang="en-US" sz="2400" dirty="0" err="1">
                <a:latin typeface="+mj-lt"/>
                <a:cs typeface="Arial" panose="020B0604020202020204" pitchFamily="34" charset="0"/>
              </a:rPr>
              <a:t>Informasi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dapat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diperoleh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dari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teks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informatif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3568" y="2249458"/>
            <a:ext cx="51845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err="1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Teks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informatif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adalah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teks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yang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berisi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informasi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akan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suatu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hal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bersifat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menerangkan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9774" y="3642514"/>
            <a:ext cx="5424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Contoh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teks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informatif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adalah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kamus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surat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kabar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ensiklopedia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biografi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23478"/>
            <a:ext cx="1520223" cy="48707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Template Bupena Merdeka (Konten QR-Media mengajar)\BAHAN\tokoh 1.png"/>
          <p:cNvPicPr>
            <a:picLocks noChangeAspect="1" noChangeArrowheads="1"/>
          </p:cNvPicPr>
          <p:nvPr/>
        </p:nvPicPr>
        <p:blipFill>
          <a:blip r:embed="rId2" cstate="print"/>
          <a:srcRect b="37640"/>
          <a:stretch>
            <a:fillRect/>
          </a:stretch>
        </p:blipFill>
        <p:spPr bwMode="auto">
          <a:xfrm>
            <a:off x="6511874" y="857238"/>
            <a:ext cx="2775034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1520" y="271817"/>
            <a:ext cx="3960440" cy="612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FF0066"/>
                </a:solidFill>
              </a:rPr>
              <a:t>Contoh</a:t>
            </a:r>
            <a:r>
              <a:rPr lang="en-US" sz="3000" b="1" dirty="0" smtClean="0">
                <a:solidFill>
                  <a:srgbClr val="FF0066"/>
                </a:solidFill>
              </a:rPr>
              <a:t> </a:t>
            </a:r>
            <a:r>
              <a:rPr lang="en-US" sz="3000" b="1" dirty="0" err="1" smtClean="0">
                <a:solidFill>
                  <a:srgbClr val="FF0066"/>
                </a:solidFill>
              </a:rPr>
              <a:t>Teks</a:t>
            </a:r>
            <a:r>
              <a:rPr lang="en-US" sz="3000" b="1" dirty="0" smtClean="0">
                <a:solidFill>
                  <a:srgbClr val="FF0066"/>
                </a:solidFill>
              </a:rPr>
              <a:t> </a:t>
            </a:r>
            <a:r>
              <a:rPr lang="en-US" sz="3000" b="1" dirty="0" err="1" smtClean="0">
                <a:solidFill>
                  <a:srgbClr val="FF0066"/>
                </a:solidFill>
              </a:rPr>
              <a:t>Informatif</a:t>
            </a:r>
            <a:endParaRPr lang="en-US" sz="3000" b="1" dirty="0">
              <a:solidFill>
                <a:srgbClr val="FF00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4" y="1236834"/>
            <a:ext cx="56842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3538"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Baasinan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adalah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salah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satu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permainan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tradisional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anak-anak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dari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Kalimantan Selatan. Inti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permainan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baasinan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adalah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menghadang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lawan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agar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tidak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dapat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melewati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batas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secara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bolak-balik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. Di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beberapa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wilayah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Indonesia,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permainan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baasinan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biasa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disebut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gobak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sodor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galah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asin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galasin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atau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bayasinan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2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D:\Tere\KONTEN QR\BACKGROUND\kun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3" t="3326" r="1920" b="10719"/>
          <a:stretch/>
        </p:blipFill>
        <p:spPr bwMode="auto">
          <a:xfrm>
            <a:off x="-1" y="-151614"/>
            <a:ext cx="9180513" cy="531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:\Template Bupena Merdeka (Konten QR-Media mengajar)\BI BAB 2\Guru membacakan cerit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4713"/>
            <a:ext cx="4283968" cy="318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80512" cy="5543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0958" y="987574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Kamu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dapat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memahami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tentang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+mj-lt"/>
                <a:cs typeface="Arial" panose="020B0604020202020204" pitchFamily="34" charset="0"/>
              </a:rPr>
              <a:t>baasinan</a:t>
            </a:r>
            <a:r>
              <a:rPr lang="en-US" sz="2400" i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dengan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membaca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teks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dengan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cermat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. 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0958" y="1818571"/>
            <a:ext cx="440509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sv-SE" sz="2400" dirty="0">
                <a:latin typeface="+mj-lt"/>
                <a:cs typeface="Arial" panose="020B0604020202020204" pitchFamily="34" charset="0"/>
              </a:rPr>
              <a:t>Dengan memahami isi teks, kamu dapat menjelaskan </a:t>
            </a:r>
            <a:r>
              <a:rPr lang="sv-SE" sz="2400" dirty="0" smtClean="0">
                <a:latin typeface="+mj-lt"/>
                <a:cs typeface="Arial" panose="020B0604020202020204" pitchFamily="34" charset="0"/>
              </a:rPr>
              <a:t>dan menyampaikan </a:t>
            </a:r>
            <a:r>
              <a:rPr lang="sv-SE" sz="2400" dirty="0">
                <a:latin typeface="+mj-lt"/>
                <a:cs typeface="Arial" panose="020B0604020202020204" pitchFamily="34" charset="0"/>
              </a:rPr>
              <a:t>pendapat terkait isi teks </a:t>
            </a:r>
            <a:r>
              <a:rPr lang="sv-SE" sz="2400" dirty="0" smtClean="0">
                <a:latin typeface="+mj-lt"/>
                <a:cs typeface="Arial" panose="020B0604020202020204" pitchFamily="34" charset="0"/>
              </a:rPr>
              <a:t>tersebut dengan </a:t>
            </a:r>
            <a:r>
              <a:rPr lang="sv-SE" sz="2400" dirty="0">
                <a:latin typeface="+mj-lt"/>
                <a:cs typeface="Arial" panose="020B0604020202020204" pitchFamily="34" charset="0"/>
              </a:rPr>
              <a:t>cara </a:t>
            </a:r>
            <a:r>
              <a:rPr lang="sv-SE" sz="28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berdiskusi</a:t>
            </a:r>
            <a:r>
              <a:rPr lang="sv-SE" sz="2400" dirty="0">
                <a:latin typeface="+mj-lt"/>
                <a:cs typeface="Arial" panose="020B0604020202020204" pitchFamily="34" charset="0"/>
              </a:rPr>
              <a:t>. 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23478"/>
            <a:ext cx="1520223" cy="4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172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Template Bupena Merdeka (Konten QR-Media mengajar)\BACKGROUND\kota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5876" y="-106363"/>
            <a:ext cx="9159876" cy="5249863"/>
          </a:xfrm>
          <a:prstGeom prst="rect">
            <a:avLst/>
          </a:prstGeom>
          <a:noFill/>
        </p:spPr>
      </p:pic>
      <p:pic>
        <p:nvPicPr>
          <p:cNvPr id="12" name="Picture 3" descr="D:\Tere\BUPENA 1B\PP\BAB 2\a3 Gb anak belajar dirumah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flipH="1">
            <a:off x="323528" y="1237006"/>
            <a:ext cx="3394922" cy="356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23478"/>
            <a:ext cx="1520223" cy="4870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07037" y="790730"/>
            <a:ext cx="63367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Pendapat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yang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kamu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peroleh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dapat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ditulis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kembali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dalam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bentuk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EE658C"/>
                </a:solidFill>
                <a:latin typeface="+mj-lt"/>
                <a:cs typeface="Arial" panose="020B0604020202020204" pitchFamily="34" charset="0"/>
              </a:rPr>
              <a:t>teks</a:t>
            </a:r>
            <a:r>
              <a:rPr lang="en-US" sz="2800" b="1" dirty="0" smtClean="0">
                <a:solidFill>
                  <a:srgbClr val="EE658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EE658C"/>
                </a:solidFill>
                <a:latin typeface="+mj-lt"/>
                <a:cs typeface="Arial" panose="020B0604020202020204" pitchFamily="34" charset="0"/>
              </a:rPr>
              <a:t>argumentasi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. 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07037" y="1664942"/>
            <a:ext cx="5225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sv-SE" sz="2400" dirty="0">
                <a:latin typeface="+mj-lt"/>
                <a:cs typeface="Arial" panose="020B0604020202020204" pitchFamily="34" charset="0"/>
              </a:rPr>
              <a:t>Argumentasi secara tertulis dapat </a:t>
            </a:r>
            <a:r>
              <a:rPr lang="sv-SE" sz="2400" dirty="0" smtClean="0">
                <a:latin typeface="+mj-lt"/>
                <a:cs typeface="Arial" panose="020B0604020202020204" pitchFamily="34" charset="0"/>
              </a:rPr>
              <a:t>dijelaskan dalam </a:t>
            </a:r>
            <a:r>
              <a:rPr lang="sv-SE" sz="2400" dirty="0">
                <a:latin typeface="+mj-lt"/>
                <a:cs typeface="Arial" panose="020B0604020202020204" pitchFamily="34" charset="0"/>
              </a:rPr>
              <a:t>suatu paragraf.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68036" y="2503616"/>
            <a:ext cx="4514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sv-SE" sz="2400" dirty="0">
                <a:latin typeface="+mj-lt"/>
                <a:cs typeface="Arial" panose="020B0604020202020204" pitchFamily="34" charset="0"/>
              </a:rPr>
              <a:t>Saat menyampaikan pendapat,</a:t>
            </a:r>
          </a:p>
          <a:p>
            <a:pPr>
              <a:tabLst>
                <a:tab pos="631825" algn="l"/>
              </a:tabLst>
            </a:pPr>
            <a:r>
              <a:rPr lang="sv-SE" sz="2400" dirty="0">
                <a:latin typeface="+mj-lt"/>
                <a:cs typeface="Arial" panose="020B0604020202020204" pitchFamily="34" charset="0"/>
              </a:rPr>
              <a:t>kamu perlu melihat data dan fakta di dalam teks sebagai landasan pendapatmu.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582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Tere\KONTEN QR\BACKGROUND\ruang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3"/>
          <a:stretch>
            <a:fillRect/>
          </a:stretch>
        </p:blipFill>
        <p:spPr bwMode="auto">
          <a:xfrm flipH="1">
            <a:off x="-36512" y="-18"/>
            <a:ext cx="9180544" cy="514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80962" y="214296"/>
            <a:ext cx="8277252" cy="733044"/>
            <a:chOff x="152400" y="214296"/>
            <a:chExt cx="8277252" cy="7330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14296"/>
              <a:ext cx="6215106" cy="73304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76276" y="267070"/>
              <a:ext cx="7753376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Penggunaan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Awalan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i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Ber</a:t>
              </a:r>
              <a:r>
                <a:rPr lang="en-US" sz="2800" b="1" i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-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55576" y="1419622"/>
            <a:ext cx="4175267" cy="1261884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  <a:cs typeface="Arial" panose="020B0604020202020204" pitchFamily="34" charset="0"/>
              </a:rPr>
              <a:t>Kata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dengan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awalan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ber</a:t>
            </a:r>
            <a:r>
              <a:rPr lang="en-US" sz="2800" b="1" i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-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berfungsi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sebagai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pembentuk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kata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kerja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atau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kata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sifat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5576" y="3061143"/>
            <a:ext cx="4175267" cy="1261884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dirty="0" smtClean="0">
                <a:latin typeface="+mj-lt"/>
                <a:cs typeface="Arial" panose="020B0604020202020204" pitchFamily="34" charset="0"/>
              </a:rPr>
              <a:t>Awalan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d-ID" sz="2800" b="1" i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ber-</a:t>
            </a:r>
            <a:r>
              <a:rPr lang="id-ID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d-ID" sz="2400" dirty="0">
                <a:latin typeface="+mj-lt"/>
                <a:cs typeface="Arial" panose="020B0604020202020204" pitchFamily="34" charset="0"/>
              </a:rPr>
              <a:t>membentuk kata kerja intransitif, yaitu kata kerja yang tidak </a:t>
            </a:r>
            <a:r>
              <a:rPr lang="id-ID" sz="2400" dirty="0" smtClean="0">
                <a:latin typeface="+mj-lt"/>
                <a:cs typeface="Arial" panose="020B0604020202020204" pitchFamily="34" charset="0"/>
              </a:rPr>
              <a:t>memerlukan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id-ID" sz="2400" dirty="0" smtClean="0">
                <a:latin typeface="+mj-lt"/>
                <a:cs typeface="Arial" panose="020B0604020202020204" pitchFamily="34" charset="0"/>
              </a:rPr>
              <a:t>objek</a:t>
            </a:r>
            <a:r>
              <a:rPr lang="id-ID" sz="2400" dirty="0">
                <a:latin typeface="+mj-lt"/>
                <a:cs typeface="Arial" panose="020B0604020202020204" pitchFamily="34" charset="0"/>
              </a:rPr>
              <a:t>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Picture 3" descr="G:\Template Bupena Merdeka (Konten QR-Media mengajar)\WARNA BUPENA 1A\BAHASA INDONESIA\BAB 1\a16 Gb menulis di meja ada alat tulis F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773181"/>
            <a:ext cx="4143372" cy="3030817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4809"/>
            <a:ext cx="1520223" cy="4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Tere\KONTEN QR\BACKGROUND\kun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3" t="3326" r="1920" b="10719"/>
          <a:stretch/>
        </p:blipFill>
        <p:spPr bwMode="auto">
          <a:xfrm>
            <a:off x="0" y="-169962"/>
            <a:ext cx="918051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51470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sv-SE" sz="32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Kaidah </a:t>
            </a:r>
            <a:r>
              <a:rPr lang="sv-SE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penulisan kata berawalan </a:t>
            </a:r>
            <a:r>
              <a:rPr lang="sv-SE" sz="3200" b="1" i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ber-</a:t>
            </a:r>
            <a:endParaRPr lang="en-US" sz="3200" b="1" i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8" name="Group 5"/>
          <p:cNvGrpSpPr/>
          <p:nvPr/>
        </p:nvGrpSpPr>
        <p:grpSpPr>
          <a:xfrm>
            <a:off x="827584" y="1483121"/>
            <a:ext cx="720080" cy="667590"/>
            <a:chOff x="685800" y="1838738"/>
            <a:chExt cx="1418098" cy="6675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418098" cy="66118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35073" y="1921553"/>
              <a:ext cx="1044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tabLst>
                  <a:tab pos="358775" algn="l"/>
                </a:tabLst>
              </a:pPr>
              <a:r>
                <a:rPr lang="en-US" sz="3200" b="1" dirty="0" smtClean="0"/>
                <a:t>1</a:t>
              </a:r>
              <a:endParaRPr lang="en-US" sz="3200" b="1" dirty="0" smtClean="0">
                <a:solidFill>
                  <a:srgbClr val="00808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91680" y="1582879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pt-BR" sz="2800" dirty="0" smtClean="0"/>
              <a:t>Kata </a:t>
            </a:r>
            <a:r>
              <a:rPr lang="pt-BR" sz="2800" dirty="0"/>
              <a:t>dasar yang huruf pertamanya </a:t>
            </a:r>
            <a:r>
              <a:rPr lang="pt-BR" sz="2800" i="1" dirty="0"/>
              <a:t>r</a:t>
            </a:r>
            <a:r>
              <a:rPr lang="pt-BR" sz="2800" dirty="0" smtClean="0"/>
              <a:t>.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1680" y="208974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Awalan</a:t>
            </a:r>
            <a:r>
              <a:rPr lang="en-US" sz="2800" dirty="0"/>
              <a:t> </a:t>
            </a:r>
            <a:r>
              <a:rPr lang="en-US" sz="2800" i="1" dirty="0" err="1"/>
              <a:t>ber</a:t>
            </a:r>
            <a:r>
              <a:rPr lang="en-US" sz="2800" i="1" dirty="0"/>
              <a:t>- </a:t>
            </a:r>
            <a:r>
              <a:rPr lang="en-US" sz="2800" dirty="0" err="1"/>
              <a:t>berubah</a:t>
            </a:r>
            <a:r>
              <a:rPr lang="en-US" sz="2800" dirty="0"/>
              <a:t> </a:t>
            </a:r>
            <a:r>
              <a:rPr lang="en-US" sz="2800" dirty="0" err="1"/>
              <a:t>menjadi</a:t>
            </a:r>
            <a:r>
              <a:rPr lang="en-US" sz="2800" dirty="0"/>
              <a:t> </a:t>
            </a:r>
            <a:r>
              <a:rPr lang="en-US" sz="2800" i="1" dirty="0"/>
              <a:t>be-</a:t>
            </a:r>
            <a:r>
              <a:rPr lang="en-US" sz="2800" dirty="0"/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63688" y="2793745"/>
            <a:ext cx="5256584" cy="584775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ber</a:t>
            </a:r>
            <a:r>
              <a:rPr lang="en-US" sz="3200" b="1" i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-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+ </a:t>
            </a:r>
            <a:r>
              <a:rPr lang="en-US" sz="2800" b="1" i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r</a:t>
            </a:r>
            <a:r>
              <a:rPr lang="en-US" sz="2800" dirty="0" err="1" smtClean="0">
                <a:latin typeface="+mj-lt"/>
                <a:cs typeface="Arial" panose="020B0604020202020204" pitchFamily="34" charset="0"/>
              </a:rPr>
              <a:t>isiko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 i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be</a:t>
            </a:r>
            <a:r>
              <a:rPr lang="en-US" sz="2800" dirty="0" err="1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risiko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63688" y="3627272"/>
            <a:ext cx="5256584" cy="584775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ber</a:t>
            </a:r>
            <a:r>
              <a:rPr lang="en-US" sz="3200" b="1" i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-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+ </a:t>
            </a:r>
            <a:r>
              <a:rPr lang="en-US" sz="2800" b="1" i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r</a:t>
            </a:r>
            <a:r>
              <a:rPr lang="en-US" sz="2800" dirty="0" err="1" smtClean="0">
                <a:latin typeface="+mj-lt"/>
                <a:cs typeface="Arial" panose="020B0604020202020204" pitchFamily="34" charset="0"/>
              </a:rPr>
              <a:t>egu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 i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be</a:t>
            </a:r>
            <a:r>
              <a:rPr lang="en-US" sz="2800" dirty="0" err="1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regu</a:t>
            </a:r>
            <a:r>
              <a:rPr lang="en-US" sz="2800" dirty="0" smtClean="0">
                <a:latin typeface="+mj-lt"/>
                <a:cs typeface="Arial" panose="020B0604020202020204" pitchFamily="34" charset="0"/>
              </a:rPr>
              <a:t> 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4809"/>
            <a:ext cx="1520223" cy="48707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1959</TotalTime>
  <Words>1054</Words>
  <Application>Microsoft Office PowerPoint</Application>
  <PresentationFormat>On-screen Show (16:9)</PresentationFormat>
  <Paragraphs>133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ＭＳ Ｐゴシック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Fajar Addana</dc:creator>
  <cp:lastModifiedBy>LENOVO</cp:lastModifiedBy>
  <cp:revision>76</cp:revision>
  <dcterms:created xsi:type="dcterms:W3CDTF">2022-01-17T01:37:52Z</dcterms:created>
  <dcterms:modified xsi:type="dcterms:W3CDTF">2022-12-16T06:31:54Z</dcterms:modified>
</cp:coreProperties>
</file>