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62C"/>
    <a:srgbClr val="A7E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4" autoAdjust="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hyperlink" Target="Pelajaran%20II.pptx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hyperlink" Target="Pelajaran%20I.pptx" TargetMode="External"/><Relationship Id="rId20" Type="http://schemas.openxmlformats.org/officeDocument/2006/relationships/hyperlink" Target="Pelajaran%20III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2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judul.pptx" TargetMode="External"/><Relationship Id="rId22" Type="http://schemas.openxmlformats.org/officeDocument/2006/relationships/hyperlink" Target="Pelajaran%20IV.pptx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8594" r="6250" b="81250"/>
          <a:stretch>
            <a:fillRect/>
          </a:stretch>
        </p:blipFill>
        <p:spPr bwMode="auto">
          <a:xfrm>
            <a:off x="0" y="0"/>
            <a:ext cx="914400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tangle 24">
            <a:hlinkClick r:id="rId14" action="ppaction://hlinkpres?slideindex=1&amp;slidetitle="/>
          </p:cNvPr>
          <p:cNvSpPr/>
          <p:nvPr userDrawn="1"/>
        </p:nvSpPr>
        <p:spPr>
          <a:xfrm>
            <a:off x="3665142" y="236425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>
                <a:solidFill>
                  <a:srgbClr val="002060"/>
                </a:solidFill>
              </a:rPr>
              <a:t>JUDUL</a:t>
            </a:r>
            <a:endParaRPr lang="en-US" b="1" u="none" dirty="0">
              <a:solidFill>
                <a:srgbClr val="002060"/>
              </a:solidFill>
            </a:endParaRPr>
          </a:p>
        </p:txBody>
      </p:sp>
      <p:sp>
        <p:nvSpPr>
          <p:cNvPr id="26" name="Rectangle 25">
            <a:hlinkClick r:id="rId15" action="ppaction://hlinksldjump"/>
          </p:cNvPr>
          <p:cNvSpPr/>
          <p:nvPr userDrawn="1"/>
        </p:nvSpPr>
        <p:spPr>
          <a:xfrm>
            <a:off x="4593836" y="236425"/>
            <a:ext cx="1208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/>
              <a:t>ISI MATERI</a:t>
            </a:r>
            <a:endParaRPr lang="en-US" b="1" u="none" dirty="0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2643174" y="228804"/>
            <a:ext cx="4057899" cy="371704"/>
            <a:chOff x="100244" y="896401"/>
            <a:chExt cx="4057899" cy="371704"/>
          </a:xfrm>
        </p:grpSpPr>
        <p:grpSp>
          <p:nvGrpSpPr>
            <p:cNvPr id="28" name="Group 25"/>
            <p:cNvGrpSpPr/>
            <p:nvPr/>
          </p:nvGrpSpPr>
          <p:grpSpPr>
            <a:xfrm>
              <a:off x="100244" y="896401"/>
              <a:ext cx="907871" cy="369332"/>
              <a:chOff x="1071538" y="884259"/>
              <a:chExt cx="907871" cy="369332"/>
            </a:xfrm>
          </p:grpSpPr>
          <p:sp>
            <p:nvSpPr>
              <p:cNvPr id="54" name="TextBox 53">
                <a:hlinkClick r:id="" action="ppaction://hlinkshowjump?jump=previousslide"/>
              </p:cNvPr>
              <p:cNvSpPr txBox="1"/>
              <p:nvPr/>
            </p:nvSpPr>
            <p:spPr>
              <a:xfrm>
                <a:off x="1154497" y="884259"/>
                <a:ext cx="82491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PREV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" name="Chevron 21">
                <a:hlinkClick r:id="" action="ppaction://hlinkshowjump?jump=previousslide"/>
              </p:cNvPr>
              <p:cNvSpPr/>
              <p:nvPr/>
            </p:nvSpPr>
            <p:spPr>
              <a:xfrm flipH="1">
                <a:off x="1071538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51" name="Group 24"/>
            <p:cNvGrpSpPr/>
            <p:nvPr/>
          </p:nvGrpSpPr>
          <p:grpSpPr>
            <a:xfrm>
              <a:off x="3351055" y="898773"/>
              <a:ext cx="807088" cy="369332"/>
              <a:chOff x="3351055" y="886631"/>
              <a:chExt cx="807088" cy="369332"/>
            </a:xfrm>
          </p:grpSpPr>
          <p:sp>
            <p:nvSpPr>
              <p:cNvPr id="52" name="TextBox 51">
                <a:hlinkClick r:id="" action="ppaction://hlinkshowjump?jump=nextslide"/>
              </p:cNvPr>
              <p:cNvSpPr txBox="1"/>
              <p:nvPr/>
            </p:nvSpPr>
            <p:spPr>
              <a:xfrm>
                <a:off x="3351055" y="886631"/>
                <a:ext cx="8070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NEXT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3" name="Chevron 20">
                <a:hlinkClick r:id="" action="ppaction://hlinkshowjump?jump=nextslide"/>
              </p:cNvPr>
              <p:cNvSpPr/>
              <p:nvPr/>
            </p:nvSpPr>
            <p:spPr>
              <a:xfrm>
                <a:off x="3993997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p:pic>
        <p:nvPicPr>
          <p:cNvPr id="57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49177" r="40844" b="90625"/>
          <a:stretch>
            <a:fillRect/>
          </a:stretch>
        </p:blipFill>
        <p:spPr bwMode="auto">
          <a:xfrm flipV="1">
            <a:off x="8072462" y="760902"/>
            <a:ext cx="1071538" cy="609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57"/>
          <p:cNvSpPr txBox="1"/>
          <p:nvPr userDrawn="1"/>
        </p:nvSpPr>
        <p:spPr>
          <a:xfrm>
            <a:off x="7643834" y="162108"/>
            <a:ext cx="1500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Dunia</a:t>
            </a:r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Matematika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</a:t>
            </a:r>
            <a:endParaRPr lang="id-ID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9" name="Group 58"/>
          <p:cNvGrpSpPr/>
          <p:nvPr userDrawn="1"/>
        </p:nvGrpSpPr>
        <p:grpSpPr>
          <a:xfrm>
            <a:off x="8001024" y="1187528"/>
            <a:ext cx="1116082" cy="988402"/>
            <a:chOff x="8001024" y="1357298"/>
            <a:chExt cx="1116082" cy="988402"/>
          </a:xfrm>
        </p:grpSpPr>
        <p:sp>
          <p:nvSpPr>
            <p:cNvPr id="60" name="TextBox 59">
              <a:hlinkClick r:id="rId16" action="ppaction://hlinkpres?slideindex=1&amp;slidetitle="/>
            </p:cNvPr>
            <p:cNvSpPr txBox="1"/>
            <p:nvPr/>
          </p:nvSpPr>
          <p:spPr>
            <a:xfrm>
              <a:off x="8001024" y="1357298"/>
              <a:ext cx="11160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1" name="Picture 2">
              <a:hlinkClick r:id="rId16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103528" y="1643050"/>
              <a:ext cx="1000131" cy="702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2" name="Group 61"/>
          <p:cNvGrpSpPr/>
          <p:nvPr userDrawn="1"/>
        </p:nvGrpSpPr>
        <p:grpSpPr>
          <a:xfrm>
            <a:off x="8072462" y="2473412"/>
            <a:ext cx="1039820" cy="1041641"/>
            <a:chOff x="8072462" y="3071810"/>
            <a:chExt cx="1039820" cy="1041641"/>
          </a:xfrm>
        </p:grpSpPr>
        <p:sp>
          <p:nvSpPr>
            <p:cNvPr id="63" name="TextBox 62">
              <a:hlinkClick r:id="rId18" action="ppaction://hlinkpres?slideindex=1&amp;slidetitle="/>
            </p:cNvPr>
            <p:cNvSpPr txBox="1"/>
            <p:nvPr/>
          </p:nvSpPr>
          <p:spPr>
            <a:xfrm>
              <a:off x="8072462" y="3071810"/>
              <a:ext cx="10398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4" name="Picture 2">
              <a:hlinkClick r:id="rId18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8103527" y="3388659"/>
              <a:ext cx="1000132" cy="724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5" name="Group 64"/>
          <p:cNvGrpSpPr/>
          <p:nvPr userDrawn="1"/>
        </p:nvGrpSpPr>
        <p:grpSpPr>
          <a:xfrm>
            <a:off x="8072430" y="3884522"/>
            <a:ext cx="1071570" cy="996714"/>
            <a:chOff x="8072430" y="4786322"/>
            <a:chExt cx="1071570" cy="996714"/>
          </a:xfrm>
        </p:grpSpPr>
        <p:sp>
          <p:nvSpPr>
            <p:cNvPr id="66" name="TextBox 65">
              <a:hlinkClick r:id="rId20" action="ppaction://hlinkpres?slideindex=1&amp;slidetitle="/>
            </p:cNvPr>
            <p:cNvSpPr txBox="1"/>
            <p:nvPr/>
          </p:nvSpPr>
          <p:spPr>
            <a:xfrm>
              <a:off x="8072430" y="4786322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III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7" name="Picture 2">
              <a:hlinkClick r:id="rId20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8103527" y="5103171"/>
              <a:ext cx="1000132" cy="679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8" name="Group 67"/>
          <p:cNvGrpSpPr/>
          <p:nvPr userDrawn="1"/>
        </p:nvGrpSpPr>
        <p:grpSpPr>
          <a:xfrm>
            <a:off x="8059015" y="5227702"/>
            <a:ext cx="1071570" cy="1023518"/>
            <a:chOff x="5929322" y="4929198"/>
            <a:chExt cx="1071570" cy="1023518"/>
          </a:xfrm>
        </p:grpSpPr>
        <p:pic>
          <p:nvPicPr>
            <p:cNvPr id="69" name="Picture 2">
              <a:hlinkClick r:id="rId22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5956216" y="5255291"/>
              <a:ext cx="1000132" cy="697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0" name="TextBox 69">
              <a:hlinkClick r:id="rId22" action="ppaction://hlinkpres?slideindex=1&amp;slidetitle="/>
            </p:cNvPr>
            <p:cNvSpPr txBox="1"/>
            <p:nvPr/>
          </p:nvSpPr>
          <p:spPr>
            <a:xfrm>
              <a:off x="5929322" y="4929198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IV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56958" y="812379"/>
            <a:ext cx="1785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Pelajaran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7422" y="714356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</a:t>
            </a:r>
            <a:endParaRPr lang="en-US" sz="4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5144" y="808946"/>
            <a:ext cx="49716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Kecepatan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Debit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4049494"/>
            <a:ext cx="78200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Pernahkah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regu</a:t>
            </a:r>
            <a:r>
              <a:rPr lang="en-US" dirty="0"/>
              <a:t> </a:t>
            </a:r>
            <a:r>
              <a:rPr lang="en-US" dirty="0" err="1"/>
              <a:t>pemadam</a:t>
            </a:r>
            <a:r>
              <a:rPr lang="en-US" dirty="0"/>
              <a:t> </a:t>
            </a:r>
            <a:r>
              <a:rPr lang="en-US" dirty="0" err="1"/>
              <a:t>kebakaran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 </a:t>
            </a:r>
            <a:r>
              <a:rPr lang="en-US" dirty="0" err="1" smtClean="0"/>
              <a:t>sekitarmu</a:t>
            </a:r>
            <a:r>
              <a:rPr lang="en-US" dirty="0" smtClean="0"/>
              <a:t> </a:t>
            </a:r>
            <a:r>
              <a:rPr lang="it-IT" dirty="0" smtClean="0"/>
              <a:t>atau </a:t>
            </a:r>
            <a:r>
              <a:rPr lang="it-IT" dirty="0"/>
              <a:t>di televisi? Coba kamu amati regu </a:t>
            </a:r>
            <a:r>
              <a:rPr lang="it-IT" dirty="0" smtClean="0"/>
              <a:t>pemadam </a:t>
            </a:r>
            <a:r>
              <a:rPr lang="sv-SE" dirty="0" smtClean="0"/>
              <a:t>kebakaran </a:t>
            </a:r>
            <a:r>
              <a:rPr lang="sv-SE" dirty="0"/>
              <a:t>yang sedang bekerja </a:t>
            </a:r>
            <a:r>
              <a:rPr lang="sv-SE" dirty="0" smtClean="0"/>
              <a:t>keras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memadamkan</a:t>
            </a:r>
            <a:r>
              <a:rPr lang="en-US" dirty="0"/>
              <a:t> </a:t>
            </a:r>
            <a:r>
              <a:rPr lang="en-US" dirty="0" err="1"/>
              <a:t>api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menyemprotkan</a:t>
            </a:r>
            <a:r>
              <a:rPr lang="en-US" dirty="0"/>
              <a:t> air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memadamkan</a:t>
            </a:r>
            <a:r>
              <a:rPr lang="en-US" dirty="0"/>
              <a:t> </a:t>
            </a:r>
            <a:r>
              <a:rPr lang="en-US" dirty="0" err="1"/>
              <a:t>kobaran</a:t>
            </a:r>
            <a:r>
              <a:rPr lang="en-US" dirty="0"/>
              <a:t> </a:t>
            </a:r>
            <a:r>
              <a:rPr lang="en-US" dirty="0" err="1"/>
              <a:t>api</a:t>
            </a:r>
            <a:r>
              <a:rPr lang="en-US" dirty="0"/>
              <a:t>. </a:t>
            </a:r>
            <a:r>
              <a:rPr lang="en-US" dirty="0" smtClean="0"/>
              <a:t>Air </a:t>
            </a:r>
            <a:r>
              <a:rPr lang="sv-SE" dirty="0" smtClean="0"/>
              <a:t>dari </a:t>
            </a:r>
            <a:r>
              <a:rPr lang="sv-SE" dirty="0"/>
              <a:t>mobil tangki pemadam </a:t>
            </a:r>
            <a:r>
              <a:rPr lang="sv-SE" dirty="0" smtClean="0"/>
              <a:t>kebakaran  d</a:t>
            </a:r>
            <a:r>
              <a:rPr lang="en-US" dirty="0" err="1" smtClean="0"/>
              <a:t>isemprot-kan</a:t>
            </a:r>
            <a:r>
              <a:rPr lang="en-US" dirty="0" smtClean="0"/>
              <a:t> </a:t>
            </a:r>
            <a:r>
              <a:rPr lang="en-US" dirty="0" err="1"/>
              <a:t>menggunakan</a:t>
            </a:r>
            <a:r>
              <a:rPr lang="en-US" dirty="0"/>
              <a:t> slang.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tangki</a:t>
            </a:r>
            <a:r>
              <a:rPr lang="en-US" dirty="0"/>
              <a:t> yang </a:t>
            </a:r>
            <a:r>
              <a:rPr lang="en-US" dirty="0" err="1"/>
              <a:t>semula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air, lama-</a:t>
            </a:r>
            <a:r>
              <a:rPr lang="en-US" dirty="0" err="1"/>
              <a:t>kelamaan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. </a:t>
            </a:r>
            <a:r>
              <a:rPr lang="en-US" dirty="0" err="1" smtClean="0"/>
              <a:t>Dapatkah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air yang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slang </a:t>
            </a:r>
            <a:r>
              <a:rPr lang="en-US" dirty="0" err="1"/>
              <a:t>penyemprot</a:t>
            </a:r>
            <a:r>
              <a:rPr lang="en-US" dirty="0"/>
              <a:t>? </a:t>
            </a:r>
            <a:r>
              <a:rPr lang="en-US" dirty="0" err="1"/>
              <a:t>Berapa</a:t>
            </a:r>
            <a:r>
              <a:rPr lang="en-US" dirty="0"/>
              <a:t> lama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menghabiskan</a:t>
            </a:r>
            <a:r>
              <a:rPr lang="en-US" dirty="0"/>
              <a:t> air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tangki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pemadam</a:t>
            </a:r>
            <a:r>
              <a:rPr lang="en-US" dirty="0"/>
              <a:t> </a:t>
            </a:r>
            <a:r>
              <a:rPr lang="en-US" dirty="0" err="1"/>
              <a:t>kebakaran</a:t>
            </a:r>
            <a:r>
              <a:rPr lang="en-US" dirty="0" smtClean="0"/>
              <a:t>? </a:t>
            </a:r>
            <a:r>
              <a:rPr lang="en-US" dirty="0" err="1" smtClean="0"/>
              <a:t>Kasus-kasus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debit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pelajari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bab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643050"/>
            <a:ext cx="3467100" cy="235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1459750"/>
            <a:ext cx="7500990" cy="3513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900" dirty="0" err="1" smtClean="0"/>
              <a:t>Pernahkah</a:t>
            </a:r>
            <a:r>
              <a:rPr lang="en-US" sz="1900" dirty="0" smtClean="0"/>
              <a:t> </a:t>
            </a:r>
            <a:r>
              <a:rPr lang="en-US" sz="1900" dirty="0" err="1"/>
              <a:t>kamu</a:t>
            </a:r>
            <a:r>
              <a:rPr lang="en-US" sz="1900" dirty="0"/>
              <a:t> </a:t>
            </a:r>
            <a:r>
              <a:rPr lang="en-US" sz="1900" dirty="0" err="1"/>
              <a:t>mendengar</a:t>
            </a:r>
            <a:r>
              <a:rPr lang="en-US" sz="1900" dirty="0"/>
              <a:t> </a:t>
            </a:r>
            <a:r>
              <a:rPr lang="en-US" sz="1900" dirty="0" err="1"/>
              <a:t>istilah</a:t>
            </a:r>
            <a:r>
              <a:rPr lang="en-US" sz="1900" dirty="0"/>
              <a:t> debit? </a:t>
            </a:r>
            <a:r>
              <a:rPr lang="en-US" sz="1900" dirty="0" err="1"/>
              <a:t>Apa</a:t>
            </a:r>
            <a:r>
              <a:rPr lang="en-US" sz="1900" dirty="0"/>
              <a:t> </a:t>
            </a:r>
            <a:r>
              <a:rPr lang="en-US" sz="1900" dirty="0" err="1"/>
              <a:t>maksudnya</a:t>
            </a:r>
            <a:r>
              <a:rPr lang="en-US" sz="1900" dirty="0"/>
              <a:t>?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memahami</a:t>
            </a:r>
            <a:r>
              <a:rPr lang="en-US" sz="1900" dirty="0"/>
              <a:t> debit, </a:t>
            </a:r>
            <a:r>
              <a:rPr lang="en-US" sz="1900" dirty="0" err="1" smtClean="0"/>
              <a:t>coba</a:t>
            </a:r>
            <a:r>
              <a:rPr lang="en-US" sz="1900" dirty="0" smtClean="0"/>
              <a:t> </a:t>
            </a:r>
            <a:r>
              <a:rPr lang="en-US" sz="1900" dirty="0" err="1" smtClean="0"/>
              <a:t>simaklah</a:t>
            </a:r>
            <a:r>
              <a:rPr lang="en-US" sz="1900" dirty="0" smtClean="0"/>
              <a:t> </a:t>
            </a:r>
            <a:r>
              <a:rPr lang="en-US" sz="1900" dirty="0" err="1"/>
              <a:t>cerita</a:t>
            </a:r>
            <a:r>
              <a:rPr lang="en-US" sz="1900" dirty="0"/>
              <a:t> </a:t>
            </a:r>
            <a:r>
              <a:rPr lang="en-US" sz="1900" dirty="0" err="1"/>
              <a:t>berikut</a:t>
            </a:r>
            <a:r>
              <a:rPr lang="en-US" sz="1900" dirty="0"/>
              <a:t>.</a:t>
            </a:r>
          </a:p>
          <a:p>
            <a:pPr>
              <a:lnSpc>
                <a:spcPct val="130000"/>
              </a:lnSpc>
            </a:pPr>
            <a:r>
              <a:rPr lang="en-US" sz="1900" dirty="0" err="1"/>
              <a:t>Sepulang</a:t>
            </a:r>
            <a:r>
              <a:rPr lang="en-US" sz="1900" dirty="0"/>
              <a:t> </a:t>
            </a:r>
            <a:r>
              <a:rPr lang="en-US" sz="1900" dirty="0" err="1"/>
              <a:t>sekolah</a:t>
            </a:r>
            <a:r>
              <a:rPr lang="en-US" sz="1900" dirty="0"/>
              <a:t>, </a:t>
            </a:r>
            <a:r>
              <a:rPr lang="en-US" sz="1900" dirty="0" err="1"/>
              <a:t>Andi</a:t>
            </a:r>
            <a:r>
              <a:rPr lang="en-US" sz="1900" dirty="0"/>
              <a:t> </a:t>
            </a:r>
            <a:r>
              <a:rPr lang="en-US" sz="1900" dirty="0" err="1"/>
              <a:t>merasa</a:t>
            </a:r>
            <a:r>
              <a:rPr lang="en-US" sz="1900" dirty="0"/>
              <a:t> </a:t>
            </a:r>
            <a:r>
              <a:rPr lang="en-US" sz="1900" dirty="0" err="1"/>
              <a:t>haus</a:t>
            </a:r>
            <a:r>
              <a:rPr lang="en-US" sz="1900" dirty="0"/>
              <a:t>. </a:t>
            </a:r>
            <a:r>
              <a:rPr lang="en-US" sz="1900" dirty="0" err="1"/>
              <a:t>Ia</a:t>
            </a:r>
            <a:r>
              <a:rPr lang="en-US" sz="1900" dirty="0"/>
              <a:t> </a:t>
            </a:r>
            <a:r>
              <a:rPr lang="en-US" sz="1900" dirty="0" err="1"/>
              <a:t>mengambil</a:t>
            </a:r>
            <a:r>
              <a:rPr lang="en-US" sz="1900" dirty="0"/>
              <a:t> air </a:t>
            </a:r>
            <a:r>
              <a:rPr lang="en-US" sz="1900" dirty="0" err="1"/>
              <a:t>putih</a:t>
            </a:r>
            <a:r>
              <a:rPr lang="en-US" sz="1900" dirty="0"/>
              <a:t> </a:t>
            </a:r>
            <a:r>
              <a:rPr lang="en-US" sz="1900" dirty="0" err="1"/>
              <a:t>dari</a:t>
            </a:r>
            <a:r>
              <a:rPr lang="en-US" sz="1900" dirty="0"/>
              <a:t> dispenser </a:t>
            </a:r>
            <a:r>
              <a:rPr lang="en-US" sz="1900" dirty="0" err="1" smtClean="0"/>
              <a:t>dengan</a:t>
            </a:r>
            <a:r>
              <a:rPr lang="en-US" sz="1900" dirty="0" smtClean="0"/>
              <a:t> </a:t>
            </a:r>
            <a:r>
              <a:rPr lang="en-US" sz="1900" dirty="0" err="1" smtClean="0"/>
              <a:t>menggunakan</a:t>
            </a:r>
            <a:r>
              <a:rPr lang="en-US" sz="1900" dirty="0" smtClean="0"/>
              <a:t> </a:t>
            </a:r>
            <a:r>
              <a:rPr lang="en-US" sz="1900" dirty="0" err="1"/>
              <a:t>gelas</a:t>
            </a:r>
            <a:r>
              <a:rPr lang="en-US" sz="1900" dirty="0"/>
              <a:t>. </a:t>
            </a:r>
            <a:r>
              <a:rPr lang="en-US" sz="1900" dirty="0" err="1"/>
              <a:t>Keran</a:t>
            </a:r>
            <a:r>
              <a:rPr lang="en-US" sz="1900" dirty="0"/>
              <a:t> dispenser </a:t>
            </a:r>
            <a:r>
              <a:rPr lang="en-US" sz="1900" dirty="0" err="1"/>
              <a:t>mengalirkan</a:t>
            </a:r>
            <a:r>
              <a:rPr lang="en-US" sz="1900" dirty="0"/>
              <a:t> air </a:t>
            </a:r>
            <a:r>
              <a:rPr lang="en-US" sz="1900" dirty="0" err="1"/>
              <a:t>putih</a:t>
            </a:r>
            <a:r>
              <a:rPr lang="en-US" sz="1900" dirty="0"/>
              <a:t> </a:t>
            </a:r>
            <a:r>
              <a:rPr lang="en-US" sz="1900" dirty="0" err="1"/>
              <a:t>sebanyak</a:t>
            </a:r>
            <a:r>
              <a:rPr lang="en-US" sz="1900" dirty="0"/>
              <a:t> 10 ml per </a:t>
            </a:r>
            <a:r>
              <a:rPr lang="en-US" sz="1900" dirty="0" err="1"/>
              <a:t>detik</a:t>
            </a:r>
            <a:r>
              <a:rPr lang="en-US" sz="1900" dirty="0"/>
              <a:t>.</a:t>
            </a:r>
          </a:p>
          <a:p>
            <a:pPr>
              <a:lnSpc>
                <a:spcPct val="130000"/>
              </a:lnSpc>
            </a:pPr>
            <a:r>
              <a:rPr lang="en-US" sz="1900" dirty="0" err="1"/>
              <a:t>Artinya</a:t>
            </a:r>
            <a:r>
              <a:rPr lang="en-US" sz="1900" dirty="0"/>
              <a:t>,</a:t>
            </a:r>
          </a:p>
          <a:p>
            <a:pPr marL="354013" indent="-354013">
              <a:lnSpc>
                <a:spcPct val="130000"/>
              </a:lnSpc>
            </a:pPr>
            <a:r>
              <a:rPr lang="de-DE" sz="1900" dirty="0"/>
              <a:t>- </a:t>
            </a:r>
            <a:r>
              <a:rPr lang="de-DE" sz="1900" dirty="0" smtClean="0"/>
              <a:t>	setelah </a:t>
            </a:r>
            <a:r>
              <a:rPr lang="de-DE" sz="1900" dirty="0"/>
              <a:t>1 detik, gelas berisi 10 ml;</a:t>
            </a:r>
          </a:p>
          <a:p>
            <a:pPr marL="354013" indent="-354013">
              <a:lnSpc>
                <a:spcPct val="130000"/>
              </a:lnSpc>
            </a:pPr>
            <a:r>
              <a:rPr lang="de-DE" sz="1900" dirty="0"/>
              <a:t>- </a:t>
            </a:r>
            <a:r>
              <a:rPr lang="de-DE" sz="1900" dirty="0" smtClean="0"/>
              <a:t>	setelah </a:t>
            </a:r>
            <a:r>
              <a:rPr lang="de-DE" sz="1900" dirty="0"/>
              <a:t>2 detik, gelas berisi 20 ml;</a:t>
            </a:r>
          </a:p>
          <a:p>
            <a:pPr marL="354013" indent="-354013">
              <a:lnSpc>
                <a:spcPct val="130000"/>
              </a:lnSpc>
              <a:buFontTx/>
              <a:buChar char="-"/>
            </a:pPr>
            <a:r>
              <a:rPr lang="de-DE" sz="1900" dirty="0" smtClean="0"/>
              <a:t>setelah </a:t>
            </a:r>
            <a:r>
              <a:rPr lang="de-DE" sz="1900" dirty="0"/>
              <a:t>3 detik, gelas berisi 30 ml</a:t>
            </a:r>
            <a:r>
              <a:rPr lang="de-DE" sz="1900" dirty="0" smtClean="0"/>
              <a:t>; </a:t>
            </a:r>
            <a:r>
              <a:rPr lang="en-US" sz="1900" dirty="0" err="1" smtClean="0"/>
              <a:t>demikian</a:t>
            </a:r>
            <a:r>
              <a:rPr lang="en-US" sz="1900" dirty="0" smtClean="0"/>
              <a:t> </a:t>
            </a:r>
            <a:r>
              <a:rPr lang="en-US" sz="1900" dirty="0" err="1"/>
              <a:t>seterusnya</a:t>
            </a:r>
            <a:r>
              <a:rPr lang="en-US" sz="1900" dirty="0" smtClean="0"/>
              <a:t>.</a:t>
            </a:r>
            <a:endParaRPr lang="en-US" sz="1900" dirty="0"/>
          </a:p>
        </p:txBody>
      </p:sp>
      <p:sp>
        <p:nvSpPr>
          <p:cNvPr id="7" name="Rectangle 6"/>
          <p:cNvSpPr/>
          <p:nvPr/>
        </p:nvSpPr>
        <p:spPr>
          <a:xfrm>
            <a:off x="428596" y="1142984"/>
            <a:ext cx="43274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</a:rPr>
              <a:t>B. </a:t>
            </a:r>
            <a:r>
              <a:rPr lang="en-US" sz="2200" b="1" dirty="0" smtClean="0">
                <a:solidFill>
                  <a:srgbClr val="002060"/>
                </a:solidFill>
              </a:rPr>
              <a:t>  Debit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8596" y="4929198"/>
            <a:ext cx="7500990" cy="1582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900" dirty="0" err="1" smtClean="0"/>
              <a:t>Perhatikan</a:t>
            </a:r>
            <a:r>
              <a:rPr lang="en-US" sz="1900" dirty="0" smtClean="0"/>
              <a:t> </a:t>
            </a:r>
            <a:r>
              <a:rPr lang="en-US" sz="1900" dirty="0" err="1"/>
              <a:t>bahwa</a:t>
            </a:r>
            <a:r>
              <a:rPr lang="en-US" sz="1900" dirty="0"/>
              <a:t> </a:t>
            </a:r>
            <a:r>
              <a:rPr lang="en-US" sz="1900" b="1" dirty="0" err="1"/>
              <a:t>keran</a:t>
            </a:r>
            <a:r>
              <a:rPr lang="en-US" sz="1900" b="1" dirty="0"/>
              <a:t> </a:t>
            </a:r>
            <a:r>
              <a:rPr lang="en-US" sz="1900" b="1" dirty="0" err="1"/>
              <a:t>mengalirkan</a:t>
            </a:r>
            <a:r>
              <a:rPr lang="en-US" sz="1900" b="1" dirty="0"/>
              <a:t> air </a:t>
            </a:r>
            <a:r>
              <a:rPr lang="en-US" sz="1900" b="1" dirty="0" err="1"/>
              <a:t>putih</a:t>
            </a:r>
            <a:r>
              <a:rPr lang="en-US" sz="1900" b="1" dirty="0"/>
              <a:t> </a:t>
            </a:r>
            <a:r>
              <a:rPr lang="en-US" sz="1900" b="1" dirty="0" err="1"/>
              <a:t>sebanyak</a:t>
            </a:r>
            <a:r>
              <a:rPr lang="en-US" sz="1900" b="1" dirty="0"/>
              <a:t> 10 </a:t>
            </a:r>
            <a:r>
              <a:rPr lang="en-US" sz="1900" b="1" dirty="0" smtClean="0"/>
              <a:t>ml/</a:t>
            </a:r>
            <a:r>
              <a:rPr lang="en-US" sz="1900" b="1" dirty="0" err="1" smtClean="0"/>
              <a:t>detik</a:t>
            </a:r>
            <a:r>
              <a:rPr lang="en-US" sz="1900" b="1" i="1" dirty="0"/>
              <a:t>. </a:t>
            </a:r>
            <a:r>
              <a:rPr lang="en-US" sz="1900" dirty="0" err="1"/>
              <a:t>Kalimat</a:t>
            </a:r>
            <a:r>
              <a:rPr lang="en-US" sz="1900" dirty="0"/>
              <a:t> </a:t>
            </a:r>
            <a:r>
              <a:rPr lang="en-US" sz="1900" dirty="0" err="1" smtClean="0"/>
              <a:t>itu</a:t>
            </a:r>
            <a:r>
              <a:rPr lang="en-US" sz="1900" dirty="0" smtClean="0"/>
              <a:t> </a:t>
            </a:r>
            <a:r>
              <a:rPr lang="en-US" sz="1900" dirty="0" err="1" smtClean="0"/>
              <a:t>bermakna</a:t>
            </a:r>
            <a:r>
              <a:rPr lang="en-US" sz="1900" dirty="0" smtClean="0"/>
              <a:t> </a:t>
            </a:r>
            <a:r>
              <a:rPr lang="en-US" sz="1900" dirty="0" err="1"/>
              <a:t>sama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keran</a:t>
            </a:r>
            <a:r>
              <a:rPr lang="en-US" sz="1900" dirty="0"/>
              <a:t> </a:t>
            </a:r>
            <a:r>
              <a:rPr lang="en-US" sz="1900" dirty="0" err="1"/>
              <a:t>mengalirkan</a:t>
            </a:r>
            <a:r>
              <a:rPr lang="en-US" sz="1900" dirty="0"/>
              <a:t> air </a:t>
            </a:r>
            <a:r>
              <a:rPr lang="en-US" sz="1900" dirty="0" err="1"/>
              <a:t>putih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debit 10 ml/</a:t>
            </a:r>
            <a:r>
              <a:rPr lang="en-US" sz="1900" dirty="0" err="1"/>
              <a:t>detik</a:t>
            </a:r>
            <a:r>
              <a:rPr lang="en-US" sz="1900" dirty="0"/>
              <a:t>. </a:t>
            </a:r>
            <a:r>
              <a:rPr lang="en-US" sz="1900" dirty="0" err="1"/>
              <a:t>Besarnya</a:t>
            </a:r>
            <a:r>
              <a:rPr lang="en-US" sz="1900" dirty="0"/>
              <a:t> </a:t>
            </a:r>
            <a:r>
              <a:rPr lang="en-US" sz="1900" dirty="0" smtClean="0"/>
              <a:t>debit </a:t>
            </a:r>
            <a:r>
              <a:rPr lang="en-US" sz="1900" dirty="0" err="1" smtClean="0"/>
              <a:t>ditentukan</a:t>
            </a:r>
            <a:r>
              <a:rPr lang="en-US" sz="1900" dirty="0" smtClean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volume yang </a:t>
            </a:r>
            <a:r>
              <a:rPr lang="en-US" sz="1900" dirty="0" err="1"/>
              <a:t>mengalir</a:t>
            </a:r>
            <a:r>
              <a:rPr lang="en-US" sz="1900" dirty="0"/>
              <a:t> </a:t>
            </a:r>
            <a:r>
              <a:rPr lang="en-US" sz="1900" dirty="0" err="1"/>
              <a:t>dibagi</a:t>
            </a:r>
            <a:r>
              <a:rPr lang="en-US" sz="1900" dirty="0"/>
              <a:t> lama </a:t>
            </a:r>
            <a:r>
              <a:rPr lang="en-US" sz="1900" dirty="0" err="1"/>
              <a:t>mengalirnya</a:t>
            </a:r>
            <a:r>
              <a:rPr lang="en-US" sz="1900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5720" y="1064340"/>
            <a:ext cx="41638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Satuan</a:t>
            </a:r>
            <a:r>
              <a:rPr lang="en-US" sz="2200" b="1" dirty="0">
                <a:solidFill>
                  <a:srgbClr val="0070C0"/>
                </a:solidFill>
              </a:rPr>
              <a:t> Volume </a:t>
            </a:r>
            <a:r>
              <a:rPr lang="en-US" sz="2200" b="1" dirty="0" err="1">
                <a:solidFill>
                  <a:srgbClr val="0070C0"/>
                </a:solidFill>
              </a:rPr>
              <a:t>dan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Satuan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Waktu</a:t>
            </a:r>
            <a:endParaRPr lang="en-US" sz="22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20" y="1417156"/>
            <a:ext cx="77867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/>
              <a:t>Satuan</a:t>
            </a:r>
            <a:r>
              <a:rPr lang="en-US" sz="2200" dirty="0"/>
              <a:t> volume </a:t>
            </a:r>
            <a:r>
              <a:rPr lang="en-US" sz="2200" dirty="0" err="1"/>
              <a:t>ditandai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pangkat</a:t>
            </a:r>
            <a:r>
              <a:rPr lang="en-US" sz="2200" dirty="0"/>
              <a:t> </a:t>
            </a:r>
            <a:r>
              <a:rPr lang="en-US" sz="2200" dirty="0" err="1"/>
              <a:t>tiga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tiap</a:t>
            </a:r>
            <a:r>
              <a:rPr lang="en-US" sz="2200" dirty="0"/>
              <a:t> </a:t>
            </a:r>
            <a:r>
              <a:rPr lang="en-US" sz="2200" dirty="0" err="1"/>
              <a:t>satuannya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dibaca</a:t>
            </a:r>
            <a:r>
              <a:rPr lang="en-US" sz="2200" dirty="0"/>
              <a:t> </a:t>
            </a:r>
            <a:r>
              <a:rPr lang="en-US" sz="2200" dirty="0" err="1"/>
              <a:t>kubik</a:t>
            </a:r>
            <a:r>
              <a:rPr lang="en-US" sz="22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1 km</a:t>
            </a:r>
            <a:r>
              <a:rPr lang="en-US" sz="2200" baseline="30000" dirty="0"/>
              <a:t>3</a:t>
            </a:r>
            <a:r>
              <a:rPr lang="en-US" sz="2200" dirty="0"/>
              <a:t> = 1.000 hm</a:t>
            </a:r>
            <a:r>
              <a:rPr lang="en-US" sz="2200" baseline="30000" dirty="0"/>
              <a:t>3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1 m</a:t>
            </a:r>
            <a:r>
              <a:rPr lang="en-US" sz="2200" baseline="30000" dirty="0"/>
              <a:t>3</a:t>
            </a:r>
            <a:r>
              <a:rPr lang="en-US" sz="2200" dirty="0"/>
              <a:t> = 1.000 dm</a:t>
            </a:r>
            <a:r>
              <a:rPr lang="en-US" sz="2200" baseline="30000" dirty="0"/>
              <a:t>3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Satuan</a:t>
            </a:r>
            <a:r>
              <a:rPr lang="en-US" sz="2200" dirty="0" smtClean="0"/>
              <a:t> liter: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1 liter = 1 dm</a:t>
            </a:r>
            <a:r>
              <a:rPr lang="en-US" sz="2200" baseline="30000" dirty="0"/>
              <a:t>3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1 ml = 1 cm</a:t>
            </a:r>
            <a:r>
              <a:rPr lang="en-US" sz="2200" baseline="30000" dirty="0"/>
              <a:t>3</a:t>
            </a:r>
            <a:r>
              <a:rPr lang="en-US" sz="2200" dirty="0"/>
              <a:t> = 1 cc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1 </a:t>
            </a:r>
            <a:r>
              <a:rPr lang="en-US" sz="2200" dirty="0" err="1"/>
              <a:t>kl</a:t>
            </a:r>
            <a:r>
              <a:rPr lang="en-US" sz="2200" dirty="0"/>
              <a:t> = 1 m</a:t>
            </a:r>
            <a:r>
              <a:rPr lang="en-US" sz="2200" baseline="30000" dirty="0"/>
              <a:t>3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357430"/>
            <a:ext cx="3857652" cy="378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357158" y="5715016"/>
            <a:ext cx="398705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/>
              <a:t>Ketahuilah</a:t>
            </a:r>
            <a:r>
              <a:rPr lang="en-US" sz="2200" dirty="0" smtClean="0"/>
              <a:t>, </a:t>
            </a:r>
            <a:r>
              <a:rPr lang="en-US" sz="2200" dirty="0"/>
              <a:t>cc = </a:t>
            </a:r>
            <a:r>
              <a:rPr lang="en-US" sz="2200" i="1" dirty="0"/>
              <a:t>centimeter </a:t>
            </a:r>
            <a:r>
              <a:rPr lang="en-US" sz="2200" i="1" dirty="0" smtClean="0"/>
              <a:t>cubic.</a:t>
            </a:r>
            <a:endParaRPr lang="en-US" sz="2200" i="1" dirty="0"/>
          </a:p>
        </p:txBody>
      </p:sp>
      <p:sp>
        <p:nvSpPr>
          <p:cNvPr id="10" name="Rectangle 9"/>
          <p:cNvSpPr/>
          <p:nvPr/>
        </p:nvSpPr>
        <p:spPr>
          <a:xfrm>
            <a:off x="3786182" y="4405978"/>
            <a:ext cx="1357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/>
              <a:t>Naik</a:t>
            </a:r>
            <a:r>
              <a:rPr lang="en-US" sz="1400" dirty="0" smtClean="0"/>
              <a:t> 1 </a:t>
            </a:r>
            <a:r>
              <a:rPr lang="en-US" sz="1400" dirty="0" err="1" smtClean="0"/>
              <a:t>tingkat</a:t>
            </a:r>
            <a:r>
              <a:rPr lang="en-US" sz="1400" dirty="0" smtClean="0"/>
              <a:t>, </a:t>
            </a:r>
            <a:r>
              <a:rPr lang="en-US" sz="1400" dirty="0" err="1" smtClean="0"/>
              <a:t>dibagi</a:t>
            </a:r>
            <a:r>
              <a:rPr lang="en-US" sz="1400" dirty="0" smtClean="0"/>
              <a:t> 1.000</a:t>
            </a:r>
            <a:endParaRPr lang="en-US" sz="1400" i="1" dirty="0"/>
          </a:p>
        </p:txBody>
      </p:sp>
      <p:sp>
        <p:nvSpPr>
          <p:cNvPr id="11" name="Rectangle 10"/>
          <p:cNvSpPr/>
          <p:nvPr/>
        </p:nvSpPr>
        <p:spPr>
          <a:xfrm>
            <a:off x="6357950" y="3048656"/>
            <a:ext cx="1357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/>
              <a:t>Turun</a:t>
            </a:r>
            <a:r>
              <a:rPr lang="en-US" sz="1400" dirty="0" smtClean="0"/>
              <a:t> 1 </a:t>
            </a:r>
            <a:r>
              <a:rPr lang="en-US" sz="1400" dirty="0" err="1" smtClean="0"/>
              <a:t>tingkat</a:t>
            </a:r>
            <a:r>
              <a:rPr lang="en-US" sz="1400" dirty="0" smtClean="0"/>
              <a:t>, </a:t>
            </a:r>
            <a:r>
              <a:rPr lang="en-US" sz="1400" dirty="0" err="1" smtClean="0"/>
              <a:t>kalikan</a:t>
            </a:r>
            <a:r>
              <a:rPr lang="en-US" sz="1400" dirty="0" smtClean="0"/>
              <a:t> 1.000</a:t>
            </a:r>
            <a:endParaRPr lang="en-US" sz="1400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1247527"/>
            <a:ext cx="5867400" cy="4610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/>
              <a:t>Hubungan</a:t>
            </a:r>
            <a:r>
              <a:rPr lang="en-US" sz="2200" dirty="0"/>
              <a:t> </a:t>
            </a:r>
            <a:r>
              <a:rPr lang="en-US" sz="2200" dirty="0" err="1"/>
              <a:t>antarsatuan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r>
              <a:rPr lang="en-US" sz="2200" dirty="0"/>
              <a:t>.</a:t>
            </a:r>
          </a:p>
          <a:p>
            <a:pPr>
              <a:lnSpc>
                <a:spcPct val="150000"/>
              </a:lnSpc>
            </a:pPr>
            <a:r>
              <a:rPr lang="sv-SE" sz="2200" dirty="0"/>
              <a:t>1 menit = 60 detik maka 1 detik = </a:t>
            </a:r>
            <a:r>
              <a:rPr lang="sv-SE" sz="2200" dirty="0" smtClean="0"/>
              <a:t>1/60 </a:t>
            </a:r>
            <a:r>
              <a:rPr lang="en-US" sz="2200" dirty="0" err="1" smtClean="0"/>
              <a:t>menit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1 jam = 60 </a:t>
            </a:r>
            <a:r>
              <a:rPr lang="en-US" sz="2200" dirty="0" err="1"/>
              <a:t>menit</a:t>
            </a:r>
            <a:r>
              <a:rPr lang="en-US" sz="2200" dirty="0"/>
              <a:t> </a:t>
            </a:r>
            <a:r>
              <a:rPr lang="en-US" sz="2200" dirty="0" err="1"/>
              <a:t>maka</a:t>
            </a:r>
            <a:r>
              <a:rPr lang="en-US" sz="2200" dirty="0"/>
              <a:t> 1 </a:t>
            </a:r>
            <a:r>
              <a:rPr lang="en-US" sz="2200" dirty="0" err="1"/>
              <a:t>menit</a:t>
            </a:r>
            <a:r>
              <a:rPr lang="en-US" sz="2200" dirty="0"/>
              <a:t> = </a:t>
            </a:r>
            <a:r>
              <a:rPr lang="en-US" sz="2200" dirty="0" smtClean="0"/>
              <a:t>1/60 jam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sv-SE" sz="2200" dirty="0"/>
              <a:t>1 jam = 3.600 detik maka 1 detik = </a:t>
            </a:r>
            <a:r>
              <a:rPr lang="sv-SE" sz="2200" dirty="0" smtClean="0"/>
              <a:t>1/3.600 </a:t>
            </a:r>
            <a:r>
              <a:rPr lang="en-US" sz="2200" dirty="0" smtClean="0"/>
              <a:t>jam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1 </a:t>
            </a:r>
            <a:r>
              <a:rPr lang="en-US" sz="2200" dirty="0" err="1"/>
              <a:t>hari</a:t>
            </a:r>
            <a:r>
              <a:rPr lang="en-US" sz="2200" dirty="0"/>
              <a:t> = 24 jam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1 </a:t>
            </a:r>
            <a:r>
              <a:rPr lang="en-US" sz="2200" dirty="0" err="1"/>
              <a:t>bulan</a:t>
            </a:r>
            <a:r>
              <a:rPr lang="en-US" sz="2200" dirty="0"/>
              <a:t> = 30 </a:t>
            </a:r>
            <a:r>
              <a:rPr lang="en-US" sz="2200" dirty="0" err="1"/>
              <a:t>hari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1 </a:t>
            </a:r>
            <a:r>
              <a:rPr lang="en-US" sz="2200" dirty="0" err="1"/>
              <a:t>tahun</a:t>
            </a:r>
            <a:r>
              <a:rPr lang="en-US" sz="2200" dirty="0"/>
              <a:t> = 12 </a:t>
            </a:r>
            <a:r>
              <a:rPr lang="en-US" sz="2200" dirty="0" err="1"/>
              <a:t>bulan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1 </a:t>
            </a:r>
            <a:r>
              <a:rPr lang="en-US" sz="2200" dirty="0" err="1"/>
              <a:t>abad</a:t>
            </a:r>
            <a:r>
              <a:rPr lang="en-US" sz="2200" dirty="0"/>
              <a:t> = 100 </a:t>
            </a:r>
            <a:r>
              <a:rPr lang="en-US" sz="2200" dirty="0" err="1"/>
              <a:t>tahun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1142984"/>
            <a:ext cx="764386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457200" algn="l"/>
                <a:tab pos="3657600" algn="l"/>
                <a:tab pos="4057650" algn="l"/>
              </a:tabLst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 marL="457200" indent="-457200">
              <a:lnSpc>
                <a:spcPct val="150000"/>
              </a:lnSpc>
              <a:tabLst>
                <a:tab pos="457200" algn="l"/>
                <a:tab pos="3657600" algn="l"/>
                <a:tab pos="4057650" algn="l"/>
              </a:tabLst>
            </a:pPr>
            <a:r>
              <a:rPr lang="en-US" sz="2200" dirty="0" smtClean="0"/>
              <a:t>a.	2 </a:t>
            </a:r>
            <a:r>
              <a:rPr lang="en-US" sz="2200" dirty="0"/>
              <a:t>cm</a:t>
            </a:r>
            <a:r>
              <a:rPr lang="en-US" sz="2200" baseline="30000" dirty="0"/>
              <a:t>3</a:t>
            </a:r>
            <a:r>
              <a:rPr lang="en-US" sz="2200" dirty="0"/>
              <a:t> = ... </a:t>
            </a:r>
            <a:r>
              <a:rPr lang="en-US" sz="2200" dirty="0" smtClean="0"/>
              <a:t>mm</a:t>
            </a:r>
            <a:r>
              <a:rPr lang="en-US" sz="2200" baseline="30000" dirty="0" smtClean="0"/>
              <a:t>3</a:t>
            </a:r>
            <a:r>
              <a:rPr lang="en-US" sz="2200" dirty="0" smtClean="0"/>
              <a:t>	b.	3 m</a:t>
            </a:r>
            <a:r>
              <a:rPr lang="en-US" sz="2200" baseline="30000" dirty="0" smtClean="0"/>
              <a:t>3</a:t>
            </a:r>
            <a:r>
              <a:rPr lang="en-US" sz="2200" dirty="0" smtClean="0"/>
              <a:t>/</a:t>
            </a:r>
            <a:r>
              <a:rPr lang="en-US" sz="2200" dirty="0" err="1" smtClean="0"/>
              <a:t>menit</a:t>
            </a:r>
            <a:r>
              <a:rPr lang="en-US" sz="2200" dirty="0" smtClean="0"/>
              <a:t> = ... dm</a:t>
            </a:r>
            <a:r>
              <a:rPr lang="en-US" sz="2200" baseline="30000" dirty="0" smtClean="0"/>
              <a:t>3</a:t>
            </a:r>
            <a:r>
              <a:rPr lang="en-US" sz="2200" dirty="0" smtClean="0"/>
              <a:t>/</a:t>
            </a:r>
            <a:r>
              <a:rPr lang="en-US" sz="2200" dirty="0" err="1" smtClean="0"/>
              <a:t>detik</a:t>
            </a:r>
            <a:endParaRPr lang="en-US" sz="2200" dirty="0" smtClean="0"/>
          </a:p>
          <a:p>
            <a:pPr marL="457200" indent="-457200">
              <a:lnSpc>
                <a:spcPct val="150000"/>
              </a:lnSpc>
              <a:tabLst>
                <a:tab pos="457200" algn="l"/>
                <a:tab pos="3657600" algn="l"/>
                <a:tab pos="4057650" algn="l"/>
              </a:tabLst>
            </a:pPr>
            <a:r>
              <a:rPr lang="en-US" sz="2200" b="1" dirty="0" err="1" smtClean="0"/>
              <a:t>Jawab</a:t>
            </a:r>
            <a:r>
              <a:rPr lang="en-US" sz="2200" b="1" dirty="0"/>
              <a:t>:</a:t>
            </a:r>
          </a:p>
          <a:p>
            <a:pPr>
              <a:lnSpc>
                <a:spcPct val="150000"/>
              </a:lnSpc>
              <a:tabLst>
                <a:tab pos="457200" algn="l"/>
                <a:tab pos="1143000" algn="l"/>
                <a:tab pos="3657600" algn="l"/>
                <a:tab pos="4057650" algn="l"/>
              </a:tabLst>
            </a:pPr>
            <a:r>
              <a:rPr lang="en-US" sz="2200" dirty="0" smtClean="0"/>
              <a:t>a. 	2 </a:t>
            </a:r>
            <a:r>
              <a:rPr lang="en-US" sz="2200" dirty="0"/>
              <a:t>cm</a:t>
            </a:r>
            <a:r>
              <a:rPr lang="en-US" sz="2200" baseline="30000" dirty="0"/>
              <a:t>3</a:t>
            </a:r>
            <a:r>
              <a:rPr lang="en-US" sz="2200" dirty="0"/>
              <a:t> = </a:t>
            </a:r>
            <a:r>
              <a:rPr lang="en-US" sz="2200" dirty="0" smtClean="0"/>
              <a:t>... mm</a:t>
            </a:r>
            <a:r>
              <a:rPr lang="en-US" sz="2200" baseline="30000" dirty="0" smtClean="0"/>
              <a:t>3</a:t>
            </a:r>
            <a:endParaRPr lang="en-US" sz="2200" baseline="30000" dirty="0"/>
          </a:p>
          <a:p>
            <a:pPr>
              <a:lnSpc>
                <a:spcPct val="150000"/>
              </a:lnSpc>
              <a:tabLst>
                <a:tab pos="457200" algn="l"/>
                <a:tab pos="1143000" algn="l"/>
                <a:tab pos="3657600" algn="l"/>
                <a:tab pos="4057650" algn="l"/>
              </a:tabLst>
            </a:pPr>
            <a:r>
              <a:rPr lang="en-US" sz="2200" dirty="0" smtClean="0"/>
              <a:t>		= </a:t>
            </a:r>
            <a:r>
              <a:rPr lang="en-US" sz="2200" dirty="0"/>
              <a:t>2 × </a:t>
            </a:r>
            <a:r>
              <a:rPr lang="en-US" sz="2200" dirty="0" smtClean="0"/>
              <a:t>1.000 mm</a:t>
            </a:r>
            <a:r>
              <a:rPr lang="en-US" sz="2200" baseline="30000" dirty="0" smtClean="0"/>
              <a:t>3</a:t>
            </a:r>
            <a:endParaRPr lang="en-US" sz="2200" baseline="30000" dirty="0"/>
          </a:p>
          <a:p>
            <a:pPr>
              <a:lnSpc>
                <a:spcPct val="150000"/>
              </a:lnSpc>
              <a:tabLst>
                <a:tab pos="457200" algn="l"/>
                <a:tab pos="1143000" algn="l"/>
                <a:tab pos="3657600" algn="l"/>
                <a:tab pos="4057650" algn="l"/>
              </a:tabLst>
            </a:pPr>
            <a:r>
              <a:rPr lang="en-US" sz="2200" dirty="0" smtClean="0"/>
              <a:t>		= 2.000 mm</a:t>
            </a:r>
            <a:r>
              <a:rPr lang="en-US" sz="2200" baseline="30000" dirty="0" smtClean="0"/>
              <a:t>3</a:t>
            </a:r>
            <a:endParaRPr lang="en-US" sz="2200" baseline="30000" dirty="0"/>
          </a:p>
          <a:p>
            <a:pPr>
              <a:lnSpc>
                <a:spcPct val="150000"/>
              </a:lnSpc>
              <a:tabLst>
                <a:tab pos="457200" algn="l"/>
                <a:tab pos="3657600" algn="l"/>
                <a:tab pos="4057650" algn="l"/>
              </a:tabLst>
            </a:pPr>
            <a:r>
              <a:rPr lang="en-US" sz="2200" dirty="0" smtClean="0"/>
              <a:t>b. 	3 </a:t>
            </a:r>
            <a:r>
              <a:rPr lang="en-US" sz="2200" dirty="0"/>
              <a:t>m</a:t>
            </a:r>
            <a:r>
              <a:rPr lang="en-US" sz="2200" baseline="30000" dirty="0"/>
              <a:t>3</a:t>
            </a:r>
            <a:r>
              <a:rPr lang="en-US" sz="2200" dirty="0"/>
              <a:t>/</a:t>
            </a:r>
            <a:r>
              <a:rPr lang="en-US" sz="2200" dirty="0" err="1"/>
              <a:t>menit</a:t>
            </a:r>
            <a:r>
              <a:rPr lang="en-US" sz="2200" dirty="0"/>
              <a:t> = ... dm</a:t>
            </a:r>
            <a:r>
              <a:rPr lang="en-US" sz="2200" baseline="30000" dirty="0"/>
              <a:t>3</a:t>
            </a:r>
            <a:r>
              <a:rPr lang="en-US" sz="2200" dirty="0"/>
              <a:t>/</a:t>
            </a:r>
            <a:r>
              <a:rPr lang="en-US" sz="2200" dirty="0" err="1"/>
              <a:t>detik</a:t>
            </a:r>
            <a:endParaRPr lang="en-US" sz="2200" dirty="0"/>
          </a:p>
          <a:p>
            <a:pPr marL="442913">
              <a:lnSpc>
                <a:spcPct val="150000"/>
              </a:lnSpc>
              <a:tabLst>
                <a:tab pos="457200" algn="l"/>
                <a:tab pos="2963863" algn="l"/>
                <a:tab pos="4057650" algn="l"/>
              </a:tabLst>
            </a:pPr>
            <a:r>
              <a:rPr lang="sv-SE" sz="2200" dirty="0"/>
              <a:t>Karena 1 m</a:t>
            </a:r>
            <a:r>
              <a:rPr lang="sv-SE" sz="2200" baseline="30000" dirty="0"/>
              <a:t>3</a:t>
            </a:r>
            <a:r>
              <a:rPr lang="sv-SE" sz="2200" dirty="0"/>
              <a:t> = 1.000 dm</a:t>
            </a:r>
            <a:r>
              <a:rPr lang="sv-SE" sz="2200" baseline="30000" dirty="0"/>
              <a:t>3</a:t>
            </a:r>
            <a:r>
              <a:rPr lang="sv-SE" sz="2200" dirty="0"/>
              <a:t> dan 1 menit = 60 detik maka </a:t>
            </a:r>
            <a:r>
              <a:rPr lang="sv-SE" sz="2200" dirty="0" smtClean="0"/>
              <a:t>diperoleh </a:t>
            </a:r>
            <a:r>
              <a:rPr lang="en-US" sz="2200" dirty="0" smtClean="0"/>
              <a:t>3 </a:t>
            </a:r>
            <a:r>
              <a:rPr lang="en-US" sz="2200" dirty="0"/>
              <a:t>m</a:t>
            </a:r>
            <a:r>
              <a:rPr lang="en-US" sz="2200" baseline="30000" dirty="0"/>
              <a:t>3</a:t>
            </a:r>
            <a:r>
              <a:rPr lang="en-US" sz="2200" dirty="0"/>
              <a:t>/</a:t>
            </a:r>
            <a:r>
              <a:rPr lang="en-US" sz="2200" dirty="0" err="1"/>
              <a:t>menit</a:t>
            </a:r>
            <a:r>
              <a:rPr lang="en-US" sz="2200" dirty="0"/>
              <a:t> </a:t>
            </a:r>
            <a:r>
              <a:rPr lang="en-US" sz="2200" dirty="0" smtClean="0"/>
              <a:t>	= </a:t>
            </a:r>
            <a:r>
              <a:rPr lang="en-US" sz="2200" dirty="0"/>
              <a:t>3.000 </a:t>
            </a:r>
            <a:r>
              <a:rPr lang="en-US" sz="2200" dirty="0" smtClean="0"/>
              <a:t>dm</a:t>
            </a:r>
            <a:r>
              <a:rPr lang="en-US" sz="2200" baseline="30000" dirty="0" smtClean="0"/>
              <a:t>3</a:t>
            </a:r>
            <a:r>
              <a:rPr lang="en-US" sz="2200" dirty="0" smtClean="0"/>
              <a:t>/60 </a:t>
            </a:r>
            <a:r>
              <a:rPr lang="en-US" sz="2200" dirty="0" err="1" smtClean="0"/>
              <a:t>detik</a:t>
            </a:r>
            <a:r>
              <a:rPr lang="en-US" sz="2200" dirty="0" smtClean="0"/>
              <a:t> </a:t>
            </a:r>
          </a:p>
          <a:p>
            <a:pPr marL="442913">
              <a:lnSpc>
                <a:spcPct val="150000"/>
              </a:lnSpc>
              <a:tabLst>
                <a:tab pos="457200" algn="l"/>
                <a:tab pos="2963863" algn="l"/>
                <a:tab pos="4057650" algn="l"/>
              </a:tabLst>
            </a:pPr>
            <a:r>
              <a:rPr lang="en-US" sz="2200" dirty="0" smtClean="0"/>
              <a:t>		= </a:t>
            </a:r>
            <a:r>
              <a:rPr lang="en-US" sz="2200" dirty="0"/>
              <a:t>50 dm</a:t>
            </a:r>
            <a:r>
              <a:rPr lang="en-US" sz="2200" baseline="30000" dirty="0"/>
              <a:t>3</a:t>
            </a:r>
            <a:r>
              <a:rPr lang="en-US" sz="2200" dirty="0"/>
              <a:t>/</a:t>
            </a:r>
            <a:r>
              <a:rPr lang="en-US" sz="2200" dirty="0" err="1"/>
              <a:t>detik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1113488"/>
            <a:ext cx="50485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B0F0"/>
                </a:solidFill>
              </a:rPr>
              <a:t>Debit </a:t>
            </a:r>
            <a:r>
              <a:rPr lang="en-US" sz="2200" b="1" dirty="0" err="1">
                <a:solidFill>
                  <a:srgbClr val="00B0F0"/>
                </a:solidFill>
              </a:rPr>
              <a:t>dan</a:t>
            </a:r>
            <a:r>
              <a:rPr lang="en-US" sz="2200" b="1" dirty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Satuannya</a:t>
            </a:r>
            <a:endParaRPr lang="en-US" sz="2200" b="1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1500174"/>
            <a:ext cx="4495833" cy="359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/>
              <a:t>Banyaknya</a:t>
            </a:r>
            <a:r>
              <a:rPr lang="en-US" sz="2200" dirty="0"/>
              <a:t> air </a:t>
            </a:r>
            <a:r>
              <a:rPr lang="en-US" sz="2200" dirty="0" err="1"/>
              <a:t>mengalir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keran</a:t>
            </a:r>
            <a:r>
              <a:rPr lang="en-US" sz="2200" dirty="0"/>
              <a:t> air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pancuran</a:t>
            </a:r>
            <a:r>
              <a:rPr lang="en-US" sz="2200" dirty="0" smtClean="0"/>
              <a:t> </a:t>
            </a:r>
            <a:r>
              <a:rPr lang="en-US" sz="2200" dirty="0"/>
              <a:t>air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</a:t>
            </a:r>
            <a:r>
              <a:rPr lang="en-US" sz="2200" dirty="0" err="1"/>
              <a:t>tertentu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dihitung</a:t>
            </a:r>
            <a:r>
              <a:rPr lang="en-US" sz="2200" dirty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menggunakan</a:t>
            </a:r>
            <a:r>
              <a:rPr lang="en-US" sz="2200" dirty="0" smtClean="0"/>
              <a:t> </a:t>
            </a:r>
            <a:r>
              <a:rPr lang="en-US" sz="2200" dirty="0" err="1"/>
              <a:t>satuan</a:t>
            </a:r>
            <a:r>
              <a:rPr lang="en-US" sz="2200" dirty="0"/>
              <a:t> debit.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Debit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banyaknya</a:t>
            </a:r>
            <a:r>
              <a:rPr lang="en-US" sz="2200" dirty="0"/>
              <a:t> </a:t>
            </a:r>
            <a:r>
              <a:rPr lang="en-US" sz="2200" dirty="0" err="1"/>
              <a:t>zat</a:t>
            </a:r>
            <a:r>
              <a:rPr lang="en-US" sz="2200" dirty="0"/>
              <a:t> </a:t>
            </a:r>
            <a:r>
              <a:rPr lang="en-US" sz="2200" dirty="0" err="1"/>
              <a:t>cair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volume </a:t>
            </a:r>
            <a:r>
              <a:rPr lang="en-US" sz="2200" dirty="0" smtClean="0"/>
              <a:t>yang </a:t>
            </a:r>
            <a:r>
              <a:rPr lang="en-US" sz="2200" dirty="0" err="1" smtClean="0"/>
              <a:t>mengalir</a:t>
            </a:r>
            <a:r>
              <a:rPr lang="en-US" sz="2200" dirty="0" smtClean="0"/>
              <a:t> </a:t>
            </a:r>
            <a:r>
              <a:rPr lang="en-US" sz="2200" dirty="0" err="1"/>
              <a:t>tiap</a:t>
            </a:r>
            <a:r>
              <a:rPr lang="en-US" sz="2200" dirty="0"/>
              <a:t>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satuan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714488"/>
            <a:ext cx="2681067" cy="229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28596" y="5047638"/>
            <a:ext cx="74295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v-SE" sz="2200" dirty="0" smtClean="0"/>
              <a:t>Dari </a:t>
            </a:r>
            <a:r>
              <a:rPr lang="sv-SE" sz="2200" dirty="0"/>
              <a:t>definisi tersebut, dapat dirumuskan </a:t>
            </a:r>
            <a:r>
              <a:rPr lang="sv-SE" sz="2200" dirty="0" smtClean="0"/>
              <a:t>sebagai </a:t>
            </a:r>
            <a:r>
              <a:rPr lang="en-US" sz="2200" dirty="0" err="1" smtClean="0"/>
              <a:t>berikut</a:t>
            </a:r>
            <a:r>
              <a:rPr lang="en-US" sz="2200" dirty="0"/>
              <a:t>.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658326"/>
            <a:ext cx="2557499" cy="815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3848" y="1001711"/>
            <a:ext cx="7643866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200" b="1" dirty="0" smtClean="0"/>
              <a:t>Contoh</a:t>
            </a:r>
          </a:p>
          <a:p>
            <a:pPr>
              <a:lnSpc>
                <a:spcPct val="150000"/>
              </a:lnSpc>
            </a:pPr>
            <a:r>
              <a:rPr lang="pt-BR" sz="2200" dirty="0" smtClean="0"/>
              <a:t>Volume </a:t>
            </a:r>
            <a:r>
              <a:rPr lang="pt-BR" sz="2200" dirty="0"/>
              <a:t>air pada sebuah drum adalah 500.000 ml. Air pada drum</a:t>
            </a:r>
          </a:p>
          <a:p>
            <a:pPr>
              <a:lnSpc>
                <a:spcPct val="150000"/>
              </a:lnSpc>
            </a:pPr>
            <a:r>
              <a:rPr lang="en-US" sz="2200" dirty="0" err="1"/>
              <a:t>tersebut</a:t>
            </a:r>
            <a:r>
              <a:rPr lang="en-US" sz="2200" dirty="0"/>
              <a:t> </a:t>
            </a:r>
            <a:r>
              <a:rPr lang="en-US" sz="2200" dirty="0" err="1"/>
              <a:t>dialirkan</a:t>
            </a:r>
            <a:r>
              <a:rPr lang="en-US" sz="2200" dirty="0"/>
              <a:t> </a:t>
            </a:r>
            <a:r>
              <a:rPr lang="en-US" sz="2200" dirty="0" err="1"/>
              <a:t>melalui</a:t>
            </a:r>
            <a:r>
              <a:rPr lang="en-US" sz="2200" dirty="0"/>
              <a:t> </a:t>
            </a:r>
            <a:r>
              <a:rPr lang="en-US" sz="2200" dirty="0" err="1"/>
              <a:t>pipa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debit 450 ml/</a:t>
            </a:r>
            <a:r>
              <a:rPr lang="en-US" sz="2200" dirty="0" err="1"/>
              <a:t>detik</a:t>
            </a:r>
            <a:r>
              <a:rPr lang="en-US" sz="2200" dirty="0"/>
              <a:t>. </a:t>
            </a:r>
            <a:r>
              <a:rPr lang="en-US" sz="2200" dirty="0" err="1"/>
              <a:t>Berapa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pt-BR" sz="2200" dirty="0"/>
              <a:t>volume air pada drum yang tersisa setelah 15 menit?</a:t>
            </a:r>
          </a:p>
          <a:p>
            <a:pPr>
              <a:lnSpc>
                <a:spcPct val="150000"/>
              </a:lnSpc>
            </a:pPr>
            <a:r>
              <a:rPr lang="en-US" sz="2200" b="1" dirty="0" err="1"/>
              <a:t>Jawab</a:t>
            </a:r>
            <a:r>
              <a:rPr lang="en-US" sz="2200" b="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Debit = 450 </a:t>
            </a:r>
            <a:r>
              <a:rPr lang="en-US" sz="2200" dirty="0" smtClean="0"/>
              <a:t>ml/</a:t>
            </a:r>
            <a:r>
              <a:rPr lang="en-US" sz="2200" dirty="0" err="1" smtClean="0"/>
              <a:t>detik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sv-SE" sz="2200" dirty="0" smtClean="0"/>
              <a:t>Waktu </a:t>
            </a:r>
            <a:r>
              <a:rPr lang="sv-SE" sz="2200" dirty="0"/>
              <a:t>= 15 menit = 15 × 60 detik = 900 detik.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Volume air yang </a:t>
            </a:r>
            <a:r>
              <a:rPr lang="en-US" sz="2200" dirty="0" err="1"/>
              <a:t>keluar</a:t>
            </a:r>
            <a:r>
              <a:rPr lang="en-US" sz="2200" dirty="0"/>
              <a:t> </a:t>
            </a:r>
            <a:r>
              <a:rPr lang="en-US" sz="2200" dirty="0" err="1"/>
              <a:t>selama</a:t>
            </a:r>
            <a:r>
              <a:rPr lang="en-US" sz="2200" dirty="0"/>
              <a:t> 900 </a:t>
            </a:r>
            <a:r>
              <a:rPr lang="en-US" sz="2200" dirty="0" err="1"/>
              <a:t>detik</a:t>
            </a:r>
            <a:r>
              <a:rPr lang="en-US" sz="2200" dirty="0"/>
              <a:t> 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= </a:t>
            </a:r>
            <a:r>
              <a:rPr lang="en-US" sz="2200" dirty="0"/>
              <a:t>450 ml/</a:t>
            </a:r>
            <a:r>
              <a:rPr lang="en-US" sz="2200" dirty="0" err="1"/>
              <a:t>detik</a:t>
            </a:r>
            <a:r>
              <a:rPr lang="en-US" sz="2200" dirty="0"/>
              <a:t> × </a:t>
            </a:r>
            <a:r>
              <a:rPr lang="en-US" sz="2200" dirty="0" smtClean="0"/>
              <a:t>900 </a:t>
            </a:r>
            <a:r>
              <a:rPr lang="en-US" sz="2200" dirty="0" err="1" smtClean="0"/>
              <a:t>detik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/>
              <a:t>= 405.000 ml</a:t>
            </a:r>
          </a:p>
          <a:p>
            <a:pPr>
              <a:lnSpc>
                <a:spcPct val="150000"/>
              </a:lnSpc>
            </a:pPr>
            <a:r>
              <a:rPr lang="pt-BR" sz="2200" dirty="0"/>
              <a:t>Jadi, sisa air pada drum = 500.000 ml – 405.000 </a:t>
            </a:r>
            <a:r>
              <a:rPr lang="pt-BR" sz="2200" dirty="0" smtClean="0"/>
              <a:t>ml </a:t>
            </a:r>
            <a:r>
              <a:rPr lang="en-US" sz="2200" dirty="0" smtClean="0"/>
              <a:t>= </a:t>
            </a:r>
            <a:r>
              <a:rPr lang="en-US" sz="2200" dirty="0"/>
              <a:t>95.000 ml.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3071802" y="1357298"/>
            <a:ext cx="2500330" cy="500066"/>
          </a:xfrm>
          <a:prstGeom prst="roundRect">
            <a:avLst>
              <a:gd name="adj" fmla="val 4459"/>
            </a:avLst>
          </a:prstGeom>
          <a:solidFill>
            <a:schemeClr val="accent2">
              <a:lumMod val="40000"/>
              <a:lumOff val="60000"/>
              <a:alpha val="98000"/>
            </a:schemeClr>
          </a:solidFill>
          <a:scene3d>
            <a:camera prst="orthographicFront">
              <a:rot lat="0" lon="0" rev="0"/>
            </a:camera>
            <a:lightRig rig="flood" dir="t"/>
          </a:scene3d>
          <a:sp3d prstMaterial="matte">
            <a:bevelT w="190500" h="25400"/>
            <a:bevelB w="139700" h="1397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544440" y="1384960"/>
            <a:ext cx="1785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Materi</a:t>
            </a:r>
            <a:endParaRPr lang="en-US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609600" y="2209800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A.   </a:t>
            </a:r>
            <a:r>
              <a:rPr lang="en-US" sz="2200" b="1" dirty="0" err="1" smtClean="0">
                <a:solidFill>
                  <a:srgbClr val="002060"/>
                </a:solidFill>
              </a:rPr>
              <a:t>Kecepatan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609600" y="2709866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B.   Debit</a:t>
            </a:r>
            <a:endParaRPr lang="en-US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" y="2597714"/>
            <a:ext cx="2936610" cy="2299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533400" y="1066800"/>
            <a:ext cx="5562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A.   </a:t>
            </a:r>
            <a:r>
              <a:rPr lang="en-US" sz="2200" b="1" dirty="0" err="1" smtClean="0">
                <a:solidFill>
                  <a:srgbClr val="002060"/>
                </a:solidFill>
              </a:rPr>
              <a:t>Kecepatan</a:t>
            </a:r>
            <a:endParaRPr lang="en-US" sz="2200" b="1" dirty="0">
              <a:solidFill>
                <a:srgbClr val="002060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673915"/>
            <a:ext cx="2877529" cy="225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609600" y="5000636"/>
            <a:ext cx="7543800" cy="1563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Mengendarai</a:t>
            </a:r>
            <a:r>
              <a:rPr lang="en-US" sz="2200" dirty="0" smtClean="0"/>
              <a:t> motor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cepat</a:t>
            </a:r>
            <a:r>
              <a:rPr lang="en-US" sz="2200" dirty="0" smtClean="0"/>
              <a:t> </a:t>
            </a:r>
            <a:r>
              <a:rPr lang="en-US" sz="2200" dirty="0" err="1" smtClean="0"/>
              <a:t>daripada</a:t>
            </a:r>
            <a:r>
              <a:rPr lang="en-US" sz="2200" dirty="0" smtClean="0"/>
              <a:t> </a:t>
            </a:r>
            <a:r>
              <a:rPr lang="en-US" sz="2200" dirty="0" err="1" smtClean="0"/>
              <a:t>bersepeda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Kecepatan</a:t>
            </a:r>
            <a:r>
              <a:rPr lang="en-US" sz="2200" dirty="0" smtClean="0"/>
              <a:t> </a:t>
            </a:r>
            <a:r>
              <a:rPr lang="en-US" sz="2200" dirty="0" err="1" smtClean="0"/>
              <a:t>memengaruhi</a:t>
            </a:r>
            <a:r>
              <a:rPr lang="en-US" sz="2200" dirty="0" smtClean="0"/>
              <a:t> </a:t>
            </a:r>
            <a:r>
              <a:rPr lang="en-US" sz="2200" dirty="0" err="1" smtClean="0"/>
              <a:t>waktu</a:t>
            </a:r>
            <a:r>
              <a:rPr lang="en-US" sz="2200" dirty="0" smtClean="0"/>
              <a:t> </a:t>
            </a:r>
            <a:r>
              <a:rPr lang="en-US" sz="2200" dirty="0" err="1" smtClean="0"/>
              <a:t>tempuh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Makin </a:t>
            </a:r>
            <a:r>
              <a:rPr lang="en-US" sz="2200" dirty="0" err="1" smtClean="0"/>
              <a:t>cepat</a:t>
            </a:r>
            <a:r>
              <a:rPr lang="en-US" sz="2200" dirty="0" smtClean="0"/>
              <a:t>, </a:t>
            </a:r>
            <a:r>
              <a:rPr lang="en-US" sz="2200" dirty="0" err="1" smtClean="0"/>
              <a:t>makin</a:t>
            </a:r>
            <a:r>
              <a:rPr lang="en-US" sz="2200" dirty="0" smtClean="0"/>
              <a:t> </a:t>
            </a:r>
            <a:r>
              <a:rPr lang="en-US" sz="2200" dirty="0" err="1" smtClean="0"/>
              <a:t>sedikit</a:t>
            </a:r>
            <a:r>
              <a:rPr lang="en-US" sz="2200" dirty="0" smtClean="0"/>
              <a:t> </a:t>
            </a:r>
            <a:r>
              <a:rPr lang="en-US" sz="2200" dirty="0" err="1" smtClean="0"/>
              <a:t>waktu</a:t>
            </a:r>
            <a:r>
              <a:rPr lang="en-US" sz="2200" dirty="0" smtClean="0"/>
              <a:t> </a:t>
            </a:r>
            <a:r>
              <a:rPr lang="en-US" sz="2200" dirty="0" err="1" smtClean="0"/>
              <a:t>tempuhnya</a:t>
            </a:r>
            <a:r>
              <a:rPr lang="en-US" sz="2200" dirty="0" smtClean="0"/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9600" y="1428736"/>
            <a:ext cx="7162800" cy="1055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Perhatikan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amati</a:t>
            </a:r>
            <a:r>
              <a:rPr lang="en-US" sz="2200" dirty="0" smtClean="0"/>
              <a:t> </a:t>
            </a:r>
            <a:r>
              <a:rPr lang="en-US" sz="2200" dirty="0" err="1" smtClean="0"/>
              <a:t>gambar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Mana</a:t>
            </a:r>
            <a:r>
              <a:rPr lang="en-US" sz="2200" dirty="0" smtClean="0"/>
              <a:t> yang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cepat</a:t>
            </a:r>
            <a:r>
              <a:rPr lang="en-US" sz="2200" dirty="0" smtClean="0"/>
              <a:t>?</a:t>
            </a:r>
            <a:endParaRPr lang="en-US" sz="2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7158" y="1571612"/>
            <a:ext cx="4572000" cy="112158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tabLst>
                <a:tab pos="2400300" algn="l"/>
                <a:tab pos="2857500" algn="l"/>
              </a:tabLst>
            </a:pPr>
            <a:r>
              <a:rPr lang="en-US" sz="1900" dirty="0"/>
              <a:t>1 m = 10 dm </a:t>
            </a:r>
            <a:r>
              <a:rPr lang="en-US" sz="1900" dirty="0" smtClean="0"/>
              <a:t>	1 </a:t>
            </a:r>
            <a:r>
              <a:rPr lang="en-US" sz="1900" dirty="0"/>
              <a:t>km = 1.000 m</a:t>
            </a:r>
          </a:p>
          <a:p>
            <a:pPr>
              <a:lnSpc>
                <a:spcPct val="120000"/>
              </a:lnSpc>
              <a:tabLst>
                <a:tab pos="2400300" algn="l"/>
                <a:tab pos="2857500" algn="l"/>
              </a:tabLst>
            </a:pPr>
            <a:r>
              <a:rPr lang="en-US" sz="1900" dirty="0"/>
              <a:t>1 m = 100 cm </a:t>
            </a:r>
            <a:r>
              <a:rPr lang="en-US" sz="1900" dirty="0" smtClean="0"/>
              <a:t>	1 </a:t>
            </a:r>
            <a:r>
              <a:rPr lang="en-US" sz="1900" dirty="0"/>
              <a:t>km = 100 dam</a:t>
            </a:r>
          </a:p>
          <a:p>
            <a:pPr>
              <a:lnSpc>
                <a:spcPct val="120000"/>
              </a:lnSpc>
              <a:tabLst>
                <a:tab pos="2400300" algn="l"/>
                <a:tab pos="2857500" algn="l"/>
              </a:tabLst>
            </a:pPr>
            <a:r>
              <a:rPr lang="de-DE" sz="1900" dirty="0"/>
              <a:t>1 m = 1.000 mm </a:t>
            </a:r>
            <a:r>
              <a:rPr lang="de-DE" sz="1900" dirty="0" smtClean="0"/>
              <a:t>	1 </a:t>
            </a:r>
            <a:r>
              <a:rPr lang="de-DE" sz="1900" dirty="0"/>
              <a:t>km = 10 hm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158" y="1132657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Satuan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Jarak</a:t>
            </a:r>
            <a:endParaRPr lang="de-DE" sz="2200" b="1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2727066"/>
            <a:ext cx="7620000" cy="1823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sv-SE" sz="1900" b="1" dirty="0" smtClean="0"/>
              <a:t>Contoh</a:t>
            </a:r>
          </a:p>
          <a:p>
            <a:pPr>
              <a:lnSpc>
                <a:spcPct val="120000"/>
              </a:lnSpc>
            </a:pPr>
            <a:r>
              <a:rPr lang="sv-SE" sz="1900" dirty="0" smtClean="0"/>
              <a:t>Buyung </a:t>
            </a:r>
            <a:r>
              <a:rPr lang="sv-SE" sz="1900" dirty="0"/>
              <a:t>pergi ke rumah temannya. Ia naik sepeda dari </a:t>
            </a:r>
            <a:r>
              <a:rPr lang="sv-SE" sz="1900" dirty="0" smtClean="0"/>
              <a:t>rumah </a:t>
            </a:r>
            <a:r>
              <a:rPr lang="en-US" sz="1900" dirty="0" err="1" smtClean="0"/>
              <a:t>ke</a:t>
            </a:r>
            <a:r>
              <a:rPr lang="en-US" sz="1900" dirty="0" smtClean="0"/>
              <a:t> </a:t>
            </a:r>
            <a:r>
              <a:rPr lang="en-US" sz="1900" dirty="0" err="1"/>
              <a:t>jalan</a:t>
            </a:r>
            <a:r>
              <a:rPr lang="en-US" sz="1900" dirty="0"/>
              <a:t> </a:t>
            </a:r>
            <a:r>
              <a:rPr lang="en-US" sz="1900" dirty="0" err="1"/>
              <a:t>raya</a:t>
            </a:r>
            <a:r>
              <a:rPr lang="en-US" sz="1900" dirty="0"/>
              <a:t> </a:t>
            </a:r>
            <a:r>
              <a:rPr lang="en-US" sz="1900" dirty="0" err="1"/>
              <a:t>sejauh</a:t>
            </a:r>
            <a:r>
              <a:rPr lang="en-US" sz="1900" dirty="0"/>
              <a:t> 500 m. </a:t>
            </a:r>
            <a:r>
              <a:rPr lang="en-US" sz="1900" dirty="0" err="1"/>
              <a:t>Kemudian</a:t>
            </a:r>
            <a:r>
              <a:rPr lang="en-US" sz="1900" dirty="0"/>
              <a:t>, </a:t>
            </a:r>
            <a:r>
              <a:rPr lang="en-US" sz="1900" dirty="0" err="1"/>
              <a:t>ia</a:t>
            </a:r>
            <a:r>
              <a:rPr lang="en-US" sz="1900" dirty="0"/>
              <a:t> </a:t>
            </a:r>
            <a:r>
              <a:rPr lang="en-US" sz="1900" dirty="0" err="1"/>
              <a:t>naik</a:t>
            </a:r>
            <a:r>
              <a:rPr lang="en-US" sz="1900" dirty="0"/>
              <a:t> bus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 smtClean="0"/>
              <a:t>jarak</a:t>
            </a:r>
            <a:r>
              <a:rPr lang="en-US" sz="1900" dirty="0" smtClean="0"/>
              <a:t> </a:t>
            </a:r>
            <a:r>
              <a:rPr lang="fi-FI" sz="1900" dirty="0" smtClean="0"/>
              <a:t>5 </a:t>
            </a:r>
            <a:r>
              <a:rPr lang="fi-FI" sz="1900" dirty="0"/>
              <a:t>km. Setelah turun, ia masih harus berjalan kaki sejauh 350 </a:t>
            </a:r>
            <a:r>
              <a:rPr lang="fi-FI" sz="1900" dirty="0" smtClean="0"/>
              <a:t>m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/>
              <a:t>sampai</a:t>
            </a:r>
            <a:r>
              <a:rPr lang="en-US" sz="1900" dirty="0"/>
              <a:t> </a:t>
            </a:r>
            <a:r>
              <a:rPr lang="en-US" sz="1900" dirty="0" err="1"/>
              <a:t>ke</a:t>
            </a:r>
            <a:r>
              <a:rPr lang="en-US" sz="1900" dirty="0"/>
              <a:t> </a:t>
            </a:r>
            <a:r>
              <a:rPr lang="en-US" sz="1900" dirty="0" err="1"/>
              <a:t>rumah</a:t>
            </a:r>
            <a:r>
              <a:rPr lang="en-US" sz="1900" dirty="0"/>
              <a:t> </a:t>
            </a:r>
            <a:r>
              <a:rPr lang="en-US" sz="1900" dirty="0" err="1"/>
              <a:t>temannya</a:t>
            </a:r>
            <a:r>
              <a:rPr lang="en-US" sz="1900" dirty="0"/>
              <a:t>. </a:t>
            </a:r>
            <a:r>
              <a:rPr lang="en-US" sz="1900" dirty="0" err="1"/>
              <a:t>Berapa</a:t>
            </a:r>
            <a:r>
              <a:rPr lang="en-US" sz="1900" dirty="0"/>
              <a:t> meter </a:t>
            </a:r>
            <a:r>
              <a:rPr lang="en-US" sz="1900" dirty="0" err="1"/>
              <a:t>jarak</a:t>
            </a:r>
            <a:r>
              <a:rPr lang="en-US" sz="1900" dirty="0"/>
              <a:t> </a:t>
            </a:r>
            <a:r>
              <a:rPr lang="en-US" sz="1900" dirty="0" err="1" smtClean="0"/>
              <a:t>rumah</a:t>
            </a:r>
            <a:r>
              <a:rPr lang="en-US" sz="1900" dirty="0" smtClean="0"/>
              <a:t> </a:t>
            </a:r>
            <a:r>
              <a:rPr lang="en-US" sz="1900" dirty="0" err="1" smtClean="0"/>
              <a:t>Buyung</a:t>
            </a:r>
            <a:r>
              <a:rPr lang="en-US" sz="1900" dirty="0" smtClean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rumah</a:t>
            </a:r>
            <a:r>
              <a:rPr lang="en-US" sz="1900" dirty="0"/>
              <a:t> </a:t>
            </a:r>
            <a:r>
              <a:rPr lang="en-US" sz="1900" dirty="0" err="1"/>
              <a:t>temannya</a:t>
            </a:r>
            <a:r>
              <a:rPr lang="en-US" sz="1900" dirty="0" smtClean="0"/>
              <a:t>?</a:t>
            </a:r>
            <a:endParaRPr lang="en-US" sz="1900" dirty="0"/>
          </a:p>
        </p:txBody>
      </p:sp>
      <p:sp>
        <p:nvSpPr>
          <p:cNvPr id="5" name="Rectangle 4"/>
          <p:cNvSpPr/>
          <p:nvPr/>
        </p:nvSpPr>
        <p:spPr>
          <a:xfrm>
            <a:off x="357158" y="4601504"/>
            <a:ext cx="7620000" cy="1823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900" b="1" dirty="0" err="1" smtClean="0"/>
              <a:t>Jawab</a:t>
            </a:r>
            <a:r>
              <a:rPr lang="en-US" sz="1900" b="1" dirty="0"/>
              <a:t>:</a:t>
            </a:r>
          </a:p>
          <a:p>
            <a:pPr>
              <a:lnSpc>
                <a:spcPct val="120000"/>
              </a:lnSpc>
            </a:pPr>
            <a:r>
              <a:rPr lang="sv-SE" sz="1900" dirty="0"/>
              <a:t>Ingat: 1 km = 1.000 </a:t>
            </a:r>
            <a:r>
              <a:rPr lang="sv-SE" sz="1900" dirty="0" smtClean="0"/>
              <a:t>m. </a:t>
            </a:r>
            <a:r>
              <a:rPr lang="en-US" sz="1900" dirty="0" err="1" smtClean="0"/>
              <a:t>Dengan</a:t>
            </a:r>
            <a:r>
              <a:rPr lang="en-US" sz="1900" dirty="0" smtClean="0"/>
              <a:t> </a:t>
            </a:r>
            <a:r>
              <a:rPr lang="en-US" sz="1900" dirty="0" err="1"/>
              <a:t>demikian</a:t>
            </a:r>
            <a:r>
              <a:rPr lang="en-US" sz="1900" dirty="0" smtClean="0"/>
              <a:t>, </a:t>
            </a:r>
            <a:r>
              <a:rPr lang="en-US" sz="1900" dirty="0" err="1" smtClean="0"/>
              <a:t>jarak</a:t>
            </a:r>
            <a:r>
              <a:rPr lang="en-US" sz="1900" dirty="0" smtClean="0"/>
              <a:t> </a:t>
            </a:r>
            <a:r>
              <a:rPr lang="en-US" sz="1900" dirty="0" err="1" smtClean="0"/>
              <a:t>rumah</a:t>
            </a:r>
            <a:r>
              <a:rPr lang="en-US" sz="1900" dirty="0" smtClean="0"/>
              <a:t> </a:t>
            </a:r>
            <a:r>
              <a:rPr lang="en-US" sz="1900" dirty="0" err="1" smtClean="0"/>
              <a:t>Buyung</a:t>
            </a:r>
            <a:r>
              <a:rPr lang="en-US" sz="1900" dirty="0" smtClean="0"/>
              <a:t> </a:t>
            </a:r>
            <a:r>
              <a:rPr lang="en-US" sz="1900" dirty="0" err="1" smtClean="0"/>
              <a:t>ke</a:t>
            </a:r>
            <a:r>
              <a:rPr lang="en-US" sz="1900" dirty="0" smtClean="0"/>
              <a:t> </a:t>
            </a:r>
            <a:r>
              <a:rPr lang="en-US" sz="1900" dirty="0" err="1" smtClean="0"/>
              <a:t>rumah</a:t>
            </a:r>
            <a:r>
              <a:rPr lang="en-US" sz="1900" dirty="0" smtClean="0"/>
              <a:t> </a:t>
            </a:r>
            <a:r>
              <a:rPr lang="en-US" sz="1900" dirty="0" err="1" smtClean="0"/>
              <a:t>temannya</a:t>
            </a:r>
            <a:r>
              <a:rPr lang="en-US" sz="1900" dirty="0" smtClean="0"/>
              <a:t> </a:t>
            </a:r>
            <a:endParaRPr lang="en-US" sz="1900" dirty="0"/>
          </a:p>
          <a:p>
            <a:pPr>
              <a:lnSpc>
                <a:spcPct val="120000"/>
              </a:lnSpc>
              <a:tabLst>
                <a:tab pos="2241550" algn="l"/>
              </a:tabLst>
            </a:pPr>
            <a:r>
              <a:rPr lang="nn-NO" sz="1900" dirty="0"/>
              <a:t>500 m + 5 km + 350 m </a:t>
            </a:r>
            <a:r>
              <a:rPr lang="nn-NO" sz="1900" dirty="0" smtClean="0"/>
              <a:t>	= </a:t>
            </a:r>
            <a:r>
              <a:rPr lang="nn-NO" sz="1900" dirty="0"/>
              <a:t>500 m + 5.000 m + 350 m</a:t>
            </a:r>
          </a:p>
          <a:p>
            <a:pPr>
              <a:lnSpc>
                <a:spcPct val="120000"/>
              </a:lnSpc>
              <a:tabLst>
                <a:tab pos="2241550" algn="l"/>
              </a:tabLst>
            </a:pPr>
            <a:r>
              <a:rPr lang="en-US" sz="1900" dirty="0" smtClean="0"/>
              <a:t>	= </a:t>
            </a:r>
            <a:r>
              <a:rPr lang="en-US" sz="1900" dirty="0"/>
              <a:t>5.850 m</a:t>
            </a:r>
            <a:r>
              <a:rPr lang="en-US" sz="1900" dirty="0" smtClean="0"/>
              <a:t>.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5429288" cy="36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13848" y="1142984"/>
            <a:ext cx="7715304" cy="547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Tangga</a:t>
            </a:r>
            <a:r>
              <a:rPr lang="en-US" sz="2200" dirty="0" smtClean="0"/>
              <a:t> </a:t>
            </a:r>
            <a:r>
              <a:rPr lang="en-US" sz="2200" dirty="0" err="1" smtClean="0"/>
              <a:t>metrik</a:t>
            </a:r>
            <a:r>
              <a:rPr lang="en-US" sz="2200" dirty="0" smtClean="0"/>
              <a:t> </a:t>
            </a:r>
            <a:r>
              <a:rPr lang="en-US" sz="2200" dirty="0" err="1" smtClean="0"/>
              <a:t>pengukuran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357158" y="5396189"/>
            <a:ext cx="7715304" cy="1055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200" dirty="0" smtClean="0"/>
              <a:t>Setiap turun satu tingkat maka dikalikan </a:t>
            </a:r>
            <a:r>
              <a:rPr lang="en-US" sz="2200" dirty="0" smtClean="0"/>
              <a:t>10.</a:t>
            </a:r>
          </a:p>
          <a:p>
            <a:pPr>
              <a:lnSpc>
                <a:spcPct val="150000"/>
              </a:lnSpc>
            </a:pPr>
            <a:r>
              <a:rPr lang="fi-FI" sz="2200" dirty="0" smtClean="0"/>
              <a:t>Setiap naik satu tingkat maka dibagi </a:t>
            </a:r>
            <a:r>
              <a:rPr lang="en-US" sz="2200" dirty="0" smtClean="0"/>
              <a:t>10.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57158" y="1126349"/>
            <a:ext cx="757242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>
                <a:solidFill>
                  <a:srgbClr val="00B0F0"/>
                </a:solidFill>
              </a:rPr>
              <a:t>Satuan</a:t>
            </a:r>
            <a:r>
              <a:rPr lang="en-US" sz="2200" b="1" dirty="0">
                <a:solidFill>
                  <a:srgbClr val="00B0F0"/>
                </a:solidFill>
              </a:rPr>
              <a:t> </a:t>
            </a:r>
            <a:r>
              <a:rPr lang="en-US" sz="2200" b="1" dirty="0" err="1">
                <a:solidFill>
                  <a:srgbClr val="00B0F0"/>
                </a:solidFill>
              </a:rPr>
              <a:t>Kecepatan</a:t>
            </a:r>
            <a:endParaRPr lang="en-US" sz="2200" b="1" dirty="0">
              <a:solidFill>
                <a:srgbClr val="00B0F0"/>
              </a:solidFill>
            </a:endParaRP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  <a:tabLst>
                <a:tab pos="354013" algn="l"/>
              </a:tabLst>
            </a:pPr>
            <a:r>
              <a:rPr lang="en-US" sz="2100" dirty="0" err="1"/>
              <a:t>Kecepatan</a:t>
            </a:r>
            <a:r>
              <a:rPr lang="en-US" sz="2100" dirty="0"/>
              <a:t> </a:t>
            </a:r>
            <a:r>
              <a:rPr lang="en-US" sz="2100" dirty="0" err="1"/>
              <a:t>diartikan</a:t>
            </a:r>
            <a:r>
              <a:rPr lang="en-US" sz="2100" dirty="0"/>
              <a:t> </a:t>
            </a:r>
            <a:r>
              <a:rPr lang="en-US" sz="2100" dirty="0" err="1"/>
              <a:t>sebagai</a:t>
            </a:r>
            <a:r>
              <a:rPr lang="en-US" sz="2100" dirty="0"/>
              <a:t> </a:t>
            </a:r>
            <a:r>
              <a:rPr lang="en-US" sz="2100" dirty="0" err="1"/>
              <a:t>jarak</a:t>
            </a:r>
            <a:r>
              <a:rPr lang="en-US" sz="2100" dirty="0"/>
              <a:t> yang </a:t>
            </a:r>
            <a:r>
              <a:rPr lang="en-US" sz="2100" dirty="0" err="1"/>
              <a:t>ditempuh</a:t>
            </a:r>
            <a:r>
              <a:rPr lang="en-US" sz="2100" dirty="0"/>
              <a:t> </a:t>
            </a:r>
            <a:r>
              <a:rPr lang="en-US" sz="2100" dirty="0" err="1"/>
              <a:t>setiap</a:t>
            </a:r>
            <a:r>
              <a:rPr lang="en-US" sz="2100" dirty="0"/>
              <a:t> </a:t>
            </a:r>
            <a:r>
              <a:rPr lang="en-US" sz="2100" dirty="0" err="1"/>
              <a:t>satuan</a:t>
            </a:r>
            <a:r>
              <a:rPr lang="en-US" sz="2100" dirty="0"/>
              <a:t> </a:t>
            </a:r>
            <a:r>
              <a:rPr lang="en-US" sz="2100" dirty="0" err="1"/>
              <a:t>waktu</a:t>
            </a:r>
            <a:r>
              <a:rPr lang="en-US" sz="2100" dirty="0"/>
              <a:t>. </a:t>
            </a:r>
            <a:r>
              <a:rPr lang="en-US" sz="2100" dirty="0" err="1"/>
              <a:t>Kamu</a:t>
            </a:r>
            <a:r>
              <a:rPr lang="en-US" sz="2100" dirty="0"/>
              <a:t> </a:t>
            </a:r>
            <a:r>
              <a:rPr lang="en-US" sz="2100" dirty="0" err="1"/>
              <a:t>tentu</a:t>
            </a:r>
            <a:r>
              <a:rPr lang="en-US" sz="2100" dirty="0"/>
              <a:t> </a:t>
            </a:r>
            <a:r>
              <a:rPr lang="en-US" sz="2100" dirty="0" err="1" smtClean="0"/>
              <a:t>masih</a:t>
            </a:r>
            <a:r>
              <a:rPr lang="en-US" sz="2100" dirty="0" smtClean="0"/>
              <a:t> </a:t>
            </a:r>
            <a:r>
              <a:rPr lang="en-US" sz="2100" dirty="0" err="1" smtClean="0"/>
              <a:t>ingat</a:t>
            </a:r>
            <a:r>
              <a:rPr lang="en-US" sz="2100" dirty="0" smtClean="0"/>
              <a:t> </a:t>
            </a:r>
            <a:r>
              <a:rPr lang="en-US" sz="2100" dirty="0" err="1"/>
              <a:t>satuan</a:t>
            </a:r>
            <a:r>
              <a:rPr lang="en-US" sz="2100" dirty="0"/>
              <a:t> </a:t>
            </a:r>
            <a:r>
              <a:rPr lang="en-US" sz="2100" dirty="0" err="1"/>
              <a:t>jarak</a:t>
            </a:r>
            <a:r>
              <a:rPr lang="en-US" sz="2100" dirty="0"/>
              <a:t>: mm, cm, m, ...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satuan</a:t>
            </a:r>
            <a:r>
              <a:rPr lang="en-US" sz="2100" dirty="0"/>
              <a:t> </a:t>
            </a:r>
            <a:r>
              <a:rPr lang="en-US" sz="2100" dirty="0" err="1"/>
              <a:t>waktu</a:t>
            </a:r>
            <a:r>
              <a:rPr lang="en-US" sz="2100" dirty="0"/>
              <a:t>; </a:t>
            </a:r>
            <a:r>
              <a:rPr lang="en-US" sz="2100" dirty="0" err="1"/>
              <a:t>detik</a:t>
            </a:r>
            <a:r>
              <a:rPr lang="en-US" sz="2100" dirty="0"/>
              <a:t> (</a:t>
            </a:r>
            <a:r>
              <a:rPr lang="en-US" sz="2100" dirty="0" err="1"/>
              <a:t>sekon</a:t>
            </a:r>
            <a:r>
              <a:rPr lang="en-US" sz="2100" dirty="0"/>
              <a:t>), </a:t>
            </a:r>
            <a:r>
              <a:rPr lang="en-US" sz="2100" dirty="0" err="1"/>
              <a:t>menit</a:t>
            </a:r>
            <a:r>
              <a:rPr lang="en-US" sz="2100" dirty="0"/>
              <a:t>, jam, </a:t>
            </a:r>
            <a:r>
              <a:rPr lang="en-US" sz="2100" dirty="0" smtClean="0"/>
              <a:t>.... Dari </a:t>
            </a:r>
            <a:r>
              <a:rPr lang="en-US" sz="2100" dirty="0" err="1"/>
              <a:t>artinya</a:t>
            </a:r>
            <a:r>
              <a:rPr lang="en-US" sz="2100" dirty="0" smtClean="0"/>
              <a:t>, </a:t>
            </a:r>
            <a:r>
              <a:rPr lang="sv-SE" sz="2100" dirty="0" smtClean="0"/>
              <a:t>satuan </a:t>
            </a:r>
            <a:r>
              <a:rPr lang="sv-SE" sz="2100" dirty="0"/>
              <a:t>kecepatan adalah m/detik, </a:t>
            </a:r>
            <a:r>
              <a:rPr lang="sv-SE" sz="2100" dirty="0" smtClean="0"/>
              <a:t>km/jam</a:t>
            </a:r>
            <a:r>
              <a:rPr lang="sv-SE" sz="2100" dirty="0"/>
              <a:t>, dan </a:t>
            </a:r>
            <a:r>
              <a:rPr lang="sv-SE" sz="2100" dirty="0" smtClean="0"/>
              <a:t>seterusnya.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  <a:tabLst>
                <a:tab pos="354013" algn="l"/>
              </a:tabLst>
            </a:pPr>
            <a:r>
              <a:rPr lang="en-US" sz="2100" dirty="0" smtClean="0"/>
              <a:t>1 </a:t>
            </a:r>
            <a:r>
              <a:rPr lang="en-US" sz="2100" dirty="0"/>
              <a:t>km/jam </a:t>
            </a:r>
            <a:r>
              <a:rPr lang="en-US" sz="2100" dirty="0" err="1"/>
              <a:t>artinya</a:t>
            </a:r>
            <a:r>
              <a:rPr lang="en-US" sz="2100" dirty="0"/>
              <a:t> </a:t>
            </a:r>
            <a:r>
              <a:rPr lang="en-US" sz="2100" dirty="0" err="1"/>
              <a:t>jarak</a:t>
            </a:r>
            <a:r>
              <a:rPr lang="en-US" sz="2100" dirty="0"/>
              <a:t> 1 km </a:t>
            </a:r>
            <a:r>
              <a:rPr lang="en-US" sz="2100" dirty="0" err="1"/>
              <a:t>ditempuh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waktu</a:t>
            </a:r>
            <a:r>
              <a:rPr lang="en-US" sz="2100" dirty="0"/>
              <a:t> 1 jam.</a:t>
            </a:r>
          </a:p>
          <a:p>
            <a:pPr>
              <a:lnSpc>
                <a:spcPct val="150000"/>
              </a:lnSpc>
              <a:tabLst>
                <a:tab pos="354013" algn="l"/>
              </a:tabLst>
            </a:pPr>
            <a:r>
              <a:rPr lang="en-US" sz="2100" dirty="0" smtClean="0"/>
              <a:t>	</a:t>
            </a:r>
            <a:r>
              <a:rPr lang="en-US" sz="2100" dirty="0" err="1" smtClean="0"/>
              <a:t>Demikian</a:t>
            </a:r>
            <a:r>
              <a:rPr lang="en-US" sz="2100" dirty="0" smtClean="0"/>
              <a:t> </a:t>
            </a:r>
            <a:r>
              <a:rPr lang="en-US" sz="2100" dirty="0" err="1"/>
              <a:t>juga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kecepatan-kecepatan</a:t>
            </a:r>
            <a:r>
              <a:rPr lang="en-US" sz="2100" dirty="0"/>
              <a:t> </a:t>
            </a:r>
            <a:r>
              <a:rPr lang="en-US" sz="2100" dirty="0" err="1"/>
              <a:t>berikut</a:t>
            </a:r>
            <a:r>
              <a:rPr lang="en-US" sz="2100" dirty="0"/>
              <a:t>.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/>
              <a:t>2 km/jam </a:t>
            </a:r>
            <a:r>
              <a:rPr lang="en-US" sz="2100" dirty="0" err="1"/>
              <a:t>artinya</a:t>
            </a:r>
            <a:r>
              <a:rPr lang="en-US" sz="2100" dirty="0"/>
              <a:t> </a:t>
            </a:r>
            <a:r>
              <a:rPr lang="en-US" sz="2100" dirty="0" err="1"/>
              <a:t>jarak</a:t>
            </a:r>
            <a:r>
              <a:rPr lang="en-US" sz="2100" dirty="0"/>
              <a:t> 2 km </a:t>
            </a:r>
            <a:r>
              <a:rPr lang="en-US" sz="2100" dirty="0" err="1"/>
              <a:t>ditempuh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waktu</a:t>
            </a:r>
            <a:r>
              <a:rPr lang="en-US" sz="2100" dirty="0"/>
              <a:t> 1 jam.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/>
              <a:t>3 km/jam </a:t>
            </a:r>
            <a:r>
              <a:rPr lang="en-US" sz="2100" dirty="0" err="1"/>
              <a:t>artinya</a:t>
            </a:r>
            <a:r>
              <a:rPr lang="en-US" sz="2100" dirty="0"/>
              <a:t> </a:t>
            </a:r>
            <a:r>
              <a:rPr lang="en-US" sz="2100" dirty="0" err="1"/>
              <a:t>jarak</a:t>
            </a:r>
            <a:r>
              <a:rPr lang="en-US" sz="2100" dirty="0"/>
              <a:t> 3 km </a:t>
            </a:r>
            <a:r>
              <a:rPr lang="en-US" sz="2100" dirty="0" err="1"/>
              <a:t>ditempuh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waktu</a:t>
            </a:r>
            <a:r>
              <a:rPr lang="en-US" sz="2100" dirty="0"/>
              <a:t> 1 jam.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/>
              <a:t>10 m/</a:t>
            </a:r>
            <a:r>
              <a:rPr lang="en-US" sz="2100" dirty="0" err="1"/>
              <a:t>detik</a:t>
            </a:r>
            <a:r>
              <a:rPr lang="en-US" sz="2100" dirty="0"/>
              <a:t> </a:t>
            </a:r>
            <a:r>
              <a:rPr lang="en-US" sz="2100" dirty="0" err="1"/>
              <a:t>artinya</a:t>
            </a:r>
            <a:r>
              <a:rPr lang="en-US" sz="2100" dirty="0"/>
              <a:t> </a:t>
            </a:r>
            <a:r>
              <a:rPr lang="en-US" sz="2100" dirty="0" err="1"/>
              <a:t>jarak</a:t>
            </a:r>
            <a:r>
              <a:rPr lang="en-US" sz="2100" dirty="0"/>
              <a:t> 10 m </a:t>
            </a:r>
            <a:r>
              <a:rPr lang="en-US" sz="2100" dirty="0" err="1"/>
              <a:t>ditempuh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waktu</a:t>
            </a:r>
            <a:r>
              <a:rPr lang="en-US" sz="2100" dirty="0"/>
              <a:t> 1 </a:t>
            </a:r>
            <a:r>
              <a:rPr lang="en-US" sz="2100" dirty="0" err="1"/>
              <a:t>detik</a:t>
            </a:r>
            <a:r>
              <a:rPr lang="en-US" sz="2100" dirty="0" smtClean="0"/>
              <a:t>. </a:t>
            </a:r>
            <a:r>
              <a:rPr lang="en-US" sz="2100" dirty="0" err="1" smtClean="0"/>
              <a:t>Demikian</a:t>
            </a:r>
            <a:r>
              <a:rPr lang="en-US" sz="2100" dirty="0" smtClean="0"/>
              <a:t> </a:t>
            </a:r>
            <a:r>
              <a:rPr lang="en-US" sz="2100" dirty="0" err="1"/>
              <a:t>seterusnya</a:t>
            </a:r>
            <a:r>
              <a:rPr lang="en-US" sz="2100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00034" y="1200267"/>
            <a:ext cx="74295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 err="1"/>
              <a:t>Misalnya</a:t>
            </a:r>
            <a:r>
              <a:rPr lang="en-US" sz="2300" dirty="0" smtClean="0"/>
              <a:t>, </a:t>
            </a:r>
            <a:r>
              <a:rPr lang="en-US" sz="2300" dirty="0" err="1" smtClean="0"/>
              <a:t>kecepatan</a:t>
            </a:r>
            <a:r>
              <a:rPr lang="en-US" sz="2300" dirty="0" smtClean="0"/>
              <a:t> </a:t>
            </a:r>
            <a:r>
              <a:rPr lang="en-US" sz="2300" dirty="0"/>
              <a:t>36 km/jam </a:t>
            </a:r>
            <a:r>
              <a:rPr lang="en-US" sz="2300" dirty="0" err="1"/>
              <a:t>dinyatakan</a:t>
            </a:r>
            <a:r>
              <a:rPr lang="en-US" sz="2300" dirty="0"/>
              <a:t> </a:t>
            </a:r>
            <a:r>
              <a:rPr lang="en-US" sz="2300" dirty="0" err="1"/>
              <a:t>ke</a:t>
            </a:r>
            <a:r>
              <a:rPr lang="en-US" sz="2300" dirty="0"/>
              <a:t> </a:t>
            </a:r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satuan</a:t>
            </a:r>
            <a:r>
              <a:rPr lang="en-US" sz="2300" dirty="0"/>
              <a:t> m/</a:t>
            </a:r>
            <a:r>
              <a:rPr lang="en-US" sz="2300" dirty="0" err="1"/>
              <a:t>detik</a:t>
            </a:r>
            <a:r>
              <a:rPr lang="en-US" sz="2300" dirty="0"/>
              <a:t>. </a:t>
            </a:r>
            <a:endParaRPr lang="en-US" sz="2300" dirty="0" smtClean="0"/>
          </a:p>
          <a:p>
            <a:pPr>
              <a:lnSpc>
                <a:spcPct val="150000"/>
              </a:lnSpc>
            </a:pPr>
            <a:r>
              <a:rPr lang="en-US" sz="2300" dirty="0" err="1" smtClean="0"/>
              <a:t>Perhatikanlah</a:t>
            </a:r>
            <a:r>
              <a:rPr lang="en-US" sz="2300" dirty="0"/>
              <a:t>!</a:t>
            </a:r>
          </a:p>
          <a:p>
            <a:pPr>
              <a:lnSpc>
                <a:spcPct val="150000"/>
              </a:lnSpc>
            </a:pPr>
            <a:r>
              <a:rPr lang="en-US" sz="2300" dirty="0"/>
              <a:t>36 km = 36.000 m</a:t>
            </a:r>
          </a:p>
          <a:p>
            <a:pPr>
              <a:lnSpc>
                <a:spcPct val="150000"/>
              </a:lnSpc>
            </a:pPr>
            <a:r>
              <a:rPr lang="en-US" sz="2300" dirty="0"/>
              <a:t>1 jam = 3.600 </a:t>
            </a:r>
            <a:r>
              <a:rPr lang="en-US" sz="2300" dirty="0" err="1"/>
              <a:t>detik</a:t>
            </a:r>
            <a:endParaRPr lang="en-US" sz="2300" dirty="0"/>
          </a:p>
          <a:p>
            <a:pPr>
              <a:lnSpc>
                <a:spcPct val="150000"/>
              </a:lnSpc>
            </a:pPr>
            <a:r>
              <a:rPr lang="sv-SE" sz="2300" dirty="0"/>
              <a:t>Dengan demikian, </a:t>
            </a:r>
            <a:endParaRPr lang="sv-SE" sz="2300" dirty="0" smtClean="0"/>
          </a:p>
          <a:p>
            <a:pPr>
              <a:lnSpc>
                <a:spcPct val="150000"/>
              </a:lnSpc>
            </a:pPr>
            <a:r>
              <a:rPr lang="sv-SE" sz="2300" dirty="0" smtClean="0"/>
              <a:t>36 </a:t>
            </a:r>
            <a:r>
              <a:rPr lang="sv-SE" sz="2300" dirty="0"/>
              <a:t>km/jam = 36.000 </a:t>
            </a:r>
            <a:r>
              <a:rPr lang="sv-SE" sz="2300" dirty="0" smtClean="0"/>
              <a:t>m/</a:t>
            </a:r>
            <a:r>
              <a:rPr lang="en-US" sz="2300" dirty="0" smtClean="0"/>
              <a:t>3.600 </a:t>
            </a:r>
            <a:r>
              <a:rPr lang="en-US" sz="2300" dirty="0" err="1" smtClean="0"/>
              <a:t>detik</a:t>
            </a:r>
            <a:r>
              <a:rPr lang="en-US" sz="2300" dirty="0" smtClean="0"/>
              <a:t> </a:t>
            </a:r>
          </a:p>
          <a:p>
            <a:pPr>
              <a:lnSpc>
                <a:spcPct val="150000"/>
              </a:lnSpc>
              <a:tabLst>
                <a:tab pos="1341438" algn="l"/>
              </a:tabLst>
            </a:pPr>
            <a:r>
              <a:rPr lang="en-US" sz="2300" dirty="0" smtClean="0"/>
              <a:t>	= 10 </a:t>
            </a:r>
            <a:r>
              <a:rPr lang="en-US" sz="2300" dirty="0"/>
              <a:t>m/</a:t>
            </a:r>
            <a:r>
              <a:rPr lang="en-US" sz="2300" dirty="0" err="1"/>
              <a:t>detik</a:t>
            </a:r>
            <a:r>
              <a:rPr lang="en-US" sz="2300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596" y="1184040"/>
            <a:ext cx="2899320" cy="5477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>
                <a:solidFill>
                  <a:srgbClr val="00B0F0"/>
                </a:solidFill>
              </a:rPr>
              <a:t>Menghitung</a:t>
            </a:r>
            <a:r>
              <a:rPr lang="en-US" sz="2200" b="1" dirty="0">
                <a:solidFill>
                  <a:srgbClr val="00B0F0"/>
                </a:solidFill>
              </a:rPr>
              <a:t> </a:t>
            </a:r>
            <a:r>
              <a:rPr lang="en-US" sz="2200" b="1" dirty="0" err="1">
                <a:solidFill>
                  <a:srgbClr val="00B0F0"/>
                </a:solidFill>
              </a:rPr>
              <a:t>Kecepatan</a:t>
            </a:r>
            <a:endParaRPr lang="en-US" sz="2200" b="1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717440"/>
            <a:ext cx="7696200" cy="1563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/>
              <a:t>Kecepatan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diartikan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jarak</a:t>
            </a:r>
            <a:r>
              <a:rPr lang="en-US" sz="2200" dirty="0"/>
              <a:t> yang </a:t>
            </a:r>
            <a:r>
              <a:rPr lang="en-US" sz="2200" dirty="0" err="1"/>
              <a:t>ditempuh</a:t>
            </a:r>
            <a:r>
              <a:rPr lang="en-US" sz="2200" dirty="0"/>
              <a:t> </a:t>
            </a:r>
            <a:r>
              <a:rPr lang="en-US" sz="2200" dirty="0" err="1"/>
              <a:t>tiap</a:t>
            </a:r>
            <a:r>
              <a:rPr lang="en-US" sz="2200" dirty="0"/>
              <a:t> </a:t>
            </a:r>
            <a:r>
              <a:rPr lang="en-US" sz="2200" dirty="0" err="1"/>
              <a:t>satuan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. </a:t>
            </a:r>
            <a:r>
              <a:rPr lang="en-US" sz="2200" dirty="0" err="1" smtClean="0"/>
              <a:t>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kecepatan</a:t>
            </a:r>
            <a:r>
              <a:rPr lang="en-US" sz="2200" dirty="0"/>
              <a:t>, </a:t>
            </a:r>
            <a:r>
              <a:rPr lang="en-US" sz="2200" dirty="0" err="1"/>
              <a:t>jarak</a:t>
            </a:r>
            <a:r>
              <a:rPr lang="en-US" sz="2200" dirty="0"/>
              <a:t> yang </a:t>
            </a:r>
            <a:r>
              <a:rPr lang="en-US" sz="2200" dirty="0" err="1"/>
              <a:t>ditempuh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</a:t>
            </a:r>
            <a:r>
              <a:rPr lang="en-US" sz="2200" dirty="0" err="1"/>
              <a:t>tempuh</a:t>
            </a:r>
            <a:r>
              <a:rPr lang="en-US" sz="2200" dirty="0"/>
              <a:t>,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dirumuskan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r>
              <a:rPr lang="en-US" sz="2200" dirty="0"/>
              <a:t>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15" y="3429000"/>
            <a:ext cx="4486877" cy="88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7" y="4422061"/>
            <a:ext cx="6323611" cy="67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19197" y="5212649"/>
            <a:ext cx="5081629" cy="997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0034" y="1142984"/>
            <a:ext cx="75724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Deni</a:t>
            </a:r>
            <a:r>
              <a:rPr lang="en-US" sz="2200" dirty="0" smtClean="0"/>
              <a:t> </a:t>
            </a:r>
            <a:r>
              <a:rPr lang="en-US" sz="2200" dirty="0" err="1"/>
              <a:t>bersepeda</a:t>
            </a:r>
            <a:r>
              <a:rPr lang="en-US" sz="2200" dirty="0"/>
              <a:t> motor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menempuh</a:t>
            </a:r>
            <a:r>
              <a:rPr lang="en-US" sz="2200" dirty="0"/>
              <a:t> </a:t>
            </a:r>
            <a:r>
              <a:rPr lang="en-US" sz="2200" dirty="0" err="1"/>
              <a:t>jarak</a:t>
            </a:r>
            <a:r>
              <a:rPr lang="en-US" sz="2200" dirty="0"/>
              <a:t> 20 km. </a:t>
            </a:r>
            <a:r>
              <a:rPr lang="en-US" sz="2200" dirty="0" err="1" smtClean="0"/>
              <a:t>Waktu</a:t>
            </a:r>
            <a:r>
              <a:rPr lang="en-US" sz="2200" dirty="0" smtClean="0"/>
              <a:t> yang </a:t>
            </a:r>
            <a:r>
              <a:rPr lang="en-US" sz="2200" dirty="0" err="1"/>
              <a:t>diperlukan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20 </a:t>
            </a:r>
            <a:r>
              <a:rPr lang="en-US" sz="2200" dirty="0" err="1"/>
              <a:t>menit</a:t>
            </a:r>
            <a:r>
              <a:rPr lang="en-US" sz="2200" dirty="0"/>
              <a:t>. </a:t>
            </a:r>
            <a:r>
              <a:rPr lang="en-US" sz="2200" dirty="0" err="1"/>
              <a:t>Berapa</a:t>
            </a:r>
            <a:r>
              <a:rPr lang="en-US" sz="2200" dirty="0"/>
              <a:t> </a:t>
            </a:r>
            <a:r>
              <a:rPr lang="en-US" sz="2200" dirty="0" err="1"/>
              <a:t>kecepatan</a:t>
            </a:r>
            <a:r>
              <a:rPr lang="en-US" sz="2200" dirty="0"/>
              <a:t> </a:t>
            </a:r>
            <a:r>
              <a:rPr lang="en-US" sz="2200" dirty="0" err="1"/>
              <a:t>Deni</a:t>
            </a:r>
            <a:r>
              <a:rPr lang="en-US" sz="2200" dirty="0"/>
              <a:t>?</a:t>
            </a:r>
          </a:p>
          <a:p>
            <a:pPr>
              <a:lnSpc>
                <a:spcPct val="150000"/>
              </a:lnSpc>
            </a:pPr>
            <a:r>
              <a:rPr lang="en-US" sz="2200" b="1" dirty="0" err="1"/>
              <a:t>Jawab</a:t>
            </a:r>
            <a:r>
              <a:rPr lang="en-US" sz="2200" b="1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2200" dirty="0" err="1"/>
              <a:t>Diketahui</a:t>
            </a:r>
            <a:r>
              <a:rPr lang="en-US" sz="2200" dirty="0"/>
              <a:t> </a:t>
            </a:r>
            <a:r>
              <a:rPr lang="en-US" sz="2200" dirty="0" err="1"/>
              <a:t>jarak</a:t>
            </a:r>
            <a:r>
              <a:rPr lang="en-US" sz="2200" dirty="0"/>
              <a:t> yang </a:t>
            </a:r>
            <a:r>
              <a:rPr lang="en-US" sz="2200" dirty="0" err="1"/>
              <a:t>ditempuh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20 km, </a:t>
            </a:r>
            <a:r>
              <a:rPr lang="en-US" sz="2200" dirty="0" err="1"/>
              <a:t>waktu</a:t>
            </a:r>
            <a:r>
              <a:rPr lang="en-US" sz="2200" dirty="0"/>
              <a:t> yang </a:t>
            </a:r>
            <a:r>
              <a:rPr lang="en-US" sz="2200" dirty="0" err="1" smtClean="0"/>
              <a:t>diperlukan</a:t>
            </a:r>
            <a:r>
              <a:rPr lang="en-US" sz="2200" dirty="0" smtClean="0"/>
              <a:t> 20 </a:t>
            </a:r>
            <a:r>
              <a:rPr lang="en-US" sz="2200" dirty="0" err="1"/>
              <a:t>menit</a:t>
            </a:r>
            <a:r>
              <a:rPr lang="en-US" sz="2200" dirty="0" smtClean="0"/>
              <a:t>. </a:t>
            </a:r>
            <a:r>
              <a:rPr lang="en-US" sz="2200" dirty="0" err="1" smtClean="0"/>
              <a:t>Kecepatannya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8D2"/>
              </a:clrFrom>
              <a:clrTo>
                <a:srgbClr val="EAE8D2">
                  <a:alpha val="0"/>
                </a:srgbClr>
              </a:clrTo>
            </a:clrChange>
          </a:blip>
          <a:srcRect b="60782"/>
          <a:stretch>
            <a:fillRect/>
          </a:stretch>
        </p:blipFill>
        <p:spPr bwMode="auto">
          <a:xfrm>
            <a:off x="571472" y="4286256"/>
            <a:ext cx="3082012" cy="701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8D2"/>
              </a:clrFrom>
              <a:clrTo>
                <a:srgbClr val="EAE8D2">
                  <a:alpha val="0"/>
                </a:srgbClr>
              </a:clrTo>
            </a:clrChange>
          </a:blip>
          <a:srcRect t="39218" b="21564"/>
          <a:stretch>
            <a:fillRect/>
          </a:stretch>
        </p:blipFill>
        <p:spPr bwMode="auto">
          <a:xfrm>
            <a:off x="571472" y="5038732"/>
            <a:ext cx="3082012" cy="701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8D2"/>
              </a:clrFrom>
              <a:clrTo>
                <a:srgbClr val="EAE8D2">
                  <a:alpha val="0"/>
                </a:srgbClr>
              </a:clrTo>
            </a:clrChange>
          </a:blip>
          <a:srcRect t="78436"/>
          <a:stretch>
            <a:fillRect/>
          </a:stretch>
        </p:blipFill>
        <p:spPr bwMode="auto">
          <a:xfrm>
            <a:off x="571472" y="5901009"/>
            <a:ext cx="3082014" cy="38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775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Dean Ganteng</cp:lastModifiedBy>
  <cp:revision>64</cp:revision>
  <dcterms:created xsi:type="dcterms:W3CDTF">2008-12-31T17:37:56Z</dcterms:created>
  <dcterms:modified xsi:type="dcterms:W3CDTF">2020-07-21T14:13:18Z</dcterms:modified>
</cp:coreProperties>
</file>