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8" r:id="rId3"/>
    <p:sldId id="259" r:id="rId4"/>
    <p:sldId id="265" r:id="rId5"/>
    <p:sldId id="260" r:id="rId6"/>
    <p:sldId id="266" r:id="rId7"/>
    <p:sldId id="267" r:id="rId8"/>
    <p:sldId id="268" r:id="rId9"/>
    <p:sldId id="263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1" r:id="rId18"/>
    <p:sldId id="279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E3978-29FB-4DF5-8552-007F4E17F04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0524C-3064-43AA-96EF-AC5BB8939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9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7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3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6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5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0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3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49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8073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91675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4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0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43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31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9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24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" y="1"/>
            <a:ext cx="8790948" cy="685812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2800" y="2655800"/>
            <a:ext cx="712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20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9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3FCD-4B72-4FCE-ABCF-7E6632C0F8A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8908-D45A-407F-A4C9-DE0D11D18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0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893"/>
            <a:ext cx="12178001" cy="6856214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294"/>
            <a:ext cx="497710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264" y="1782891"/>
            <a:ext cx="6763396" cy="625196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406">
              <a:defRPr/>
            </a:pPr>
            <a:r>
              <a:rPr kumimoji="1" lang="en-US" altLang="ja-JP" sz="4266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6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5649" y="4024217"/>
            <a:ext cx="2752629" cy="42054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</a:t>
            </a:r>
            <a:r>
              <a:rPr lang="id-ID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id-ID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80901" y="1194382"/>
            <a:ext cx="3105659" cy="438244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678" y="2674777"/>
            <a:ext cx="5992839" cy="75422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2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2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844" r="2194" b="2111"/>
          <a:stretch/>
        </p:blipFill>
        <p:spPr>
          <a:xfrm>
            <a:off x="2380900" y="1328202"/>
            <a:ext cx="2953100" cy="4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1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980">
        <p14:reveal/>
      </p:transition>
    </mc:Choice>
    <mc:Fallback>
      <p:transition spd="slow" advTm="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78063"/>
            <a:ext cx="35052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 smtClean="0"/>
              <a:t>B. Keseimbangan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354334"/>
            <a:ext cx="6266092" cy="138499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Prinsip keseimbangan memberikan </a:t>
            </a:r>
            <a:r>
              <a:rPr lang="id-ID" sz="2800" b="1" dirty="0" smtClean="0">
                <a:solidFill>
                  <a:srgbClr val="FF0000"/>
                </a:solidFill>
              </a:rPr>
              <a:t>kesan seimbang </a:t>
            </a:r>
            <a:r>
              <a:rPr lang="id-ID" sz="2800" b="1" dirty="0" smtClean="0"/>
              <a:t>terhadap </a:t>
            </a:r>
            <a:r>
              <a:rPr lang="id-ID" sz="2800" b="1" dirty="0" smtClean="0">
                <a:solidFill>
                  <a:srgbClr val="FF0000"/>
                </a:solidFill>
              </a:rPr>
              <a:t>susunan unsur-unsur seni rupa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920762"/>
            <a:ext cx="6266092" cy="138499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Karya seni yang memenuhi prinsip keseimbangan mempunyai </a:t>
            </a:r>
            <a:r>
              <a:rPr lang="id-ID" sz="2800" b="1" dirty="0" smtClean="0">
                <a:solidFill>
                  <a:srgbClr val="FF0000"/>
                </a:solidFill>
              </a:rPr>
              <a:t>daya tarik</a:t>
            </a:r>
            <a:r>
              <a:rPr lang="id-ID" sz="2800" b="1" dirty="0" smtClean="0"/>
              <a:t> yang sama </a:t>
            </a:r>
            <a:r>
              <a:rPr lang="id-ID" sz="2800" b="1" dirty="0" smtClean="0">
                <a:solidFill>
                  <a:srgbClr val="FF0000"/>
                </a:solidFill>
              </a:rPr>
              <a:t>di setiap sisinya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438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501773"/>
            <a:ext cx="6266092" cy="138499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Keseimbangan dapat terpenuhi dengan </a:t>
            </a:r>
            <a:r>
              <a:rPr lang="id-ID" sz="2800" b="1" dirty="0" smtClean="0">
                <a:solidFill>
                  <a:srgbClr val="FF0000"/>
                </a:solidFill>
              </a:rPr>
              <a:t>objek-objek kecil </a:t>
            </a:r>
            <a:r>
              <a:rPr lang="id-ID" sz="2800" b="1" dirty="0" smtClean="0"/>
              <a:t>yang mengelilingi sebuah </a:t>
            </a:r>
            <a:r>
              <a:rPr lang="id-ID" sz="2800" b="1" dirty="0" smtClean="0">
                <a:solidFill>
                  <a:srgbClr val="FF0000"/>
                </a:solidFill>
              </a:rPr>
              <a:t>bidang berukuran besar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274633" y="3421250"/>
            <a:ext cx="4446490" cy="2456879"/>
            <a:chOff x="7220844" y="3769453"/>
            <a:chExt cx="4446490" cy="2456879"/>
          </a:xfrm>
        </p:grpSpPr>
        <p:sp>
          <p:nvSpPr>
            <p:cNvPr id="19" name="Rounded Rectangle 18"/>
            <p:cNvSpPr/>
            <p:nvPr/>
          </p:nvSpPr>
          <p:spPr>
            <a:xfrm>
              <a:off x="7220844" y="5753369"/>
              <a:ext cx="4446490" cy="47296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r>
                <a:rPr lang="fi-FI" sz="2400" dirty="0" smtClean="0">
                  <a:solidFill>
                    <a:schemeClr val="tx1"/>
                  </a:solidFill>
                  <a:cs typeface="Arial" pitchFamily="34" charset="0"/>
                </a:rPr>
                <a:t>Keseimbangan yang</a:t>
              </a:r>
              <a:r>
                <a:rPr lang="id-ID" sz="2400" dirty="0" smtClean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fi-FI" sz="2400" dirty="0" smtClean="0">
                  <a:solidFill>
                    <a:schemeClr val="tx1"/>
                  </a:solidFill>
                  <a:cs typeface="Arial" pitchFamily="34" charset="0"/>
                </a:rPr>
                <a:t>kurang tepat.</a:t>
              </a:r>
              <a:endParaRPr lang="en-US" sz="2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376" y="3769453"/>
              <a:ext cx="2961426" cy="181208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746777" y="939830"/>
            <a:ext cx="3502203" cy="2309588"/>
            <a:chOff x="7692988" y="1288033"/>
            <a:chExt cx="3502203" cy="2309588"/>
          </a:xfrm>
        </p:grpSpPr>
        <p:sp>
          <p:nvSpPr>
            <p:cNvPr id="18" name="Rounded Rectangle 17"/>
            <p:cNvSpPr/>
            <p:nvPr/>
          </p:nvSpPr>
          <p:spPr>
            <a:xfrm>
              <a:off x="7692988" y="3079211"/>
              <a:ext cx="3502203" cy="5184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r>
                <a:rPr lang="fi-FI" sz="2400" dirty="0" smtClean="0">
                  <a:solidFill>
                    <a:schemeClr val="tx1"/>
                  </a:solidFill>
                  <a:cs typeface="Arial" pitchFamily="34" charset="0"/>
                </a:rPr>
                <a:t>Keseimbangan yang tepat.</a:t>
              </a:r>
              <a:endParaRPr lang="en-US" sz="2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503" y="1288033"/>
              <a:ext cx="2789175" cy="163463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385013"/>
      </p:ext>
    </p:extLst>
  </p:cSld>
  <p:clrMapOvr>
    <a:masterClrMapping/>
  </p:clrMapOvr>
  <p:transition spd="med" advTm="3672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6" grpId="0" build="p" animBg="1"/>
      <p:bldP spid="14" grpId="0" animBg="1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4660"/>
            <a:ext cx="2376152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 smtClean="0"/>
              <a:t>C. Irama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847" y="1471748"/>
            <a:ext cx="5390773" cy="1815882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Prinsip irama atau ritme menunjukkan </a:t>
            </a:r>
            <a:r>
              <a:rPr lang="id-ID" sz="2800" b="1" dirty="0" smtClean="0">
                <a:solidFill>
                  <a:srgbClr val="FF0000"/>
                </a:solidFill>
              </a:rPr>
              <a:t>proses pengulangan satu </a:t>
            </a:r>
            <a:r>
              <a:rPr lang="id-ID" sz="2800" b="1" dirty="0" smtClean="0"/>
              <a:t>atau lebih unsur seni rupa secara </a:t>
            </a:r>
            <a:r>
              <a:rPr lang="id-ID" sz="2800" b="1" dirty="0" smtClean="0">
                <a:solidFill>
                  <a:srgbClr val="FF0000"/>
                </a:solidFill>
              </a:rPr>
              <a:t>teratur</a:t>
            </a:r>
            <a:r>
              <a:rPr lang="id-ID" sz="2800" b="1" dirty="0" smtClean="0"/>
              <a:t> dan </a:t>
            </a:r>
            <a:r>
              <a:rPr lang="id-ID" sz="2800" b="1" dirty="0" smtClean="0">
                <a:solidFill>
                  <a:srgbClr val="FF0000"/>
                </a:solidFill>
              </a:rPr>
              <a:t>terus-menerus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0847" y="3681373"/>
            <a:ext cx="5390773" cy="2246769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Pengulangan dapat terjadi pada </a:t>
            </a:r>
            <a:r>
              <a:rPr lang="id-ID" sz="2800" b="1" dirty="0" smtClean="0">
                <a:solidFill>
                  <a:srgbClr val="FF0000"/>
                </a:solidFill>
              </a:rPr>
              <a:t>bentuk</a:t>
            </a:r>
            <a:r>
              <a:rPr lang="id-ID" sz="2800" b="1" dirty="0" smtClean="0"/>
              <a:t>, </a:t>
            </a:r>
            <a:r>
              <a:rPr lang="id-ID" sz="2800" b="1" dirty="0" smtClean="0">
                <a:solidFill>
                  <a:srgbClr val="FF0000"/>
                </a:solidFill>
              </a:rPr>
              <a:t>garis</a:t>
            </a:r>
            <a:r>
              <a:rPr lang="id-ID" sz="2800" b="1" dirty="0" smtClean="0"/>
              <a:t>, ataupun </a:t>
            </a:r>
            <a:r>
              <a:rPr lang="id-ID" sz="2800" b="1" dirty="0" smtClean="0">
                <a:solidFill>
                  <a:srgbClr val="FF0000"/>
                </a:solidFill>
              </a:rPr>
              <a:t>warna</a:t>
            </a:r>
            <a:r>
              <a:rPr lang="id-ID" sz="2800" b="1" dirty="0" smtClean="0"/>
              <a:t>. Penggunaan irama juga dapat memberikan kesan </a:t>
            </a:r>
            <a:r>
              <a:rPr lang="id-ID" sz="2800" b="1" dirty="0" smtClean="0">
                <a:solidFill>
                  <a:srgbClr val="FF0000"/>
                </a:solidFill>
              </a:rPr>
              <a:t>gambar bergerak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438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088162" y="812646"/>
            <a:ext cx="4010526" cy="2141423"/>
            <a:chOff x="7054932" y="1358802"/>
            <a:chExt cx="4010526" cy="21414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932" y="1358802"/>
              <a:ext cx="4010526" cy="1414304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7518629" y="2975630"/>
              <a:ext cx="3083131" cy="524595"/>
              <a:chOff x="1902994" y="2589855"/>
              <a:chExt cx="1676400" cy="693493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2994" y="2602433"/>
                <a:ext cx="1676400" cy="68091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037257" y="2589855"/>
                <a:ext cx="1407872" cy="63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buSzPct val="100000"/>
                </a:pPr>
                <a:r>
                  <a:rPr lang="id-ID" sz="2400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Irama yang tepat</a:t>
                </a:r>
                <a:endPara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088162" y="3529995"/>
            <a:ext cx="4076993" cy="2398147"/>
            <a:chOff x="7021695" y="3807019"/>
            <a:chExt cx="4076993" cy="23981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929" y="3807019"/>
              <a:ext cx="4010526" cy="167163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021695" y="5682687"/>
              <a:ext cx="4076993" cy="522479"/>
              <a:chOff x="1902994" y="2592653"/>
              <a:chExt cx="1676400" cy="69069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2994" y="2602433"/>
                <a:ext cx="1676400" cy="680915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093250" y="2592653"/>
                <a:ext cx="1295887" cy="659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buSzPct val="100000"/>
                </a:pPr>
                <a:r>
                  <a:rPr lang="id-ID" sz="2400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Irama yang kurang tepat</a:t>
                </a:r>
                <a:endPara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088191"/>
      </p:ext>
    </p:extLst>
  </p:cSld>
  <p:clrMapOvr>
    <a:masterClrMapping/>
  </p:clrMapOvr>
  <p:transition spd="med" advTm="3245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6" grpId="0" build="p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772514"/>
            <a:ext cx="2462464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 smtClean="0"/>
              <a:t>D. Komposisi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9699" y="1752296"/>
            <a:ext cx="6071733" cy="3785652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4000" b="1" dirty="0" smtClean="0"/>
              <a:t>Prinsip komposisi berkaitan dengan penyusunan unsur-unsur seni rupa sehingga menjadi susunan yang </a:t>
            </a:r>
            <a:r>
              <a:rPr lang="id-ID" sz="4000" b="1" dirty="0" smtClean="0">
                <a:solidFill>
                  <a:srgbClr val="FF0000"/>
                </a:solidFill>
              </a:rPr>
              <a:t>teratur</a:t>
            </a:r>
            <a:r>
              <a:rPr lang="id-ID" sz="4000" b="1" dirty="0" smtClean="0"/>
              <a:t>, </a:t>
            </a:r>
            <a:r>
              <a:rPr lang="id-ID" sz="4000" b="1" dirty="0" smtClean="0">
                <a:solidFill>
                  <a:srgbClr val="FF0000"/>
                </a:solidFill>
              </a:rPr>
              <a:t>serasi</a:t>
            </a:r>
            <a:r>
              <a:rPr lang="id-ID" sz="4000" b="1" dirty="0" smtClean="0"/>
              <a:t>, </a:t>
            </a:r>
            <a:r>
              <a:rPr lang="id-ID" sz="4000" b="1" dirty="0" smtClean="0">
                <a:solidFill>
                  <a:srgbClr val="FF0000"/>
                </a:solidFill>
              </a:rPr>
              <a:t>indah</a:t>
            </a:r>
            <a:r>
              <a:rPr lang="id-ID" sz="4000" b="1" dirty="0" smtClean="0"/>
              <a:t>,dan </a:t>
            </a:r>
            <a:r>
              <a:rPr lang="id-ID" sz="4000" b="1" dirty="0" smtClean="0">
                <a:solidFill>
                  <a:srgbClr val="FF0000"/>
                </a:solidFill>
              </a:rPr>
              <a:t>enak dipandang mata</a:t>
            </a:r>
            <a:r>
              <a:rPr lang="id-ID" sz="4000" b="1" dirty="0" smtClean="0"/>
              <a:t>.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438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872037" y="1412886"/>
            <a:ext cx="5079332" cy="3925346"/>
            <a:chOff x="6872037" y="1412886"/>
            <a:chExt cx="5079332" cy="39253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037" y="1952011"/>
              <a:ext cx="5079332" cy="33862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9152591" y="1412886"/>
              <a:ext cx="1172009" cy="107824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567328"/>
      </p:ext>
    </p:extLst>
  </p:cSld>
  <p:clrMapOvr>
    <a:masterClrMapping/>
  </p:clrMapOvr>
  <p:transition spd="med" advTm="1841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739628"/>
            <a:ext cx="2376152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 smtClean="0"/>
              <a:t>E. Proporsi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848" y="1406424"/>
            <a:ext cx="5390773" cy="1815882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Prinsip proporsi dalam seni rupa merupakan </a:t>
            </a:r>
            <a:r>
              <a:rPr lang="id-ID" sz="2800" b="1" dirty="0" smtClean="0">
                <a:solidFill>
                  <a:srgbClr val="FF0000"/>
                </a:solidFill>
              </a:rPr>
              <a:t>keseimbangan antar objek </a:t>
            </a:r>
            <a:r>
              <a:rPr lang="id-ID" sz="2800" b="1" dirty="0" smtClean="0"/>
              <a:t>gambar sehingga terlihat </a:t>
            </a:r>
            <a:r>
              <a:rPr lang="id-ID" sz="2800" b="1" dirty="0" smtClean="0">
                <a:solidFill>
                  <a:srgbClr val="FF0000"/>
                </a:solidFill>
              </a:rPr>
              <a:t>selaras</a:t>
            </a:r>
            <a:r>
              <a:rPr lang="id-ID" sz="2800" b="1" dirty="0" smtClean="0"/>
              <a:t> dan </a:t>
            </a:r>
            <a:r>
              <a:rPr lang="id-ID" sz="2800" b="1" dirty="0" smtClean="0">
                <a:solidFill>
                  <a:srgbClr val="FF0000"/>
                </a:solidFill>
              </a:rPr>
              <a:t>enak dipandang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9699" y="3702142"/>
            <a:ext cx="5390773" cy="1815882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Proporsi meliputi </a:t>
            </a:r>
            <a:r>
              <a:rPr lang="id-ID" sz="2800" b="1" dirty="0" smtClean="0">
                <a:solidFill>
                  <a:srgbClr val="FF0000"/>
                </a:solidFill>
              </a:rPr>
              <a:t>besar-kecil</a:t>
            </a:r>
            <a:r>
              <a:rPr lang="id-ID" sz="2800" b="1" dirty="0" smtClean="0"/>
              <a:t>, </a:t>
            </a:r>
            <a:r>
              <a:rPr lang="id-ID" sz="2800" b="1" dirty="0" smtClean="0">
                <a:solidFill>
                  <a:srgbClr val="FF0000"/>
                </a:solidFill>
              </a:rPr>
              <a:t>panjang-pendek</a:t>
            </a:r>
            <a:r>
              <a:rPr lang="id-ID" sz="2800" b="1" dirty="0" smtClean="0"/>
              <a:t>, </a:t>
            </a:r>
            <a:r>
              <a:rPr lang="id-ID" sz="2800" b="1" dirty="0" smtClean="0">
                <a:solidFill>
                  <a:srgbClr val="FF0000"/>
                </a:solidFill>
              </a:rPr>
              <a:t>luas-sempit</a:t>
            </a:r>
            <a:r>
              <a:rPr lang="id-ID" sz="2800" b="1" dirty="0" smtClean="0"/>
              <a:t>, dan </a:t>
            </a:r>
            <a:r>
              <a:rPr lang="id-ID" sz="2800" b="1" dirty="0" smtClean="0">
                <a:solidFill>
                  <a:srgbClr val="FF0000"/>
                </a:solidFill>
              </a:rPr>
              <a:t>tinggi-rendah</a:t>
            </a:r>
            <a:r>
              <a:rPr lang="id-ID" sz="2800" b="1" dirty="0" smtClean="0"/>
              <a:t> terhadap objek yang digambar.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438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02" y="265660"/>
            <a:ext cx="2394140" cy="179321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500623" y="2256202"/>
            <a:ext cx="3209721" cy="710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fi-FI" sz="2000" dirty="0" smtClean="0">
                <a:solidFill>
                  <a:schemeClr val="tx1"/>
                </a:solidFill>
                <a:cs typeface="Arial" pitchFamily="34" charset="0"/>
              </a:rPr>
              <a:t>Proporsi yang tepat karena</a:t>
            </a:r>
            <a:r>
              <a:rPr lang="id-ID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000" dirty="0" smtClean="0">
                <a:solidFill>
                  <a:schemeClr val="tx1"/>
                </a:solidFill>
                <a:cs typeface="Arial" pitchFamily="34" charset="0"/>
              </a:rPr>
              <a:t>ukuran antar</a:t>
            </a:r>
            <a:r>
              <a:rPr lang="id-ID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000" dirty="0" smtClean="0">
                <a:solidFill>
                  <a:schemeClr val="tx1"/>
                </a:solidFill>
                <a:cs typeface="Arial" pitchFamily="34" charset="0"/>
              </a:rPr>
              <a:t>objek sesuai.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28" y="3314546"/>
            <a:ext cx="3168202" cy="178845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968843" y="5262530"/>
            <a:ext cx="4570772" cy="710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fi-FI" sz="2000" dirty="0" smtClean="0">
                <a:solidFill>
                  <a:schemeClr val="tx1"/>
                </a:solidFill>
                <a:cs typeface="Arial" pitchFamily="34" charset="0"/>
              </a:rPr>
              <a:t>Proporsi yang kurang tepat</a:t>
            </a:r>
            <a:r>
              <a:rPr lang="id-ID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000" dirty="0" smtClean="0">
                <a:solidFill>
                  <a:schemeClr val="tx1"/>
                </a:solidFill>
                <a:cs typeface="Arial" pitchFamily="34" charset="0"/>
              </a:rPr>
              <a:t>karena kedua objek memiliki</a:t>
            </a:r>
            <a:r>
              <a:rPr lang="id-ID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000" dirty="0" smtClean="0">
                <a:solidFill>
                  <a:schemeClr val="tx1"/>
                </a:solidFill>
                <a:cs typeface="Arial" pitchFamily="34" charset="0"/>
              </a:rPr>
              <a:t>ukuran yang sama.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019115"/>
      </p:ext>
    </p:extLst>
  </p:cSld>
  <p:clrMapOvr>
    <a:masterClrMapping/>
  </p:clrMapOvr>
  <p:transition spd="med" advTm="3693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6" grpId="0" build="p" animBg="1"/>
      <p:bldP spid="14" grpId="0" animBg="1"/>
      <p:bldP spid="26" grpId="0" build="p" animBg="1"/>
      <p:bldP spid="2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729972"/>
            <a:ext cx="2762518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 smtClean="0"/>
              <a:t>F. Keselarasan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848" y="1406424"/>
            <a:ext cx="5390773" cy="1815882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Dalam prinsip keselarasan atau harmoni, </a:t>
            </a:r>
            <a:r>
              <a:rPr lang="id-ID" sz="2800" b="1" dirty="0" smtClean="0">
                <a:solidFill>
                  <a:srgbClr val="FF0000"/>
                </a:solidFill>
              </a:rPr>
              <a:t>unsur-unsur yang ada disatukan </a:t>
            </a:r>
            <a:r>
              <a:rPr lang="id-ID" sz="2800" b="1" dirty="0" smtClean="0"/>
              <a:t>sehingga membentuk sebuah keselarasan.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8410" y="3477409"/>
            <a:ext cx="5390773" cy="1815882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Keselarasan dapat diciptakan melalui </a:t>
            </a:r>
            <a:r>
              <a:rPr lang="id-ID" sz="2800" b="1" dirty="0" smtClean="0">
                <a:solidFill>
                  <a:srgbClr val="FF0000"/>
                </a:solidFill>
              </a:rPr>
              <a:t>penyatuan warna</a:t>
            </a:r>
            <a:r>
              <a:rPr lang="id-ID" sz="2800" b="1" dirty="0" smtClean="0"/>
              <a:t>, </a:t>
            </a:r>
            <a:r>
              <a:rPr lang="id-ID" sz="2800" b="1" dirty="0" smtClean="0">
                <a:solidFill>
                  <a:srgbClr val="FF0000"/>
                </a:solidFill>
              </a:rPr>
              <a:t>pencahayaan</a:t>
            </a:r>
            <a:r>
              <a:rPr lang="id-ID" sz="2800" b="1" dirty="0" smtClean="0"/>
              <a:t>, </a:t>
            </a:r>
            <a:r>
              <a:rPr lang="id-ID" sz="2800" b="1" dirty="0" smtClean="0">
                <a:solidFill>
                  <a:srgbClr val="FF0000"/>
                </a:solidFill>
              </a:rPr>
              <a:t>tekstur</a:t>
            </a:r>
            <a:r>
              <a:rPr lang="id-ID" sz="2800" b="1" dirty="0" smtClean="0"/>
              <a:t> serta </a:t>
            </a:r>
            <a:r>
              <a:rPr lang="id-ID" sz="2800" b="1" dirty="0" smtClean="0">
                <a:solidFill>
                  <a:srgbClr val="FF0000"/>
                </a:solidFill>
              </a:rPr>
              <a:t>bentuk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438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493835" y="1406424"/>
            <a:ext cx="5271684" cy="3130042"/>
            <a:chOff x="6399706" y="2144572"/>
            <a:chExt cx="5271684" cy="31300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706" y="2853385"/>
              <a:ext cx="5271684" cy="24212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8449544" y="2144572"/>
              <a:ext cx="1172009" cy="107824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157406"/>
      </p:ext>
    </p:extLst>
  </p:cSld>
  <p:clrMapOvr>
    <a:masterClrMapping/>
  </p:clrMapOvr>
  <p:transition spd="med" advTm="2015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6" grpId="0" build="p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83933"/>
            <a:ext cx="2762518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/>
              <a:t>G</a:t>
            </a:r>
            <a:r>
              <a:rPr lang="id-ID" sz="3333" b="1" dirty="0" smtClean="0"/>
              <a:t>. Gradasi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582044"/>
            <a:ext cx="5440707" cy="3416320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3600" b="1" dirty="0"/>
              <a:t>Prinsip gradasi memiliki </a:t>
            </a:r>
            <a:r>
              <a:rPr lang="id-ID" sz="3600" b="1" dirty="0">
                <a:solidFill>
                  <a:srgbClr val="FF0000"/>
                </a:solidFill>
              </a:rPr>
              <a:t>susunan dua </a:t>
            </a:r>
            <a:r>
              <a:rPr lang="id-ID" sz="3600" b="1" dirty="0"/>
              <a:t>atau </a:t>
            </a:r>
            <a:r>
              <a:rPr lang="id-ID" sz="3600" b="1" dirty="0">
                <a:solidFill>
                  <a:srgbClr val="FF0000"/>
                </a:solidFill>
              </a:rPr>
              <a:t>lebih warna </a:t>
            </a:r>
            <a:r>
              <a:rPr lang="id-ID" sz="3600" b="1" dirty="0" smtClean="0">
                <a:solidFill>
                  <a:srgbClr val="FF0000"/>
                </a:solidFill>
              </a:rPr>
              <a:t>yang berbeda </a:t>
            </a:r>
            <a:r>
              <a:rPr lang="id-ID" sz="3600" b="1" dirty="0">
                <a:solidFill>
                  <a:srgbClr val="FF0000"/>
                </a:solidFill>
              </a:rPr>
              <a:t>tingkatannya</a:t>
            </a:r>
            <a:r>
              <a:rPr lang="id-ID" sz="3600" b="1" dirty="0"/>
              <a:t>. Misalnya, gradasi warna gelap ke </a:t>
            </a:r>
            <a:r>
              <a:rPr lang="id-ID" sz="3600" b="1" dirty="0" smtClean="0"/>
              <a:t>terang atau </a:t>
            </a:r>
            <a:r>
              <a:rPr lang="id-ID" sz="3600" b="1" dirty="0"/>
              <a:t>sebaliknya.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1567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339068" y="2252374"/>
            <a:ext cx="5322865" cy="1855987"/>
            <a:chOff x="6339068" y="2252374"/>
            <a:chExt cx="5322865" cy="18559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068" y="2841380"/>
              <a:ext cx="5322865" cy="12669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8414495" y="2252374"/>
              <a:ext cx="1172009" cy="107824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885757"/>
      </p:ext>
    </p:extLst>
  </p:cSld>
  <p:clrMapOvr>
    <a:masterClrMapping/>
  </p:clrMapOvr>
  <p:transition spd="med" advTm="1939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729972"/>
            <a:ext cx="2762518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 smtClean="0"/>
              <a:t>H. Kontras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347420"/>
            <a:ext cx="5390773" cy="1815882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/>
              <a:t>Prinsip kontras seni rupa memberikan kesan </a:t>
            </a:r>
            <a:r>
              <a:rPr lang="id-ID" sz="2800" b="1" dirty="0">
                <a:solidFill>
                  <a:srgbClr val="FF0000"/>
                </a:solidFill>
              </a:rPr>
              <a:t>berlawanan</a:t>
            </a:r>
            <a:r>
              <a:rPr lang="id-ID" sz="2800" b="1" dirty="0"/>
              <a:t> </a:t>
            </a:r>
            <a:r>
              <a:rPr lang="id-ID" sz="2800" b="1" dirty="0" smtClean="0"/>
              <a:t>karena ada </a:t>
            </a:r>
            <a:r>
              <a:rPr lang="id-ID" sz="2800" b="1" dirty="0"/>
              <a:t>unsur-unsur yang saling berlawanan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199" y="3409425"/>
            <a:ext cx="5390773" cy="2246769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/>
              <a:t>Kontras dapat </a:t>
            </a:r>
            <a:r>
              <a:rPr lang="id-ID" sz="2800" b="1" dirty="0" smtClean="0"/>
              <a:t>diterapkan dengan </a:t>
            </a:r>
            <a:r>
              <a:rPr lang="id-ID" sz="2800" b="1" dirty="0">
                <a:solidFill>
                  <a:srgbClr val="FF0000"/>
                </a:solidFill>
              </a:rPr>
              <a:t>perbedaan warna,</a:t>
            </a:r>
            <a:r>
              <a:rPr lang="id-ID" sz="2800" b="1" dirty="0"/>
              <a:t> </a:t>
            </a:r>
            <a:r>
              <a:rPr lang="id-ID" sz="2800" b="1" dirty="0">
                <a:solidFill>
                  <a:srgbClr val="FF0000"/>
                </a:solidFill>
              </a:rPr>
              <a:t>bentuk, atau ukuran</a:t>
            </a:r>
            <a:r>
              <a:rPr lang="id-ID" sz="2800" b="1" dirty="0"/>
              <a:t>. Hal </a:t>
            </a:r>
            <a:r>
              <a:rPr lang="id-ID" sz="2800" b="1" dirty="0" smtClean="0"/>
              <a:t>tersebut membuat </a:t>
            </a:r>
            <a:r>
              <a:rPr lang="id-ID" sz="2800" b="1" dirty="0">
                <a:solidFill>
                  <a:srgbClr val="FF0000"/>
                </a:solidFill>
              </a:rPr>
              <a:t>karya seni rupa lebih menarik </a:t>
            </a:r>
            <a:r>
              <a:rPr lang="id-ID" sz="2800" b="1" dirty="0"/>
              <a:t>dan </a:t>
            </a:r>
            <a:r>
              <a:rPr lang="id-ID" sz="2800" b="1" dirty="0">
                <a:solidFill>
                  <a:srgbClr val="FF0000"/>
                </a:solidFill>
              </a:rPr>
              <a:t>tidak </a:t>
            </a:r>
            <a:r>
              <a:rPr lang="id-ID" sz="2800" b="1" dirty="0" smtClean="0">
                <a:solidFill>
                  <a:srgbClr val="FF0000"/>
                </a:solidFill>
              </a:rPr>
              <a:t>terkesan monoton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438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225682" y="1513667"/>
            <a:ext cx="5584194" cy="3299269"/>
            <a:chOff x="6012803" y="1839348"/>
            <a:chExt cx="5998779" cy="35442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3" y="2378471"/>
              <a:ext cx="5998779" cy="30050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8426188" y="1839348"/>
              <a:ext cx="1172009" cy="107824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134391"/>
      </p:ext>
    </p:extLst>
  </p:cSld>
  <p:clrMapOvr>
    <a:masterClrMapping/>
  </p:clrMapOvr>
  <p:transition spd="med" advTm="2286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6" grpId="0" build="p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528230" y="2743199"/>
            <a:ext cx="3647145" cy="3576917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389394" y="1329063"/>
            <a:ext cx="7456702" cy="4778421"/>
          </a:xfrm>
          <a:prstGeom prst="wedgeEllipseCallout">
            <a:avLst>
              <a:gd name="adj1" fmla="val 58167"/>
              <a:gd name="adj2" fmla="val 436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err="1" smtClean="0">
                <a:solidFill>
                  <a:srgbClr val="FF0000"/>
                </a:solidFill>
              </a:rPr>
              <a:t>agam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hias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dapat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diartikan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sebagai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berbagai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macam</a:t>
            </a:r>
            <a:r>
              <a:rPr lang="en-US" sz="2800" b="1" dirty="0">
                <a:solidFill>
                  <a:schemeClr val="tx1"/>
                </a:solidFill>
              </a:rPr>
              <a:t> model yang </a:t>
            </a:r>
            <a:r>
              <a:rPr lang="en-US" sz="2800" b="1" dirty="0" err="1">
                <a:solidFill>
                  <a:schemeClr val="tx1"/>
                </a:solidFill>
              </a:rPr>
              <a:t>dipakai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untuk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memperindah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barang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atau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benda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r>
              <a:rPr lang="en-US" sz="2800" b="1" dirty="0" err="1">
                <a:solidFill>
                  <a:srgbClr val="00B050"/>
                </a:solidFill>
              </a:rPr>
              <a:t>Bentuk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ragam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hias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biasanya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memiliki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pola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atau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susunan</a:t>
            </a:r>
            <a:r>
              <a:rPr lang="en-US" sz="2800" b="1" dirty="0">
                <a:solidFill>
                  <a:srgbClr val="00B050"/>
                </a:solidFill>
              </a:rPr>
              <a:t> yang </a:t>
            </a:r>
            <a:r>
              <a:rPr lang="en-US" sz="2800" b="1" dirty="0" err="1">
                <a:solidFill>
                  <a:srgbClr val="00B050"/>
                </a:solidFill>
              </a:rPr>
              <a:t>diulang-ulang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r>
              <a:rPr lang="en-US" sz="2800" b="1" dirty="0" err="1">
                <a:solidFill>
                  <a:schemeClr val="tx1"/>
                </a:solidFill>
              </a:rPr>
              <a:t>Pola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ragam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hias</a:t>
            </a:r>
            <a:r>
              <a:rPr lang="id-ID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memiliki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bentuk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</a:rPr>
              <a:t>teratur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terukur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dan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memiliki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keseimbangan</a:t>
            </a:r>
            <a:r>
              <a:rPr lang="id-ID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377" y="229575"/>
            <a:ext cx="9902601" cy="888459"/>
            <a:chOff x="91404" y="253854"/>
            <a:chExt cx="9902601" cy="8884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4" y="253854"/>
              <a:ext cx="8411613" cy="88845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85025" y="369884"/>
              <a:ext cx="8708980" cy="724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3733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733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733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Mengenal</a:t>
              </a:r>
              <a:r>
                <a:rPr lang="en-US" sz="3733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id-ID" sz="3733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Ragam Hias Nusantara</a:t>
              </a:r>
              <a:endParaRPr lang="en-US" sz="3733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404366"/>
      </p:ext>
    </p:extLst>
  </p:cSld>
  <p:clrMapOvr>
    <a:masterClrMapping/>
  </p:clrMapOvr>
  <p:transition spd="med" advTm="2178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5" y="857245"/>
            <a:ext cx="8766818" cy="530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63D3B9-2AA9-6E0F-A79D-F83580C9C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2B0B5A-DC35-A80E-A944-84BC241745D1}"/>
              </a:ext>
            </a:extLst>
          </p:cNvPr>
          <p:cNvSpPr txBox="1"/>
          <p:nvPr/>
        </p:nvSpPr>
        <p:spPr>
          <a:xfrm>
            <a:off x="241826" y="95073"/>
            <a:ext cx="7379739" cy="78319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chemeClr val="accent1">
                    <a:lumMod val="50000"/>
                  </a:schemeClr>
                </a:solidFill>
              </a:rPr>
              <a:t>Jenis-Jenis Ragam Hias Nusantara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0B18CA-BA93-628C-0CF6-0A0ECDB43FF6}"/>
              </a:ext>
            </a:extLst>
          </p:cNvPr>
          <p:cNvSpPr txBox="1"/>
          <p:nvPr/>
        </p:nvSpPr>
        <p:spPr>
          <a:xfrm>
            <a:off x="1093821" y="2888339"/>
            <a:ext cx="5028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7030A0"/>
                </a:solidFill>
              </a:rPr>
              <a:t>Motif</a:t>
            </a:r>
            <a:r>
              <a:rPr lang="id-ID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/>
              <a:t>hias</a:t>
            </a:r>
            <a:r>
              <a:rPr lang="en-US" sz="3200" b="1" dirty="0" smtClean="0"/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menggunakan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bentuk-bentuk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flora </a:t>
            </a:r>
            <a:r>
              <a:rPr lang="en-US" sz="3200" b="1" dirty="0" err="1">
                <a:solidFill>
                  <a:srgbClr val="7030A0"/>
                </a:solidFill>
              </a:rPr>
              <a:t>atau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tumbuhan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id-ID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</a:rPr>
              <a:t>sebagai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objek</a:t>
            </a:r>
            <a:r>
              <a:rPr lang="en-US" sz="3200" b="1" dirty="0">
                <a:solidFill>
                  <a:srgbClr val="7030A0"/>
                </a:solidFill>
              </a:rPr>
              <a:t> motif. </a:t>
            </a:r>
            <a:endParaRPr lang="id-ID" sz="3200" b="1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4445" y="2093103"/>
            <a:ext cx="4082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 smtClean="0">
                <a:solidFill>
                  <a:srgbClr val="FF0000"/>
                </a:solidFill>
              </a:rPr>
              <a:t>A. </a:t>
            </a:r>
            <a:r>
              <a:rPr lang="en-US" sz="3600" b="1" dirty="0" err="1" smtClean="0">
                <a:solidFill>
                  <a:srgbClr val="FF0000"/>
                </a:solidFill>
              </a:rPr>
              <a:t>Ragam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err="1" smtClean="0">
                <a:solidFill>
                  <a:srgbClr val="FF0000"/>
                </a:solidFill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</a:rPr>
              <a:t>ias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smtClean="0">
                <a:solidFill>
                  <a:srgbClr val="FF0000"/>
                </a:solidFill>
              </a:rPr>
              <a:t>F</a:t>
            </a:r>
            <a:r>
              <a:rPr lang="en-US" sz="3600" b="1" dirty="0" err="1" smtClean="0">
                <a:solidFill>
                  <a:srgbClr val="FF0000"/>
                </a:solidFill>
              </a:rPr>
              <a:t>lora</a:t>
            </a:r>
            <a:r>
              <a:rPr lang="id-ID" sz="3600" b="1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3020" y="591363"/>
            <a:ext cx="5947506" cy="4593952"/>
            <a:chOff x="5389418" y="1877575"/>
            <a:chExt cx="3778628" cy="2918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55" b="16555"/>
            <a:stretch/>
          </p:blipFill>
          <p:spPr>
            <a:xfrm>
              <a:off x="5389418" y="2434108"/>
              <a:ext cx="3778628" cy="23621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6692727" y="1877575"/>
              <a:ext cx="1172009" cy="10782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004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51"/>
    </mc:Choice>
    <mc:Fallback xmlns="">
      <p:transition spd="slow" advTm="3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5" y="857245"/>
            <a:ext cx="8766818" cy="530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63D3B9-2AA9-6E0F-A79D-F83580C9C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0B18CA-BA93-628C-0CF6-0A0ECDB43FF6}"/>
              </a:ext>
            </a:extLst>
          </p:cNvPr>
          <p:cNvSpPr txBox="1"/>
          <p:nvPr/>
        </p:nvSpPr>
        <p:spPr>
          <a:xfrm>
            <a:off x="1072419" y="3025020"/>
            <a:ext cx="5965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Motif </a:t>
            </a:r>
            <a:r>
              <a:rPr lang="id-ID" sz="3600" b="1" dirty="0"/>
              <a:t>hias yang </a:t>
            </a:r>
            <a:r>
              <a:rPr lang="id-ID" sz="3600" b="1" dirty="0" smtClean="0"/>
              <a:t>menggunakan bentuk-bentuk </a:t>
            </a:r>
            <a:r>
              <a:rPr lang="id-ID" sz="3600" b="1" dirty="0">
                <a:solidFill>
                  <a:srgbClr val="0070C0"/>
                </a:solidFill>
              </a:rPr>
              <a:t>fauna atau hewan sebagai objek </a:t>
            </a:r>
            <a:r>
              <a:rPr lang="id-ID" sz="3600" b="1" dirty="0" smtClean="0">
                <a:solidFill>
                  <a:srgbClr val="0070C0"/>
                </a:solidFill>
              </a:rPr>
              <a:t>motif</a:t>
            </a:r>
            <a:r>
              <a:rPr lang="id-ID" sz="3600" b="1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419" y="2243179"/>
            <a:ext cx="4253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>
                <a:solidFill>
                  <a:srgbClr val="FF0000"/>
                </a:solidFill>
              </a:rPr>
              <a:t>B</a:t>
            </a:r>
            <a:r>
              <a:rPr lang="id-ID" sz="3600" b="1" dirty="0" smtClean="0">
                <a:solidFill>
                  <a:srgbClr val="FF0000"/>
                </a:solidFill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</a:rPr>
              <a:t>Ragam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err="1" smtClean="0">
                <a:solidFill>
                  <a:srgbClr val="FF0000"/>
                </a:solidFill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</a:rPr>
              <a:t>ias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smtClean="0">
                <a:solidFill>
                  <a:srgbClr val="FF0000"/>
                </a:solidFill>
              </a:rPr>
              <a:t>Fauna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17648" y="797574"/>
            <a:ext cx="4293034" cy="4758099"/>
            <a:chOff x="5348507" y="1339907"/>
            <a:chExt cx="3771502" cy="41800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7" y="1879031"/>
              <a:ext cx="3771502" cy="364094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6648254" y="1339907"/>
              <a:ext cx="1172009" cy="107824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2B0B5A-DC35-A80E-A944-84BC241745D1}"/>
              </a:ext>
            </a:extLst>
          </p:cNvPr>
          <p:cNvSpPr txBox="1"/>
          <p:nvPr/>
        </p:nvSpPr>
        <p:spPr>
          <a:xfrm>
            <a:off x="241826" y="95073"/>
            <a:ext cx="7379739" cy="78319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chemeClr val="accent1">
                    <a:lumMod val="50000"/>
                  </a:schemeClr>
                </a:solidFill>
              </a:rPr>
              <a:t>Jenis-Jenis Ragam Hias Nusantara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5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7"/>
    </mc:Choice>
    <mc:Fallback xmlns="">
      <p:transition spd="slow" advTm="19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48419"/>
            <a:ext cx="8432927" cy="1067355"/>
            <a:chOff x="1611544" y="3343853"/>
            <a:chExt cx="5883878" cy="617687"/>
          </a:xfrm>
          <a:solidFill>
            <a:schemeClr val="accent2">
              <a:lumMod val="75000"/>
            </a:schemeClr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77431" y="3343853"/>
              <a:ext cx="4415612" cy="609600"/>
            </a:xfrm>
            <a:prstGeom prst="rect">
              <a:avLst/>
            </a:prstGeom>
            <a:noFill/>
          </p:spPr>
          <p:txBody>
            <a:bodyPr vert="horz" lIns="48000" tIns="48000" rIns="48000" bIns="48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FFA513"/>
                </a:buClr>
                <a:buNone/>
                <a:defRPr/>
              </a:pPr>
              <a:r>
                <a:rPr lang="id-ID" sz="3733" b="1" dirty="0" smtClean="0">
                  <a:solidFill>
                    <a:schemeClr val="bg1"/>
                  </a:solidFill>
                </a:rPr>
                <a:t>Unsur dan Prinsip Seni Rupa</a:t>
              </a:r>
              <a:endParaRPr lang="nn-NO" sz="3733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2" cy="1339140"/>
            <a:chOff x="2895601" y="-542991"/>
            <a:chExt cx="960519" cy="961895"/>
          </a:xfrm>
          <a:solidFill>
            <a:schemeClr val="accent2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  <a:grpFill/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531" y="-488577"/>
              <a:ext cx="757870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49" y="-119089"/>
              <a:ext cx="331842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574" y="2601943"/>
            <a:ext cx="5241077" cy="610111"/>
            <a:chOff x="298981" y="2086583"/>
            <a:chExt cx="3930808" cy="4575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940" y="2746461"/>
            <a:ext cx="5241077" cy="610111"/>
            <a:chOff x="298981" y="2086583"/>
            <a:chExt cx="3930808" cy="457583"/>
          </a:xfrm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700" y="2742437"/>
            <a:ext cx="435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Tujuan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Pembelajaran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90" y="3327401"/>
            <a:ext cx="5516311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133" dirty="0" smtClean="0"/>
              <a:t>1.1 menjelaskan unsur-unsur seni rupa.</a:t>
            </a:r>
          </a:p>
          <a:p>
            <a:r>
              <a:rPr lang="id-ID" sz="2133" dirty="0" smtClean="0"/>
              <a:t>1.2 mengidentifikasi unsur-unsur seni rupa.</a:t>
            </a:r>
          </a:p>
          <a:p>
            <a:r>
              <a:rPr lang="id-ID" sz="2133" dirty="0" smtClean="0"/>
              <a:t>1.3 menjelaskan prinsip-prinsip seni rupa.</a:t>
            </a:r>
          </a:p>
          <a:p>
            <a:r>
              <a:rPr lang="id-ID" sz="2133" dirty="0" smtClean="0"/>
              <a:t>1.4 mengidentifikasi prinsip-prinsip seni rupa.</a:t>
            </a:r>
          </a:p>
          <a:p>
            <a:r>
              <a:rPr lang="id-ID" sz="2133" dirty="0" smtClean="0"/>
              <a:t>1.5 menjelaskan ragam hias nusantara.</a:t>
            </a:r>
          </a:p>
          <a:p>
            <a:r>
              <a:rPr lang="id-ID" sz="2133" dirty="0" smtClean="0"/>
              <a:t>1.6 membuat pola dan ragam hias nusantara.</a:t>
            </a:r>
            <a:endParaRPr lang="en-US" sz="2133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47" y="1892578"/>
            <a:ext cx="6515670" cy="46072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176">
        <p14:pan dir="u"/>
      </p:transition>
    </mc:Choice>
    <mc:Fallback xmlns="">
      <p:transition spd="slow" advTm="20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5" y="857245"/>
            <a:ext cx="8766818" cy="530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63D3B9-2AA9-6E0F-A79D-F83580C9C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0B18CA-BA93-628C-0CF6-0A0ECDB43FF6}"/>
              </a:ext>
            </a:extLst>
          </p:cNvPr>
          <p:cNvSpPr txBox="1"/>
          <p:nvPr/>
        </p:nvSpPr>
        <p:spPr>
          <a:xfrm>
            <a:off x="1008827" y="2696518"/>
            <a:ext cx="60070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400" b="1" dirty="0" smtClean="0">
                <a:solidFill>
                  <a:srgbClr val="7030A0"/>
                </a:solidFill>
              </a:rPr>
              <a:t>Motif </a:t>
            </a:r>
            <a:r>
              <a:rPr lang="id-ID" sz="3400" b="1" dirty="0">
                <a:solidFill>
                  <a:srgbClr val="7030A0"/>
                </a:solidFill>
              </a:rPr>
              <a:t>hias </a:t>
            </a:r>
            <a:r>
              <a:rPr lang="id-ID" sz="3400" b="1" dirty="0"/>
              <a:t>yang dikembangkan </a:t>
            </a:r>
            <a:r>
              <a:rPr lang="id-ID" sz="3400" b="1" dirty="0" smtClean="0"/>
              <a:t>dari </a:t>
            </a:r>
            <a:r>
              <a:rPr lang="id-ID" sz="3400" b="1" dirty="0" smtClean="0">
                <a:solidFill>
                  <a:srgbClr val="7030A0"/>
                </a:solidFill>
              </a:rPr>
              <a:t>objek </a:t>
            </a:r>
            <a:r>
              <a:rPr lang="id-ID" sz="3400" b="1" dirty="0">
                <a:solidFill>
                  <a:srgbClr val="7030A0"/>
                </a:solidFill>
              </a:rPr>
              <a:t>bentuk manusia</a:t>
            </a:r>
            <a:r>
              <a:rPr lang="id-ID" sz="3400" b="1" dirty="0"/>
              <a:t>. </a:t>
            </a:r>
            <a:r>
              <a:rPr lang="id-ID" sz="3400" b="1" dirty="0" smtClean="0"/>
              <a:t>Ragam </a:t>
            </a:r>
            <a:r>
              <a:rPr lang="id-ID" sz="3400" b="1" dirty="0"/>
              <a:t>hias figuratif sering digunakan pada </a:t>
            </a:r>
            <a:r>
              <a:rPr lang="id-ID" sz="3400" b="1" dirty="0" smtClean="0">
                <a:solidFill>
                  <a:srgbClr val="7030A0"/>
                </a:solidFill>
              </a:rPr>
              <a:t>bahan tekstil </a:t>
            </a:r>
            <a:r>
              <a:rPr lang="id-ID" sz="3400" b="1" dirty="0">
                <a:solidFill>
                  <a:srgbClr val="7030A0"/>
                </a:solidFill>
              </a:rPr>
              <a:t>(kain) dan </a:t>
            </a:r>
            <a:r>
              <a:rPr lang="id-ID" sz="3400" b="1" dirty="0" smtClean="0">
                <a:solidFill>
                  <a:srgbClr val="7030A0"/>
                </a:solidFill>
              </a:rPr>
              <a:t>ukiran</a:t>
            </a:r>
            <a:r>
              <a:rPr lang="id-ID" sz="3400" b="1" dirty="0" smtClean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35968" y="857245"/>
            <a:ext cx="4897368" cy="4273425"/>
            <a:chOff x="5990570" y="1951798"/>
            <a:chExt cx="3387921" cy="29562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570" y="2490922"/>
              <a:ext cx="3387921" cy="241716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7108244" y="1951798"/>
              <a:ext cx="1172009" cy="107824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2B0B5A-DC35-A80E-A944-84BC241745D1}"/>
              </a:ext>
            </a:extLst>
          </p:cNvPr>
          <p:cNvSpPr txBox="1"/>
          <p:nvPr/>
        </p:nvSpPr>
        <p:spPr>
          <a:xfrm>
            <a:off x="241826" y="95073"/>
            <a:ext cx="7379739" cy="78319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chemeClr val="accent1">
                    <a:lumMod val="50000"/>
                  </a:schemeClr>
                </a:solidFill>
              </a:rPr>
              <a:t>Jenis-Jenis Ragam Hias Nusantara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8827" y="1992846"/>
            <a:ext cx="4678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id-ID" sz="3600" b="1" dirty="0" smtClean="0">
                <a:solidFill>
                  <a:srgbClr val="FF0000"/>
                </a:solidFill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</a:rPr>
              <a:t>Ragam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err="1" smtClean="0">
                <a:solidFill>
                  <a:srgbClr val="FF0000"/>
                </a:solidFill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</a:rPr>
              <a:t>ias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smtClean="0">
                <a:solidFill>
                  <a:srgbClr val="FF0000"/>
                </a:solidFill>
              </a:rPr>
              <a:t>F</a:t>
            </a:r>
            <a:r>
              <a:rPr lang="en-US" sz="3600" b="1" dirty="0" err="1" smtClean="0">
                <a:solidFill>
                  <a:srgbClr val="FF0000"/>
                </a:solidFill>
              </a:rPr>
              <a:t>iguratif</a:t>
            </a:r>
            <a:r>
              <a:rPr lang="id-ID" sz="3600" b="1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2"/>
    </mc:Choice>
    <mc:Fallback xmlns="">
      <p:transition spd="slow" advTm="30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5" y="857245"/>
            <a:ext cx="8766818" cy="530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63D3B9-2AA9-6E0F-A79D-F83580C9C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0B18CA-BA93-628C-0CF6-0A0ECDB43FF6}"/>
              </a:ext>
            </a:extLst>
          </p:cNvPr>
          <p:cNvSpPr txBox="1"/>
          <p:nvPr/>
        </p:nvSpPr>
        <p:spPr>
          <a:xfrm>
            <a:off x="1008827" y="2870458"/>
            <a:ext cx="469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0070C0"/>
                </a:solidFill>
              </a:rPr>
              <a:t>M</a:t>
            </a:r>
            <a:r>
              <a:rPr lang="sv-SE" sz="3200" b="1" dirty="0" smtClean="0">
                <a:solidFill>
                  <a:srgbClr val="0070C0"/>
                </a:solidFill>
              </a:rPr>
              <a:t>otif </a:t>
            </a:r>
            <a:r>
              <a:rPr lang="sv-SE" sz="3200" b="1" dirty="0">
                <a:solidFill>
                  <a:srgbClr val="0070C0"/>
                </a:solidFill>
              </a:rPr>
              <a:t>hias </a:t>
            </a:r>
            <a:r>
              <a:rPr lang="sv-SE" sz="3200" b="1" dirty="0"/>
              <a:t>yang </a:t>
            </a:r>
            <a:r>
              <a:rPr lang="sv-SE" sz="3200" b="1" dirty="0" smtClean="0"/>
              <a:t>dikembangkan</a:t>
            </a:r>
            <a:r>
              <a:rPr lang="id-ID" sz="3200" b="1" dirty="0" smtClean="0"/>
              <a:t> </a:t>
            </a:r>
            <a:r>
              <a:rPr lang="sv-SE" sz="3200" b="1" dirty="0" smtClean="0"/>
              <a:t>dari </a:t>
            </a:r>
            <a:r>
              <a:rPr lang="sv-SE" sz="3200" b="1" dirty="0">
                <a:solidFill>
                  <a:srgbClr val="0070C0"/>
                </a:solidFill>
              </a:rPr>
              <a:t>bentuk-bentuk pada unsur titik, garis, dan </a:t>
            </a:r>
            <a:r>
              <a:rPr lang="sv-SE" sz="3200" b="1" dirty="0" smtClean="0">
                <a:solidFill>
                  <a:srgbClr val="0070C0"/>
                </a:solidFill>
              </a:rPr>
              <a:t>bidang</a:t>
            </a:r>
            <a:r>
              <a:rPr lang="id-ID" sz="3200" b="1" dirty="0" smtClean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1603" y="1084939"/>
            <a:ext cx="5702820" cy="4245285"/>
            <a:chOff x="3932057" y="1312764"/>
            <a:chExt cx="5702820" cy="42452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2" t="24154" r="4074" b="7065"/>
            <a:stretch/>
          </p:blipFill>
          <p:spPr>
            <a:xfrm>
              <a:off x="3932057" y="1814578"/>
              <a:ext cx="5702820" cy="37434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6285261" y="1312764"/>
              <a:ext cx="1172009" cy="107824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2B0B5A-DC35-A80E-A944-84BC241745D1}"/>
              </a:ext>
            </a:extLst>
          </p:cNvPr>
          <p:cNvSpPr txBox="1"/>
          <p:nvPr/>
        </p:nvSpPr>
        <p:spPr>
          <a:xfrm>
            <a:off x="241826" y="95073"/>
            <a:ext cx="7379739" cy="78319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chemeClr val="accent1">
                    <a:lumMod val="50000"/>
                  </a:schemeClr>
                </a:solidFill>
              </a:rPr>
              <a:t>Jenis-Jenis Ragam Hias Nusantara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8827" y="1992846"/>
            <a:ext cx="5128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id-ID" sz="3600" b="1" dirty="0" smtClean="0">
                <a:solidFill>
                  <a:srgbClr val="FF0000"/>
                </a:solidFill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</a:rPr>
              <a:t>Ragam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err="1" smtClean="0">
                <a:solidFill>
                  <a:srgbClr val="FF0000"/>
                </a:solidFill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</a:rPr>
              <a:t>ias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Geometris</a:t>
            </a:r>
            <a:r>
              <a:rPr lang="id-ID" sz="3600" b="1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6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4"/>
    </mc:Choice>
    <mc:Fallback xmlns="">
      <p:transition spd="slow" advTm="11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5" y="857245"/>
            <a:ext cx="8766818" cy="530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63D3B9-2AA9-6E0F-A79D-F83580C9C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0B18CA-BA93-628C-0CF6-0A0ECDB43FF6}"/>
              </a:ext>
            </a:extLst>
          </p:cNvPr>
          <p:cNvSpPr txBox="1"/>
          <p:nvPr/>
        </p:nvSpPr>
        <p:spPr>
          <a:xfrm>
            <a:off x="987221" y="2894529"/>
            <a:ext cx="5321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0070C0"/>
                </a:solidFill>
              </a:rPr>
              <a:t>Motif hias </a:t>
            </a:r>
            <a:r>
              <a:rPr lang="id-ID" sz="3200" b="1" dirty="0" smtClean="0"/>
              <a:t>yang </a:t>
            </a:r>
            <a:r>
              <a:rPr lang="id-ID" sz="3200" b="1" dirty="0"/>
              <a:t>dikembangkan dari </a:t>
            </a:r>
            <a:r>
              <a:rPr lang="id-ID" sz="3200" b="1" dirty="0">
                <a:solidFill>
                  <a:srgbClr val="0070C0"/>
                </a:solidFill>
              </a:rPr>
              <a:t>susunan </a:t>
            </a:r>
            <a:r>
              <a:rPr lang="id-ID" sz="3200" b="1" dirty="0" smtClean="0">
                <a:solidFill>
                  <a:srgbClr val="0070C0"/>
                </a:solidFill>
              </a:rPr>
              <a:t>garis lurus </a:t>
            </a:r>
            <a:r>
              <a:rPr lang="id-ID" sz="3200" b="1" dirty="0">
                <a:solidFill>
                  <a:srgbClr val="0070C0"/>
                </a:solidFill>
              </a:rPr>
              <a:t>yang menyatu </a:t>
            </a:r>
            <a:r>
              <a:rPr lang="id-ID" sz="3200" b="1" dirty="0"/>
              <a:t>dan </a:t>
            </a:r>
            <a:r>
              <a:rPr lang="id-ID" sz="3200" b="1" dirty="0">
                <a:solidFill>
                  <a:srgbClr val="0070C0"/>
                </a:solidFill>
              </a:rPr>
              <a:t>memiliki </a:t>
            </a:r>
            <a:r>
              <a:rPr lang="id-ID" sz="3200" b="1" dirty="0" smtClean="0">
                <a:solidFill>
                  <a:srgbClr val="0070C0"/>
                </a:solidFill>
              </a:rPr>
              <a:t>sudut </a:t>
            </a:r>
            <a:r>
              <a:rPr lang="id-ID" sz="3200" b="1" dirty="0" smtClean="0"/>
              <a:t>dalam </a:t>
            </a:r>
            <a:r>
              <a:rPr lang="id-ID" sz="3200" b="1" dirty="0"/>
              <a:t>bentuk datar.</a:t>
            </a:r>
            <a:endParaRPr lang="id-ID" sz="32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713257" y="695783"/>
            <a:ext cx="4978978" cy="4397492"/>
            <a:chOff x="5590410" y="1877575"/>
            <a:chExt cx="3232854" cy="28552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410" y="2446869"/>
              <a:ext cx="3232854" cy="2286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6692727" y="1877575"/>
              <a:ext cx="1172009" cy="1078249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987221" y="2102179"/>
            <a:ext cx="4731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  <a:r>
              <a:rPr lang="id-ID" sz="3600" b="1" dirty="0" smtClean="0">
                <a:solidFill>
                  <a:srgbClr val="FF0000"/>
                </a:solidFill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</a:rPr>
              <a:t>Ragam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id-ID" sz="3600" b="1" dirty="0" err="1" smtClean="0">
                <a:solidFill>
                  <a:srgbClr val="FF0000"/>
                </a:solidFill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</a:rPr>
              <a:t>ias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Poligonal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2B0B5A-DC35-A80E-A944-84BC241745D1}"/>
              </a:ext>
            </a:extLst>
          </p:cNvPr>
          <p:cNvSpPr txBox="1"/>
          <p:nvPr/>
        </p:nvSpPr>
        <p:spPr>
          <a:xfrm>
            <a:off x="241826" y="95073"/>
            <a:ext cx="7379739" cy="78319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chemeClr val="accent1">
                    <a:lumMod val="50000"/>
                  </a:schemeClr>
                </a:solidFill>
              </a:rPr>
              <a:t>Jenis-Jenis Ragam Hias Nusantara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1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6"/>
    </mc:Choice>
    <mc:Fallback xmlns="">
      <p:transition spd="slow" advTm="25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244"/>
            <a:ext cx="9627430" cy="5503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63D3B9-2AA9-6E0F-A79D-F83580C9C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9245352" y="3389932"/>
            <a:ext cx="2946648" cy="28899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855" y="79969"/>
            <a:ext cx="9902601" cy="888459"/>
            <a:chOff x="91404" y="253854"/>
            <a:chExt cx="9902601" cy="8884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4" y="253854"/>
              <a:ext cx="9902601" cy="88845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85025" y="369884"/>
              <a:ext cx="8708980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3733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C. Menggambar Pola Ragam Hias Nusantara</a:t>
              </a:r>
              <a:endParaRPr lang="en-US" sz="3733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66800" y="2007373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Hal-</a:t>
            </a:r>
            <a:r>
              <a:rPr lang="en-US" sz="2800" b="1" dirty="0" err="1"/>
              <a:t>hal</a:t>
            </a:r>
            <a:r>
              <a:rPr lang="en-US" sz="2800" b="1" dirty="0"/>
              <a:t> yang </a:t>
            </a:r>
            <a:r>
              <a:rPr lang="en-US" sz="2800" b="1" dirty="0" err="1"/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diperhatikan</a:t>
            </a:r>
            <a:r>
              <a:rPr lang="en-US" sz="2800" b="1" dirty="0"/>
              <a:t> </a:t>
            </a:r>
            <a:r>
              <a:rPr lang="en-US" sz="2800" b="1" dirty="0" err="1"/>
              <a:t>ketika</a:t>
            </a:r>
            <a:r>
              <a:rPr lang="en-US" sz="2800" b="1" dirty="0"/>
              <a:t> </a:t>
            </a:r>
            <a:r>
              <a:rPr lang="en-US" sz="2800" b="1" dirty="0" err="1"/>
              <a:t>menggambar</a:t>
            </a:r>
            <a:r>
              <a:rPr lang="en-US" sz="2800" b="1" dirty="0"/>
              <a:t> </a:t>
            </a:r>
            <a:r>
              <a:rPr lang="en-US" sz="2800" b="1" dirty="0" err="1"/>
              <a:t>pola</a:t>
            </a:r>
            <a:r>
              <a:rPr lang="en-US" sz="2800" b="1" dirty="0"/>
              <a:t> </a:t>
            </a:r>
            <a:r>
              <a:rPr lang="en-US" sz="2800" b="1" dirty="0" err="1"/>
              <a:t>ragam</a:t>
            </a:r>
            <a:r>
              <a:rPr lang="en-US" sz="2800" b="1" dirty="0"/>
              <a:t> </a:t>
            </a:r>
            <a:r>
              <a:rPr lang="en-US" sz="2800" b="1" dirty="0" err="1" smtClean="0"/>
              <a:t>hias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nusantara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65469" y="3014592"/>
            <a:ext cx="873667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FF0000"/>
                </a:solidFill>
              </a:rPr>
              <a:t>Menentukan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pola</a:t>
            </a:r>
            <a:r>
              <a:rPr lang="en-US" sz="2300" b="1" dirty="0">
                <a:solidFill>
                  <a:schemeClr val="accent6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bentuk</a:t>
            </a:r>
            <a:r>
              <a:rPr lang="en-US" sz="2300" b="1" dirty="0">
                <a:solidFill>
                  <a:schemeClr val="accent6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ragam</a:t>
            </a:r>
            <a:r>
              <a:rPr lang="en-US" sz="2300" b="1" dirty="0">
                <a:solidFill>
                  <a:schemeClr val="accent6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hias</a:t>
            </a:r>
            <a:r>
              <a:rPr lang="en-US" sz="2300" b="1" dirty="0">
                <a:solidFill>
                  <a:schemeClr val="accent6"/>
                </a:solidFill>
              </a:rPr>
              <a:t> </a:t>
            </a:r>
            <a:r>
              <a:rPr lang="en-US" sz="2300" b="1" dirty="0">
                <a:solidFill>
                  <a:srgbClr val="FF0000"/>
                </a:solidFill>
              </a:rPr>
              <a:t>yang </a:t>
            </a:r>
            <a:r>
              <a:rPr lang="en-US" sz="2300" b="1" dirty="0" err="1" smtClean="0">
                <a:solidFill>
                  <a:srgbClr val="FF0000"/>
                </a:solidFill>
              </a:rPr>
              <a:t>akan</a:t>
            </a:r>
            <a:r>
              <a:rPr lang="id-ID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digambar</a:t>
            </a:r>
            <a:r>
              <a:rPr lang="en-US" sz="2300" b="1" dirty="0" smtClean="0">
                <a:solidFill>
                  <a:srgbClr val="FF0000"/>
                </a:solidFill>
              </a:rPr>
              <a:t>.</a:t>
            </a:r>
            <a:endParaRPr lang="id-ID" sz="23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0000"/>
                </a:solidFill>
              </a:rPr>
              <a:t>Mempersiapkan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alat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dan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>
                <a:solidFill>
                  <a:schemeClr val="accent6"/>
                </a:solidFill>
              </a:rPr>
              <a:t>media </a:t>
            </a:r>
            <a:r>
              <a:rPr lang="en-US" sz="2300" b="1" dirty="0" err="1">
                <a:solidFill>
                  <a:schemeClr val="accent6"/>
                </a:solidFill>
              </a:rPr>
              <a:t>gambar</a:t>
            </a:r>
            <a:r>
              <a:rPr lang="en-US" sz="2300" b="1" dirty="0" smtClean="0">
                <a:solidFill>
                  <a:srgbClr val="FF0000"/>
                </a:solidFill>
              </a:rPr>
              <a:t>.</a:t>
            </a:r>
            <a:endParaRPr lang="id-ID" sz="23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0000"/>
                </a:solidFill>
              </a:rPr>
              <a:t>Menentukan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ukuran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pola</a:t>
            </a:r>
            <a:r>
              <a:rPr lang="en-US" sz="2300" b="1" dirty="0">
                <a:solidFill>
                  <a:schemeClr val="accent6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gambar</a:t>
            </a:r>
            <a:r>
              <a:rPr lang="en-US" sz="2300" b="1" dirty="0" smtClean="0">
                <a:solidFill>
                  <a:srgbClr val="FF0000"/>
                </a:solidFill>
              </a:rPr>
              <a:t>.</a:t>
            </a:r>
            <a:endParaRPr lang="id-ID" sz="23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0000"/>
                </a:solidFill>
              </a:rPr>
              <a:t>Membuat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sketsa</a:t>
            </a:r>
            <a:r>
              <a:rPr lang="en-US" sz="2300" b="1" dirty="0">
                <a:solidFill>
                  <a:srgbClr val="FF0000"/>
                </a:solidFill>
              </a:rPr>
              <a:t> di </a:t>
            </a:r>
            <a:r>
              <a:rPr lang="en-US" sz="2300" b="1" dirty="0" err="1">
                <a:solidFill>
                  <a:srgbClr val="FF0000"/>
                </a:solidFill>
              </a:rPr>
              <a:t>salah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satu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kotak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atau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bidang</a:t>
            </a:r>
            <a:r>
              <a:rPr lang="id-ID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yang </a:t>
            </a:r>
            <a:r>
              <a:rPr lang="en-US" sz="2300" b="1" dirty="0" err="1">
                <a:solidFill>
                  <a:srgbClr val="FF0000"/>
                </a:solidFill>
              </a:rPr>
              <a:t>telah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dibuat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sebelumnya</a:t>
            </a:r>
            <a:r>
              <a:rPr lang="en-US" sz="2300" b="1" dirty="0" smtClean="0">
                <a:solidFill>
                  <a:srgbClr val="FF0000"/>
                </a:solidFill>
              </a:rPr>
              <a:t>.</a:t>
            </a:r>
            <a:endParaRPr lang="id-ID" sz="23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0000"/>
                </a:solidFill>
              </a:rPr>
              <a:t>Membuat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bentuk</a:t>
            </a:r>
            <a:r>
              <a:rPr lang="en-US" sz="2300" b="1" dirty="0">
                <a:solidFill>
                  <a:schemeClr val="accent6"/>
                </a:solidFill>
              </a:rPr>
              <a:t> yang </a:t>
            </a:r>
            <a:r>
              <a:rPr lang="en-US" sz="2300" b="1" dirty="0" err="1">
                <a:solidFill>
                  <a:schemeClr val="accent6"/>
                </a:solidFill>
              </a:rPr>
              <a:t>sama</a:t>
            </a:r>
            <a:r>
              <a:rPr lang="en-US" sz="2300" b="1" dirty="0">
                <a:solidFill>
                  <a:schemeClr val="accent6"/>
                </a:solidFill>
              </a:rPr>
              <a:t> </a:t>
            </a:r>
            <a:r>
              <a:rPr lang="en-US" sz="2300" b="1" dirty="0">
                <a:solidFill>
                  <a:srgbClr val="FF0000"/>
                </a:solidFill>
              </a:rPr>
              <a:t>(</a:t>
            </a:r>
            <a:r>
              <a:rPr lang="en-US" sz="2300" b="1" dirty="0" err="1">
                <a:solidFill>
                  <a:srgbClr val="FF0000"/>
                </a:solidFill>
              </a:rPr>
              <a:t>bisa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dijiplak</a:t>
            </a:r>
            <a:r>
              <a:rPr lang="en-US" sz="2300" b="1" dirty="0">
                <a:solidFill>
                  <a:srgbClr val="FF0000"/>
                </a:solidFill>
              </a:rPr>
              <a:t>) </a:t>
            </a:r>
            <a:r>
              <a:rPr lang="en-US" sz="2300" b="1" dirty="0" err="1">
                <a:solidFill>
                  <a:srgbClr val="FF0000"/>
                </a:solidFill>
              </a:rPr>
              <a:t>pada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bidang</a:t>
            </a:r>
            <a:r>
              <a:rPr lang="en-US" sz="2300" b="1" dirty="0">
                <a:solidFill>
                  <a:srgbClr val="FF0000"/>
                </a:solidFill>
              </a:rPr>
              <a:t> yang lain</a:t>
            </a:r>
            <a:r>
              <a:rPr lang="en-US" sz="2300" b="1" dirty="0" smtClean="0">
                <a:solidFill>
                  <a:srgbClr val="FF0000"/>
                </a:solidFill>
              </a:rPr>
              <a:t>.</a:t>
            </a:r>
            <a:endParaRPr lang="id-ID" sz="23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accent6"/>
                </a:solidFill>
              </a:rPr>
              <a:t>Warnailah</a:t>
            </a:r>
            <a:r>
              <a:rPr lang="en-US" sz="2300" b="1" dirty="0" smtClean="0">
                <a:solidFill>
                  <a:schemeClr val="accent6"/>
                </a:solidFill>
              </a:rPr>
              <a:t> </a:t>
            </a:r>
            <a:r>
              <a:rPr lang="en-US" sz="2300" b="1" dirty="0" err="1">
                <a:solidFill>
                  <a:schemeClr val="accent6"/>
                </a:solidFill>
              </a:rPr>
              <a:t>gambar</a:t>
            </a:r>
            <a:r>
              <a:rPr lang="en-US" sz="2300" b="1" dirty="0">
                <a:solidFill>
                  <a:schemeClr val="accent6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semenarik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mungkin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sehingga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menjadi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indah</a:t>
            </a:r>
            <a:r>
              <a:rPr lang="en-US" sz="23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28388" y="2260079"/>
            <a:ext cx="4610836" cy="578882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</a:t>
            </a:r>
            <a:r>
              <a:rPr lang="id-ID" sz="2800" b="1" dirty="0" smtClean="0"/>
              <a:t>ontoh Gambar Ragam Hias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07476" y="2612502"/>
            <a:ext cx="3697941" cy="3118676"/>
            <a:chOff x="977061" y="2729654"/>
            <a:chExt cx="3697941" cy="31186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5" t="3718" r="3197" b="2246"/>
            <a:stretch/>
          </p:blipFill>
          <p:spPr>
            <a:xfrm>
              <a:off x="977061" y="3387517"/>
              <a:ext cx="3697941" cy="24608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1984595" y="2729654"/>
              <a:ext cx="1172009" cy="107824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421828" y="2613156"/>
            <a:ext cx="3464909" cy="3176783"/>
            <a:chOff x="5673005" y="2705426"/>
            <a:chExt cx="3464909" cy="31767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005" y="3279954"/>
              <a:ext cx="3464909" cy="260225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32827">
              <a:off x="6912877" y="2705426"/>
              <a:ext cx="1172009" cy="10782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18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56"/>
    </mc:Choice>
    <mc:Fallback xmlns="">
      <p:transition spd="slow" advTm="58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build="p"/>
      <p:bldP spid="7" grpId="1" build="allAtOnce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56" y="1399142"/>
            <a:ext cx="7039777" cy="271557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Selamat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Belajar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44" y="5285941"/>
            <a:ext cx="316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:</a:t>
            </a:r>
          </a:p>
          <a:p>
            <a:r>
              <a:rPr lang="en-US" i="1" dirty="0" smtClean="0"/>
              <a:t>freepik.com</a:t>
            </a:r>
            <a:endParaRPr lang="id-ID" i="1" dirty="0" smtClean="0"/>
          </a:p>
          <a:p>
            <a:r>
              <a:rPr lang="id-ID" i="1" dirty="0"/>
              <a:t>p</a:t>
            </a:r>
            <a:r>
              <a:rPr lang="id-ID" i="1" dirty="0" smtClean="0"/>
              <a:t>ixabay.com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7196830" y="1399142"/>
            <a:ext cx="4995170" cy="4898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366731"/>
      </p:ext>
    </p:extLst>
  </p:cSld>
  <p:clrMapOvr>
    <a:masterClrMapping/>
  </p:clrMapOvr>
  <p:transition spd="med" advTm="1067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7051"/>
            <a:ext cx="8032540" cy="4954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9377" y="1636317"/>
            <a:ext cx="4263386" cy="543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/>
              <a:t>1. </a:t>
            </a:r>
            <a:r>
              <a:rPr lang="id-ID" sz="2933" b="1" dirty="0" smtClean="0"/>
              <a:t>Unsur-Unsur Seni Rupa</a:t>
            </a:r>
            <a:endParaRPr lang="en-US" sz="2933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8259" y="2401445"/>
            <a:ext cx="6605622" cy="370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id-ID" sz="2933" b="1" dirty="0" smtClean="0">
                <a:solidFill>
                  <a:srgbClr val="FF0000"/>
                </a:solidFill>
              </a:rPr>
              <a:t>Seni rupa </a:t>
            </a:r>
            <a:r>
              <a:rPr lang="id-ID" sz="2933" b="1" dirty="0" smtClean="0"/>
              <a:t>merupakan cabang karya seni yang dapat </a:t>
            </a:r>
            <a:r>
              <a:rPr lang="id-ID" sz="2933" b="1" dirty="0" smtClean="0">
                <a:solidFill>
                  <a:schemeClr val="accent2"/>
                </a:solidFill>
              </a:rPr>
              <a:t>dilihat</a:t>
            </a:r>
            <a:r>
              <a:rPr lang="id-ID" sz="2933" b="1" dirty="0" smtClean="0"/>
              <a:t> dan </a:t>
            </a:r>
            <a:r>
              <a:rPr lang="id-ID" sz="2933" b="1" dirty="0" smtClean="0">
                <a:solidFill>
                  <a:schemeClr val="accent2"/>
                </a:solidFill>
              </a:rPr>
              <a:t>diraba wujudnya</a:t>
            </a:r>
            <a:r>
              <a:rPr lang="id-ID" sz="2933" b="1" dirty="0" smtClean="0"/>
              <a:t>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id-ID" sz="2933" b="1" dirty="0" smtClean="0"/>
              <a:t>Sebuah karya </a:t>
            </a:r>
            <a:r>
              <a:rPr lang="id-ID" sz="2933" b="1" dirty="0" smtClean="0">
                <a:solidFill>
                  <a:srgbClr val="FF0000"/>
                </a:solidFill>
              </a:rPr>
              <a:t>seni rupa </a:t>
            </a:r>
            <a:r>
              <a:rPr lang="id-ID" sz="2933" b="1" dirty="0" smtClean="0"/>
              <a:t>dapat terlihat indah jika memiliki </a:t>
            </a:r>
            <a:r>
              <a:rPr lang="id-ID" sz="2933" b="1" dirty="0" smtClean="0">
                <a:solidFill>
                  <a:schemeClr val="accent5"/>
                </a:solidFill>
              </a:rPr>
              <a:t>unsur-unsur yang dibutuhkan</a:t>
            </a:r>
            <a:r>
              <a:rPr lang="id-ID" sz="2933" b="1" dirty="0" smtClean="0"/>
              <a:t>, antara lain </a:t>
            </a:r>
            <a:r>
              <a:rPr lang="id-ID" sz="2933" b="1" dirty="0" smtClean="0">
                <a:solidFill>
                  <a:schemeClr val="accent2"/>
                </a:solidFill>
              </a:rPr>
              <a:t>titik</a:t>
            </a:r>
            <a:r>
              <a:rPr lang="id-ID" sz="2933" b="1" dirty="0" smtClean="0"/>
              <a:t>, </a:t>
            </a:r>
            <a:r>
              <a:rPr lang="id-ID" sz="2933" b="1" dirty="0" smtClean="0">
                <a:solidFill>
                  <a:schemeClr val="accent2"/>
                </a:solidFill>
              </a:rPr>
              <a:t>garis</a:t>
            </a:r>
            <a:r>
              <a:rPr lang="id-ID" sz="2933" b="1" dirty="0" smtClean="0"/>
              <a:t>, </a:t>
            </a:r>
            <a:r>
              <a:rPr lang="id-ID" sz="2933" b="1" dirty="0" smtClean="0">
                <a:solidFill>
                  <a:schemeClr val="accent2"/>
                </a:solidFill>
              </a:rPr>
              <a:t>bidang</a:t>
            </a:r>
            <a:r>
              <a:rPr lang="id-ID" sz="2933" b="1" dirty="0" smtClean="0"/>
              <a:t>, </a:t>
            </a:r>
            <a:r>
              <a:rPr lang="id-ID" sz="2933" b="1" dirty="0" smtClean="0">
                <a:solidFill>
                  <a:schemeClr val="accent2"/>
                </a:solidFill>
              </a:rPr>
              <a:t>bentuk</a:t>
            </a:r>
            <a:r>
              <a:rPr lang="id-ID" sz="2933" b="1" dirty="0" smtClean="0"/>
              <a:t>, </a:t>
            </a:r>
            <a:r>
              <a:rPr lang="id-ID" sz="2933" b="1" dirty="0" smtClean="0">
                <a:solidFill>
                  <a:schemeClr val="accent2"/>
                </a:solidFill>
              </a:rPr>
              <a:t>ruang</a:t>
            </a:r>
            <a:r>
              <a:rPr lang="id-ID" sz="2933" b="1" dirty="0" smtClean="0"/>
              <a:t>, </a:t>
            </a:r>
            <a:r>
              <a:rPr lang="id-ID" sz="2933" b="1" dirty="0" smtClean="0">
                <a:solidFill>
                  <a:schemeClr val="accent2"/>
                </a:solidFill>
              </a:rPr>
              <a:t>warna</a:t>
            </a:r>
            <a:r>
              <a:rPr lang="id-ID" sz="2933" b="1" dirty="0" smtClean="0"/>
              <a:t>, </a:t>
            </a:r>
            <a:r>
              <a:rPr lang="id-ID" sz="2933" b="1" dirty="0" smtClean="0">
                <a:solidFill>
                  <a:schemeClr val="accent2"/>
                </a:solidFill>
              </a:rPr>
              <a:t>tekstur</a:t>
            </a:r>
            <a:r>
              <a:rPr lang="id-ID" sz="2933" b="1" dirty="0" smtClean="0"/>
              <a:t>, serta </a:t>
            </a:r>
            <a:r>
              <a:rPr lang="id-ID" sz="2933" b="1" dirty="0" smtClean="0">
                <a:solidFill>
                  <a:schemeClr val="accent2"/>
                </a:solidFill>
              </a:rPr>
              <a:t>gelap</a:t>
            </a:r>
            <a:r>
              <a:rPr lang="id-ID" sz="2933" b="1" dirty="0" smtClean="0"/>
              <a:t> dan </a:t>
            </a:r>
            <a:r>
              <a:rPr lang="id-ID" sz="2933" b="1" dirty="0" smtClean="0">
                <a:solidFill>
                  <a:schemeClr val="accent2"/>
                </a:solidFill>
              </a:rPr>
              <a:t>terang</a:t>
            </a:r>
            <a:r>
              <a:rPr lang="id-ID" sz="2933" b="1" dirty="0" smtClean="0"/>
              <a:t>.</a:t>
            </a:r>
            <a:endParaRPr lang="en-US" sz="2933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1404" y="253854"/>
            <a:ext cx="9735176" cy="888459"/>
            <a:chOff x="91404" y="253854"/>
            <a:chExt cx="9735176" cy="8884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4" y="253854"/>
              <a:ext cx="9270759" cy="88845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17600" y="336783"/>
              <a:ext cx="8708980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733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3733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Mengenal</a:t>
              </a:r>
              <a:r>
                <a:rPr lang="en-US" sz="3733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id-ID" sz="3733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Unsur dan Prinsip Seni Rupa</a:t>
              </a:r>
              <a:endParaRPr lang="en-US" sz="3733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311">
            <a:off x="126415" y="1513669"/>
            <a:ext cx="1696999" cy="492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63" y="1575171"/>
            <a:ext cx="6177960" cy="4108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p:transition spd="med" advTm="147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6" y="909735"/>
            <a:ext cx="7504214" cy="392731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6600" b="1" dirty="0" smtClean="0">
                <a:latin typeface="+mn-lt"/>
                <a:ea typeface="Adobe Fan Heiti Std B" panose="020B0700000000000000" pitchFamily="34" charset="-128"/>
              </a:rPr>
              <a:t>A</a:t>
            </a:r>
            <a:r>
              <a:rPr lang="id-ID" sz="6600" b="1" dirty="0" smtClean="0">
                <a:latin typeface="+mn-lt"/>
                <a:ea typeface="Adobe Fan Heiti Std B" panose="020B0700000000000000" pitchFamily="34" charset="-128"/>
              </a:rPr>
              <a:t>yo, perhatikan </a:t>
            </a:r>
            <a:br>
              <a:rPr lang="id-ID" sz="6600" b="1" dirty="0" smtClean="0">
                <a:latin typeface="+mn-lt"/>
                <a:ea typeface="Adobe Fan Heiti Std B" panose="020B0700000000000000" pitchFamily="34" charset="-128"/>
              </a:rPr>
            </a:br>
            <a:r>
              <a:rPr lang="id-ID" sz="6600" b="1" dirty="0" smtClean="0">
                <a:solidFill>
                  <a:srgbClr val="FF0000"/>
                </a:solidFill>
                <a:latin typeface="+mn-lt"/>
                <a:ea typeface="Adobe Fan Heiti Std B" panose="020B0700000000000000" pitchFamily="34" charset="-128"/>
              </a:rPr>
              <a:t>unsur-unsur seni rupa!</a:t>
            </a:r>
            <a:endParaRPr lang="en-US" sz="6600" b="1" dirty="0">
              <a:solidFill>
                <a:srgbClr val="FF0000"/>
              </a:solidFill>
              <a:latin typeface="+mn-lt"/>
              <a:ea typeface="Adobe Fan Heiti Std B" panose="020B07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7831900" y="2021983"/>
            <a:ext cx="4360100" cy="427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2622"/>
      </p:ext>
    </p:extLst>
  </p:cSld>
  <p:clrMapOvr>
    <a:masterClrMapping/>
  </p:clrMapOvr>
  <p:transition spd="med" advTm="471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516" y="877732"/>
            <a:ext cx="2071901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endParaRPr 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416" y="877732"/>
            <a:ext cx="7743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id-ID" sz="3600" b="1" dirty="0" smtClean="0">
                <a:solidFill>
                  <a:srgbClr val="FFFF00"/>
                </a:solidFill>
              </a:rPr>
              <a:t>Titik: </a:t>
            </a:r>
            <a:r>
              <a:rPr lang="id-ID" sz="3600" b="1" dirty="0" smtClean="0">
                <a:solidFill>
                  <a:schemeClr val="bg1"/>
                </a:solidFill>
              </a:rPr>
              <a:t>Unsur seni rupa terkecil yang dapat digunakan untuk </a:t>
            </a:r>
            <a:r>
              <a:rPr lang="id-ID" sz="3600" b="1" dirty="0" smtClean="0"/>
              <a:t>menciptakan unsur-unsur lain</a:t>
            </a:r>
            <a:r>
              <a:rPr lang="id-ID" sz="3600" b="1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id-ID" sz="3600" b="1" dirty="0" smtClean="0">
                <a:solidFill>
                  <a:srgbClr val="FFFF00"/>
                </a:solidFill>
              </a:rPr>
              <a:t>Garis: </a:t>
            </a:r>
            <a:r>
              <a:rPr lang="id-ID" sz="3600" b="1" dirty="0" smtClean="0">
                <a:solidFill>
                  <a:schemeClr val="bg1"/>
                </a:solidFill>
              </a:rPr>
              <a:t>Unsur yang tersusun dari titik yang </a:t>
            </a:r>
            <a:r>
              <a:rPr lang="id-ID" sz="3600" b="1" dirty="0" smtClean="0"/>
              <a:t>berderet</a:t>
            </a:r>
            <a:r>
              <a:rPr lang="id-ID" sz="3600" b="1" dirty="0" smtClean="0">
                <a:solidFill>
                  <a:schemeClr val="bg1"/>
                </a:solidFill>
              </a:rPr>
              <a:t> dan </a:t>
            </a:r>
            <a:r>
              <a:rPr lang="id-ID" sz="3600" b="1" dirty="0" smtClean="0"/>
              <a:t>berhubungan</a:t>
            </a:r>
            <a:r>
              <a:rPr lang="id-ID" sz="3600" b="1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id-ID" sz="3600" b="1" dirty="0" smtClean="0">
                <a:solidFill>
                  <a:srgbClr val="FFFF00"/>
                </a:solidFill>
              </a:rPr>
              <a:t>Bidang: </a:t>
            </a:r>
            <a:r>
              <a:rPr lang="id-ID" sz="3600" b="1" dirty="0" smtClean="0">
                <a:solidFill>
                  <a:schemeClr val="bg1"/>
                </a:solidFill>
              </a:rPr>
              <a:t>Unsur yang terbentuk dari </a:t>
            </a:r>
            <a:r>
              <a:rPr lang="id-ID" sz="3600" b="1" dirty="0" smtClean="0"/>
              <a:t>gabungan</a:t>
            </a:r>
            <a:r>
              <a:rPr lang="id-ID" sz="3600" b="1" dirty="0" smtClean="0">
                <a:solidFill>
                  <a:schemeClr val="bg1"/>
                </a:solidFill>
              </a:rPr>
              <a:t> berbagai </a:t>
            </a:r>
            <a:r>
              <a:rPr lang="id-ID" sz="3600" b="1" dirty="0" smtClean="0"/>
              <a:t>jenis garis</a:t>
            </a:r>
            <a:r>
              <a:rPr lang="id-ID" sz="3600" b="1" dirty="0" smtClean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903335" y="2004661"/>
            <a:ext cx="2602675" cy="4370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8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8"/>
    </mc:Choice>
    <mc:Fallback xmlns="">
      <p:transition spd="slow" advTm="1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516" y="877732"/>
            <a:ext cx="2071901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endParaRPr 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348" y="710306"/>
            <a:ext cx="7743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FFFF00"/>
                </a:solidFill>
              </a:rPr>
              <a:t>4. Bentuk: </a:t>
            </a:r>
            <a:r>
              <a:rPr lang="id-ID" sz="3600" b="1" dirty="0" smtClean="0">
                <a:solidFill>
                  <a:schemeClr val="bg1"/>
                </a:solidFill>
              </a:rPr>
              <a:t>Unsur yang terbentuk dari </a:t>
            </a:r>
            <a:r>
              <a:rPr lang="id-ID" sz="3600" b="1" dirty="0" smtClean="0"/>
              <a:t>tiga dimensi</a:t>
            </a:r>
            <a:r>
              <a:rPr lang="id-ID" sz="3600" b="1" dirty="0" smtClean="0">
                <a:solidFill>
                  <a:schemeClr val="bg1"/>
                </a:solidFill>
              </a:rPr>
              <a:t>, yaitu </a:t>
            </a:r>
            <a:r>
              <a:rPr lang="id-ID" sz="3600" b="1" dirty="0" smtClean="0"/>
              <a:t>panjang</a:t>
            </a:r>
            <a:r>
              <a:rPr lang="id-ID" sz="3600" b="1" dirty="0" smtClean="0">
                <a:solidFill>
                  <a:schemeClr val="bg1"/>
                </a:solidFill>
              </a:rPr>
              <a:t>, </a:t>
            </a:r>
            <a:r>
              <a:rPr lang="id-ID" sz="3600" b="1" dirty="0" smtClean="0"/>
              <a:t>lebar</a:t>
            </a:r>
            <a:r>
              <a:rPr lang="id-ID" sz="3600" b="1" dirty="0" smtClean="0">
                <a:solidFill>
                  <a:schemeClr val="bg1"/>
                </a:solidFill>
              </a:rPr>
              <a:t>, dan </a:t>
            </a:r>
            <a:r>
              <a:rPr lang="id-ID" sz="3600" b="1" dirty="0" smtClean="0"/>
              <a:t>tinggi</a:t>
            </a:r>
            <a:r>
              <a:rPr lang="id-ID" sz="3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sz="3600" b="1" dirty="0" smtClean="0">
                <a:solidFill>
                  <a:srgbClr val="FFFF00"/>
                </a:solidFill>
              </a:rPr>
              <a:t>5. Ruang: </a:t>
            </a:r>
            <a:r>
              <a:rPr lang="id-ID" sz="3600" b="1" dirty="0" smtClean="0">
                <a:solidFill>
                  <a:schemeClr val="bg1"/>
                </a:solidFill>
              </a:rPr>
              <a:t>Unsur yang mempunyai </a:t>
            </a:r>
            <a:r>
              <a:rPr lang="id-ID" sz="3600" b="1" dirty="0" smtClean="0"/>
              <a:t>dua sifat</a:t>
            </a:r>
            <a:r>
              <a:rPr lang="id-ID" sz="3600" b="1" dirty="0" smtClean="0">
                <a:solidFill>
                  <a:schemeClr val="bg1"/>
                </a:solidFill>
              </a:rPr>
              <a:t>, yaitu </a:t>
            </a:r>
            <a:r>
              <a:rPr lang="id-ID" sz="3600" b="1" dirty="0" smtClean="0"/>
              <a:t>semu (dua dimensi) </a:t>
            </a:r>
            <a:r>
              <a:rPr lang="id-ID" sz="3600" b="1" dirty="0" smtClean="0">
                <a:solidFill>
                  <a:schemeClr val="bg1"/>
                </a:solidFill>
              </a:rPr>
              <a:t>dan </a:t>
            </a:r>
            <a:r>
              <a:rPr lang="id-ID" sz="3600" b="1" dirty="0" smtClean="0"/>
              <a:t>nyata (tiga dimensi)</a:t>
            </a:r>
            <a:r>
              <a:rPr lang="id-ID" sz="3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sz="3600" b="1" dirty="0" smtClean="0">
                <a:solidFill>
                  <a:srgbClr val="FFFF00"/>
                </a:solidFill>
              </a:rPr>
              <a:t>6. Warna: </a:t>
            </a:r>
            <a:r>
              <a:rPr lang="id-ID" sz="3600" b="1" dirty="0" smtClean="0">
                <a:solidFill>
                  <a:schemeClr val="bg1"/>
                </a:solidFill>
              </a:rPr>
              <a:t>Unsur yang membuat sebuah </a:t>
            </a:r>
            <a:r>
              <a:rPr lang="id-ID" sz="3600" b="1" dirty="0" smtClean="0"/>
              <a:t>karya</a:t>
            </a:r>
            <a:r>
              <a:rPr lang="id-ID" sz="3600" b="1" dirty="0" smtClean="0">
                <a:solidFill>
                  <a:schemeClr val="bg1"/>
                </a:solidFill>
              </a:rPr>
              <a:t> menjadi lebih </a:t>
            </a:r>
            <a:r>
              <a:rPr lang="id-ID" sz="3600" b="1" dirty="0" smtClean="0"/>
              <a:t>indah</a:t>
            </a:r>
            <a:r>
              <a:rPr lang="id-ID" sz="3600" b="1" dirty="0" smtClean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903335" y="2004661"/>
            <a:ext cx="2602675" cy="4370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8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5"/>
    </mc:Choice>
    <mc:Fallback xmlns="">
      <p:transition spd="slow" advTm="17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203200" y="262708"/>
            <a:ext cx="9144000" cy="6011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516" y="877732"/>
            <a:ext cx="2071901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endParaRPr 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510" y="638945"/>
            <a:ext cx="7703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00" b="1" dirty="0" smtClean="0">
                <a:solidFill>
                  <a:srgbClr val="FFFF00"/>
                </a:solidFill>
              </a:rPr>
              <a:t>7. Tekstur: </a:t>
            </a:r>
            <a:r>
              <a:rPr lang="id-ID" sz="3300" b="1" dirty="0" smtClean="0">
                <a:solidFill>
                  <a:schemeClr val="bg1"/>
                </a:solidFill>
              </a:rPr>
              <a:t>Unsur yang menunjukkan sifat dari sebuah benda, seperti </a:t>
            </a:r>
            <a:r>
              <a:rPr lang="id-ID" sz="3300" b="1" dirty="0" smtClean="0"/>
              <a:t>licin</a:t>
            </a:r>
            <a:r>
              <a:rPr lang="id-ID" sz="3300" b="1" dirty="0" smtClean="0">
                <a:solidFill>
                  <a:schemeClr val="bg1"/>
                </a:solidFill>
              </a:rPr>
              <a:t> dan </a:t>
            </a:r>
            <a:r>
              <a:rPr lang="id-ID" sz="3300" b="1" dirty="0" smtClean="0"/>
              <a:t>kasar</a:t>
            </a:r>
            <a:r>
              <a:rPr lang="id-ID" sz="3300" b="1" dirty="0" smtClean="0">
                <a:solidFill>
                  <a:schemeClr val="bg1"/>
                </a:solidFill>
              </a:rPr>
              <a:t>. Ada tekstur </a:t>
            </a:r>
            <a:r>
              <a:rPr lang="id-ID" sz="3300" b="1" dirty="0" smtClean="0"/>
              <a:t>semu</a:t>
            </a:r>
            <a:r>
              <a:rPr lang="id-ID" sz="3300" b="1" dirty="0" smtClean="0">
                <a:solidFill>
                  <a:schemeClr val="bg1"/>
                </a:solidFill>
              </a:rPr>
              <a:t> dan </a:t>
            </a:r>
            <a:r>
              <a:rPr lang="id-ID" sz="3300" b="1" dirty="0" smtClean="0"/>
              <a:t>nyata</a:t>
            </a:r>
            <a:r>
              <a:rPr lang="id-ID" sz="33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sz="3300" b="1" dirty="0" smtClean="0">
                <a:solidFill>
                  <a:srgbClr val="FFFF00"/>
                </a:solidFill>
              </a:rPr>
              <a:t>8. Gelap dan Terang: </a:t>
            </a:r>
            <a:r>
              <a:rPr lang="id-ID" sz="3300" b="1" dirty="0" smtClean="0">
                <a:solidFill>
                  <a:schemeClr val="bg1"/>
                </a:solidFill>
              </a:rPr>
              <a:t>Unsur penting yang dapat membuat sebuah </a:t>
            </a:r>
            <a:r>
              <a:rPr lang="id-ID" sz="3300" b="1" dirty="0" smtClean="0"/>
              <a:t>karya</a:t>
            </a:r>
            <a:r>
              <a:rPr lang="id-ID" sz="3300" b="1" dirty="0" smtClean="0">
                <a:solidFill>
                  <a:schemeClr val="bg1"/>
                </a:solidFill>
              </a:rPr>
              <a:t> menjadi </a:t>
            </a:r>
            <a:r>
              <a:rPr lang="id-ID" sz="3300" b="1" dirty="0" smtClean="0"/>
              <a:t>lebih seimbang</a:t>
            </a:r>
            <a:r>
              <a:rPr lang="id-ID" sz="33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sz="3300" b="1" dirty="0" smtClean="0">
                <a:solidFill>
                  <a:srgbClr val="FFFF00"/>
                </a:solidFill>
              </a:rPr>
              <a:t>9. Nilai: </a:t>
            </a:r>
            <a:r>
              <a:rPr lang="id-ID" sz="3300" b="1" dirty="0" smtClean="0">
                <a:solidFill>
                  <a:schemeClr val="bg1"/>
                </a:solidFill>
              </a:rPr>
              <a:t>Unsur yang berkaitan dengan seberapa besar </a:t>
            </a:r>
            <a:r>
              <a:rPr lang="id-ID" sz="3300" b="1" dirty="0" smtClean="0"/>
              <a:t>kekuatan warna </a:t>
            </a:r>
            <a:r>
              <a:rPr lang="id-ID" sz="3300" b="1" dirty="0" smtClean="0">
                <a:solidFill>
                  <a:schemeClr val="bg1"/>
                </a:solidFill>
              </a:rPr>
              <a:t>pada karya seni rupa.</a:t>
            </a:r>
            <a:endParaRPr lang="en-US" sz="33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903335" y="2004661"/>
            <a:ext cx="2602675" cy="4370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5"/>
    </mc:Choice>
    <mc:Fallback xmlns="">
      <p:transition spd="slow" advTm="2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7" y="1496798"/>
            <a:ext cx="7568123" cy="4668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0805" y="1835759"/>
            <a:ext cx="4263386" cy="543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1896" y="2502609"/>
            <a:ext cx="6854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id-ID" sz="3600" b="1" dirty="0" smtClean="0"/>
              <a:t>Prinsip seni rupa menjadi pedoman untuk </a:t>
            </a:r>
            <a:r>
              <a:rPr lang="id-ID" sz="3600" b="1" dirty="0" smtClean="0">
                <a:solidFill>
                  <a:schemeClr val="accent2"/>
                </a:solidFill>
              </a:rPr>
              <a:t>membuat</a:t>
            </a:r>
            <a:r>
              <a:rPr lang="id-ID" sz="3600" b="1" dirty="0" smtClean="0"/>
              <a:t>, </a:t>
            </a:r>
            <a:r>
              <a:rPr lang="id-ID" sz="3600" b="1" dirty="0" smtClean="0">
                <a:solidFill>
                  <a:schemeClr val="accent2"/>
                </a:solidFill>
              </a:rPr>
              <a:t>menyusun</a:t>
            </a:r>
            <a:r>
              <a:rPr lang="id-ID" sz="3600" b="1" dirty="0" smtClean="0"/>
              <a:t>,dan </a:t>
            </a:r>
            <a:r>
              <a:rPr lang="id-ID" sz="3600" b="1" dirty="0" smtClean="0">
                <a:solidFill>
                  <a:schemeClr val="accent2"/>
                </a:solidFill>
              </a:rPr>
              <a:t>mengatur</a:t>
            </a:r>
            <a:r>
              <a:rPr lang="id-ID" sz="3600" b="1" dirty="0" smtClean="0"/>
              <a:t> berbagai unsur sehingga membentuk sebuah </a:t>
            </a:r>
            <a:r>
              <a:rPr lang="id-ID" sz="3600" b="1" dirty="0" smtClean="0">
                <a:solidFill>
                  <a:schemeClr val="accent2"/>
                </a:solidFill>
              </a:rPr>
              <a:t>karya seni yang indah</a:t>
            </a:r>
            <a:r>
              <a:rPr lang="id-ID" sz="3600" b="1" dirty="0" smtClean="0"/>
              <a:t>.</a:t>
            </a:r>
            <a:endParaRPr lang="en-US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1404" y="253854"/>
            <a:ext cx="9735176" cy="888459"/>
            <a:chOff x="91404" y="253854"/>
            <a:chExt cx="9735176" cy="8884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4" y="253854"/>
              <a:ext cx="9270759" cy="88845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17600" y="336783"/>
              <a:ext cx="8708980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733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3733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Mengenal</a:t>
              </a:r>
              <a:r>
                <a:rPr lang="en-US" sz="3733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id-ID" sz="3733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Unsur dan Prinsip Seni Rupa</a:t>
              </a:r>
              <a:endParaRPr lang="en-US" sz="3733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311">
            <a:off x="449144" y="1447184"/>
            <a:ext cx="1696999" cy="492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349747" y="2622175"/>
            <a:ext cx="3748123" cy="3675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762868"/>
      </p:ext>
    </p:extLst>
  </p:cSld>
  <p:clrMapOvr>
    <a:masterClrMapping/>
  </p:clrMapOvr>
  <p:transition spd="med" advTm="1092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95996"/>
            <a:ext cx="2376152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333" b="1" dirty="0" smtClean="0"/>
              <a:t>A. Kesatuan</a:t>
            </a:r>
            <a:endParaRPr lang="en-US" sz="333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848" y="1319160"/>
            <a:ext cx="5212915" cy="138499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Kesatuan unsur-unsur dapat menghasilkan sebuah komposisi yang </a:t>
            </a:r>
            <a:r>
              <a:rPr lang="id-ID" sz="2800" b="1" dirty="0" smtClean="0">
                <a:solidFill>
                  <a:srgbClr val="FF0000"/>
                </a:solidFill>
              </a:rPr>
              <a:t>indah</a:t>
            </a:r>
            <a:r>
              <a:rPr lang="id-ID" sz="2800" b="1" dirty="0" smtClean="0"/>
              <a:t>, </a:t>
            </a:r>
            <a:r>
              <a:rPr lang="id-ID" sz="2800" b="1" dirty="0" smtClean="0">
                <a:solidFill>
                  <a:srgbClr val="FF0000"/>
                </a:solidFill>
              </a:rPr>
              <a:t>serasi</a:t>
            </a:r>
            <a:r>
              <a:rPr lang="id-ID" sz="2800" b="1" dirty="0" smtClean="0"/>
              <a:t>, dan </a:t>
            </a:r>
            <a:r>
              <a:rPr lang="id-ID" sz="2800" b="1" dirty="0" smtClean="0">
                <a:solidFill>
                  <a:srgbClr val="FF0000"/>
                </a:solidFill>
              </a:rPr>
              <a:t>menarik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08235" y="1319159"/>
            <a:ext cx="5211881" cy="1384995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Prinsip kesatuan mengutamakan pada </a:t>
            </a:r>
            <a:r>
              <a:rPr lang="id-ID" sz="2800" b="1" dirty="0" smtClean="0">
                <a:solidFill>
                  <a:srgbClr val="FF0000"/>
                </a:solidFill>
              </a:rPr>
              <a:t>komposisi objek</a:t>
            </a:r>
            <a:r>
              <a:rPr lang="id-ID" sz="2800" b="1" dirty="0" smtClean="0"/>
              <a:t> yang diatur secara </a:t>
            </a:r>
            <a:r>
              <a:rPr lang="id-ID" sz="2800" b="1" dirty="0" smtClean="0">
                <a:solidFill>
                  <a:srgbClr val="FF0000"/>
                </a:solidFill>
              </a:rPr>
              <a:t>berdekatan</a:t>
            </a:r>
            <a:r>
              <a:rPr lang="id-ID" sz="2800" b="1" dirty="0" smtClean="0"/>
              <a:t>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4388"/>
            <a:ext cx="4263386" cy="54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933" b="1" dirty="0" smtClean="0"/>
              <a:t>2. Prinsip Seni Rupa</a:t>
            </a:r>
            <a:endParaRPr lang="en-US" sz="2933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4" r="1"/>
          <a:stretch/>
        </p:blipFill>
        <p:spPr>
          <a:xfrm>
            <a:off x="7143780" y="2823983"/>
            <a:ext cx="3378259" cy="18814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9" r="59764"/>
          <a:stretch/>
        </p:blipFill>
        <p:spPr>
          <a:xfrm>
            <a:off x="1177142" y="2904558"/>
            <a:ext cx="3312420" cy="180084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69699" y="4865825"/>
            <a:ext cx="5204064" cy="12328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fi-FI" sz="2300" dirty="0" smtClean="0">
                <a:solidFill>
                  <a:schemeClr val="tx1"/>
                </a:solidFill>
                <a:cs typeface="Arial" pitchFamily="34" charset="0"/>
              </a:rPr>
              <a:t>Kesatuan yang baik karena</a:t>
            </a:r>
            <a:r>
              <a:rPr lang="id-ID" sz="23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300" dirty="0" smtClean="0">
                <a:solidFill>
                  <a:schemeClr val="tx1"/>
                </a:solidFill>
                <a:cs typeface="Arial" pitchFamily="34" charset="0"/>
              </a:rPr>
              <a:t>kedua objek memiliki</a:t>
            </a:r>
            <a:r>
              <a:rPr lang="id-ID" sz="23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300" dirty="0" smtClean="0">
                <a:solidFill>
                  <a:schemeClr val="tx1"/>
                </a:solidFill>
                <a:cs typeface="Arial" pitchFamily="34" charset="0"/>
              </a:rPr>
              <a:t>keterikatan satu sama lain.</a:t>
            </a:r>
            <a:endParaRPr lang="en-US" sz="23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8235" y="4865825"/>
            <a:ext cx="5211881" cy="12328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fi-FI" sz="2300" dirty="0" smtClean="0">
                <a:solidFill>
                  <a:schemeClr val="tx1"/>
                </a:solidFill>
                <a:cs typeface="Arial" pitchFamily="34" charset="0"/>
              </a:rPr>
              <a:t>Kesatuan yang kurang baik</a:t>
            </a:r>
            <a:r>
              <a:rPr lang="id-ID" sz="23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300" dirty="0" smtClean="0">
                <a:solidFill>
                  <a:schemeClr val="tx1"/>
                </a:solidFill>
                <a:cs typeface="Arial" pitchFamily="34" charset="0"/>
              </a:rPr>
              <a:t>karena kedua objek tidak</a:t>
            </a:r>
            <a:r>
              <a:rPr lang="id-ID" sz="23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300" dirty="0" smtClean="0">
                <a:solidFill>
                  <a:schemeClr val="tx1"/>
                </a:solidFill>
                <a:cs typeface="Arial" pitchFamily="34" charset="0"/>
              </a:rPr>
              <a:t>memiliki keterikatan, misalnya</a:t>
            </a:r>
            <a:r>
              <a:rPr lang="id-ID" sz="23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i-FI" sz="2300" dirty="0" smtClean="0">
                <a:solidFill>
                  <a:schemeClr val="tx1"/>
                </a:solidFill>
                <a:cs typeface="Arial" pitchFamily="34" charset="0"/>
              </a:rPr>
              <a:t>teko dan ember</a:t>
            </a:r>
            <a:r>
              <a:rPr lang="id-ID" sz="23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en-US" sz="23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262468"/>
      </p:ext>
    </p:extLst>
  </p:cSld>
  <p:clrMapOvr>
    <a:masterClrMapping/>
  </p:clrMapOvr>
  <p:transition spd="med" advTm="3279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  <p:bldP spid="14" grpId="0" animBg="1"/>
      <p:bldP spid="18" grpId="0" build="p" animBg="1"/>
      <p:bldP spid="19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4|2.3|2.3|1.6|1.5|2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6|2.1|2.2|3.9|2.9|2.9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0.9|0.8|1.3|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9|1.1|0.7|4.2|0.8|6.4|1.1|0.9|5|1.5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1|3|1.3|2.7|1.2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3|1.2|2.7|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9|1.6|1.1|5|1|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0.9|2.8|1|4.5|3.1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.8|1.6|1|6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3|1.8|5.4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3|0.9|2.7|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0.8|0.8|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4|1.9|2.4|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4|5.8|2|1.1|3|1.2|12.1|1.5|13.8|5.7|2.2|5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3|3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2|3.9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7|7.6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|1.3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.3|5.1|1.8|1.2|1.5|4|1.2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6.6|0.8|3.7|1.1|6.4|3.2|1.1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1019</Words>
  <Application>Microsoft Office PowerPoint</Application>
  <PresentationFormat>Widescreen</PresentationFormat>
  <Paragraphs>119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Fan Heiti Std B</vt:lpstr>
      <vt:lpstr>ＭＳ Ｐゴシック</vt:lpstr>
      <vt:lpstr>Arial</vt:lpstr>
      <vt:lpstr>Calibri</vt:lpstr>
      <vt:lpstr>Calibri Light</vt:lpstr>
      <vt:lpstr>Montserrat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Ayo, perhatikan  unsur-unsur seni rupa!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Nur Alivia Arianda</cp:lastModifiedBy>
  <cp:revision>75</cp:revision>
  <dcterms:created xsi:type="dcterms:W3CDTF">2022-11-27T03:40:33Z</dcterms:created>
  <dcterms:modified xsi:type="dcterms:W3CDTF">2022-12-09T09:21:59Z</dcterms:modified>
</cp:coreProperties>
</file>