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3"/>
  </p:notesMasterIdLst>
  <p:sldIdLst>
    <p:sldId id="258" r:id="rId3"/>
    <p:sldId id="262" r:id="rId4"/>
    <p:sldId id="263" r:id="rId5"/>
    <p:sldId id="264" r:id="rId6"/>
    <p:sldId id="334" r:id="rId7"/>
    <p:sldId id="325" r:id="rId8"/>
    <p:sldId id="335" r:id="rId9"/>
    <p:sldId id="327" r:id="rId10"/>
    <p:sldId id="336" r:id="rId11"/>
    <p:sldId id="332" r:id="rId12"/>
    <p:sldId id="337" r:id="rId13"/>
    <p:sldId id="338" r:id="rId14"/>
    <p:sldId id="305" r:id="rId15"/>
    <p:sldId id="333" r:id="rId16"/>
    <p:sldId id="340" r:id="rId17"/>
    <p:sldId id="341" r:id="rId18"/>
    <p:sldId id="342" r:id="rId19"/>
    <p:sldId id="343" r:id="rId20"/>
    <p:sldId id="344" r:id="rId21"/>
    <p:sldId id="345" r:id="rId2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000"/>
    <a:srgbClr val="33CC33"/>
    <a:srgbClr val="BFD101"/>
    <a:srgbClr val="B2D34E"/>
    <a:srgbClr val="C9C011"/>
    <a:srgbClr val="00C0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2584" autoAdjust="0"/>
  </p:normalViewPr>
  <p:slideViewPr>
    <p:cSldViewPr>
      <p:cViewPr varScale="1">
        <p:scale>
          <a:sx n="98" d="100"/>
          <a:sy n="98" d="100"/>
        </p:scale>
        <p:origin x="57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FB6CB9-FC61-42C7-AB0E-E239B60C3C51}" type="datetimeFigureOut">
              <a:rPr lang="en-US" smtClean="0"/>
              <a:t>1/8/2023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8EA237-A359-4CC0-951A-F3A14D13D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9076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EA237-A359-4CC0-951A-F3A14D13DA2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1389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gambar</a:t>
            </a:r>
            <a:r>
              <a:rPr lang="en-US" dirty="0" smtClean="0"/>
              <a:t> </a:t>
            </a:r>
            <a:r>
              <a:rPr lang="en-US" dirty="0" err="1" smtClean="0"/>
              <a:t>cantumkan</a:t>
            </a:r>
            <a:r>
              <a:rPr lang="en-US" dirty="0" smtClean="0"/>
              <a:t> </a:t>
            </a:r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gambar</a:t>
            </a:r>
            <a:r>
              <a:rPr lang="en-US" dirty="0" smtClean="0"/>
              <a:t> </a:t>
            </a:r>
            <a:r>
              <a:rPr lang="en-US" dirty="0" err="1" smtClean="0"/>
              <a:t>dgn</a:t>
            </a:r>
            <a:r>
              <a:rPr lang="en-US" dirty="0" smtClean="0"/>
              <a:t> </a:t>
            </a:r>
            <a:r>
              <a:rPr lang="en-US" dirty="0" err="1" smtClean="0"/>
              <a:t>ukuran</a:t>
            </a:r>
            <a:r>
              <a:rPr lang="en-US" dirty="0" smtClean="0"/>
              <a:t> font 10pt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EA237-A359-4CC0-951A-F3A14D13DA2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939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099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 smtClean="0"/>
              <a:t>1/8/2023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80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 smtClean="0"/>
              <a:t>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3962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 smtClean="0"/>
              <a:t>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920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97894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57802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8729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 smtClean="0"/>
              <a:t>1/8/2023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181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 smtClean="0"/>
              <a:t>1/8/2023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278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 smtClean="0"/>
              <a:t>1/8/2023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169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 smtClean="0"/>
              <a:t>1/8/2023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781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 smtClean="0"/>
              <a:t>1/8/2023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003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325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32198"/>
            <a:ext cx="9144000" cy="530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69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80" cy="5143500"/>
          </a:xfrm>
          <a:prstGeom prst="rect">
            <a:avLst/>
          </a:prstGeom>
        </p:spPr>
      </p:pic>
      <p:cxnSp>
        <p:nvCxnSpPr>
          <p:cNvPr id="9" name="直線コネクタ 9"/>
          <p:cNvCxnSpPr/>
          <p:nvPr/>
        </p:nvCxnSpPr>
        <p:spPr>
          <a:xfrm>
            <a:off x="4572000" y="2876550"/>
            <a:ext cx="3733800" cy="0"/>
          </a:xfrm>
          <a:prstGeom prst="line">
            <a:avLst/>
          </a:prstGeom>
          <a:noFill/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headEnd type="oval"/>
            <a:tailEnd type="oval"/>
          </a:ln>
          <a:effectLst/>
        </p:spPr>
      </p:cxnSp>
      <p:sp>
        <p:nvSpPr>
          <p:cNvPr id="10" name="タイトル 1"/>
          <p:cNvSpPr txBox="1">
            <a:spLocks/>
          </p:cNvSpPr>
          <p:nvPr/>
        </p:nvSpPr>
        <p:spPr>
          <a:xfrm>
            <a:off x="3810000" y="1336846"/>
            <a:ext cx="5073868" cy="469019"/>
          </a:xfrm>
          <a:prstGeom prst="rect">
            <a:avLst/>
          </a:prstGeom>
        </p:spPr>
        <p:txBody>
          <a:bodyPr lIns="68580" tIns="34290" rIns="68580" bIns="34290" anchor="b"/>
          <a:lstStyle>
            <a:lvl1pPr algn="ctr" defTabSz="914400" rtl="0" eaLnBrk="1" latinLnBrk="0" hangingPunct="1">
              <a:spcBef>
                <a:spcPct val="0"/>
              </a:spcBef>
              <a:buNone/>
              <a:defRPr sz="9600" kern="1200" spc="15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632713">
              <a:defRPr/>
            </a:pPr>
            <a:r>
              <a:rPr kumimoji="1" lang="en-US" altLang="ja-JP" sz="3200" b="1" spc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MEDIA MENGAJAR</a:t>
            </a:r>
            <a:endParaRPr kumimoji="1" lang="ja-JP" altLang="en-US" sz="3200" b="1" spc="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07065" y="3018279"/>
            <a:ext cx="2079737" cy="31547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UNTUK </a:t>
            </a:r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SD/MI 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KELAS </a:t>
            </a:r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5</a:t>
            </a:r>
            <a:endParaRPr lang="id-ID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Cube 12"/>
          <p:cNvSpPr/>
          <p:nvPr/>
        </p:nvSpPr>
        <p:spPr>
          <a:xfrm>
            <a:off x="1784949" y="895350"/>
            <a:ext cx="2329851" cy="3287686"/>
          </a:xfrm>
          <a:prstGeom prst="cube">
            <a:avLst>
              <a:gd name="adj" fmla="val 3711"/>
            </a:avLst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テキスト プレースホルダー 11"/>
          <p:cNvSpPr txBox="1">
            <a:spLocks/>
          </p:cNvSpPr>
          <p:nvPr/>
        </p:nvSpPr>
        <p:spPr>
          <a:xfrm>
            <a:off x="4081130" y="1777335"/>
            <a:ext cx="4495800" cy="718215"/>
          </a:xfrm>
          <a:prstGeom prst="rect">
            <a:avLst/>
          </a:prstGeom>
        </p:spPr>
        <p:txBody>
          <a:bodyPr anchor="t">
            <a:noAutofit/>
          </a:bodyPr>
          <a:lstStyle>
            <a:lvl1pPr marL="342900" indent="-342900" algn="ct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0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n-US" sz="2800" b="1" dirty="0" err="1" smtClean="0">
                <a:solidFill>
                  <a:srgbClr val="33CC33"/>
                </a:solidFill>
                <a:cs typeface="Arial" pitchFamily="34" charset="0"/>
              </a:rPr>
              <a:t>Pendidikan</a:t>
            </a:r>
            <a:r>
              <a:rPr lang="en-US" sz="2800" b="1" dirty="0" smtClean="0">
                <a:solidFill>
                  <a:srgbClr val="33CC33"/>
                </a:solidFill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33CC33"/>
                </a:solidFill>
                <a:cs typeface="Arial" pitchFamily="34" charset="0"/>
              </a:rPr>
              <a:t>Jasmani</a:t>
            </a:r>
            <a:r>
              <a:rPr lang="en-US" sz="2800" b="1" dirty="0" smtClean="0">
                <a:solidFill>
                  <a:srgbClr val="33CC33"/>
                </a:solidFill>
                <a:cs typeface="Arial" pitchFamily="34" charset="0"/>
              </a:rPr>
              <a:t>, </a:t>
            </a:r>
            <a:r>
              <a:rPr lang="en-US" sz="2800" b="1" dirty="0" err="1" smtClean="0">
                <a:solidFill>
                  <a:srgbClr val="33CC33"/>
                </a:solidFill>
                <a:cs typeface="Arial" pitchFamily="34" charset="0"/>
              </a:rPr>
              <a:t>Olahraga</a:t>
            </a:r>
            <a:r>
              <a:rPr lang="en-US" sz="2800" b="1" dirty="0" smtClean="0">
                <a:solidFill>
                  <a:srgbClr val="33CC33"/>
                </a:solidFill>
                <a:cs typeface="Arial" pitchFamily="34" charset="0"/>
              </a:rPr>
              <a:t>, </a:t>
            </a:r>
            <a:r>
              <a:rPr lang="en-US" sz="2800" b="1" dirty="0" err="1" smtClean="0">
                <a:solidFill>
                  <a:srgbClr val="33CC33"/>
                </a:solidFill>
                <a:cs typeface="Arial" pitchFamily="34" charset="0"/>
              </a:rPr>
              <a:t>dan</a:t>
            </a:r>
            <a:r>
              <a:rPr lang="en-US" sz="2800" b="1" dirty="0" smtClean="0">
                <a:solidFill>
                  <a:srgbClr val="33CC33"/>
                </a:solidFill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33CC33"/>
                </a:solidFill>
                <a:cs typeface="Arial" pitchFamily="34" charset="0"/>
              </a:rPr>
              <a:t>Kesehatan</a:t>
            </a:r>
            <a:endParaRPr lang="en-US" sz="2800" b="1" dirty="0" smtClean="0">
              <a:solidFill>
                <a:srgbClr val="33CC33"/>
              </a:solidFill>
              <a:cs typeface="Arial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415" y="971550"/>
            <a:ext cx="2292185" cy="3211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71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600"/>
                            </p:stCondLst>
                            <p:childTnLst>
                              <p:par>
                                <p:cTn id="1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605" y="1885950"/>
            <a:ext cx="4774327" cy="276051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5222" y="133350"/>
            <a:ext cx="61317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66725" algn="l"/>
              </a:tabLst>
            </a:pPr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4. </a:t>
            </a:r>
            <a:r>
              <a:rPr lang="en-US" sz="2800" b="1" dirty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	</a:t>
            </a:r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Cara </a:t>
            </a:r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Berlari</a:t>
            </a:r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Menuju</a:t>
            </a:r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Tempat</a:t>
            </a:r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Hinggap</a:t>
            </a:r>
            <a:endParaRPr lang="en-US" sz="2800" b="1" dirty="0">
              <a:solidFill>
                <a:srgbClr val="00B0F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690716"/>
            <a:ext cx="777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permainan</a:t>
            </a:r>
            <a:r>
              <a:rPr lang="en-US" sz="2400" dirty="0"/>
              <a:t> </a:t>
            </a:r>
            <a:r>
              <a:rPr lang="en-US" sz="2400" dirty="0" err="1"/>
              <a:t>kasti</a:t>
            </a:r>
            <a:r>
              <a:rPr lang="en-US" sz="2400" dirty="0"/>
              <a:t>, </a:t>
            </a:r>
            <a:r>
              <a:rPr lang="en-US" sz="2400" dirty="0" err="1"/>
              <a:t>pemain</a:t>
            </a:r>
            <a:r>
              <a:rPr lang="en-US" sz="2400" dirty="0"/>
              <a:t> </a:t>
            </a:r>
            <a:r>
              <a:rPr lang="en-US" sz="2400" dirty="0" err="1"/>
              <a:t>harus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berlari</a:t>
            </a:r>
            <a:r>
              <a:rPr lang="en-US" sz="2400" dirty="0"/>
              <a:t> </a:t>
            </a:r>
            <a:r>
              <a:rPr lang="en-US" sz="2400" dirty="0" err="1"/>
              <a:t>cepat</a:t>
            </a:r>
            <a:r>
              <a:rPr lang="en-US" sz="2400" dirty="0"/>
              <a:t>, </a:t>
            </a:r>
            <a:r>
              <a:rPr lang="en-US" sz="2400" dirty="0" err="1"/>
              <a:t>memahami</a:t>
            </a:r>
            <a:r>
              <a:rPr lang="en-US" sz="2400" dirty="0"/>
              <a:t> </a:t>
            </a:r>
            <a:r>
              <a:rPr lang="en-US" sz="2400" dirty="0" err="1"/>
              <a:t>rute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berlari</a:t>
            </a:r>
            <a:r>
              <a:rPr lang="en-US" sz="2400" dirty="0"/>
              <a:t>,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pandai</a:t>
            </a:r>
            <a:r>
              <a:rPr lang="en-US" sz="2400" dirty="0"/>
              <a:t> </a:t>
            </a:r>
            <a:r>
              <a:rPr lang="en-US" sz="2400" dirty="0" err="1"/>
              <a:t>membaca</a:t>
            </a:r>
            <a:r>
              <a:rPr lang="en-US" sz="2400" dirty="0"/>
              <a:t> </a:t>
            </a:r>
            <a:r>
              <a:rPr lang="en-US" sz="2400" dirty="0" err="1"/>
              <a:t>keadaan</a:t>
            </a:r>
            <a:r>
              <a:rPr lang="en-US" sz="2400" dirty="0"/>
              <a:t> </a:t>
            </a:r>
            <a:r>
              <a:rPr lang="en-US" sz="2400" dirty="0" err="1"/>
              <a:t>sekitar</a:t>
            </a:r>
            <a:r>
              <a:rPr lang="en-US" sz="2400" dirty="0"/>
              <a:t>. </a:t>
            </a:r>
            <a:endParaRPr lang="en-US" sz="2400" dirty="0" smtClean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4683" y="1962150"/>
            <a:ext cx="459931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Hal </a:t>
            </a:r>
            <a:r>
              <a:rPr lang="en-US" sz="2400" dirty="0" err="1"/>
              <a:t>ini</a:t>
            </a:r>
            <a:r>
              <a:rPr lang="en-US" sz="2400" dirty="0"/>
              <a:t> </a:t>
            </a:r>
            <a:r>
              <a:rPr lang="en-US" sz="2400" dirty="0" err="1"/>
              <a:t>karena</a:t>
            </a:r>
            <a:r>
              <a:rPr lang="en-US" sz="2400" dirty="0"/>
              <a:t> </a:t>
            </a:r>
            <a:r>
              <a:rPr lang="en-US" sz="2400" dirty="0" err="1"/>
              <a:t>seorang</a:t>
            </a:r>
            <a:r>
              <a:rPr lang="en-US" sz="2400" dirty="0"/>
              <a:t> </a:t>
            </a:r>
            <a:r>
              <a:rPr lang="en-US" sz="2400" dirty="0" err="1"/>
              <a:t>pemain</a:t>
            </a:r>
            <a:r>
              <a:rPr lang="en-US" sz="2400" dirty="0"/>
              <a:t> </a:t>
            </a:r>
            <a:r>
              <a:rPr lang="en-US" sz="2400" dirty="0" err="1"/>
              <a:t>harus</a:t>
            </a:r>
            <a:r>
              <a:rPr lang="en-US" sz="2400" dirty="0"/>
              <a:t> </a:t>
            </a:r>
            <a:r>
              <a:rPr lang="en-US" sz="2400" dirty="0" err="1"/>
              <a:t>berlari</a:t>
            </a:r>
            <a:r>
              <a:rPr lang="en-US" sz="2400" dirty="0"/>
              <a:t> </a:t>
            </a:r>
            <a:r>
              <a:rPr lang="en-US" sz="2400" dirty="0" err="1"/>
              <a:t>ke</a:t>
            </a:r>
            <a:r>
              <a:rPr lang="en-US" sz="2400" dirty="0"/>
              <a:t> </a:t>
            </a:r>
            <a:r>
              <a:rPr lang="en-US" sz="2400" dirty="0" err="1"/>
              <a:t>tempat</a:t>
            </a:r>
            <a:r>
              <a:rPr lang="en-US" sz="2400" dirty="0"/>
              <a:t> </a:t>
            </a:r>
            <a:r>
              <a:rPr lang="en-US" sz="2400" dirty="0" err="1"/>
              <a:t>hinggap</a:t>
            </a:r>
            <a:r>
              <a:rPr lang="en-US" sz="2400" dirty="0"/>
              <a:t> </a:t>
            </a:r>
            <a:r>
              <a:rPr lang="en-US" sz="2400" dirty="0" err="1"/>
              <a:t>setelah</a:t>
            </a:r>
            <a:r>
              <a:rPr lang="en-US" sz="2400" dirty="0"/>
              <a:t> </a:t>
            </a:r>
            <a:r>
              <a:rPr lang="en-US" sz="2400" dirty="0" err="1"/>
              <a:t>memukul</a:t>
            </a:r>
            <a:r>
              <a:rPr lang="en-US" sz="2400" dirty="0"/>
              <a:t> bola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berlari</a:t>
            </a:r>
            <a:r>
              <a:rPr lang="en-US" sz="2400" dirty="0"/>
              <a:t> agar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terkena</a:t>
            </a:r>
            <a:r>
              <a:rPr lang="en-US" sz="2400" dirty="0"/>
              <a:t> </a:t>
            </a:r>
            <a:r>
              <a:rPr lang="en-US" sz="2400" dirty="0" err="1"/>
              <a:t>lemparan</a:t>
            </a:r>
            <a:r>
              <a:rPr lang="en-US" sz="2400" dirty="0"/>
              <a:t> bola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pihak</a:t>
            </a:r>
            <a:r>
              <a:rPr lang="en-US" sz="2400" dirty="0"/>
              <a:t> </a:t>
            </a:r>
            <a:r>
              <a:rPr lang="en-US" sz="2400" dirty="0" err="1"/>
              <a:t>lawan</a:t>
            </a:r>
            <a:r>
              <a:rPr lang="en-US" sz="2400" dirty="0"/>
              <a:t>. </a:t>
            </a:r>
            <a:endParaRPr lang="en-US" sz="2400" dirty="0" smtClean="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36090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488458"/>
            <a:ext cx="2477003" cy="306722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8161" y="611218"/>
            <a:ext cx="2775418" cy="300398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1000" y="87997"/>
            <a:ext cx="47339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631825" algn="l"/>
              </a:tabLst>
            </a:pPr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Berikut</a:t>
            </a:r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variasi</a:t>
            </a:r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gerakan</a:t>
            </a:r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berlari</a:t>
            </a:r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endParaRPr lang="en-US" sz="2800" b="1" dirty="0">
              <a:solidFill>
                <a:srgbClr val="00B0F0"/>
              </a:solidFill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74764" y="3555686"/>
            <a:ext cx="4625836" cy="922024"/>
            <a:chOff x="946427" y="5401786"/>
            <a:chExt cx="2434897" cy="1368431"/>
          </a:xfrm>
        </p:grpSpPr>
        <p:sp>
          <p:nvSpPr>
            <p:cNvPr id="6" name="Rounded Rectangle 5"/>
            <p:cNvSpPr/>
            <p:nvPr/>
          </p:nvSpPr>
          <p:spPr>
            <a:xfrm>
              <a:off x="1006004" y="5449518"/>
              <a:ext cx="2375320" cy="1320699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>
                <a:latin typeface="+mj-lt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946427" y="5401786"/>
              <a:ext cx="2429894" cy="1233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2400" dirty="0" smtClean="0"/>
                <a:t>Berlari dengan arah berkelok-kelok atau zig-zag.</a:t>
              </a:r>
              <a:endParaRPr lang="en-US" sz="2200" dirty="0">
                <a:latin typeface="+mj-lt"/>
                <a:cs typeface="Arial" panose="020B0604020202020204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427368" y="3645751"/>
            <a:ext cx="3529198" cy="769443"/>
            <a:chOff x="1006004" y="5833885"/>
            <a:chExt cx="2375321" cy="1311262"/>
          </a:xfrm>
        </p:grpSpPr>
        <p:sp>
          <p:nvSpPr>
            <p:cNvPr id="9" name="Rounded Rectangle 8"/>
            <p:cNvSpPr/>
            <p:nvPr/>
          </p:nvSpPr>
          <p:spPr>
            <a:xfrm>
              <a:off x="1006004" y="5833885"/>
              <a:ext cx="2375320" cy="1311262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>
                <a:latin typeface="+mj-lt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050636" y="5833888"/>
              <a:ext cx="2330689" cy="7867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/>
                <a:t>Berlari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menghindari</a:t>
              </a:r>
              <a:r>
                <a:rPr lang="en-US" sz="2400" dirty="0" smtClean="0"/>
                <a:t> bola.</a:t>
              </a:r>
              <a:endParaRPr lang="en-US" sz="2200" dirty="0">
                <a:latin typeface="+mj-lt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36690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5222" y="133350"/>
            <a:ext cx="61317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66725" algn="l"/>
              </a:tabLst>
            </a:pPr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5. </a:t>
            </a:r>
            <a:r>
              <a:rPr lang="en-US" sz="2800" b="1" dirty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	</a:t>
            </a:r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Cara </a:t>
            </a:r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Mematikan</a:t>
            </a:r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Lawan</a:t>
            </a:r>
            <a:endParaRPr lang="en-US" sz="2800" b="1" dirty="0">
              <a:solidFill>
                <a:srgbClr val="00B0F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690716"/>
            <a:ext cx="792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Regu</a:t>
            </a:r>
            <a:r>
              <a:rPr lang="en-US" sz="2400" dirty="0"/>
              <a:t> </a:t>
            </a:r>
            <a:r>
              <a:rPr lang="en-US" sz="2400" dirty="0" err="1"/>
              <a:t>pemukul</a:t>
            </a:r>
            <a:r>
              <a:rPr lang="en-US" sz="2400" dirty="0"/>
              <a:t> </a:t>
            </a:r>
            <a:r>
              <a:rPr lang="en-US" sz="2400" dirty="0" err="1"/>
              <a:t>akan</a:t>
            </a:r>
            <a:r>
              <a:rPr lang="en-US" sz="2400" dirty="0"/>
              <a:t> </a:t>
            </a:r>
            <a:r>
              <a:rPr lang="en-US" sz="2400" dirty="0" err="1"/>
              <a:t>bergiliran</a:t>
            </a:r>
            <a:r>
              <a:rPr lang="en-US" sz="2400" dirty="0"/>
              <a:t> </a:t>
            </a:r>
            <a:r>
              <a:rPr lang="en-US" sz="2400" dirty="0" err="1"/>
              <a:t>memukul</a:t>
            </a:r>
            <a:r>
              <a:rPr lang="en-US" sz="2400" dirty="0"/>
              <a:t> bola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berlari</a:t>
            </a:r>
            <a:r>
              <a:rPr lang="en-US" sz="2400" dirty="0"/>
              <a:t> </a:t>
            </a:r>
            <a:r>
              <a:rPr lang="en-US" sz="2400" dirty="0" err="1"/>
              <a:t>ke</a:t>
            </a:r>
            <a:r>
              <a:rPr lang="en-US" sz="2400" dirty="0"/>
              <a:t> </a:t>
            </a:r>
            <a:r>
              <a:rPr lang="en-US" sz="2400" dirty="0" err="1"/>
              <a:t>tempat</a:t>
            </a:r>
            <a:r>
              <a:rPr lang="en-US" sz="2400" dirty="0"/>
              <a:t> </a:t>
            </a:r>
            <a:r>
              <a:rPr lang="en-US" sz="2400" dirty="0" err="1"/>
              <a:t>hinggap</a:t>
            </a:r>
            <a:r>
              <a:rPr lang="en-US" sz="2400" dirty="0"/>
              <a:t> </a:t>
            </a:r>
            <a:r>
              <a:rPr lang="en-US" sz="2400" dirty="0" err="1"/>
              <a:t>sampai</a:t>
            </a:r>
            <a:r>
              <a:rPr lang="en-US" sz="2400" dirty="0"/>
              <a:t> </a:t>
            </a:r>
            <a:r>
              <a:rPr lang="en-US" sz="2400" dirty="0" err="1"/>
              <a:t>kembali</a:t>
            </a:r>
            <a:r>
              <a:rPr lang="en-US" sz="2400" dirty="0"/>
              <a:t> </a:t>
            </a:r>
            <a:r>
              <a:rPr lang="en-US" sz="2400" dirty="0" err="1"/>
              <a:t>ke</a:t>
            </a:r>
            <a:r>
              <a:rPr lang="en-US" sz="2400" dirty="0"/>
              <a:t> </a:t>
            </a:r>
            <a:r>
              <a:rPr lang="en-US" sz="2400" dirty="0" err="1"/>
              <a:t>ruang</a:t>
            </a:r>
            <a:r>
              <a:rPr lang="en-US" sz="2400" dirty="0"/>
              <a:t> </a:t>
            </a:r>
            <a:r>
              <a:rPr lang="en-US" sz="2400" dirty="0" err="1"/>
              <a:t>bebas</a:t>
            </a:r>
            <a:r>
              <a:rPr lang="en-US" sz="2400" dirty="0"/>
              <a:t>. </a:t>
            </a:r>
            <a:r>
              <a:rPr lang="en-US" sz="2400" dirty="0" err="1"/>
              <a:t>Regu</a:t>
            </a:r>
            <a:r>
              <a:rPr lang="en-US" sz="2400" dirty="0"/>
              <a:t> </a:t>
            </a:r>
            <a:r>
              <a:rPr lang="en-US" sz="2400" dirty="0" err="1"/>
              <a:t>penjaga</a:t>
            </a:r>
            <a:r>
              <a:rPr lang="en-US" sz="2400" dirty="0"/>
              <a:t> </a:t>
            </a:r>
            <a:r>
              <a:rPr lang="en-US" sz="2400" dirty="0" err="1"/>
              <a:t>akan</a:t>
            </a:r>
            <a:r>
              <a:rPr lang="en-US" sz="2400" dirty="0"/>
              <a:t> </a:t>
            </a:r>
            <a:r>
              <a:rPr lang="en-US" sz="2400" dirty="0" err="1"/>
              <a:t>menjaga</a:t>
            </a:r>
            <a:r>
              <a:rPr lang="en-US" sz="2400" dirty="0"/>
              <a:t> </a:t>
            </a:r>
            <a:r>
              <a:rPr lang="en-US" sz="2400" dirty="0" err="1"/>
              <a:t>lapangan</a:t>
            </a:r>
            <a:r>
              <a:rPr lang="en-US" sz="2400" dirty="0"/>
              <a:t> </a:t>
            </a:r>
            <a:r>
              <a:rPr lang="en-US" sz="2400" dirty="0" err="1"/>
              <a:t>sampai</a:t>
            </a:r>
            <a:r>
              <a:rPr lang="en-US" sz="2400" dirty="0"/>
              <a:t> </a:t>
            </a:r>
            <a:r>
              <a:rPr lang="en-US" sz="2400" dirty="0" err="1"/>
              <a:t>bisa</a:t>
            </a:r>
            <a:r>
              <a:rPr lang="en-US" sz="2400" dirty="0"/>
              <a:t> </a:t>
            </a:r>
            <a:r>
              <a:rPr lang="en-US" sz="2400" dirty="0" err="1"/>
              <a:t>mematikan</a:t>
            </a:r>
            <a:r>
              <a:rPr lang="en-US" sz="2400" dirty="0"/>
              <a:t> </a:t>
            </a:r>
            <a:r>
              <a:rPr lang="en-US" sz="2400" dirty="0" err="1"/>
              <a:t>lawan</a:t>
            </a:r>
            <a:r>
              <a:rPr lang="en-US" sz="2400" dirty="0"/>
              <a:t>. </a:t>
            </a:r>
            <a:endParaRPr lang="en-US" sz="2400" dirty="0" smtClean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2114550"/>
            <a:ext cx="7086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/>
              <a:t>Berikut cara mematikan lawan dalam permainan kasti.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err="1" smtClean="0"/>
              <a:t>Melemparkan</a:t>
            </a:r>
            <a:r>
              <a:rPr lang="en-US" sz="2400" dirty="0" smtClean="0"/>
              <a:t> </a:t>
            </a:r>
            <a:r>
              <a:rPr lang="en-US" sz="2400" dirty="0"/>
              <a:t>bola </a:t>
            </a:r>
            <a:r>
              <a:rPr lang="en-US" sz="2400" dirty="0" err="1"/>
              <a:t>mengenai</a:t>
            </a:r>
            <a:r>
              <a:rPr lang="en-US" sz="2400" dirty="0"/>
              <a:t> </a:t>
            </a:r>
            <a:r>
              <a:rPr lang="en-US" sz="2400" dirty="0" err="1"/>
              <a:t>tubuh</a:t>
            </a:r>
            <a:r>
              <a:rPr lang="en-US" sz="2400" dirty="0"/>
              <a:t> </a:t>
            </a:r>
            <a:r>
              <a:rPr lang="en-US" sz="2400" dirty="0" err="1"/>
              <a:t>pemukul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pelari</a:t>
            </a:r>
            <a:r>
              <a:rPr lang="en-US" sz="2400" dirty="0"/>
              <a:t>. </a:t>
            </a:r>
            <a:endParaRPr lang="en-US" sz="24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err="1" smtClean="0"/>
              <a:t>Menangkap</a:t>
            </a:r>
            <a:r>
              <a:rPr lang="en-US" sz="2400" dirty="0" smtClean="0"/>
              <a:t> </a:t>
            </a:r>
            <a:r>
              <a:rPr lang="en-US" sz="2400" dirty="0"/>
              <a:t>bola </a:t>
            </a:r>
            <a:r>
              <a:rPr lang="en-US" sz="2400" dirty="0" err="1"/>
              <a:t>pukul</a:t>
            </a:r>
            <a:r>
              <a:rPr lang="en-US" sz="2400" dirty="0"/>
              <a:t> </a:t>
            </a:r>
            <a:r>
              <a:rPr lang="en-US" sz="2400" dirty="0" err="1"/>
              <a:t>sebanyak</a:t>
            </a:r>
            <a:r>
              <a:rPr lang="en-US" sz="2400" dirty="0"/>
              <a:t> </a:t>
            </a:r>
            <a:r>
              <a:rPr lang="en-US" sz="2400" dirty="0" err="1"/>
              <a:t>tiga</a:t>
            </a:r>
            <a:r>
              <a:rPr lang="en-US" sz="2400" dirty="0"/>
              <a:t> kali. </a:t>
            </a: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err="1" smtClean="0"/>
              <a:t>Membakar</a:t>
            </a:r>
            <a:r>
              <a:rPr lang="en-US" sz="2400" dirty="0" smtClean="0"/>
              <a:t> </a:t>
            </a:r>
            <a:r>
              <a:rPr lang="en-US" sz="2400" dirty="0" err="1"/>
              <a:t>ruang</a:t>
            </a:r>
            <a:r>
              <a:rPr lang="en-US" sz="2400" dirty="0"/>
              <a:t> </a:t>
            </a:r>
            <a:r>
              <a:rPr lang="en-US" sz="2400" dirty="0" err="1"/>
              <a:t>bebas</a:t>
            </a:r>
            <a:r>
              <a:rPr lang="en-US" sz="2400" dirty="0"/>
              <a:t>. </a:t>
            </a:r>
            <a:endParaRPr lang="en-US" sz="2400" dirty="0" smtClean="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0179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9985" y="1800073"/>
            <a:ext cx="5044015" cy="2905277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52400" y="152399"/>
            <a:ext cx="6477000" cy="895351"/>
            <a:chOff x="152400" y="267069"/>
            <a:chExt cx="5943600" cy="127635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" y="267069"/>
              <a:ext cx="5791200" cy="1276351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533400" y="269281"/>
              <a:ext cx="5562600" cy="9038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  <a:buSzPct val="100000"/>
              </a:pPr>
              <a:r>
                <a:rPr lang="en-US" sz="32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B</a:t>
              </a:r>
              <a:r>
                <a:rPr lang="en-US" sz="32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. </a:t>
              </a:r>
              <a:r>
                <a:rPr lang="en-US" sz="32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Permainan</a:t>
              </a:r>
              <a:r>
                <a:rPr lang="en-US" sz="32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sz="32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Bola Bakar</a:t>
              </a:r>
              <a:endParaRPr lang="en-US" sz="32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533400" y="1047750"/>
            <a:ext cx="845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Permainan</a:t>
            </a:r>
            <a:r>
              <a:rPr lang="en-US" sz="2400" dirty="0"/>
              <a:t> bola </a:t>
            </a:r>
            <a:r>
              <a:rPr lang="en-US" sz="2400" dirty="0" err="1"/>
              <a:t>bakar</a:t>
            </a:r>
            <a:r>
              <a:rPr lang="en-US" sz="2400" dirty="0"/>
              <a:t> </a:t>
            </a:r>
            <a:r>
              <a:rPr lang="en-US" sz="2400" dirty="0" err="1"/>
              <a:t>mirip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permainan</a:t>
            </a:r>
            <a:r>
              <a:rPr lang="en-US" sz="2400" dirty="0"/>
              <a:t> </a:t>
            </a:r>
            <a:r>
              <a:rPr lang="en-US" sz="2400" i="1" dirty="0" err="1"/>
              <a:t>rounders</a:t>
            </a:r>
            <a:r>
              <a:rPr lang="en-US" sz="2400" dirty="0"/>
              <a:t>, </a:t>
            </a:r>
            <a:r>
              <a:rPr lang="en-US" sz="2400" i="1" dirty="0"/>
              <a:t>softball</a:t>
            </a:r>
            <a:r>
              <a:rPr lang="en-US" sz="2400" dirty="0"/>
              <a:t>,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kasti</a:t>
            </a:r>
            <a:r>
              <a:rPr lang="en-US" sz="2400" dirty="0"/>
              <a:t>. </a:t>
            </a:r>
            <a:r>
              <a:rPr lang="en-US" sz="2400" dirty="0" err="1"/>
              <a:t>Perbedaannya</a:t>
            </a:r>
            <a:r>
              <a:rPr lang="en-US" sz="2400" dirty="0"/>
              <a:t> </a:t>
            </a:r>
            <a:r>
              <a:rPr lang="en-US" sz="2400" dirty="0" err="1"/>
              <a:t>terletak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aturan</a:t>
            </a:r>
            <a:r>
              <a:rPr lang="en-US" sz="2400" dirty="0"/>
              <a:t> </a:t>
            </a:r>
            <a:r>
              <a:rPr lang="en-US" sz="2400" dirty="0" err="1"/>
              <a:t>permainan</a:t>
            </a:r>
            <a:r>
              <a:rPr lang="en-US" sz="2400" dirty="0"/>
              <a:t> yang </a:t>
            </a:r>
            <a:r>
              <a:rPr lang="en-US" sz="2400" dirty="0" err="1"/>
              <a:t>diubah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dimodifikasi</a:t>
            </a:r>
            <a:r>
              <a:rPr lang="en-US" sz="2400" dirty="0"/>
              <a:t>. </a:t>
            </a:r>
            <a:endParaRPr lang="en-US" sz="2400" dirty="0" smtClean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9094" y="2526090"/>
            <a:ext cx="381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Permainan</a:t>
            </a:r>
            <a:r>
              <a:rPr lang="en-US" sz="2400" dirty="0" smtClean="0"/>
              <a:t> </a:t>
            </a:r>
            <a:r>
              <a:rPr lang="en-US" sz="2400" dirty="0"/>
              <a:t>bola </a:t>
            </a:r>
            <a:r>
              <a:rPr lang="en-US" sz="2400" dirty="0" err="1"/>
              <a:t>bakar</a:t>
            </a:r>
            <a:r>
              <a:rPr lang="en-US" sz="2400" dirty="0"/>
              <a:t> </a:t>
            </a:r>
            <a:r>
              <a:rPr lang="en-US" sz="2400" dirty="0" err="1"/>
              <a:t>berasal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negara</a:t>
            </a:r>
            <a:r>
              <a:rPr lang="en-US" sz="2400" dirty="0"/>
              <a:t> </a:t>
            </a:r>
            <a:r>
              <a:rPr lang="en-US" sz="2400" dirty="0" err="1"/>
              <a:t>Belanda</a:t>
            </a:r>
            <a:r>
              <a:rPr lang="en-US" sz="2400" dirty="0"/>
              <a:t>. </a:t>
            </a:r>
            <a:r>
              <a:rPr lang="en-US" sz="2400" dirty="0" err="1"/>
              <a:t>Permainan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r>
              <a:rPr lang="en-US" sz="2400" dirty="0"/>
              <a:t> </a:t>
            </a:r>
            <a:r>
              <a:rPr lang="en-US" sz="2400" dirty="0" err="1"/>
              <a:t>disebut</a:t>
            </a:r>
            <a:r>
              <a:rPr lang="en-US" sz="2400" dirty="0"/>
              <a:t> juga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istilah</a:t>
            </a:r>
            <a:r>
              <a:rPr lang="en-US" sz="2400" dirty="0"/>
              <a:t> </a:t>
            </a:r>
            <a:r>
              <a:rPr lang="en-US" sz="2400" i="1" dirty="0" err="1"/>
              <a:t>slagball</a:t>
            </a:r>
            <a:r>
              <a:rPr lang="en-US" sz="2400" dirty="0"/>
              <a:t>. </a:t>
            </a:r>
            <a:endParaRPr lang="en-US" sz="2400" dirty="0" smtClean="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19050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23"/>
          <a:stretch/>
        </p:blipFill>
        <p:spPr>
          <a:xfrm>
            <a:off x="2231378" y="971550"/>
            <a:ext cx="6912622" cy="374373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40578" y="179643"/>
            <a:ext cx="48222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1. </a:t>
            </a:r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Gerak</a:t>
            </a:r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Dasar</a:t>
            </a:r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 </a:t>
            </a:r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Melempar</a:t>
            </a:r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Bola</a:t>
            </a:r>
            <a:endParaRPr lang="en-US" sz="2800" b="1" dirty="0">
              <a:solidFill>
                <a:srgbClr val="00B0F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971550"/>
            <a:ext cx="4343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permainan</a:t>
            </a:r>
            <a:r>
              <a:rPr lang="en-US" sz="2400" dirty="0"/>
              <a:t> bola </a:t>
            </a:r>
            <a:r>
              <a:rPr lang="en-US" sz="2400" dirty="0" err="1"/>
              <a:t>bakar</a:t>
            </a:r>
            <a:r>
              <a:rPr lang="en-US" sz="2400" dirty="0"/>
              <a:t>, </a:t>
            </a:r>
            <a:r>
              <a:rPr lang="en-US" sz="2400" dirty="0" err="1"/>
              <a:t>gerak</a:t>
            </a:r>
            <a:r>
              <a:rPr lang="en-US" sz="2400" dirty="0"/>
              <a:t> </a:t>
            </a:r>
            <a:r>
              <a:rPr lang="en-US" sz="2400" dirty="0" err="1"/>
              <a:t>dasar</a:t>
            </a:r>
            <a:r>
              <a:rPr lang="en-US" sz="2400" dirty="0"/>
              <a:t> </a:t>
            </a:r>
            <a:r>
              <a:rPr lang="en-US" sz="2400" dirty="0" err="1"/>
              <a:t>melempar</a:t>
            </a:r>
            <a:r>
              <a:rPr lang="en-US" sz="2400" dirty="0"/>
              <a:t> bola </a:t>
            </a:r>
            <a:r>
              <a:rPr lang="en-US" sz="2400" dirty="0" err="1"/>
              <a:t>digunakan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melambungkan</a:t>
            </a:r>
            <a:r>
              <a:rPr lang="en-US" sz="2400" dirty="0"/>
              <a:t> bola </a:t>
            </a:r>
            <a:r>
              <a:rPr lang="en-US" sz="2400" dirty="0" err="1"/>
              <a:t>ke</a:t>
            </a:r>
            <a:r>
              <a:rPr lang="en-US" sz="2400" dirty="0"/>
              <a:t> </a:t>
            </a:r>
            <a:r>
              <a:rPr lang="en-US" sz="2400" dirty="0" err="1"/>
              <a:t>pemukul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melempar</a:t>
            </a:r>
            <a:r>
              <a:rPr lang="en-US" sz="2400" dirty="0"/>
              <a:t> bola </a:t>
            </a:r>
            <a:r>
              <a:rPr lang="en-US" sz="2400" dirty="0" err="1"/>
              <a:t>ke</a:t>
            </a:r>
            <a:r>
              <a:rPr lang="en-US" sz="2400" dirty="0"/>
              <a:t> </a:t>
            </a:r>
            <a:r>
              <a:rPr lang="en-US" sz="2400" dirty="0" err="1"/>
              <a:t>teman</a:t>
            </a:r>
            <a:r>
              <a:rPr lang="en-US" sz="2400" dirty="0"/>
              <a:t> </a:t>
            </a:r>
            <a:r>
              <a:rPr lang="en-US" sz="2400" dirty="0" err="1"/>
              <a:t>satu</a:t>
            </a:r>
            <a:r>
              <a:rPr lang="en-US" sz="2400" dirty="0"/>
              <a:t> </a:t>
            </a:r>
            <a:r>
              <a:rPr lang="en-US" sz="2400" dirty="0" err="1"/>
              <a:t>tim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ke</a:t>
            </a:r>
            <a:r>
              <a:rPr lang="en-US" sz="2400" dirty="0"/>
              <a:t> </a:t>
            </a:r>
            <a:r>
              <a:rPr lang="en-US" sz="2400" dirty="0" err="1"/>
              <a:t>petugas</a:t>
            </a:r>
            <a:r>
              <a:rPr lang="en-US" sz="2400" dirty="0"/>
              <a:t> </a:t>
            </a:r>
            <a:r>
              <a:rPr lang="en-US" sz="2400" dirty="0" err="1"/>
              <a:t>pembakar</a:t>
            </a:r>
            <a:r>
              <a:rPr lang="en-US" sz="2400" dirty="0"/>
              <a:t> bola. </a:t>
            </a:r>
            <a:endParaRPr lang="en-US" sz="2400" dirty="0" smtClean="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9522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1507" y="1233008"/>
            <a:ext cx="3138270" cy="228060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46"/>
          <a:stretch/>
        </p:blipFill>
        <p:spPr>
          <a:xfrm>
            <a:off x="2971798" y="1123950"/>
            <a:ext cx="3200402" cy="23661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64" y="1073263"/>
            <a:ext cx="2933509" cy="228794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1000" y="87997"/>
            <a:ext cx="86971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631825" algn="l"/>
              </a:tabLst>
            </a:pPr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Berikut</a:t>
            </a:r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cara</a:t>
            </a:r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melempar</a:t>
            </a:r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bola </a:t>
            </a:r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dalam</a:t>
            </a:r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permainan</a:t>
            </a:r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bola </a:t>
            </a:r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bakar</a:t>
            </a:r>
            <a:endParaRPr lang="en-US" sz="2800" b="1" dirty="0">
              <a:solidFill>
                <a:srgbClr val="00B0F0"/>
              </a:solidFill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50964" y="3627182"/>
            <a:ext cx="2339836" cy="773368"/>
            <a:chOff x="946427" y="5401786"/>
            <a:chExt cx="2434897" cy="1147802"/>
          </a:xfrm>
        </p:grpSpPr>
        <p:sp>
          <p:nvSpPr>
            <p:cNvPr id="6" name="Rounded Rectangle 5"/>
            <p:cNvSpPr/>
            <p:nvPr/>
          </p:nvSpPr>
          <p:spPr>
            <a:xfrm>
              <a:off x="1006004" y="5449518"/>
              <a:ext cx="2375320" cy="1100070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>
                <a:latin typeface="+mj-lt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946427" y="5401786"/>
              <a:ext cx="2429894" cy="6851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2400" dirty="0" smtClean="0"/>
                <a:t>Melempar bola ke atas.</a:t>
              </a:r>
              <a:endParaRPr lang="en-US" sz="2200" dirty="0">
                <a:latin typeface="+mj-lt"/>
                <a:cs typeface="Arial" panose="020B0604020202020204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369968" y="3651707"/>
            <a:ext cx="2192632" cy="830999"/>
            <a:chOff x="1006004" y="5833885"/>
            <a:chExt cx="2375321" cy="1416164"/>
          </a:xfrm>
        </p:grpSpPr>
        <p:sp>
          <p:nvSpPr>
            <p:cNvPr id="9" name="Rounded Rectangle 8"/>
            <p:cNvSpPr/>
            <p:nvPr/>
          </p:nvSpPr>
          <p:spPr>
            <a:xfrm>
              <a:off x="1006004" y="5833885"/>
              <a:ext cx="2375320" cy="1311262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>
                <a:latin typeface="+mj-lt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050636" y="5833888"/>
              <a:ext cx="2330689" cy="1416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 smtClean="0"/>
                <a:t>Melempar</a:t>
              </a:r>
              <a:r>
                <a:rPr lang="en-US" sz="2400" dirty="0" smtClean="0"/>
                <a:t> bola </a:t>
              </a:r>
              <a:r>
                <a:rPr lang="en-US" sz="2400" dirty="0" err="1" smtClean="0"/>
                <a:t>mendatar</a:t>
              </a:r>
              <a:r>
                <a:rPr lang="en-US" sz="2400" dirty="0" smtClean="0"/>
                <a:t>.</a:t>
              </a:r>
              <a:endParaRPr lang="en-US" sz="2200" dirty="0">
                <a:latin typeface="+mj-lt"/>
                <a:cs typeface="Arial" panose="020B0604020202020204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243498" y="3645751"/>
            <a:ext cx="2192632" cy="830999"/>
            <a:chOff x="1006004" y="5833885"/>
            <a:chExt cx="2375321" cy="1416164"/>
          </a:xfrm>
        </p:grpSpPr>
        <p:sp>
          <p:nvSpPr>
            <p:cNvPr id="17" name="Rounded Rectangle 16"/>
            <p:cNvSpPr/>
            <p:nvPr/>
          </p:nvSpPr>
          <p:spPr>
            <a:xfrm>
              <a:off x="1006004" y="5833885"/>
              <a:ext cx="2375320" cy="1311262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>
                <a:latin typeface="+mj-lt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050636" y="5833888"/>
              <a:ext cx="2330689" cy="1416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 smtClean="0"/>
                <a:t>Melempar</a:t>
              </a:r>
              <a:r>
                <a:rPr lang="en-US" sz="2400" dirty="0" smtClean="0"/>
                <a:t> bola </a:t>
              </a:r>
              <a:r>
                <a:rPr lang="en-US" sz="2400" dirty="0" err="1" smtClean="0"/>
                <a:t>ke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bawah</a:t>
              </a:r>
              <a:r>
                <a:rPr lang="en-US" sz="2400" dirty="0" smtClean="0"/>
                <a:t>.</a:t>
              </a:r>
              <a:endParaRPr lang="en-US" sz="2200" dirty="0">
                <a:latin typeface="+mj-lt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66202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000"/>
                            </p:stCondLst>
                            <p:childTnLst>
                              <p:par>
                                <p:cTn id="3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848" y="1361736"/>
            <a:ext cx="3238952" cy="242921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152" y="1530181"/>
            <a:ext cx="4029637" cy="221963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0578" y="179643"/>
            <a:ext cx="50343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2</a:t>
            </a:r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. </a:t>
            </a:r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Gerak</a:t>
            </a:r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Dasar</a:t>
            </a:r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 </a:t>
            </a:r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Menangkap</a:t>
            </a:r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Bola</a:t>
            </a:r>
            <a:endParaRPr lang="en-US" sz="2800" b="1" dirty="0">
              <a:solidFill>
                <a:srgbClr val="00B0F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819150"/>
            <a:ext cx="861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Gerak</a:t>
            </a:r>
            <a:r>
              <a:rPr lang="en-US" sz="2400" dirty="0"/>
              <a:t> </a:t>
            </a:r>
            <a:r>
              <a:rPr lang="en-US" sz="2400" dirty="0" err="1"/>
              <a:t>dasar</a:t>
            </a:r>
            <a:r>
              <a:rPr lang="en-US" sz="2400" dirty="0"/>
              <a:t> </a:t>
            </a:r>
            <a:r>
              <a:rPr lang="en-US" sz="2400" dirty="0" err="1"/>
              <a:t>menangkap</a:t>
            </a:r>
            <a:r>
              <a:rPr lang="en-US" sz="2400" dirty="0"/>
              <a:t> bola </a:t>
            </a:r>
            <a:r>
              <a:rPr lang="en-US" sz="2400" dirty="0" err="1"/>
              <a:t>digunakan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menangkap</a:t>
            </a:r>
            <a:r>
              <a:rPr lang="en-US" sz="2400" dirty="0"/>
              <a:t> bola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teman</a:t>
            </a:r>
            <a:r>
              <a:rPr lang="en-US" sz="2400" dirty="0"/>
              <a:t> </a:t>
            </a:r>
            <a:r>
              <a:rPr lang="en-US" sz="2400" dirty="0" err="1"/>
              <a:t>satu</a:t>
            </a:r>
            <a:r>
              <a:rPr lang="en-US" sz="2400" dirty="0"/>
              <a:t> </a:t>
            </a:r>
            <a:r>
              <a:rPr lang="en-US" sz="2400" dirty="0" err="1"/>
              <a:t>tim.</a:t>
            </a:r>
            <a:r>
              <a:rPr lang="en-US" sz="2400" dirty="0"/>
              <a:t> </a:t>
            </a:r>
            <a:r>
              <a:rPr lang="en-US" sz="2400" dirty="0" err="1" smtClean="0"/>
              <a:t>Berikut</a:t>
            </a:r>
            <a:r>
              <a:rPr lang="en-US" sz="2400" dirty="0" smtClean="0"/>
              <a:t> </a:t>
            </a:r>
            <a:r>
              <a:rPr lang="en-US" sz="2400" dirty="0" err="1" smtClean="0"/>
              <a:t>cara</a:t>
            </a:r>
            <a:r>
              <a:rPr lang="en-US" sz="2400" dirty="0" smtClean="0"/>
              <a:t> </a:t>
            </a:r>
            <a:r>
              <a:rPr lang="en-US" sz="2400" dirty="0" err="1" smtClean="0"/>
              <a:t>melatih</a:t>
            </a:r>
            <a:r>
              <a:rPr lang="en-US" sz="2400" dirty="0" smtClean="0"/>
              <a:t> </a:t>
            </a:r>
            <a:r>
              <a:rPr lang="en-US" sz="2400" dirty="0" err="1" smtClean="0"/>
              <a:t>gerakan</a:t>
            </a:r>
            <a:r>
              <a:rPr lang="en-US" sz="2400" dirty="0" smtClean="0"/>
              <a:t> </a:t>
            </a:r>
            <a:r>
              <a:rPr lang="en-US" sz="2400" dirty="0" err="1" smtClean="0"/>
              <a:t>menangkap</a:t>
            </a:r>
            <a:r>
              <a:rPr lang="en-US" sz="2400" dirty="0" smtClean="0"/>
              <a:t> bola.</a:t>
            </a:r>
            <a:endParaRPr lang="en-US" sz="2400" dirty="0" smtClean="0"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09600" y="3792028"/>
            <a:ext cx="3193134" cy="1200329"/>
            <a:chOff x="946427" y="5401786"/>
            <a:chExt cx="2434897" cy="1781481"/>
          </a:xfrm>
        </p:grpSpPr>
        <p:sp>
          <p:nvSpPr>
            <p:cNvPr id="8" name="Rounded Rectangle 7"/>
            <p:cNvSpPr/>
            <p:nvPr/>
          </p:nvSpPr>
          <p:spPr>
            <a:xfrm>
              <a:off x="1006004" y="5449518"/>
              <a:ext cx="2375320" cy="1100070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>
                <a:latin typeface="+mj-lt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46427" y="5401786"/>
              <a:ext cx="2429894" cy="17814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2400" dirty="0" smtClean="0"/>
                <a:t>Menangkap bola pantul dari tembok.</a:t>
              </a:r>
              <a:endParaRPr lang="en-US" sz="2200" dirty="0">
                <a:latin typeface="+mj-lt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584221" y="3790950"/>
            <a:ext cx="3945232" cy="830999"/>
            <a:chOff x="1006004" y="5833885"/>
            <a:chExt cx="2375321" cy="1416163"/>
          </a:xfrm>
        </p:grpSpPr>
        <p:sp>
          <p:nvSpPr>
            <p:cNvPr id="11" name="Rounded Rectangle 10"/>
            <p:cNvSpPr/>
            <p:nvPr/>
          </p:nvSpPr>
          <p:spPr>
            <a:xfrm>
              <a:off x="1006004" y="5833885"/>
              <a:ext cx="2375320" cy="1311262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>
                <a:latin typeface="+mj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050636" y="5833888"/>
              <a:ext cx="2330689" cy="1416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 smtClean="0"/>
                <a:t>Menangkap</a:t>
              </a:r>
              <a:r>
                <a:rPr lang="en-US" sz="2400" dirty="0" smtClean="0"/>
                <a:t> bola </a:t>
              </a:r>
              <a:r>
                <a:rPr lang="en-US" sz="2400" dirty="0" err="1" smtClean="0"/>
                <a:t>pantul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dari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lantai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atau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tanah</a:t>
              </a:r>
              <a:r>
                <a:rPr lang="en-US" sz="2400" dirty="0"/>
                <a:t>.</a:t>
              </a:r>
              <a:endParaRPr lang="en-US" sz="2200" dirty="0">
                <a:latin typeface="+mj-lt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8455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630430"/>
            <a:ext cx="3419468" cy="37292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0578" y="179643"/>
            <a:ext cx="46960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3. </a:t>
            </a:r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Gerak</a:t>
            </a:r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Dasar</a:t>
            </a:r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 </a:t>
            </a:r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Memukul</a:t>
            </a:r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Bola</a:t>
            </a:r>
            <a:endParaRPr lang="en-US" sz="2800" b="1" dirty="0">
              <a:solidFill>
                <a:srgbClr val="00B0F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971550"/>
            <a:ext cx="4343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Keberhasilan</a:t>
            </a:r>
            <a:r>
              <a:rPr lang="en-US" sz="2400" dirty="0"/>
              <a:t> </a:t>
            </a:r>
            <a:r>
              <a:rPr lang="en-US" sz="2400" dirty="0" err="1"/>
              <a:t>pukulan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seorang</a:t>
            </a:r>
            <a:r>
              <a:rPr lang="en-US" sz="2400" dirty="0"/>
              <a:t> </a:t>
            </a:r>
            <a:r>
              <a:rPr lang="en-US" sz="2400" dirty="0" err="1"/>
              <a:t>pemukul</a:t>
            </a:r>
            <a:r>
              <a:rPr lang="en-US" sz="2400" dirty="0"/>
              <a:t> </a:t>
            </a:r>
            <a:r>
              <a:rPr lang="en-US" sz="2400" dirty="0" err="1"/>
              <a:t>sangat</a:t>
            </a:r>
            <a:r>
              <a:rPr lang="en-US" sz="2400" dirty="0"/>
              <a:t> </a:t>
            </a:r>
            <a:r>
              <a:rPr lang="en-US" sz="2400" dirty="0" err="1"/>
              <a:t>menguntungkan</a:t>
            </a:r>
            <a:r>
              <a:rPr lang="en-US" sz="2400" dirty="0"/>
              <a:t> </a:t>
            </a:r>
            <a:r>
              <a:rPr lang="en-US" sz="2400" dirty="0" err="1"/>
              <a:t>bagi</a:t>
            </a:r>
            <a:r>
              <a:rPr lang="en-US" sz="2400" dirty="0"/>
              <a:t> </a:t>
            </a:r>
            <a:r>
              <a:rPr lang="en-US" sz="2400" dirty="0" err="1"/>
              <a:t>pemain</a:t>
            </a:r>
            <a:r>
              <a:rPr lang="en-US" sz="2400" dirty="0"/>
              <a:t>. </a:t>
            </a:r>
            <a:r>
              <a:rPr lang="en-US" sz="2400" dirty="0" err="1"/>
              <a:t>Seorang</a:t>
            </a:r>
            <a:r>
              <a:rPr lang="en-US" sz="2400" dirty="0"/>
              <a:t> </a:t>
            </a:r>
            <a:r>
              <a:rPr lang="en-US" sz="2400" dirty="0" err="1"/>
              <a:t>pemukul</a:t>
            </a:r>
            <a:r>
              <a:rPr lang="en-US" sz="2400" dirty="0"/>
              <a:t> </a:t>
            </a:r>
            <a:r>
              <a:rPr lang="en-US" sz="2400" dirty="0" err="1"/>
              <a:t>harus</a:t>
            </a:r>
            <a:r>
              <a:rPr lang="en-US" sz="2400" dirty="0"/>
              <a:t> </a:t>
            </a:r>
            <a:r>
              <a:rPr lang="en-US" sz="2400" dirty="0" err="1"/>
              <a:t>berusaha</a:t>
            </a:r>
            <a:r>
              <a:rPr lang="en-US" sz="2400" dirty="0"/>
              <a:t> agar bola yang </a:t>
            </a:r>
            <a:r>
              <a:rPr lang="en-US" sz="2400" dirty="0" err="1"/>
              <a:t>dipukul</a:t>
            </a:r>
            <a:r>
              <a:rPr lang="en-US" sz="2400" dirty="0"/>
              <a:t> </a:t>
            </a:r>
            <a:r>
              <a:rPr lang="en-US" sz="2400" dirty="0" err="1"/>
              <a:t>masuk</a:t>
            </a:r>
            <a:r>
              <a:rPr lang="en-US" sz="2400" dirty="0"/>
              <a:t> </a:t>
            </a:r>
            <a:r>
              <a:rPr lang="en-US" sz="2400" dirty="0" err="1"/>
              <a:t>ke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lapangan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melesat</a:t>
            </a:r>
            <a:r>
              <a:rPr lang="en-US" sz="2400" dirty="0"/>
              <a:t> </a:t>
            </a:r>
            <a:r>
              <a:rPr lang="en-US" sz="2400" dirty="0" err="1"/>
              <a:t>jauh</a:t>
            </a:r>
            <a:r>
              <a:rPr lang="en-US" sz="2400" dirty="0"/>
              <a:t> </a:t>
            </a:r>
          </a:p>
          <a:p>
            <a:r>
              <a:rPr lang="en-US" sz="2400" dirty="0" err="1"/>
              <a:t>sehingga</a:t>
            </a:r>
            <a:r>
              <a:rPr lang="en-US" sz="2400" dirty="0"/>
              <a:t> </a:t>
            </a:r>
            <a:r>
              <a:rPr lang="en-US" sz="2400" dirty="0" err="1"/>
              <a:t>susah</a:t>
            </a:r>
            <a:r>
              <a:rPr lang="en-US" sz="2400" dirty="0"/>
              <a:t> </a:t>
            </a:r>
            <a:r>
              <a:rPr lang="en-US" sz="2400" dirty="0" err="1"/>
              <a:t>diambil</a:t>
            </a:r>
            <a:r>
              <a:rPr lang="en-US" sz="2400" dirty="0"/>
              <a:t> </a:t>
            </a:r>
            <a:r>
              <a:rPr lang="en-US" sz="2400" dirty="0" err="1"/>
              <a:t>oleh</a:t>
            </a:r>
            <a:r>
              <a:rPr lang="en-US" sz="2400" dirty="0"/>
              <a:t> </a:t>
            </a:r>
            <a:r>
              <a:rPr lang="en-US" sz="2400" dirty="0" err="1"/>
              <a:t>regu</a:t>
            </a:r>
            <a:r>
              <a:rPr lang="en-US" sz="2400" dirty="0"/>
              <a:t> </a:t>
            </a:r>
            <a:r>
              <a:rPr lang="en-US" sz="2400" dirty="0" err="1"/>
              <a:t>penjaga</a:t>
            </a:r>
            <a:r>
              <a:rPr lang="en-US" sz="2400" dirty="0"/>
              <a:t>. </a:t>
            </a:r>
            <a:endParaRPr lang="en-US" sz="2400" dirty="0" smtClean="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590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52" y="573596"/>
            <a:ext cx="2440807" cy="299840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972" y="625294"/>
            <a:ext cx="2472369" cy="289319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755872"/>
            <a:ext cx="2640702" cy="28826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00" y="87997"/>
            <a:ext cx="85709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631825" algn="l"/>
              </a:tabLst>
            </a:pPr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Berikut</a:t>
            </a:r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cara</a:t>
            </a:r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memukul</a:t>
            </a:r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bola </a:t>
            </a:r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dalam</a:t>
            </a:r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permainan</a:t>
            </a:r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bola </a:t>
            </a:r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bakar</a:t>
            </a:r>
            <a:endParaRPr lang="en-US" sz="2800" b="1" dirty="0">
              <a:solidFill>
                <a:srgbClr val="00B0F0"/>
              </a:solidFill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50964" y="3627181"/>
            <a:ext cx="2339836" cy="830997"/>
            <a:chOff x="946427" y="5401786"/>
            <a:chExt cx="2434897" cy="1233333"/>
          </a:xfrm>
        </p:grpSpPr>
        <p:sp>
          <p:nvSpPr>
            <p:cNvPr id="7" name="Rounded Rectangle 6"/>
            <p:cNvSpPr/>
            <p:nvPr/>
          </p:nvSpPr>
          <p:spPr>
            <a:xfrm>
              <a:off x="1006004" y="5449518"/>
              <a:ext cx="2375320" cy="1100070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>
                <a:latin typeface="+mj-lt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946427" y="5401786"/>
              <a:ext cx="2429894" cy="1233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2400" dirty="0" smtClean="0"/>
                <a:t>Memukul bola atas.</a:t>
              </a:r>
              <a:endParaRPr lang="en-US" sz="2200" dirty="0">
                <a:latin typeface="+mj-lt"/>
                <a:cs typeface="Arial" panose="020B0604020202020204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369968" y="3651707"/>
            <a:ext cx="2192632" cy="830999"/>
            <a:chOff x="1006004" y="5833885"/>
            <a:chExt cx="2375321" cy="1416164"/>
          </a:xfrm>
        </p:grpSpPr>
        <p:sp>
          <p:nvSpPr>
            <p:cNvPr id="10" name="Rounded Rectangle 9"/>
            <p:cNvSpPr/>
            <p:nvPr/>
          </p:nvSpPr>
          <p:spPr>
            <a:xfrm>
              <a:off x="1006004" y="5833885"/>
              <a:ext cx="2375320" cy="1311262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>
                <a:latin typeface="+mj-lt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050636" y="5833888"/>
              <a:ext cx="2330689" cy="1416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 smtClean="0"/>
                <a:t>Memukul</a:t>
              </a:r>
              <a:r>
                <a:rPr lang="en-US" sz="2400" dirty="0" smtClean="0"/>
                <a:t> bola </a:t>
              </a:r>
              <a:r>
                <a:rPr lang="en-US" sz="2400" dirty="0" err="1" smtClean="0"/>
                <a:t>mendatar</a:t>
              </a:r>
              <a:r>
                <a:rPr lang="en-US" sz="2400" dirty="0" smtClean="0"/>
                <a:t>.</a:t>
              </a:r>
              <a:endParaRPr lang="en-US" sz="2200" dirty="0">
                <a:latin typeface="+mj-lt"/>
                <a:cs typeface="Arial" panose="020B0604020202020204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243498" y="3645751"/>
            <a:ext cx="2192632" cy="830999"/>
            <a:chOff x="1006004" y="5833885"/>
            <a:chExt cx="2375321" cy="1416164"/>
          </a:xfrm>
        </p:grpSpPr>
        <p:sp>
          <p:nvSpPr>
            <p:cNvPr id="13" name="Rounded Rectangle 12"/>
            <p:cNvSpPr/>
            <p:nvPr/>
          </p:nvSpPr>
          <p:spPr>
            <a:xfrm>
              <a:off x="1006004" y="5833885"/>
              <a:ext cx="2375320" cy="1311262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>
                <a:latin typeface="+mj-lt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050636" y="5833888"/>
              <a:ext cx="2330689" cy="1416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 smtClean="0"/>
                <a:t>Memukul</a:t>
              </a:r>
              <a:r>
                <a:rPr lang="en-US" sz="2400" dirty="0" smtClean="0"/>
                <a:t> bola </a:t>
              </a:r>
              <a:r>
                <a:rPr lang="en-US" sz="2400" dirty="0" err="1" smtClean="0"/>
                <a:t>bawah</a:t>
              </a:r>
              <a:r>
                <a:rPr lang="en-US" sz="2400" dirty="0" smtClean="0"/>
                <a:t>.</a:t>
              </a:r>
              <a:endParaRPr lang="en-US" sz="2200" dirty="0">
                <a:latin typeface="+mj-lt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54115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000"/>
                            </p:stCondLst>
                            <p:childTnLst>
                              <p:par>
                                <p:cTn id="3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0578" y="179643"/>
            <a:ext cx="22879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4. Cara </a:t>
            </a:r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Berlari</a:t>
            </a:r>
            <a:endParaRPr lang="en-US" sz="2800" b="1" dirty="0">
              <a:solidFill>
                <a:srgbClr val="00B0F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4955" y="725507"/>
            <a:ext cx="543624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Pemain</a:t>
            </a:r>
            <a:r>
              <a:rPr lang="en-US" sz="2400" dirty="0"/>
              <a:t> yang </a:t>
            </a:r>
            <a:r>
              <a:rPr lang="en-US" sz="2400" dirty="0" err="1"/>
              <a:t>berhasil</a:t>
            </a:r>
            <a:r>
              <a:rPr lang="en-US" sz="2400" dirty="0"/>
              <a:t> </a:t>
            </a:r>
            <a:r>
              <a:rPr lang="en-US" sz="2400" dirty="0" err="1"/>
              <a:t>memukul</a:t>
            </a:r>
            <a:r>
              <a:rPr lang="en-US" sz="2400" dirty="0"/>
              <a:t> bola, </a:t>
            </a:r>
            <a:r>
              <a:rPr lang="en-US" sz="2400" dirty="0" err="1"/>
              <a:t>selanjutnya</a:t>
            </a:r>
            <a:r>
              <a:rPr lang="en-US" sz="2400" dirty="0"/>
              <a:t> </a:t>
            </a:r>
            <a:r>
              <a:rPr lang="en-US" sz="2400" dirty="0" err="1"/>
              <a:t>berlari</a:t>
            </a:r>
            <a:r>
              <a:rPr lang="en-US" sz="2400" dirty="0"/>
              <a:t> </a:t>
            </a:r>
            <a:r>
              <a:rPr lang="en-US" sz="2400" dirty="0" err="1"/>
              <a:t>secepat</a:t>
            </a:r>
            <a:r>
              <a:rPr lang="en-US" sz="2400" dirty="0"/>
              <a:t> </a:t>
            </a:r>
            <a:r>
              <a:rPr lang="en-US" sz="2400" dirty="0" err="1"/>
              <a:t>mungkin</a:t>
            </a:r>
            <a:r>
              <a:rPr lang="en-US" sz="2400" dirty="0"/>
              <a:t> </a:t>
            </a:r>
            <a:r>
              <a:rPr lang="en-US" sz="2400" dirty="0" err="1"/>
              <a:t>sebelum</a:t>
            </a:r>
            <a:r>
              <a:rPr lang="en-US" sz="2400" dirty="0"/>
              <a:t> </a:t>
            </a:r>
            <a:r>
              <a:rPr lang="en-US" sz="2400" dirty="0" err="1"/>
              <a:t>regu</a:t>
            </a:r>
            <a:r>
              <a:rPr lang="en-US" sz="2400" dirty="0"/>
              <a:t> </a:t>
            </a:r>
            <a:r>
              <a:rPr lang="en-US" sz="2400" dirty="0" err="1"/>
              <a:t>penjaga</a:t>
            </a:r>
            <a:r>
              <a:rPr lang="en-US" sz="2400" dirty="0"/>
              <a:t> </a:t>
            </a:r>
            <a:r>
              <a:rPr lang="en-US" sz="2400" dirty="0" err="1"/>
              <a:t>membakar</a:t>
            </a:r>
            <a:r>
              <a:rPr lang="en-US" sz="2400" dirty="0"/>
              <a:t> bola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melemparkan</a:t>
            </a:r>
            <a:r>
              <a:rPr lang="en-US" sz="2400" dirty="0"/>
              <a:t> bola </a:t>
            </a:r>
            <a:r>
              <a:rPr lang="en-US" sz="2400" dirty="0" err="1"/>
              <a:t>ke</a:t>
            </a:r>
            <a:r>
              <a:rPr lang="en-US" sz="2400" dirty="0"/>
              <a:t> tong </a:t>
            </a:r>
            <a:r>
              <a:rPr lang="en-US" sz="2400" dirty="0" err="1"/>
              <a:t>pembakaran</a:t>
            </a:r>
            <a:r>
              <a:rPr lang="en-US" sz="2400" dirty="0"/>
              <a:t>. Cara </a:t>
            </a:r>
            <a:r>
              <a:rPr lang="en-US" sz="2400" dirty="0" err="1"/>
              <a:t>berlari</a:t>
            </a:r>
            <a:r>
              <a:rPr lang="en-US" sz="2400" dirty="0"/>
              <a:t> </a:t>
            </a:r>
            <a:r>
              <a:rPr lang="en-US" sz="2400" dirty="0" err="1"/>
              <a:t>harus</a:t>
            </a:r>
            <a:r>
              <a:rPr lang="en-US" sz="2400" dirty="0"/>
              <a:t> </a:t>
            </a:r>
            <a:r>
              <a:rPr lang="en-US" sz="2400" dirty="0" err="1"/>
              <a:t>dilakukan</a:t>
            </a:r>
            <a:r>
              <a:rPr lang="en-US" sz="2400" dirty="0"/>
              <a:t> di </a:t>
            </a:r>
            <a:r>
              <a:rPr lang="en-US" sz="2400" dirty="0" err="1"/>
              <a:t>luar</a:t>
            </a:r>
            <a:r>
              <a:rPr lang="en-US" sz="2400" dirty="0"/>
              <a:t> </a:t>
            </a:r>
            <a:r>
              <a:rPr lang="en-US" sz="2400" dirty="0" err="1"/>
              <a:t>garis</a:t>
            </a:r>
            <a:r>
              <a:rPr lang="en-US" sz="2400" dirty="0"/>
              <a:t> di </a:t>
            </a:r>
            <a:r>
              <a:rPr lang="en-US" sz="2400" dirty="0" err="1"/>
              <a:t>antara</a:t>
            </a:r>
            <a:r>
              <a:rPr lang="en-US" sz="2400" dirty="0"/>
              <a:t> </a:t>
            </a:r>
            <a:r>
              <a:rPr lang="en-US" sz="2400" dirty="0" err="1"/>
              <a:t>dua</a:t>
            </a:r>
            <a:r>
              <a:rPr lang="en-US" sz="2400" dirty="0"/>
              <a:t> </a:t>
            </a:r>
            <a:r>
              <a:rPr lang="en-US" sz="2400" dirty="0" err="1"/>
              <a:t>tiang</a:t>
            </a:r>
            <a:r>
              <a:rPr lang="en-US" sz="2400" dirty="0"/>
              <a:t> </a:t>
            </a:r>
            <a:r>
              <a:rPr lang="en-US" sz="2400" dirty="0" err="1"/>
              <a:t>hinggap</a:t>
            </a:r>
            <a:r>
              <a:rPr lang="en-US" sz="2400" dirty="0"/>
              <a:t>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0578" y="3200221"/>
            <a:ext cx="54506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/>
              <a:t>permainan</a:t>
            </a:r>
            <a:r>
              <a:rPr lang="en-US" sz="2400" dirty="0"/>
              <a:t> bola </a:t>
            </a:r>
            <a:r>
              <a:rPr lang="en-US" sz="2400" dirty="0" err="1"/>
              <a:t>bakar</a:t>
            </a:r>
            <a:r>
              <a:rPr lang="en-US" sz="2400" dirty="0"/>
              <a:t>, </a:t>
            </a:r>
            <a:r>
              <a:rPr lang="en-US" sz="2400" dirty="0" err="1"/>
              <a:t>pelari</a:t>
            </a:r>
            <a:r>
              <a:rPr lang="en-US" sz="2400" dirty="0"/>
              <a:t>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perlu</a:t>
            </a:r>
            <a:r>
              <a:rPr lang="en-US" sz="2400" dirty="0"/>
              <a:t> </a:t>
            </a:r>
            <a:r>
              <a:rPr lang="en-US" sz="2400" dirty="0" err="1"/>
              <a:t>memiliki</a:t>
            </a:r>
            <a:r>
              <a:rPr lang="en-US" sz="2400" dirty="0"/>
              <a:t> </a:t>
            </a:r>
            <a:r>
              <a:rPr lang="en-US" sz="2400" dirty="0" err="1"/>
              <a:t>keterampilan</a:t>
            </a:r>
            <a:r>
              <a:rPr lang="en-US" sz="2400" dirty="0"/>
              <a:t> </a:t>
            </a:r>
            <a:r>
              <a:rPr lang="en-US" sz="2400" dirty="0" err="1"/>
              <a:t>mengelak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menghindari</a:t>
            </a:r>
            <a:r>
              <a:rPr lang="en-US" sz="2400" dirty="0"/>
              <a:t> </a:t>
            </a:r>
            <a:r>
              <a:rPr lang="en-US" sz="2400" dirty="0" err="1"/>
              <a:t>lemparan</a:t>
            </a:r>
            <a:r>
              <a:rPr lang="en-US" sz="2400" dirty="0"/>
              <a:t> bola. </a:t>
            </a:r>
            <a:endParaRPr lang="en-US" sz="2400" dirty="0" smtClean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285750"/>
            <a:ext cx="3276600" cy="4323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774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1126641" y="497255"/>
            <a:ext cx="6324695" cy="810793"/>
            <a:chOff x="1611544" y="3352296"/>
            <a:chExt cx="5883878" cy="625617"/>
          </a:xfrm>
        </p:grpSpPr>
        <p:sp>
          <p:nvSpPr>
            <p:cNvPr id="17" name="Parallelogram 16"/>
            <p:cNvSpPr/>
            <p:nvPr/>
          </p:nvSpPr>
          <p:spPr>
            <a:xfrm>
              <a:off x="1611544" y="3352296"/>
              <a:ext cx="5883878" cy="609244"/>
            </a:xfrm>
            <a:prstGeom prst="parallelogram">
              <a:avLst>
                <a:gd name="adj" fmla="val 45313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8" name="テキスト プレースホルダー 17"/>
            <p:cNvSpPr txBox="1">
              <a:spLocks/>
            </p:cNvSpPr>
            <p:nvPr/>
          </p:nvSpPr>
          <p:spPr>
            <a:xfrm>
              <a:off x="2534568" y="3368313"/>
              <a:ext cx="4415612" cy="609600"/>
            </a:xfrm>
            <a:prstGeom prst="rect">
              <a:avLst/>
            </a:prstGeom>
          </p:spPr>
          <p:txBody>
            <a:bodyPr vert="horz" lIns="36000" tIns="36000" rIns="36000" bIns="36000" rtlCol="0" anchor="ctr">
              <a:noAutofit/>
            </a:bodyPr>
            <a:lstStyle>
              <a:lvl1pPr marL="342900" indent="-342900" algn="l" defTabSz="1632753" rtl="0" eaLnBrk="1" latinLnBrk="0" hangingPunct="1">
                <a:lnSpc>
                  <a:spcPct val="120000"/>
                </a:lnSpc>
                <a:spcBef>
                  <a:spcPts val="1200"/>
                </a:spcBef>
                <a:buClr>
                  <a:schemeClr val="accent5"/>
                </a:buClr>
                <a:buFont typeface="Wingdings" panose="05000000000000000000" pitchFamily="2" charset="2"/>
                <a:buChar char="l"/>
                <a:defRPr kumimoji="1" sz="20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1326612" indent="-510235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5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040941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857317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73693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490070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306446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122822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939199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Clr>
                  <a:srgbClr val="FFA513"/>
                </a:buClr>
                <a:buNone/>
                <a:defRPr/>
              </a:pPr>
              <a:r>
                <a:rPr lang="fi-FI" sz="3200" b="1" dirty="0" smtClean="0">
                  <a:solidFill>
                    <a:schemeClr val="tx1"/>
                  </a:solidFill>
                </a:rPr>
                <a:t>PERMAINAN LAPANGAN</a:t>
              </a:r>
              <a:endParaRPr lang="nn-NO" sz="32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19" name="直角三角形 28"/>
          <p:cNvSpPr/>
          <p:nvPr/>
        </p:nvSpPr>
        <p:spPr>
          <a:xfrm rot="2700000">
            <a:off x="316014" y="335803"/>
            <a:ext cx="1157922" cy="1157922"/>
          </a:xfrm>
          <a:prstGeom prst="rtTriangle">
            <a:avLst/>
          </a:prstGeom>
          <a:solidFill>
            <a:schemeClr val="accent4">
              <a:lumMod val="75000"/>
            </a:schemeClr>
          </a:solidFill>
          <a:ln w="25400" cap="flat" cmpd="sng" algn="ctr">
            <a:noFill/>
            <a:prstDash val="sysDot"/>
          </a:ln>
          <a:effectLst/>
        </p:spPr>
        <p:txBody>
          <a:bodyPr rot="0" spcFirstLastPara="0" vertOverflow="overflow" horzOverflow="overflow" vert="horz" wrap="square" lIns="121917" tIns="60958" rIns="121917" bIns="6095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>
              <a:defRPr/>
            </a:pPr>
            <a:endParaRPr kumimoji="1" lang="ja-JP" altLang="en-US" kern="0" dirty="0">
              <a:solidFill>
                <a:srgbClr val="5BB8D1"/>
              </a:solidFill>
              <a:latin typeface="Open Sans"/>
            </a:endParaRPr>
          </a:p>
        </p:txBody>
      </p:sp>
      <p:sp>
        <p:nvSpPr>
          <p:cNvPr id="20" name="直角三角形 8"/>
          <p:cNvSpPr/>
          <p:nvPr/>
        </p:nvSpPr>
        <p:spPr>
          <a:xfrm rot="2700000">
            <a:off x="538794" y="335814"/>
            <a:ext cx="1157922" cy="1157922"/>
          </a:xfrm>
          <a:prstGeom prst="rtTriangle">
            <a:avLst/>
          </a:prstGeom>
          <a:solidFill>
            <a:schemeClr val="accent4">
              <a:lumMod val="60000"/>
              <a:lumOff val="40000"/>
            </a:schemeClr>
          </a:solidFill>
          <a:ln w="25400" cap="flat" cmpd="sng" algn="ctr">
            <a:noFill/>
            <a:prstDash val="sysDot"/>
          </a:ln>
          <a:effectLst/>
        </p:spPr>
        <p:txBody>
          <a:bodyPr rot="0" spcFirstLastPara="0" vertOverflow="overflow" horzOverflow="overflow" vert="horz" wrap="square" lIns="121917" tIns="60958" rIns="121917" bIns="6095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>
              <a:defRPr/>
            </a:pPr>
            <a:endParaRPr kumimoji="1" lang="ja-JP" altLang="en-US" kern="0" dirty="0">
              <a:solidFill>
                <a:srgbClr val="5BB8D1"/>
              </a:solidFill>
              <a:latin typeface="Open Sans"/>
            </a:endParaRPr>
          </a:p>
        </p:txBody>
      </p:sp>
      <p:sp>
        <p:nvSpPr>
          <p:cNvPr id="21" name="直角三角形 4"/>
          <p:cNvSpPr/>
          <p:nvPr/>
        </p:nvSpPr>
        <p:spPr>
          <a:xfrm rot="13500000">
            <a:off x="538794" y="335813"/>
            <a:ext cx="1157922" cy="1157922"/>
          </a:xfrm>
          <a:prstGeom prst="rtTriangle">
            <a:avLst/>
          </a:prstGeom>
          <a:solidFill>
            <a:schemeClr val="accent4">
              <a:lumMod val="40000"/>
              <a:lumOff val="60000"/>
            </a:schemeClr>
          </a:solidFill>
          <a:ln w="25400" cap="flat" cmpd="sng" algn="ctr">
            <a:noFill/>
            <a:prstDash val="sysDot"/>
          </a:ln>
          <a:effectLst/>
        </p:spPr>
        <p:txBody>
          <a:bodyPr rot="0" spcFirstLastPara="0" vertOverflow="overflow" horzOverflow="overflow" vert="horz" wrap="square" lIns="121917" tIns="60958" rIns="121917" bIns="6095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>
              <a:defRPr/>
            </a:pPr>
            <a:endParaRPr kumimoji="1" lang="ja-JP" altLang="en-US" kern="0">
              <a:solidFill>
                <a:srgbClr val="5BB8D1"/>
              </a:solidFill>
              <a:latin typeface="Open Sans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616297" y="449427"/>
            <a:ext cx="1002917" cy="1004306"/>
            <a:chOff x="2895601" y="-542991"/>
            <a:chExt cx="960519" cy="961848"/>
          </a:xfrm>
        </p:grpSpPr>
        <p:grpSp>
          <p:nvGrpSpPr>
            <p:cNvPr id="23" name="Group 22"/>
            <p:cNvGrpSpPr/>
            <p:nvPr/>
          </p:nvGrpSpPr>
          <p:grpSpPr>
            <a:xfrm>
              <a:off x="2895601" y="-542991"/>
              <a:ext cx="960519" cy="960519"/>
              <a:chOff x="2895601" y="-542991"/>
              <a:chExt cx="960519" cy="960519"/>
            </a:xfrm>
          </p:grpSpPr>
          <p:sp>
            <p:nvSpPr>
              <p:cNvPr id="26" name="Oval 25"/>
              <p:cNvSpPr/>
              <p:nvPr/>
            </p:nvSpPr>
            <p:spPr>
              <a:xfrm>
                <a:off x="2895601" y="-542991"/>
                <a:ext cx="960519" cy="9605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100" dirty="0">
                  <a:solidFill>
                    <a:srgbClr val="4F81BD"/>
                  </a:solidFill>
                </a:endParaRPr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2926336" y="-512255"/>
                <a:ext cx="898264" cy="898263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100" dirty="0"/>
              </a:p>
            </p:txBody>
          </p:sp>
        </p:grpSp>
        <p:sp>
          <p:nvSpPr>
            <p:cNvPr id="24" name="Rectangle 23"/>
            <p:cNvSpPr/>
            <p:nvPr/>
          </p:nvSpPr>
          <p:spPr>
            <a:xfrm>
              <a:off x="3080572" y="-488577"/>
              <a:ext cx="589789" cy="418852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</a:bodyPr>
            <a:lstStyle/>
            <a:p>
              <a:pPr algn="ctr"/>
              <a:r>
                <a:rPr lang="en-US" sz="3200" b="1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Bab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218258" y="-119089"/>
              <a:ext cx="332226" cy="537946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</a:bodyPr>
            <a:lstStyle/>
            <a:p>
              <a:pPr algn="ctr"/>
              <a:r>
                <a:rPr lang="en-US" sz="3200" b="1" dirty="0" smtClean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3</a:t>
              </a:r>
              <a:endParaRPr lang="en-US" sz="32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20087" y="1853600"/>
            <a:ext cx="8623913" cy="2775550"/>
            <a:chOff x="836416" y="2426714"/>
            <a:chExt cx="8623913" cy="2775550"/>
          </a:xfrm>
        </p:grpSpPr>
        <p:grpSp>
          <p:nvGrpSpPr>
            <p:cNvPr id="15" name="Group 14"/>
            <p:cNvGrpSpPr/>
            <p:nvPr/>
          </p:nvGrpSpPr>
          <p:grpSpPr>
            <a:xfrm>
              <a:off x="836416" y="2426714"/>
              <a:ext cx="8623913" cy="2775550"/>
              <a:chOff x="836416" y="2426714"/>
              <a:chExt cx="8623913" cy="2775550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836416" y="2885730"/>
                <a:ext cx="5253675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Setelah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mempelajari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materi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pada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bab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ini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, </a:t>
                </a:r>
                <a:r>
                  <a:rPr lang="en-US" sz="1600" dirty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peserta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didik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diharapkan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dapat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:</a:t>
                </a:r>
                <a:endParaRPr lang="en-US" sz="1600" dirty="0">
                  <a:latin typeface="+mj-lt"/>
                  <a:cs typeface="Arial" panose="020B0604020202020204" pitchFamily="34" charset="0"/>
                </a:endParaRPr>
              </a:p>
              <a:p>
                <a:r>
                  <a:rPr lang="en-US" sz="1600" dirty="0"/>
                  <a:t>3.1 </a:t>
                </a:r>
                <a:r>
                  <a:rPr lang="en-US" sz="1600" dirty="0" err="1"/>
                  <a:t>Menjelaskan</a:t>
                </a:r>
                <a:r>
                  <a:rPr lang="en-US" sz="1600" dirty="0"/>
                  <a:t> </a:t>
                </a:r>
                <a:r>
                  <a:rPr lang="en-US" sz="1600" dirty="0" err="1"/>
                  <a:t>variasi</a:t>
                </a:r>
                <a:r>
                  <a:rPr lang="en-US" sz="1600" dirty="0"/>
                  <a:t> </a:t>
                </a:r>
                <a:r>
                  <a:rPr lang="en-US" sz="1600" dirty="0" err="1"/>
                  <a:t>gerak</a:t>
                </a:r>
                <a:r>
                  <a:rPr lang="en-US" sz="1600" dirty="0"/>
                  <a:t> </a:t>
                </a:r>
                <a:r>
                  <a:rPr lang="en-US" sz="1600" dirty="0" err="1"/>
                  <a:t>melempar</a:t>
                </a:r>
                <a:r>
                  <a:rPr lang="en-US" sz="1600" dirty="0"/>
                  <a:t>, </a:t>
                </a:r>
                <a:r>
                  <a:rPr lang="en-US" sz="1600" dirty="0" err="1"/>
                  <a:t>menangkap</a:t>
                </a:r>
                <a:r>
                  <a:rPr lang="en-US" sz="1600" dirty="0"/>
                  <a:t>, </a:t>
                </a:r>
                <a:r>
                  <a:rPr lang="en-US" sz="1600" dirty="0" err="1"/>
                  <a:t>dan</a:t>
                </a:r>
                <a:r>
                  <a:rPr lang="en-US" sz="1600" dirty="0"/>
                  <a:t> </a:t>
                </a:r>
                <a:r>
                  <a:rPr lang="en-US" sz="1600" dirty="0" err="1"/>
                  <a:t>memukul</a:t>
                </a:r>
                <a:r>
                  <a:rPr lang="en-US" sz="1600" dirty="0"/>
                  <a:t> bola </a:t>
                </a:r>
                <a:r>
                  <a:rPr lang="en-US" sz="1600" dirty="0" err="1"/>
                  <a:t>dalam</a:t>
                </a:r>
                <a:r>
                  <a:rPr lang="en-US" sz="1600" dirty="0"/>
                  <a:t> </a:t>
                </a:r>
                <a:r>
                  <a:rPr lang="en-US" sz="1600" dirty="0" err="1"/>
                  <a:t>permainan</a:t>
                </a:r>
                <a:r>
                  <a:rPr lang="en-US" sz="1600" dirty="0"/>
                  <a:t> </a:t>
                </a:r>
                <a:r>
                  <a:rPr lang="en-US" sz="1600" dirty="0" err="1"/>
                  <a:t>kasti</a:t>
                </a:r>
                <a:r>
                  <a:rPr lang="en-US" sz="1600" dirty="0"/>
                  <a:t>; </a:t>
                </a:r>
              </a:p>
              <a:p>
                <a:r>
                  <a:rPr lang="sv-SE" sz="1600" dirty="0"/>
                  <a:t>3.2 Menjelaskan cara berlari menuju tempat hinggap dalam permainan kasti; </a:t>
                </a: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836416" y="2426714"/>
                <a:ext cx="2819132" cy="457200"/>
              </a:xfrm>
              <a:prstGeom prst="rect">
                <a:avLst/>
              </a:prstGeom>
              <a:solidFill>
                <a:srgbClr val="8EB4E3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+mj-lt"/>
                </a:endParaRPr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853854" y="4371267"/>
                <a:ext cx="860647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600" dirty="0" smtClean="0"/>
                  <a:t>3.3 </a:t>
                </a:r>
                <a:r>
                  <a:rPr lang="en-US" sz="1600" dirty="0" err="1"/>
                  <a:t>Memperagakan</a:t>
                </a:r>
                <a:r>
                  <a:rPr lang="en-US" sz="1600" dirty="0"/>
                  <a:t> </a:t>
                </a:r>
                <a:r>
                  <a:rPr lang="en-US" sz="1600" dirty="0" err="1"/>
                  <a:t>cara</a:t>
                </a:r>
                <a:r>
                  <a:rPr lang="en-US" sz="1600" dirty="0"/>
                  <a:t> </a:t>
                </a:r>
                <a:r>
                  <a:rPr lang="en-US" sz="1600" dirty="0" err="1"/>
                  <a:t>mematikan</a:t>
                </a:r>
                <a:r>
                  <a:rPr lang="en-US" sz="1600" dirty="0"/>
                  <a:t> </a:t>
                </a:r>
                <a:r>
                  <a:rPr lang="en-US" sz="1600" dirty="0" err="1"/>
                  <a:t>lawan</a:t>
                </a:r>
                <a:r>
                  <a:rPr lang="en-US" sz="1600" dirty="0"/>
                  <a:t> </a:t>
                </a:r>
                <a:r>
                  <a:rPr lang="en-US" sz="1600" dirty="0" err="1"/>
                  <a:t>dalam</a:t>
                </a:r>
                <a:r>
                  <a:rPr lang="en-US" sz="1600" dirty="0"/>
                  <a:t> </a:t>
                </a:r>
                <a:r>
                  <a:rPr lang="en-US" sz="1600" dirty="0" err="1"/>
                  <a:t>permainan</a:t>
                </a:r>
                <a:r>
                  <a:rPr lang="en-US" sz="1600" dirty="0"/>
                  <a:t> </a:t>
                </a:r>
                <a:r>
                  <a:rPr lang="en-US" sz="1600" dirty="0" err="1"/>
                  <a:t>kasti</a:t>
                </a:r>
                <a:r>
                  <a:rPr lang="en-US" sz="1600" dirty="0"/>
                  <a:t>; </a:t>
                </a:r>
              </a:p>
              <a:p>
                <a:r>
                  <a:rPr lang="en-US" sz="1600" dirty="0"/>
                  <a:t>3.4 </a:t>
                </a:r>
                <a:r>
                  <a:rPr lang="en-US" sz="1600" dirty="0" err="1"/>
                  <a:t>Menjelaskan</a:t>
                </a:r>
                <a:r>
                  <a:rPr lang="en-US" sz="1600" dirty="0"/>
                  <a:t> </a:t>
                </a:r>
                <a:r>
                  <a:rPr lang="en-US" sz="1600" dirty="0" err="1"/>
                  <a:t>gerak</a:t>
                </a:r>
                <a:r>
                  <a:rPr lang="en-US" sz="1600" dirty="0"/>
                  <a:t> </a:t>
                </a:r>
                <a:r>
                  <a:rPr lang="en-US" sz="1600" dirty="0" err="1"/>
                  <a:t>dasar</a:t>
                </a:r>
                <a:r>
                  <a:rPr lang="en-US" sz="1600" dirty="0"/>
                  <a:t> </a:t>
                </a:r>
                <a:r>
                  <a:rPr lang="en-US" sz="1600" dirty="0" err="1"/>
                  <a:t>melempar</a:t>
                </a:r>
                <a:r>
                  <a:rPr lang="en-US" sz="1600" dirty="0"/>
                  <a:t>, </a:t>
                </a:r>
                <a:r>
                  <a:rPr lang="en-US" sz="1600" dirty="0" err="1"/>
                  <a:t>menangkap</a:t>
                </a:r>
                <a:r>
                  <a:rPr lang="en-US" sz="1600" dirty="0"/>
                  <a:t>, </a:t>
                </a:r>
                <a:r>
                  <a:rPr lang="en-US" sz="1600" dirty="0" err="1"/>
                  <a:t>dan</a:t>
                </a:r>
                <a:r>
                  <a:rPr lang="en-US" sz="1600" dirty="0"/>
                  <a:t> </a:t>
                </a:r>
                <a:r>
                  <a:rPr lang="en-US" sz="1600" dirty="0" err="1"/>
                  <a:t>memukul</a:t>
                </a:r>
                <a:r>
                  <a:rPr lang="en-US" sz="1600" dirty="0"/>
                  <a:t> bola </a:t>
                </a:r>
                <a:r>
                  <a:rPr lang="en-US" sz="1600" dirty="0" err="1"/>
                  <a:t>dalam</a:t>
                </a:r>
                <a:r>
                  <a:rPr lang="en-US" sz="1600" dirty="0"/>
                  <a:t> </a:t>
                </a:r>
                <a:r>
                  <a:rPr lang="en-US" sz="1600" dirty="0" err="1"/>
                  <a:t>permainan</a:t>
                </a:r>
                <a:r>
                  <a:rPr lang="en-US" sz="1600" dirty="0"/>
                  <a:t> bola </a:t>
                </a:r>
                <a:r>
                  <a:rPr lang="en-US" sz="1600" dirty="0" err="1"/>
                  <a:t>bakar</a:t>
                </a:r>
                <a:r>
                  <a:rPr lang="en-US" sz="1600" dirty="0"/>
                  <a:t>; </a:t>
                </a:r>
              </a:p>
              <a:p>
                <a:r>
                  <a:rPr lang="en-US" sz="1600" dirty="0"/>
                  <a:t>3.5 </a:t>
                </a:r>
                <a:r>
                  <a:rPr lang="en-US" sz="1600" dirty="0" err="1"/>
                  <a:t>Memperagakan</a:t>
                </a:r>
                <a:r>
                  <a:rPr lang="en-US" sz="1600" dirty="0"/>
                  <a:t> </a:t>
                </a:r>
                <a:r>
                  <a:rPr lang="en-US" sz="1600" dirty="0" err="1"/>
                  <a:t>cara</a:t>
                </a:r>
                <a:r>
                  <a:rPr lang="en-US" sz="1600" dirty="0"/>
                  <a:t> </a:t>
                </a:r>
                <a:r>
                  <a:rPr lang="en-US" sz="1600" dirty="0" err="1"/>
                  <a:t>berlari</a:t>
                </a:r>
                <a:r>
                  <a:rPr lang="en-US" sz="1600" dirty="0"/>
                  <a:t> </a:t>
                </a:r>
                <a:r>
                  <a:rPr lang="en-US" sz="1600" dirty="0" err="1"/>
                  <a:t>dan</a:t>
                </a:r>
                <a:r>
                  <a:rPr lang="en-US" sz="1600" dirty="0"/>
                  <a:t> </a:t>
                </a:r>
                <a:r>
                  <a:rPr lang="en-US" sz="1600" dirty="0" err="1"/>
                  <a:t>membakar</a:t>
                </a:r>
                <a:r>
                  <a:rPr lang="en-US" sz="1600" dirty="0"/>
                  <a:t> bola </a:t>
                </a:r>
                <a:r>
                  <a:rPr lang="en-US" sz="1600" dirty="0" err="1"/>
                  <a:t>dalam</a:t>
                </a:r>
                <a:r>
                  <a:rPr lang="en-US" sz="1600" dirty="0"/>
                  <a:t> </a:t>
                </a:r>
                <a:r>
                  <a:rPr lang="en-US" sz="1600" dirty="0" err="1"/>
                  <a:t>permainan</a:t>
                </a:r>
                <a:r>
                  <a:rPr lang="en-US" sz="1600" dirty="0"/>
                  <a:t> bola </a:t>
                </a:r>
                <a:r>
                  <a:rPr lang="en-US" sz="1600" dirty="0" err="1"/>
                  <a:t>bakar</a:t>
                </a:r>
                <a:r>
                  <a:rPr lang="en-US" sz="1600" dirty="0"/>
                  <a:t>. </a:t>
                </a:r>
                <a:endParaRPr lang="en-US" sz="1600" dirty="0" smtClean="0">
                  <a:latin typeface="+mj-lt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8" name="TextBox 27"/>
            <p:cNvSpPr txBox="1"/>
            <p:nvPr/>
          </p:nvSpPr>
          <p:spPr>
            <a:xfrm>
              <a:off x="923144" y="2455258"/>
              <a:ext cx="243162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err="1">
                  <a:latin typeface="+mj-lt"/>
                </a:rPr>
                <a:t>Tujuan</a:t>
              </a:r>
              <a:r>
                <a:rPr lang="en-US" sz="2000" b="1" dirty="0">
                  <a:latin typeface="+mj-lt"/>
                </a:rPr>
                <a:t> </a:t>
              </a:r>
              <a:r>
                <a:rPr lang="en-US" sz="2000" b="1" dirty="0" err="1">
                  <a:latin typeface="+mj-lt"/>
                </a:rPr>
                <a:t>Pembelajaran</a:t>
              </a:r>
              <a:endParaRPr lang="en-US" sz="2000" b="1" dirty="0">
                <a:latin typeface="+mj-lt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5509989" y="444861"/>
            <a:ext cx="4372001" cy="3650889"/>
            <a:chOff x="-5930237" y="866231"/>
            <a:chExt cx="4207350" cy="4038629"/>
          </a:xfrm>
        </p:grpSpPr>
        <p:grpSp>
          <p:nvGrpSpPr>
            <p:cNvPr id="32" name="Group 31"/>
            <p:cNvGrpSpPr/>
            <p:nvPr/>
          </p:nvGrpSpPr>
          <p:grpSpPr>
            <a:xfrm>
              <a:off x="-5930237" y="866231"/>
              <a:ext cx="4207350" cy="4038629"/>
              <a:chOff x="-8289936" y="2281186"/>
              <a:chExt cx="4604919" cy="4420256"/>
            </a:xfrm>
          </p:grpSpPr>
          <p:sp>
            <p:nvSpPr>
              <p:cNvPr id="34" name="Oval 33"/>
              <p:cNvSpPr/>
              <p:nvPr/>
            </p:nvSpPr>
            <p:spPr>
              <a:xfrm>
                <a:off x="-8012111" y="2281186"/>
                <a:ext cx="4044429" cy="4061668"/>
              </a:xfrm>
              <a:prstGeom prst="ellipse">
                <a:avLst/>
              </a:prstGeom>
              <a:solidFill>
                <a:srgbClr val="FFFFFF">
                  <a:alpha val="21961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-8289936" y="2811533"/>
                <a:ext cx="4604919" cy="3889909"/>
              </a:xfrm>
              <a:prstGeom prst="ellipse">
                <a:avLst/>
              </a:prstGeom>
              <a:noFill/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</p:grpSp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930236" y="1381178"/>
              <a:ext cx="4202928" cy="3346318"/>
            </a:xfrm>
            <a:prstGeom prst="ellipse">
              <a:avLst/>
            </a:prstGeom>
            <a:ln w="190500" cap="rnd">
              <a:noFill/>
              <a:prstDash val="solid"/>
            </a:ln>
            <a:effectLst>
              <a:outerShdw blurRad="127000" algn="bl" rotWithShape="0">
                <a:srgbClr val="000000"/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318560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5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03"/>
          <a:stretch/>
        </p:blipFill>
        <p:spPr>
          <a:xfrm>
            <a:off x="5633994" y="742950"/>
            <a:ext cx="3471530" cy="399625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0578" y="179643"/>
            <a:ext cx="36685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5. Cara </a:t>
            </a:r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Membakar</a:t>
            </a:r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Bola</a:t>
            </a:r>
            <a:endParaRPr lang="en-US" sz="2800" b="1" dirty="0">
              <a:solidFill>
                <a:srgbClr val="00B0F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4955" y="725507"/>
            <a:ext cx="551244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Pembakar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seorang</a:t>
            </a:r>
            <a:r>
              <a:rPr lang="en-US" sz="2400" dirty="0"/>
              <a:t> </a:t>
            </a:r>
            <a:r>
              <a:rPr lang="en-US" sz="2400" dirty="0" err="1"/>
              <a:t>penangkap</a:t>
            </a:r>
            <a:r>
              <a:rPr lang="en-US" sz="2400" dirty="0"/>
              <a:t> bola yang </a:t>
            </a:r>
            <a:r>
              <a:rPr lang="en-US" sz="2400" dirty="0" err="1"/>
              <a:t>biasanya</a:t>
            </a:r>
            <a:r>
              <a:rPr lang="en-US" sz="2400" dirty="0"/>
              <a:t> </a:t>
            </a:r>
            <a:r>
              <a:rPr lang="en-US" sz="2400" dirty="0" err="1"/>
              <a:t>memiliki</a:t>
            </a:r>
            <a:r>
              <a:rPr lang="en-US" sz="2400" dirty="0"/>
              <a:t> </a:t>
            </a:r>
            <a:r>
              <a:rPr lang="en-US" sz="2400" dirty="0" err="1"/>
              <a:t>keterampilan</a:t>
            </a:r>
            <a:r>
              <a:rPr lang="en-US" sz="2400" dirty="0"/>
              <a:t> yang </a:t>
            </a:r>
            <a:r>
              <a:rPr lang="en-US" sz="2400" dirty="0" err="1"/>
              <a:t>lebih</a:t>
            </a:r>
            <a:r>
              <a:rPr lang="en-US" sz="2400" dirty="0"/>
              <a:t> </a:t>
            </a:r>
            <a:r>
              <a:rPr lang="en-US" sz="2400" dirty="0" err="1"/>
              <a:t>baik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teman-teman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timnya</a:t>
            </a:r>
            <a:r>
              <a:rPr lang="en-US" sz="2400" dirty="0"/>
              <a:t>. 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err="1" smtClean="0"/>
              <a:t>Seorang</a:t>
            </a:r>
            <a:r>
              <a:rPr lang="en-US" sz="2400" dirty="0" smtClean="0"/>
              <a:t> </a:t>
            </a:r>
            <a:r>
              <a:rPr lang="en-US" sz="2400" dirty="0" err="1"/>
              <a:t>pembakar</a:t>
            </a:r>
            <a:r>
              <a:rPr lang="en-US" sz="2400" dirty="0"/>
              <a:t> </a:t>
            </a:r>
            <a:r>
              <a:rPr lang="en-US" sz="2400" dirty="0" err="1"/>
              <a:t>bertugas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menangkap</a:t>
            </a:r>
            <a:r>
              <a:rPr lang="en-US" sz="2400" dirty="0"/>
              <a:t> bola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teman</a:t>
            </a:r>
            <a:r>
              <a:rPr lang="en-US" sz="2400" dirty="0"/>
              <a:t> </a:t>
            </a:r>
            <a:r>
              <a:rPr lang="en-US" sz="2400" dirty="0" err="1"/>
              <a:t>satu</a:t>
            </a:r>
            <a:r>
              <a:rPr lang="en-US" sz="2400" dirty="0"/>
              <a:t> </a:t>
            </a:r>
            <a:r>
              <a:rPr lang="en-US" sz="2400" dirty="0" err="1"/>
              <a:t>timnya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segera</a:t>
            </a:r>
            <a:r>
              <a:rPr lang="en-US" sz="2400" dirty="0"/>
              <a:t> </a:t>
            </a:r>
            <a:r>
              <a:rPr lang="en-US" sz="2400" dirty="0" err="1"/>
              <a:t>membakar</a:t>
            </a:r>
            <a:r>
              <a:rPr lang="en-US" sz="2400" dirty="0"/>
              <a:t> bola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cara</a:t>
            </a:r>
            <a:r>
              <a:rPr lang="en-US" sz="2400" dirty="0"/>
              <a:t> </a:t>
            </a:r>
            <a:r>
              <a:rPr lang="en-US" sz="2400" dirty="0" err="1"/>
              <a:t>menjatuhkan</a:t>
            </a:r>
            <a:r>
              <a:rPr lang="en-US" sz="2400" dirty="0"/>
              <a:t> bola </a:t>
            </a:r>
            <a:r>
              <a:rPr lang="en-US" sz="2400" dirty="0" err="1"/>
              <a:t>ke</a:t>
            </a:r>
            <a:r>
              <a:rPr lang="en-US" sz="2400" dirty="0"/>
              <a:t> </a:t>
            </a:r>
            <a:r>
              <a:rPr lang="en-US" sz="2400" dirty="0" err="1"/>
              <a:t>tempat</a:t>
            </a:r>
            <a:r>
              <a:rPr lang="en-US" sz="2400" dirty="0"/>
              <a:t> </a:t>
            </a:r>
            <a:r>
              <a:rPr lang="en-US" sz="2400" dirty="0" err="1"/>
              <a:t>pembakaran</a:t>
            </a:r>
            <a:r>
              <a:rPr lang="en-US" sz="2400" dirty="0"/>
              <a:t> yang </a:t>
            </a:r>
            <a:r>
              <a:rPr lang="en-US" sz="2400" dirty="0" err="1"/>
              <a:t>telah</a:t>
            </a:r>
            <a:r>
              <a:rPr lang="en-US" sz="2400" dirty="0"/>
              <a:t> </a:t>
            </a:r>
            <a:r>
              <a:rPr lang="en-US" sz="2400" dirty="0" err="1"/>
              <a:t>disediakan</a:t>
            </a:r>
            <a:r>
              <a:rPr lang="en-US" sz="2400" dirty="0"/>
              <a:t>. </a:t>
            </a:r>
            <a:endParaRPr lang="en-US" sz="2400" dirty="0" smtClean="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2920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9066" y="819150"/>
            <a:ext cx="2942534" cy="3882622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52400" y="267070"/>
            <a:ext cx="7315200" cy="609173"/>
            <a:chOff x="152400" y="267070"/>
            <a:chExt cx="5943600" cy="60917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" y="267070"/>
              <a:ext cx="5791200" cy="587712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533400" y="269282"/>
              <a:ext cx="5562600" cy="6069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  <a:buSzPct val="100000"/>
              </a:pPr>
              <a:r>
                <a:rPr lang="en-US" sz="32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A</a:t>
              </a:r>
              <a:r>
                <a:rPr lang="en-US" sz="32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. </a:t>
              </a:r>
              <a:r>
                <a:rPr lang="en-US" sz="32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Permainan</a:t>
              </a:r>
              <a:r>
                <a:rPr lang="en-US" sz="32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Kasti</a:t>
              </a:r>
              <a:endParaRPr lang="en-US" sz="32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800099" y="1047750"/>
            <a:ext cx="506730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Permainan</a:t>
            </a:r>
            <a:r>
              <a:rPr lang="en-US" sz="2400" dirty="0"/>
              <a:t> </a:t>
            </a:r>
            <a:r>
              <a:rPr lang="en-US" sz="2400" dirty="0" err="1"/>
              <a:t>kasti</a:t>
            </a:r>
            <a:r>
              <a:rPr lang="en-US" sz="2400" dirty="0"/>
              <a:t> </a:t>
            </a:r>
            <a:r>
              <a:rPr lang="en-US" sz="2400" dirty="0" err="1"/>
              <a:t>merupakan</a:t>
            </a:r>
            <a:r>
              <a:rPr lang="en-US" sz="2400" dirty="0"/>
              <a:t> </a:t>
            </a:r>
            <a:r>
              <a:rPr lang="en-US" sz="2400" dirty="0" err="1"/>
              <a:t>permainan</a:t>
            </a:r>
            <a:r>
              <a:rPr lang="en-US" sz="2400" dirty="0"/>
              <a:t> </a:t>
            </a:r>
            <a:r>
              <a:rPr lang="en-US" sz="2400" dirty="0" err="1"/>
              <a:t>tradisional</a:t>
            </a:r>
            <a:r>
              <a:rPr lang="en-US" sz="2400" dirty="0"/>
              <a:t> yang </a:t>
            </a:r>
            <a:r>
              <a:rPr lang="en-US" sz="2400" dirty="0" err="1"/>
              <a:t>sudah</a:t>
            </a:r>
            <a:r>
              <a:rPr lang="en-US" sz="2400" dirty="0"/>
              <a:t> </a:t>
            </a:r>
            <a:r>
              <a:rPr lang="en-US" sz="2400" dirty="0" err="1"/>
              <a:t>ada</a:t>
            </a:r>
            <a:r>
              <a:rPr lang="en-US" sz="2400" dirty="0"/>
              <a:t> </a:t>
            </a:r>
            <a:r>
              <a:rPr lang="en-US" sz="2400" dirty="0" err="1"/>
              <a:t>sejak</a:t>
            </a:r>
            <a:r>
              <a:rPr lang="en-US" sz="2400" dirty="0"/>
              <a:t> </a:t>
            </a:r>
            <a:r>
              <a:rPr lang="en-US" sz="2400" dirty="0" err="1"/>
              <a:t>zaman</a:t>
            </a:r>
            <a:r>
              <a:rPr lang="en-US" sz="2400" dirty="0"/>
              <a:t> </a:t>
            </a:r>
            <a:r>
              <a:rPr lang="en-US" sz="2400" dirty="0" err="1"/>
              <a:t>dulu</a:t>
            </a:r>
            <a:r>
              <a:rPr lang="en-US" sz="2400" dirty="0"/>
              <a:t>. 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bermain</a:t>
            </a:r>
            <a:r>
              <a:rPr lang="en-US" sz="2400" dirty="0"/>
              <a:t> </a:t>
            </a:r>
            <a:r>
              <a:rPr lang="en-US" sz="2400" dirty="0" err="1"/>
              <a:t>kasti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baik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benar</a:t>
            </a:r>
            <a:r>
              <a:rPr lang="en-US" sz="2400" dirty="0"/>
              <a:t>, </a:t>
            </a:r>
            <a:r>
              <a:rPr lang="en-US" sz="2400" dirty="0" err="1"/>
              <a:t>pemain</a:t>
            </a:r>
            <a:r>
              <a:rPr lang="en-US" sz="2400" dirty="0"/>
              <a:t> </a:t>
            </a:r>
            <a:r>
              <a:rPr lang="en-US" sz="2400" dirty="0" err="1"/>
              <a:t>harus</a:t>
            </a:r>
            <a:r>
              <a:rPr lang="en-US" sz="2400" dirty="0"/>
              <a:t> </a:t>
            </a:r>
            <a:r>
              <a:rPr lang="en-US" sz="2400" dirty="0" err="1"/>
              <a:t>menguasai</a:t>
            </a:r>
            <a:r>
              <a:rPr lang="en-US" sz="2400" dirty="0"/>
              <a:t> </a:t>
            </a:r>
            <a:r>
              <a:rPr lang="en-US" sz="2400" dirty="0" err="1"/>
              <a:t>beberapa</a:t>
            </a:r>
            <a:r>
              <a:rPr lang="en-US" sz="2400" dirty="0"/>
              <a:t> </a:t>
            </a:r>
            <a:r>
              <a:rPr lang="en-US" sz="2400" dirty="0" err="1"/>
              <a:t>variasi</a:t>
            </a:r>
            <a:r>
              <a:rPr lang="en-US" sz="2400" dirty="0"/>
              <a:t> </a:t>
            </a:r>
            <a:r>
              <a:rPr lang="en-US" sz="2400" dirty="0" err="1"/>
              <a:t>gerak</a:t>
            </a:r>
            <a:r>
              <a:rPr lang="en-US" sz="2400" dirty="0"/>
              <a:t> </a:t>
            </a:r>
            <a:r>
              <a:rPr lang="en-US" sz="2400" dirty="0" err="1"/>
              <a:t>dasarnya</a:t>
            </a:r>
            <a:r>
              <a:rPr lang="en-US" sz="2400" dirty="0"/>
              <a:t> </a:t>
            </a:r>
            <a:r>
              <a:rPr lang="en-US" sz="2400" dirty="0" err="1"/>
              <a:t>seperti</a:t>
            </a:r>
            <a:r>
              <a:rPr lang="en-US" sz="2400" dirty="0"/>
              <a:t> </a:t>
            </a:r>
            <a:r>
              <a:rPr lang="en-US" sz="2400" dirty="0" err="1"/>
              <a:t>melempar</a:t>
            </a:r>
            <a:r>
              <a:rPr lang="en-US" sz="2400" dirty="0"/>
              <a:t>, </a:t>
            </a:r>
            <a:r>
              <a:rPr lang="en-US" sz="2400" dirty="0" err="1"/>
              <a:t>menangkap</a:t>
            </a:r>
            <a:r>
              <a:rPr lang="en-US" sz="2400" dirty="0"/>
              <a:t>, </a:t>
            </a:r>
            <a:r>
              <a:rPr lang="en-US" sz="2400" dirty="0" err="1"/>
              <a:t>memukul</a:t>
            </a:r>
            <a:r>
              <a:rPr lang="en-US" sz="2400" dirty="0"/>
              <a:t> bola,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berlari</a:t>
            </a:r>
            <a:r>
              <a:rPr lang="en-US" sz="2400" dirty="0"/>
              <a:t>. 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7953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551" y="1276350"/>
            <a:ext cx="3049497" cy="326387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28600" y="209550"/>
            <a:ext cx="52173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66725" algn="l"/>
              </a:tabLst>
            </a:pPr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1. </a:t>
            </a:r>
            <a:r>
              <a:rPr lang="en-US" sz="2800" b="1" dirty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	</a:t>
            </a:r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Variasi</a:t>
            </a:r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Gerak</a:t>
            </a:r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Melempar</a:t>
            </a:r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Bola</a:t>
            </a:r>
            <a:endParaRPr lang="en-US" sz="2800" b="1" dirty="0">
              <a:solidFill>
                <a:srgbClr val="00B0F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267200" y="819150"/>
            <a:ext cx="4572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Salah </a:t>
            </a:r>
            <a:r>
              <a:rPr lang="en-US" sz="2400" dirty="0" err="1"/>
              <a:t>satu</a:t>
            </a:r>
            <a:r>
              <a:rPr lang="en-US" sz="2400" dirty="0"/>
              <a:t> </a:t>
            </a:r>
            <a:r>
              <a:rPr lang="en-US" sz="2400" dirty="0" err="1"/>
              <a:t>teknik</a:t>
            </a:r>
            <a:r>
              <a:rPr lang="en-US" sz="2400" dirty="0"/>
              <a:t> yang </a:t>
            </a:r>
            <a:r>
              <a:rPr lang="en-US" sz="2400" dirty="0" err="1"/>
              <a:t>harus</a:t>
            </a:r>
            <a:r>
              <a:rPr lang="en-US" sz="2400" dirty="0"/>
              <a:t> </a:t>
            </a:r>
            <a:r>
              <a:rPr lang="en-US" sz="2400" dirty="0" err="1"/>
              <a:t>dikuasai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permainan</a:t>
            </a:r>
            <a:r>
              <a:rPr lang="en-US" sz="2400" dirty="0"/>
              <a:t> </a:t>
            </a:r>
            <a:r>
              <a:rPr lang="en-US" sz="2400" dirty="0" err="1"/>
              <a:t>kasti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teknik</a:t>
            </a:r>
            <a:r>
              <a:rPr lang="en-US" sz="2400" dirty="0"/>
              <a:t> </a:t>
            </a:r>
            <a:r>
              <a:rPr lang="en-US" sz="2400" dirty="0" err="1"/>
              <a:t>melempar</a:t>
            </a:r>
            <a:r>
              <a:rPr lang="en-US" sz="2400" dirty="0"/>
              <a:t> bola. 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err="1" smtClean="0"/>
              <a:t>Variasi</a:t>
            </a:r>
            <a:r>
              <a:rPr lang="en-US" sz="2400" dirty="0" smtClean="0"/>
              <a:t> </a:t>
            </a:r>
            <a:r>
              <a:rPr lang="en-US" sz="2400" dirty="0" err="1"/>
              <a:t>gerakan</a:t>
            </a:r>
            <a:r>
              <a:rPr lang="en-US" sz="2400" dirty="0"/>
              <a:t> </a:t>
            </a:r>
            <a:r>
              <a:rPr lang="en-US" sz="2400" dirty="0" err="1"/>
              <a:t>melempar</a:t>
            </a:r>
            <a:r>
              <a:rPr lang="en-US" sz="2400" dirty="0"/>
              <a:t> bola </a:t>
            </a:r>
            <a:r>
              <a:rPr lang="en-US" sz="2400" dirty="0" err="1"/>
              <a:t>seperti</a:t>
            </a:r>
            <a:r>
              <a:rPr lang="en-US" sz="2400" dirty="0"/>
              <a:t> </a:t>
            </a:r>
            <a:r>
              <a:rPr lang="en-US" sz="2400" dirty="0" err="1"/>
              <a:t>lemparan</a:t>
            </a:r>
            <a:r>
              <a:rPr lang="en-US" sz="2400" dirty="0"/>
              <a:t> </a:t>
            </a:r>
            <a:r>
              <a:rPr lang="en-US" sz="2400" dirty="0" err="1"/>
              <a:t>atas</a:t>
            </a:r>
            <a:r>
              <a:rPr lang="en-US" sz="2400" dirty="0"/>
              <a:t>, </a:t>
            </a:r>
            <a:r>
              <a:rPr lang="en-US" sz="2400" dirty="0" err="1"/>
              <a:t>lemparan</a:t>
            </a:r>
            <a:r>
              <a:rPr lang="en-US" sz="2400" dirty="0"/>
              <a:t> </a:t>
            </a:r>
            <a:r>
              <a:rPr lang="en-US" sz="2400" dirty="0" err="1"/>
              <a:t>datar</a:t>
            </a:r>
            <a:r>
              <a:rPr lang="en-US" sz="2400" dirty="0"/>
              <a:t>, </a:t>
            </a:r>
            <a:r>
              <a:rPr lang="en-US" sz="2400" dirty="0" err="1"/>
              <a:t>ataupun</a:t>
            </a:r>
            <a:r>
              <a:rPr lang="en-US" sz="2400" dirty="0"/>
              <a:t> </a:t>
            </a:r>
            <a:r>
              <a:rPr lang="en-US" sz="2400" dirty="0" err="1"/>
              <a:t>lemparan</a:t>
            </a:r>
            <a:r>
              <a:rPr lang="en-US" sz="2400" dirty="0"/>
              <a:t> </a:t>
            </a:r>
            <a:r>
              <a:rPr lang="en-US" sz="2400" dirty="0" err="1"/>
              <a:t>bawah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dimanfaatkan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latihan</a:t>
            </a:r>
            <a:r>
              <a:rPr lang="en-US" sz="2400" dirty="0"/>
              <a:t> </a:t>
            </a:r>
            <a:r>
              <a:rPr lang="en-US" sz="2400" dirty="0" err="1"/>
              <a:t>supaya</a:t>
            </a:r>
            <a:r>
              <a:rPr lang="en-US" sz="2400" dirty="0"/>
              <a:t> </a:t>
            </a:r>
            <a:r>
              <a:rPr lang="en-US" sz="2400" dirty="0" err="1"/>
              <a:t>lebih</a:t>
            </a:r>
            <a:r>
              <a:rPr lang="en-US" sz="2400" dirty="0"/>
              <a:t> </a:t>
            </a:r>
            <a:r>
              <a:rPr lang="en-US" sz="2400" dirty="0" err="1"/>
              <a:t>terampil</a:t>
            </a:r>
            <a:r>
              <a:rPr lang="en-US" sz="2400" dirty="0"/>
              <a:t> </a:t>
            </a:r>
            <a:r>
              <a:rPr lang="en-US" sz="2400" dirty="0" err="1"/>
              <a:t>melakukan</a:t>
            </a:r>
            <a:r>
              <a:rPr lang="en-US" sz="2400" dirty="0"/>
              <a:t> </a:t>
            </a:r>
            <a:r>
              <a:rPr lang="en-US" sz="2400" dirty="0" err="1"/>
              <a:t>gerakan</a:t>
            </a:r>
            <a:r>
              <a:rPr lang="en-US" sz="2400" dirty="0"/>
              <a:t> </a:t>
            </a:r>
            <a:r>
              <a:rPr lang="en-US" sz="2400" dirty="0" err="1"/>
              <a:t>melempar</a:t>
            </a:r>
            <a:r>
              <a:rPr lang="en-US" sz="2400" dirty="0"/>
              <a:t>. </a:t>
            </a:r>
            <a:endParaRPr lang="en-US" sz="2400" dirty="0" smtClean="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5190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1" y="550319"/>
            <a:ext cx="3292896" cy="301203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81000" y="87997"/>
            <a:ext cx="70512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631825" algn="l"/>
              </a:tabLst>
            </a:pPr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Berikut</a:t>
            </a:r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contoh</a:t>
            </a:r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variasi</a:t>
            </a:r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gerakan</a:t>
            </a:r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melempar</a:t>
            </a:r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bola</a:t>
            </a:r>
            <a:endParaRPr lang="en-US" sz="2800" b="1" dirty="0">
              <a:solidFill>
                <a:srgbClr val="00B0F0"/>
              </a:solidFill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27164" y="3645753"/>
            <a:ext cx="4171141" cy="830997"/>
            <a:chOff x="946427" y="5401786"/>
            <a:chExt cx="2434897" cy="1416160"/>
          </a:xfrm>
        </p:grpSpPr>
        <p:sp>
          <p:nvSpPr>
            <p:cNvPr id="4" name="Rounded Rectangle 3"/>
            <p:cNvSpPr/>
            <p:nvPr/>
          </p:nvSpPr>
          <p:spPr>
            <a:xfrm>
              <a:off x="1006004" y="5449518"/>
              <a:ext cx="2375320" cy="1320699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>
                <a:latin typeface="+mj-lt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946427" y="5401786"/>
              <a:ext cx="2429894" cy="1416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/>
                <a:t>Melempar</a:t>
              </a:r>
              <a:r>
                <a:rPr lang="en-US" sz="2400" dirty="0"/>
                <a:t> bola </a:t>
              </a:r>
              <a:r>
                <a:rPr lang="en-US" sz="2400" dirty="0" err="1"/>
                <a:t>ke</a:t>
              </a:r>
              <a:r>
                <a:rPr lang="en-US" sz="2400" dirty="0"/>
                <a:t> </a:t>
              </a:r>
              <a:r>
                <a:rPr lang="en-US" sz="2400" dirty="0" err="1"/>
                <a:t>sasaran</a:t>
              </a:r>
              <a:r>
                <a:rPr lang="en-US" sz="2400" dirty="0"/>
                <a:t> diam. </a:t>
              </a:r>
              <a:endParaRPr lang="en-US" sz="2200" dirty="0">
                <a:latin typeface="+mj-lt"/>
                <a:cs typeface="Arial" panose="020B0604020202020204" pitchFamily="34" charset="0"/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990" y="673057"/>
            <a:ext cx="4057868" cy="2800111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5427368" y="3645751"/>
            <a:ext cx="3529198" cy="830999"/>
            <a:chOff x="1006004" y="5833885"/>
            <a:chExt cx="2375321" cy="1416164"/>
          </a:xfrm>
        </p:grpSpPr>
        <p:sp>
          <p:nvSpPr>
            <p:cNvPr id="9" name="Rounded Rectangle 8"/>
            <p:cNvSpPr/>
            <p:nvPr/>
          </p:nvSpPr>
          <p:spPr>
            <a:xfrm>
              <a:off x="1006004" y="5833885"/>
              <a:ext cx="2375320" cy="1311262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>
                <a:latin typeface="+mj-lt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050636" y="5833888"/>
              <a:ext cx="2330689" cy="1416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/>
                <a:t>Melempar</a:t>
              </a:r>
              <a:r>
                <a:rPr lang="en-US" sz="2400" dirty="0"/>
                <a:t> bola </a:t>
              </a:r>
              <a:r>
                <a:rPr lang="en-US" sz="2400" dirty="0" err="1"/>
                <a:t>ke</a:t>
              </a:r>
              <a:r>
                <a:rPr lang="en-US" sz="2400" dirty="0"/>
                <a:t> </a:t>
              </a:r>
              <a:r>
                <a:rPr lang="en-US" sz="2400" dirty="0" err="1"/>
                <a:t>sasaran</a:t>
              </a:r>
              <a:r>
                <a:rPr lang="en-US" sz="2400" dirty="0"/>
                <a:t> </a:t>
              </a:r>
              <a:r>
                <a:rPr lang="en-US" sz="2400" dirty="0" err="1"/>
                <a:t>bergerak</a:t>
              </a:r>
              <a:r>
                <a:rPr lang="en-US" sz="2400" dirty="0"/>
                <a:t>. </a:t>
              </a:r>
              <a:endParaRPr lang="en-US" sz="2200" dirty="0">
                <a:latin typeface="+mj-lt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03569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047750"/>
            <a:ext cx="3896170" cy="320934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5222" y="133350"/>
            <a:ext cx="52173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66725" algn="l"/>
              </a:tabLst>
            </a:pPr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2. </a:t>
            </a:r>
            <a:r>
              <a:rPr lang="en-US" sz="2800" b="1" dirty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	</a:t>
            </a:r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Variasi</a:t>
            </a:r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Gerak</a:t>
            </a:r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Menangkap</a:t>
            </a:r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Bola</a:t>
            </a:r>
            <a:endParaRPr lang="en-US" sz="2800" b="1" dirty="0">
              <a:solidFill>
                <a:srgbClr val="00B0F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0" y="1326132"/>
            <a:ext cx="4191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Teknik</a:t>
            </a:r>
            <a:r>
              <a:rPr lang="en-US" sz="2400" dirty="0"/>
              <a:t> </a:t>
            </a:r>
            <a:r>
              <a:rPr lang="en-US" sz="2400" dirty="0" err="1"/>
              <a:t>menangkap</a:t>
            </a:r>
            <a:r>
              <a:rPr lang="en-US" sz="2400" dirty="0"/>
              <a:t> bola </a:t>
            </a:r>
            <a:r>
              <a:rPr lang="en-US" sz="2400" dirty="0" err="1"/>
              <a:t>memerlukan</a:t>
            </a:r>
            <a:r>
              <a:rPr lang="en-US" sz="2400" dirty="0"/>
              <a:t> </a:t>
            </a:r>
            <a:r>
              <a:rPr lang="en-US" sz="2400" dirty="0" err="1"/>
              <a:t>ketangkasan</a:t>
            </a:r>
            <a:r>
              <a:rPr lang="en-US" sz="2400" dirty="0"/>
              <a:t> </a:t>
            </a:r>
            <a:r>
              <a:rPr lang="en-US" sz="2400" dirty="0" err="1"/>
              <a:t>tubuh</a:t>
            </a:r>
            <a:r>
              <a:rPr lang="en-US" sz="2400" dirty="0"/>
              <a:t> yang </a:t>
            </a:r>
            <a:r>
              <a:rPr lang="en-US" sz="2400" dirty="0" err="1"/>
              <a:t>baik</a:t>
            </a:r>
            <a:r>
              <a:rPr lang="en-US" sz="2400" dirty="0"/>
              <a:t> agar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bergerak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berlari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cepat</a:t>
            </a:r>
            <a:r>
              <a:rPr lang="en-US" sz="2400" dirty="0"/>
              <a:t> di </a:t>
            </a:r>
            <a:r>
              <a:rPr lang="en-US" sz="2400" dirty="0" err="1"/>
              <a:t>lapangan</a:t>
            </a:r>
            <a:r>
              <a:rPr lang="en-US" sz="2400" dirty="0"/>
              <a:t>. </a:t>
            </a:r>
            <a:endParaRPr lang="en-US" sz="2400" dirty="0" smtClean="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19657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223" y="442245"/>
            <a:ext cx="3869548" cy="31755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" y="87997"/>
            <a:ext cx="72633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631825" algn="l"/>
              </a:tabLst>
            </a:pPr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Berikut</a:t>
            </a:r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contoh</a:t>
            </a:r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variasi</a:t>
            </a:r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gerakan</a:t>
            </a:r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menangkap</a:t>
            </a:r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bola</a:t>
            </a:r>
            <a:endParaRPr lang="en-US" sz="2800" b="1" dirty="0">
              <a:solidFill>
                <a:srgbClr val="00B0F0"/>
              </a:solidFill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27164" y="3645753"/>
            <a:ext cx="4171141" cy="830997"/>
            <a:chOff x="946427" y="5401786"/>
            <a:chExt cx="2434897" cy="1416160"/>
          </a:xfrm>
        </p:grpSpPr>
        <p:sp>
          <p:nvSpPr>
            <p:cNvPr id="5" name="Rounded Rectangle 4"/>
            <p:cNvSpPr/>
            <p:nvPr/>
          </p:nvSpPr>
          <p:spPr>
            <a:xfrm>
              <a:off x="1006004" y="5449518"/>
              <a:ext cx="2375320" cy="1320699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>
                <a:latin typeface="+mj-lt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946427" y="5401786"/>
              <a:ext cx="2429894" cy="1416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2400" dirty="0"/>
                <a:t>Menangkap bola sambil memutar badan. </a:t>
              </a:r>
              <a:endParaRPr lang="en-US" sz="2200" dirty="0">
                <a:latin typeface="+mj-lt"/>
                <a:cs typeface="Arial" panose="020B0604020202020204" pitchFamily="34" charset="0"/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1" y="885736"/>
            <a:ext cx="5013258" cy="2600414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5427368" y="3645751"/>
            <a:ext cx="3529198" cy="830999"/>
            <a:chOff x="1006004" y="5833885"/>
            <a:chExt cx="2375321" cy="1416164"/>
          </a:xfrm>
        </p:grpSpPr>
        <p:sp>
          <p:nvSpPr>
            <p:cNvPr id="9" name="Rounded Rectangle 8"/>
            <p:cNvSpPr/>
            <p:nvPr/>
          </p:nvSpPr>
          <p:spPr>
            <a:xfrm>
              <a:off x="1006004" y="5833885"/>
              <a:ext cx="2375320" cy="1311262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>
                <a:latin typeface="+mj-lt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050636" y="5833888"/>
              <a:ext cx="2330689" cy="1416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/>
                <a:t>Menangkap</a:t>
              </a:r>
              <a:r>
                <a:rPr lang="en-US" sz="2400" dirty="0"/>
                <a:t> bola </a:t>
              </a:r>
              <a:r>
                <a:rPr lang="en-US" sz="2400" dirty="0" err="1"/>
                <a:t>sambil</a:t>
              </a:r>
              <a:r>
                <a:rPr lang="en-US" sz="2400" dirty="0"/>
                <a:t> </a:t>
              </a:r>
              <a:r>
                <a:rPr lang="en-US" sz="2400" dirty="0" err="1"/>
                <a:t>berlari</a:t>
              </a:r>
              <a:r>
                <a:rPr lang="en-US" sz="2400" dirty="0"/>
                <a:t>.</a:t>
              </a:r>
              <a:endParaRPr lang="en-US" sz="2200" dirty="0">
                <a:latin typeface="+mj-lt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80798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765594"/>
            <a:ext cx="3419468" cy="372922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5222" y="219730"/>
            <a:ext cx="52173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66725" algn="l"/>
              </a:tabLst>
            </a:pPr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3. </a:t>
            </a:r>
            <a:r>
              <a:rPr lang="en-US" sz="2800" b="1" dirty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	</a:t>
            </a:r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Variasi</a:t>
            </a:r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Gerak</a:t>
            </a:r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Memukul</a:t>
            </a:r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Bola</a:t>
            </a:r>
            <a:endParaRPr lang="en-US" sz="2800" b="1" dirty="0">
              <a:solidFill>
                <a:srgbClr val="00B0F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0" y="1326132"/>
            <a:ext cx="4191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Gerakan</a:t>
            </a:r>
            <a:r>
              <a:rPr lang="en-US" sz="2400" dirty="0"/>
              <a:t> </a:t>
            </a:r>
            <a:r>
              <a:rPr lang="en-US" sz="2400" dirty="0" err="1"/>
              <a:t>memukul</a:t>
            </a:r>
            <a:r>
              <a:rPr lang="en-US" sz="2400" dirty="0"/>
              <a:t> bola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permainan</a:t>
            </a:r>
            <a:r>
              <a:rPr lang="en-US" sz="2400" dirty="0"/>
              <a:t> </a:t>
            </a:r>
            <a:r>
              <a:rPr lang="en-US" sz="2400" dirty="0" err="1"/>
              <a:t>kasti</a:t>
            </a:r>
            <a:r>
              <a:rPr lang="en-US" sz="2400" dirty="0"/>
              <a:t> </a:t>
            </a:r>
            <a:r>
              <a:rPr lang="en-US" sz="2400" dirty="0" err="1"/>
              <a:t>dilakukan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cara</a:t>
            </a:r>
            <a:r>
              <a:rPr lang="en-US" sz="2400" dirty="0"/>
              <a:t> </a:t>
            </a:r>
            <a:r>
              <a:rPr lang="en-US" sz="2400" dirty="0" err="1"/>
              <a:t>mengayunkan</a:t>
            </a:r>
            <a:r>
              <a:rPr lang="en-US" sz="2400" dirty="0"/>
              <a:t> </a:t>
            </a:r>
            <a:r>
              <a:rPr lang="en-US" sz="2400" dirty="0" err="1"/>
              <a:t>alat</a:t>
            </a:r>
            <a:r>
              <a:rPr lang="en-US" sz="2400" dirty="0"/>
              <a:t> </a:t>
            </a:r>
            <a:r>
              <a:rPr lang="en-US" sz="2400" dirty="0" err="1"/>
              <a:t>pemukul</a:t>
            </a:r>
            <a:r>
              <a:rPr lang="en-US" sz="2400" dirty="0"/>
              <a:t> </a:t>
            </a:r>
            <a:r>
              <a:rPr lang="en-US" sz="2400" dirty="0" err="1"/>
              <a:t>ke</a:t>
            </a:r>
            <a:r>
              <a:rPr lang="en-US" sz="2400" dirty="0"/>
              <a:t> </a:t>
            </a:r>
            <a:r>
              <a:rPr lang="en-US" sz="2400" dirty="0" err="1"/>
              <a:t>arah</a:t>
            </a:r>
            <a:r>
              <a:rPr lang="en-US" sz="2400" dirty="0"/>
              <a:t> </a:t>
            </a:r>
            <a:r>
              <a:rPr lang="en-US" sz="2400" dirty="0" err="1"/>
              <a:t>datangnya</a:t>
            </a:r>
            <a:r>
              <a:rPr lang="en-US" sz="2400" dirty="0"/>
              <a:t> bola. </a:t>
            </a:r>
            <a:endParaRPr lang="en-US" sz="2400" dirty="0" smtClean="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83111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228" y="819150"/>
            <a:ext cx="4391172" cy="279604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24" y="1120180"/>
            <a:ext cx="4359449" cy="220708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" y="87997"/>
            <a:ext cx="69251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631825" algn="l"/>
              </a:tabLst>
            </a:pPr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Berikut</a:t>
            </a:r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contoh</a:t>
            </a:r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variasi</a:t>
            </a:r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gerakan</a:t>
            </a:r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memukul</a:t>
            </a:r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bola</a:t>
            </a:r>
            <a:endParaRPr lang="en-US" sz="2800" b="1" dirty="0">
              <a:solidFill>
                <a:srgbClr val="00B0F0"/>
              </a:solidFill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74764" y="3555686"/>
            <a:ext cx="4625836" cy="1378264"/>
            <a:chOff x="946427" y="5401786"/>
            <a:chExt cx="2434897" cy="2045564"/>
          </a:xfrm>
        </p:grpSpPr>
        <p:sp>
          <p:nvSpPr>
            <p:cNvPr id="5" name="Rounded Rectangle 4"/>
            <p:cNvSpPr/>
            <p:nvPr/>
          </p:nvSpPr>
          <p:spPr>
            <a:xfrm>
              <a:off x="1006004" y="5449518"/>
              <a:ext cx="2375320" cy="1320699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>
                <a:latin typeface="+mj-lt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946427" y="5401786"/>
              <a:ext cx="2429894" cy="20455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2400" dirty="0"/>
                <a:t>Memukul bola ke sasaran ujung kanan, kiri, dan tengah lapangan. </a:t>
              </a:r>
              <a:endParaRPr lang="en-US" sz="2200" dirty="0">
                <a:latin typeface="+mj-lt"/>
                <a:cs typeface="Arial" panose="020B0604020202020204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427368" y="3645751"/>
            <a:ext cx="3529198" cy="830999"/>
            <a:chOff x="1006004" y="5833885"/>
            <a:chExt cx="2375321" cy="1416164"/>
          </a:xfrm>
        </p:grpSpPr>
        <p:sp>
          <p:nvSpPr>
            <p:cNvPr id="9" name="Rounded Rectangle 8"/>
            <p:cNvSpPr/>
            <p:nvPr/>
          </p:nvSpPr>
          <p:spPr>
            <a:xfrm>
              <a:off x="1006004" y="5833885"/>
              <a:ext cx="2375320" cy="1311262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>
                <a:latin typeface="+mj-lt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050636" y="5833888"/>
              <a:ext cx="2330689" cy="1416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/>
                <a:t>Memukul</a:t>
              </a:r>
              <a:r>
                <a:rPr lang="en-US" sz="2400" dirty="0"/>
                <a:t> bola </a:t>
              </a:r>
              <a:r>
                <a:rPr lang="en-US" sz="2400" dirty="0" err="1"/>
                <a:t>ke</a:t>
              </a:r>
              <a:r>
                <a:rPr lang="en-US" sz="2400" dirty="0"/>
                <a:t> </a:t>
              </a:r>
              <a:r>
                <a:rPr lang="en-US" sz="2400" dirty="0" err="1"/>
                <a:t>sasaran</a:t>
              </a:r>
              <a:r>
                <a:rPr lang="en-US" sz="2400" dirty="0"/>
                <a:t> </a:t>
              </a:r>
            </a:p>
            <a:p>
              <a:pPr algn="ctr"/>
              <a:r>
                <a:rPr lang="en-US" sz="2400" dirty="0"/>
                <a:t>yang </a:t>
              </a:r>
              <a:r>
                <a:rPr lang="en-US" sz="2400" dirty="0" err="1"/>
                <a:t>digantung</a:t>
              </a:r>
              <a:r>
                <a:rPr lang="en-US" sz="2400" dirty="0"/>
                <a:t>. </a:t>
              </a:r>
              <a:endParaRPr lang="en-US" sz="2200" dirty="0">
                <a:latin typeface="+mj-lt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27132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6505</TotalTime>
  <Words>708</Words>
  <Application>Microsoft Office PowerPoint</Application>
  <PresentationFormat>On-screen Show (16:9)</PresentationFormat>
  <Paragraphs>77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ＭＳ Ｐゴシック</vt:lpstr>
      <vt:lpstr>Arial</vt:lpstr>
      <vt:lpstr>Calibri</vt:lpstr>
      <vt:lpstr>Open Sans</vt:lpstr>
      <vt:lpstr>Wingdings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Aulia Dwiningtyas Putri</dc:creator>
  <cp:lastModifiedBy>User</cp:lastModifiedBy>
  <cp:revision>128</cp:revision>
  <dcterms:created xsi:type="dcterms:W3CDTF">2022-01-17T01:37:52Z</dcterms:created>
  <dcterms:modified xsi:type="dcterms:W3CDTF">2023-01-08T12:14:04Z</dcterms:modified>
</cp:coreProperties>
</file>