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7" name="Shape 27"/>
        <p:cNvGrpSpPr/>
        <p:nvPr/>
      </p:nvGrpSpPr>
      <p:grpSpPr>
        <a:xfrm>
          <a:off x="0" y="0"/>
          <a:ext cx="0" cy="0"/>
          <a:chOff x="0" y="0"/>
          <a:chExt cx="0" cy="0"/>
        </a:xfrm>
      </p:grpSpPr>
      <p:sp>
        <p:nvSpPr>
          <p:cNvPr id="28" name="Google Shape;28;p2"/>
          <p:cNvSpPr txBox="1"/>
          <p:nvPr>
            <p:ph type="ctrTitle"/>
          </p:nvPr>
        </p:nvSpPr>
        <p:spPr>
          <a:xfrm>
            <a:off x="685800" y="2130425"/>
            <a:ext cx="7772400" cy="1470025"/>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9" name="Google Shape;29;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marR="0" rtl="0" algn="ctr">
              <a:spcBef>
                <a:spcPts val="640"/>
              </a:spcBef>
              <a:spcAft>
                <a:spcPts val="0"/>
              </a:spcAft>
              <a:buClr>
                <a:srgbClr val="888888"/>
              </a:buClr>
              <a:buSzPts val="3200"/>
              <a:buFont typeface="Arial"/>
              <a:buNone/>
              <a:defRPr b="0" i="0" sz="3200" u="none" cap="none" strike="noStrike">
                <a:solidFill>
                  <a:srgbClr val="888888"/>
                </a:solidFill>
                <a:latin typeface="Calibri"/>
                <a:ea typeface="Calibri"/>
                <a:cs typeface="Calibri"/>
                <a:sym typeface="Calibri"/>
              </a:defRPr>
            </a:lvl1pPr>
            <a:lvl2pPr lvl="1" marR="0" rtl="0" algn="ctr">
              <a:spcBef>
                <a:spcPts val="560"/>
              </a:spcBef>
              <a:spcAft>
                <a:spcPts val="0"/>
              </a:spcAft>
              <a:buClr>
                <a:srgbClr val="888888"/>
              </a:buClr>
              <a:buSzPts val="2800"/>
              <a:buFont typeface="Arial"/>
              <a:buNone/>
              <a:defRPr b="0" i="0" sz="2800" u="none" cap="none" strike="noStrike">
                <a:solidFill>
                  <a:srgbClr val="888888"/>
                </a:solidFill>
                <a:latin typeface="Calibri"/>
                <a:ea typeface="Calibri"/>
                <a:cs typeface="Calibri"/>
                <a:sym typeface="Calibri"/>
              </a:defRPr>
            </a:lvl2pPr>
            <a:lvl3pPr lvl="2" marR="0" rtl="0" algn="ctr">
              <a:spcBef>
                <a:spcPts val="480"/>
              </a:spcBef>
              <a:spcAft>
                <a:spcPts val="0"/>
              </a:spcAft>
              <a:buClr>
                <a:srgbClr val="888888"/>
              </a:buClr>
              <a:buSzPts val="2400"/>
              <a:buFont typeface="Arial"/>
              <a:buNone/>
              <a:defRPr b="0" i="0" sz="2400" u="none" cap="none" strike="noStrike">
                <a:solidFill>
                  <a:srgbClr val="888888"/>
                </a:solidFill>
                <a:latin typeface="Calibri"/>
                <a:ea typeface="Calibri"/>
                <a:cs typeface="Calibri"/>
                <a:sym typeface="Calibri"/>
              </a:defRPr>
            </a:lvl3pPr>
            <a:lvl4pPr lvl="3"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4pPr>
            <a:lvl5pPr lvl="4"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5pPr>
            <a:lvl6pPr lvl="5"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6pPr>
            <a:lvl7pPr lvl="6"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7pPr>
            <a:lvl8pPr lvl="7"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8pPr>
            <a:lvl9pPr lvl="8"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9pPr>
          </a:lstStyle>
          <a:p/>
        </p:txBody>
      </p:sp>
      <p:sp>
        <p:nvSpPr>
          <p:cNvPr id="30" name="Google Shape;30;p2"/>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1" name="Google Shape;31;p2"/>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2" name="Google Shape;32;p2"/>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4" name="Shape 84"/>
        <p:cNvGrpSpPr/>
        <p:nvPr/>
      </p:nvGrpSpPr>
      <p:grpSpPr>
        <a:xfrm>
          <a:off x="0" y="0"/>
          <a:ext cx="0" cy="0"/>
          <a:chOff x="0" y="0"/>
          <a:chExt cx="0" cy="0"/>
        </a:xfrm>
      </p:grpSpPr>
      <p:sp>
        <p:nvSpPr>
          <p:cNvPr id="85" name="Google Shape;85;p11"/>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6" name="Google Shape;86;p1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7" name="Google Shape;87;p11"/>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8" name="Google Shape;88;p11"/>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9" name="Google Shape;89;p11"/>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0" name="Shape 90"/>
        <p:cNvGrpSpPr/>
        <p:nvPr/>
      </p:nvGrpSpPr>
      <p:grpSpPr>
        <a:xfrm>
          <a:off x="0" y="0"/>
          <a:ext cx="0" cy="0"/>
          <a:chOff x="0" y="0"/>
          <a:chExt cx="0" cy="0"/>
        </a:xfrm>
      </p:grpSpPr>
      <p:sp>
        <p:nvSpPr>
          <p:cNvPr id="91" name="Google Shape;91;p12"/>
          <p:cNvSpPr txBox="1"/>
          <p:nvPr>
            <p:ph type="title"/>
          </p:nvPr>
        </p:nvSpPr>
        <p:spPr>
          <a:xfrm rot="5400000">
            <a:off x="4732337" y="2171700"/>
            <a:ext cx="5851525" cy="20574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2" name="Google Shape;92;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93" name="Google Shape;93;p12"/>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4" name="Google Shape;94;p12"/>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5" name="Google Shape;95;p12"/>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3" name="Shape 33"/>
        <p:cNvGrpSpPr/>
        <p:nvPr/>
      </p:nvGrpSpPr>
      <p:grpSpPr>
        <a:xfrm>
          <a:off x="0" y="0"/>
          <a:ext cx="0" cy="0"/>
          <a:chOff x="0" y="0"/>
          <a:chExt cx="0" cy="0"/>
        </a:xfrm>
      </p:grpSpPr>
      <p:sp>
        <p:nvSpPr>
          <p:cNvPr id="34" name="Google Shape;34;p3"/>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5" name="Google Shape;35;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36" name="Google Shape;36;p3"/>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7" name="Google Shape;37;p3"/>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8" name="Google Shape;38;p3"/>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9" name="Shape 39"/>
        <p:cNvGrpSpPr/>
        <p:nvPr/>
      </p:nvGrpSpPr>
      <p:grpSpPr>
        <a:xfrm>
          <a:off x="0" y="0"/>
          <a:ext cx="0" cy="0"/>
          <a:chOff x="0" y="0"/>
          <a:chExt cx="0" cy="0"/>
        </a:xfrm>
      </p:grpSpPr>
      <p:sp>
        <p:nvSpPr>
          <p:cNvPr id="40" name="Google Shape;40;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Clr>
                <a:schemeClr val="dk1"/>
              </a:buClr>
              <a:buSzPts val="4000"/>
              <a:buFont typeface="Calibri"/>
              <a:buNone/>
              <a:defRPr b="1" i="0" sz="4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1" name="Google Shape;41;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1pPr>
            <a:lvl2pPr indent="-228600" lvl="1" marL="914400" marR="0" rtl="0" algn="l">
              <a:spcBef>
                <a:spcPts val="360"/>
              </a:spcBef>
              <a:spcAft>
                <a:spcPts val="0"/>
              </a:spcAft>
              <a:buClr>
                <a:srgbClr val="888888"/>
              </a:buClr>
              <a:buSzPts val="1800"/>
              <a:buFont typeface="Arial"/>
              <a:buNone/>
              <a:defRPr b="0" i="0" sz="1800" u="none" cap="none" strike="noStrike">
                <a:solidFill>
                  <a:srgbClr val="888888"/>
                </a:solidFill>
                <a:latin typeface="Calibri"/>
                <a:ea typeface="Calibri"/>
                <a:cs typeface="Calibri"/>
                <a:sym typeface="Calibri"/>
              </a:defRPr>
            </a:lvl2pPr>
            <a:lvl3pPr indent="-228600" lvl="2" marL="1371600" marR="0" rtl="0" algn="l">
              <a:spcBef>
                <a:spcPts val="32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3pPr>
            <a:lvl4pPr indent="-228600" lvl="3" marL="18288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4pPr>
            <a:lvl5pPr indent="-228600" lvl="4" marL="22860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5pPr>
            <a:lvl6pPr indent="-228600" lvl="5" marL="27432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6pPr>
            <a:lvl7pPr indent="-228600" lvl="6" marL="32004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7pPr>
            <a:lvl8pPr indent="-228600" lvl="7" marL="36576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8pPr>
            <a:lvl9pPr indent="-228600" lvl="8" marL="41148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9pPr>
          </a:lstStyle>
          <a:p/>
        </p:txBody>
      </p:sp>
      <p:sp>
        <p:nvSpPr>
          <p:cNvPr id="42" name="Google Shape;42;p4"/>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3" name="Google Shape;43;p4"/>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4" name="Google Shape;44;p4"/>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5" name="Shape 45"/>
        <p:cNvGrpSpPr/>
        <p:nvPr/>
      </p:nvGrpSpPr>
      <p:grpSpPr>
        <a:xfrm>
          <a:off x="0" y="0"/>
          <a:ext cx="0" cy="0"/>
          <a:chOff x="0" y="0"/>
          <a:chExt cx="0" cy="0"/>
        </a:xfrm>
      </p:grpSpPr>
      <p:sp>
        <p:nvSpPr>
          <p:cNvPr id="46" name="Google Shape;46;p5"/>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7" name="Google Shape;47;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48" name="Google Shape;48;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49" name="Google Shape;49;p5"/>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0" name="Google Shape;50;p5"/>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1" name="Google Shape;51;p5"/>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2" name="Shape 52"/>
        <p:cNvGrpSpPr/>
        <p:nvPr/>
      </p:nvGrpSpPr>
      <p:grpSpPr>
        <a:xfrm>
          <a:off x="0" y="0"/>
          <a:ext cx="0" cy="0"/>
          <a:chOff x="0" y="0"/>
          <a:chExt cx="0" cy="0"/>
        </a:xfrm>
      </p:grpSpPr>
      <p:sp>
        <p:nvSpPr>
          <p:cNvPr id="53" name="Google Shape;53;p6"/>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4" name="Google Shape;54;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55" name="Google Shape;55;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56" name="Google Shape;56;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57" name="Google Shape;57;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58" name="Google Shape;58;p6"/>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9" name="Google Shape;59;p6"/>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0" name="Google Shape;60;p6"/>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1" name="Shape 61"/>
        <p:cNvGrpSpPr/>
        <p:nvPr/>
      </p:nvGrpSpPr>
      <p:grpSpPr>
        <a:xfrm>
          <a:off x="0" y="0"/>
          <a:ext cx="0" cy="0"/>
          <a:chOff x="0" y="0"/>
          <a:chExt cx="0" cy="0"/>
        </a:xfrm>
      </p:grpSpPr>
      <p:sp>
        <p:nvSpPr>
          <p:cNvPr id="62" name="Google Shape;62;p7"/>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3" name="Google Shape;63;p7"/>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4" name="Google Shape;64;p7"/>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5" name="Google Shape;65;p7"/>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8"/>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8" name="Google Shape;68;p8"/>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9" name="Google Shape;69;p8"/>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0" name="Shape 70"/>
        <p:cNvGrpSpPr/>
        <p:nvPr/>
      </p:nvGrpSpPr>
      <p:grpSpPr>
        <a:xfrm>
          <a:off x="0" y="0"/>
          <a:ext cx="0" cy="0"/>
          <a:chOff x="0" y="0"/>
          <a:chExt cx="0" cy="0"/>
        </a:xfrm>
      </p:grpSpPr>
      <p:sp>
        <p:nvSpPr>
          <p:cNvPr id="71" name="Google Shape;71;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2000"/>
              <a:buFont typeface="Calibri"/>
              <a:buNone/>
              <a:defRPr b="1" i="0" sz="2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2" name="Google Shape;72;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73" name="Google Shape;73;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9pPr>
          </a:lstStyle>
          <a:p/>
        </p:txBody>
      </p:sp>
      <p:sp>
        <p:nvSpPr>
          <p:cNvPr id="74" name="Google Shape;74;p9"/>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5" name="Google Shape;75;p9"/>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6" name="Google Shape;76;p9"/>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7" name="Shape 77"/>
        <p:cNvGrpSpPr/>
        <p:nvPr/>
      </p:nvGrpSpPr>
      <p:grpSpPr>
        <a:xfrm>
          <a:off x="0" y="0"/>
          <a:ext cx="0" cy="0"/>
          <a:chOff x="0" y="0"/>
          <a:chExt cx="0" cy="0"/>
        </a:xfrm>
      </p:grpSpPr>
      <p:sp>
        <p:nvSpPr>
          <p:cNvPr id="78" name="Google Shape;78;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2000"/>
              <a:buFont typeface="Calibri"/>
              <a:buNone/>
              <a:defRPr b="1" i="0" sz="2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9" name="Google Shape;79;p10"/>
          <p:cNvSpPr/>
          <p:nvPr>
            <p:ph idx="2" type="pic"/>
          </p:nvPr>
        </p:nvSpPr>
        <p:spPr>
          <a:xfrm>
            <a:off x="1792288" y="612775"/>
            <a:ext cx="5486400" cy="4114800"/>
          </a:xfrm>
          <a:prstGeom prst="rect">
            <a:avLst/>
          </a:prstGeom>
          <a:noFill/>
          <a:ln>
            <a:noFill/>
          </a:ln>
        </p:spPr>
      </p:sp>
      <p:sp>
        <p:nvSpPr>
          <p:cNvPr id="80" name="Google Shape;80;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9pPr>
          </a:lstStyle>
          <a:p/>
        </p:txBody>
      </p:sp>
      <p:sp>
        <p:nvSpPr>
          <p:cNvPr id="81" name="Google Shape;81;p10"/>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2" name="Google Shape;82;p10"/>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3" name="Google Shape;83;p10"/>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8.xml"/><Relationship Id="rId11" Type="http://schemas.openxmlformats.org/officeDocument/2006/relationships/hyperlink" Target="about:blank" TargetMode="External"/><Relationship Id="rId22" Type="http://schemas.openxmlformats.org/officeDocument/2006/relationships/slideLayout" Target="../slideLayouts/slideLayout10.xml"/><Relationship Id="rId10" Type="http://schemas.openxmlformats.org/officeDocument/2006/relationships/hyperlink" Target="about:blank" TargetMode="External"/><Relationship Id="rId21" Type="http://schemas.openxmlformats.org/officeDocument/2006/relationships/slideLayout" Target="../slideLayouts/slideLayout9.xml"/><Relationship Id="rId13" Type="http://schemas.openxmlformats.org/officeDocument/2006/relationships/slideLayout" Target="../slideLayouts/slideLayout1.xml"/><Relationship Id="rId24" Type="http://schemas.openxmlformats.org/officeDocument/2006/relationships/theme" Target="../theme/theme1.xml"/><Relationship Id="rId12" Type="http://schemas.openxmlformats.org/officeDocument/2006/relationships/image" Target="../media/image19.png"/><Relationship Id="rId23" Type="http://schemas.openxmlformats.org/officeDocument/2006/relationships/slideLayout" Target="../slideLayouts/slideLayout11.xml"/><Relationship Id="rId1" Type="http://schemas.openxmlformats.org/officeDocument/2006/relationships/image" Target="../media/image4.png"/><Relationship Id="rId2" Type="http://schemas.openxmlformats.org/officeDocument/2006/relationships/hyperlink" Target="http://judul.pptx" TargetMode="External"/><Relationship Id="rId3" Type="http://schemas.openxmlformats.org/officeDocument/2006/relationships/slide" Target="/ppt/slides/slide2.xml"/><Relationship Id="rId4" Type="http://schemas.openxmlformats.org/officeDocument/2006/relationships/hyperlink" Target="about:blank" TargetMode="External"/><Relationship Id="rId9" Type="http://schemas.openxmlformats.org/officeDocument/2006/relationships/image" Target="../media/image2.png"/><Relationship Id="rId15" Type="http://schemas.openxmlformats.org/officeDocument/2006/relationships/slideLayout" Target="../slideLayouts/slideLayout3.xml"/><Relationship Id="rId14" Type="http://schemas.openxmlformats.org/officeDocument/2006/relationships/slideLayout" Target="../slideLayouts/slideLayout2.xml"/><Relationship Id="rId17" Type="http://schemas.openxmlformats.org/officeDocument/2006/relationships/slideLayout" Target="../slideLayouts/slideLayout5.xml"/><Relationship Id="rId16" Type="http://schemas.openxmlformats.org/officeDocument/2006/relationships/slideLayout" Target="../slideLayouts/slideLayout4.xml"/><Relationship Id="rId5" Type="http://schemas.openxmlformats.org/officeDocument/2006/relationships/hyperlink" Target="about:blank" TargetMode="External"/><Relationship Id="rId19" Type="http://schemas.openxmlformats.org/officeDocument/2006/relationships/slideLayout" Target="../slideLayouts/slideLayout7.xml"/><Relationship Id="rId6" Type="http://schemas.openxmlformats.org/officeDocument/2006/relationships/image" Target="../media/image1.png"/><Relationship Id="rId18" Type="http://schemas.openxmlformats.org/officeDocument/2006/relationships/slideLayout" Target="../slideLayouts/slideLayout6.xml"/><Relationship Id="rId7" Type="http://schemas.openxmlformats.org/officeDocument/2006/relationships/hyperlink" Target="about:blank" TargetMode="External"/><Relationship Id="rId8" Type="http://schemas.openxmlformats.org/officeDocument/2006/relationships/hyperlink" Target="about:blank" TargetMode="Externa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pic>
        <p:nvPicPr>
          <p:cNvPr id="6" name="Google Shape;6;p1"/>
          <p:cNvPicPr preferRelativeResize="0"/>
          <p:nvPr/>
        </p:nvPicPr>
        <p:blipFill rotWithShape="1">
          <a:blip r:embed="rId1">
            <a:alphaModFix/>
          </a:blip>
          <a:srcRect b="81250" l="8594" r="6249" t="0"/>
          <a:stretch/>
        </p:blipFill>
        <p:spPr>
          <a:xfrm>
            <a:off x="0" y="0"/>
            <a:ext cx="9144000" cy="1285860"/>
          </a:xfrm>
          <a:prstGeom prst="rect">
            <a:avLst/>
          </a:prstGeom>
          <a:noFill/>
          <a:ln>
            <a:noFill/>
          </a:ln>
        </p:spPr>
      </p:pic>
      <p:sp>
        <p:nvSpPr>
          <p:cNvPr id="7" name="Google Shape;7;p1">
            <a:hlinkClick r:id="rId2"/>
          </p:cNvPr>
          <p:cNvSpPr/>
          <p:nvPr/>
        </p:nvSpPr>
        <p:spPr>
          <a:xfrm>
            <a:off x="3736580" y="236425"/>
            <a:ext cx="806631"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1800" u="none" cap="none" strike="noStrike">
                <a:solidFill>
                  <a:srgbClr val="002060"/>
                </a:solidFill>
                <a:latin typeface="Calibri"/>
                <a:ea typeface="Calibri"/>
                <a:cs typeface="Calibri"/>
                <a:sym typeface="Calibri"/>
              </a:rPr>
              <a:t>JUDUL</a:t>
            </a:r>
            <a:endParaRPr b="1" sz="1800" u="none">
              <a:solidFill>
                <a:srgbClr val="002060"/>
              </a:solidFill>
              <a:latin typeface="Calibri"/>
              <a:ea typeface="Calibri"/>
              <a:cs typeface="Calibri"/>
              <a:sym typeface="Calibri"/>
            </a:endParaRPr>
          </a:p>
        </p:txBody>
      </p:sp>
      <p:sp>
        <p:nvSpPr>
          <p:cNvPr id="8" name="Google Shape;8;p1">
            <a:hlinkClick action="ppaction://hlinksldjump" r:id="rId3"/>
          </p:cNvPr>
          <p:cNvSpPr/>
          <p:nvPr/>
        </p:nvSpPr>
        <p:spPr>
          <a:xfrm>
            <a:off x="4665274" y="236425"/>
            <a:ext cx="1208601"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u="none">
                <a:solidFill>
                  <a:schemeClr val="dk1"/>
                </a:solidFill>
                <a:latin typeface="Calibri"/>
                <a:ea typeface="Calibri"/>
                <a:cs typeface="Calibri"/>
                <a:sym typeface="Calibri"/>
              </a:rPr>
              <a:t>ISI MATERI</a:t>
            </a:r>
            <a:endParaRPr b="1" sz="1800" u="none">
              <a:solidFill>
                <a:schemeClr val="dk1"/>
              </a:solidFill>
              <a:latin typeface="Calibri"/>
              <a:ea typeface="Calibri"/>
              <a:cs typeface="Calibri"/>
              <a:sym typeface="Calibri"/>
            </a:endParaRPr>
          </a:p>
        </p:txBody>
      </p:sp>
      <p:grpSp>
        <p:nvGrpSpPr>
          <p:cNvPr id="9" name="Google Shape;9;p1"/>
          <p:cNvGrpSpPr/>
          <p:nvPr/>
        </p:nvGrpSpPr>
        <p:grpSpPr>
          <a:xfrm>
            <a:off x="2714612" y="228804"/>
            <a:ext cx="4057899" cy="371704"/>
            <a:chOff x="100244" y="896401"/>
            <a:chExt cx="4057899" cy="371704"/>
          </a:xfrm>
        </p:grpSpPr>
        <p:grpSp>
          <p:nvGrpSpPr>
            <p:cNvPr id="10" name="Google Shape;10;p1"/>
            <p:cNvGrpSpPr/>
            <p:nvPr/>
          </p:nvGrpSpPr>
          <p:grpSpPr>
            <a:xfrm>
              <a:off x="100244" y="896401"/>
              <a:ext cx="907871" cy="369332"/>
              <a:chOff x="1071538" y="884259"/>
              <a:chExt cx="907871" cy="369332"/>
            </a:xfrm>
          </p:grpSpPr>
          <p:sp>
            <p:nvSpPr>
              <p:cNvPr id="11" name="Google Shape;11;p1">
                <a:hlinkClick action="ppaction://hlinkshowjump?jump=previousslide"/>
              </p:cNvPr>
              <p:cNvSpPr txBox="1"/>
              <p:nvPr/>
            </p:nvSpPr>
            <p:spPr>
              <a:xfrm>
                <a:off x="1154497" y="884259"/>
                <a:ext cx="82491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u="none">
                    <a:solidFill>
                      <a:srgbClr val="FFFF00"/>
                    </a:solidFill>
                    <a:latin typeface="Calibri"/>
                    <a:ea typeface="Calibri"/>
                    <a:cs typeface="Calibri"/>
                    <a:sym typeface="Calibri"/>
                  </a:rPr>
                  <a:t>PREV</a:t>
                </a:r>
                <a:endParaRPr b="1" sz="1800" u="none">
                  <a:solidFill>
                    <a:srgbClr val="FFFF00"/>
                  </a:solidFill>
                  <a:latin typeface="Calibri"/>
                  <a:ea typeface="Calibri"/>
                  <a:cs typeface="Calibri"/>
                  <a:sym typeface="Calibri"/>
                </a:endParaRPr>
              </a:p>
            </p:txBody>
          </p:sp>
          <p:sp>
            <p:nvSpPr>
              <p:cNvPr id="12" name="Google Shape;12;p1">
                <a:hlinkClick action="ppaction://hlinkshowjump?jump=previousslide"/>
              </p:cNvPr>
              <p:cNvSpPr/>
              <p:nvPr/>
            </p:nvSpPr>
            <p:spPr>
              <a:xfrm flipH="1">
                <a:off x="1071538" y="928670"/>
                <a:ext cx="142876" cy="285752"/>
              </a:xfrm>
              <a:prstGeom prst="chevron">
                <a:avLst>
                  <a:gd fmla="val 50000" name="adj"/>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B050"/>
                  </a:solidFill>
                  <a:latin typeface="Calibri"/>
                  <a:ea typeface="Calibri"/>
                  <a:cs typeface="Calibri"/>
                  <a:sym typeface="Calibri"/>
                </a:endParaRPr>
              </a:p>
            </p:txBody>
          </p:sp>
        </p:grpSp>
        <p:grpSp>
          <p:nvGrpSpPr>
            <p:cNvPr id="13" name="Google Shape;13;p1"/>
            <p:cNvGrpSpPr/>
            <p:nvPr/>
          </p:nvGrpSpPr>
          <p:grpSpPr>
            <a:xfrm>
              <a:off x="3351055" y="898773"/>
              <a:ext cx="807088" cy="369332"/>
              <a:chOff x="3351055" y="886631"/>
              <a:chExt cx="807088" cy="369332"/>
            </a:xfrm>
          </p:grpSpPr>
          <p:sp>
            <p:nvSpPr>
              <p:cNvPr id="14" name="Google Shape;14;p1">
                <a:hlinkClick action="ppaction://hlinkshowjump?jump=nextslide"/>
              </p:cNvPr>
              <p:cNvSpPr txBox="1"/>
              <p:nvPr/>
            </p:nvSpPr>
            <p:spPr>
              <a:xfrm>
                <a:off x="3351055" y="886631"/>
                <a:ext cx="80708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u="none">
                    <a:solidFill>
                      <a:srgbClr val="FFFF00"/>
                    </a:solidFill>
                    <a:latin typeface="Calibri"/>
                    <a:ea typeface="Calibri"/>
                    <a:cs typeface="Calibri"/>
                    <a:sym typeface="Calibri"/>
                  </a:rPr>
                  <a:t>NEXT</a:t>
                </a:r>
                <a:endParaRPr b="1" sz="1800" u="none">
                  <a:solidFill>
                    <a:srgbClr val="FFFF00"/>
                  </a:solidFill>
                  <a:latin typeface="Calibri"/>
                  <a:ea typeface="Calibri"/>
                  <a:cs typeface="Calibri"/>
                  <a:sym typeface="Calibri"/>
                </a:endParaRPr>
              </a:p>
            </p:txBody>
          </p:sp>
          <p:sp>
            <p:nvSpPr>
              <p:cNvPr id="15" name="Google Shape;15;p1">
                <a:hlinkClick action="ppaction://hlinkshowjump?jump=nextslide"/>
              </p:cNvPr>
              <p:cNvSpPr/>
              <p:nvPr/>
            </p:nvSpPr>
            <p:spPr>
              <a:xfrm>
                <a:off x="3993997" y="928670"/>
                <a:ext cx="142876" cy="285752"/>
              </a:xfrm>
              <a:prstGeom prst="chevron">
                <a:avLst>
                  <a:gd fmla="val 50000" name="adj"/>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B050"/>
                  </a:solidFill>
                  <a:latin typeface="Calibri"/>
                  <a:ea typeface="Calibri"/>
                  <a:cs typeface="Calibri"/>
                  <a:sym typeface="Calibri"/>
                </a:endParaRPr>
              </a:p>
            </p:txBody>
          </p:sp>
        </p:grpSp>
      </p:grpSp>
      <p:pic>
        <p:nvPicPr>
          <p:cNvPr id="16" name="Google Shape;16;p1"/>
          <p:cNvPicPr preferRelativeResize="0"/>
          <p:nvPr/>
        </p:nvPicPr>
        <p:blipFill rotWithShape="1">
          <a:blip r:embed="rId1">
            <a:alphaModFix/>
          </a:blip>
          <a:srcRect b="90625" l="49176" r="40844" t="0"/>
          <a:stretch/>
        </p:blipFill>
        <p:spPr>
          <a:xfrm flipH="1" rot="10800000">
            <a:off x="8072462" y="760902"/>
            <a:ext cx="1071538" cy="6097098"/>
          </a:xfrm>
          <a:prstGeom prst="rect">
            <a:avLst/>
          </a:prstGeom>
          <a:noFill/>
          <a:ln>
            <a:noFill/>
          </a:ln>
        </p:spPr>
      </p:pic>
      <p:sp>
        <p:nvSpPr>
          <p:cNvPr id="17" name="Google Shape;17;p1"/>
          <p:cNvSpPr txBox="1"/>
          <p:nvPr/>
        </p:nvSpPr>
        <p:spPr>
          <a:xfrm>
            <a:off x="7643834" y="162108"/>
            <a:ext cx="1500166" cy="52322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0C0C0C"/>
                </a:solidFill>
                <a:latin typeface="Arial"/>
                <a:ea typeface="Arial"/>
                <a:cs typeface="Arial"/>
                <a:sym typeface="Arial"/>
              </a:rPr>
              <a:t>Dunia</a:t>
            </a:r>
            <a:endParaRPr b="1" sz="1200">
              <a:solidFill>
                <a:srgbClr val="0C0C0C"/>
              </a:solidFill>
              <a:latin typeface="Arial"/>
              <a:ea typeface="Arial"/>
              <a:cs typeface="Arial"/>
              <a:sym typeface="Arial"/>
            </a:endParaRPr>
          </a:p>
          <a:p>
            <a:pPr indent="0" lvl="0" marL="0" marR="0" rtl="0" algn="ctr">
              <a:spcBef>
                <a:spcPts val="0"/>
              </a:spcBef>
              <a:spcAft>
                <a:spcPts val="0"/>
              </a:spcAft>
              <a:buNone/>
            </a:pPr>
            <a:r>
              <a:rPr b="1" lang="en-US" sz="1600">
                <a:solidFill>
                  <a:srgbClr val="0C0C0C"/>
                </a:solidFill>
                <a:latin typeface="Arial"/>
                <a:ea typeface="Arial"/>
                <a:cs typeface="Arial"/>
                <a:sym typeface="Arial"/>
              </a:rPr>
              <a:t>Matematika 5</a:t>
            </a:r>
            <a:endParaRPr b="1" sz="1800">
              <a:solidFill>
                <a:srgbClr val="0C0C0C"/>
              </a:solidFill>
              <a:latin typeface="Arial"/>
              <a:ea typeface="Arial"/>
              <a:cs typeface="Arial"/>
              <a:sym typeface="Arial"/>
            </a:endParaRPr>
          </a:p>
        </p:txBody>
      </p:sp>
      <p:grpSp>
        <p:nvGrpSpPr>
          <p:cNvPr id="18" name="Google Shape;18;p1"/>
          <p:cNvGrpSpPr/>
          <p:nvPr/>
        </p:nvGrpSpPr>
        <p:grpSpPr>
          <a:xfrm>
            <a:off x="8072430" y="4786322"/>
            <a:ext cx="1071570" cy="1000132"/>
            <a:chOff x="8072430" y="4786322"/>
            <a:chExt cx="1071570" cy="1000132"/>
          </a:xfrm>
        </p:grpSpPr>
        <p:sp>
          <p:nvSpPr>
            <p:cNvPr id="19" name="Google Shape;19;p1">
              <a:hlinkClick r:id="rId4"/>
            </p:cNvPr>
            <p:cNvSpPr txBox="1"/>
            <p:nvPr/>
          </p:nvSpPr>
          <p:spPr>
            <a:xfrm>
              <a:off x="8072430" y="4786322"/>
              <a:ext cx="1071570" cy="26161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100">
                  <a:solidFill>
                    <a:srgbClr val="3F3151"/>
                  </a:solidFill>
                  <a:latin typeface="Arial"/>
                  <a:ea typeface="Arial"/>
                  <a:cs typeface="Arial"/>
                  <a:sym typeface="Arial"/>
                </a:rPr>
                <a:t>Pelajaran VII</a:t>
              </a:r>
              <a:endParaRPr b="1" sz="1100">
                <a:solidFill>
                  <a:srgbClr val="3F3151"/>
                </a:solidFill>
                <a:latin typeface="Arial"/>
                <a:ea typeface="Arial"/>
                <a:cs typeface="Arial"/>
                <a:sym typeface="Arial"/>
              </a:endParaRPr>
            </a:p>
          </p:txBody>
        </p:sp>
        <p:pic>
          <p:nvPicPr>
            <p:cNvPr id="20" name="Google Shape;20;p1">
              <a:hlinkClick r:id="rId5"/>
            </p:cNvPr>
            <p:cNvPicPr preferRelativeResize="0"/>
            <p:nvPr/>
          </p:nvPicPr>
          <p:blipFill rotWithShape="1">
            <a:blip r:embed="rId6">
              <a:alphaModFix/>
            </a:blip>
            <a:srcRect b="0" l="0" r="0" t="0"/>
            <a:stretch/>
          </p:blipFill>
          <p:spPr>
            <a:xfrm>
              <a:off x="8134375" y="5072074"/>
              <a:ext cx="942318" cy="714380"/>
            </a:xfrm>
            <a:prstGeom prst="rect">
              <a:avLst/>
            </a:prstGeom>
            <a:noFill/>
            <a:ln>
              <a:noFill/>
            </a:ln>
          </p:spPr>
        </p:pic>
      </p:grpSp>
      <p:grpSp>
        <p:nvGrpSpPr>
          <p:cNvPr id="21" name="Google Shape;21;p1"/>
          <p:cNvGrpSpPr/>
          <p:nvPr/>
        </p:nvGrpSpPr>
        <p:grpSpPr>
          <a:xfrm>
            <a:off x="8001024" y="1357298"/>
            <a:ext cx="1116082" cy="978862"/>
            <a:chOff x="8001024" y="1357298"/>
            <a:chExt cx="1116082" cy="978862"/>
          </a:xfrm>
        </p:grpSpPr>
        <p:sp>
          <p:nvSpPr>
            <p:cNvPr id="22" name="Google Shape;22;p1">
              <a:hlinkClick r:id="rId7"/>
            </p:cNvPr>
            <p:cNvSpPr txBox="1"/>
            <p:nvPr/>
          </p:nvSpPr>
          <p:spPr>
            <a:xfrm>
              <a:off x="8001024" y="1357298"/>
              <a:ext cx="1116082" cy="27699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3F3151"/>
                  </a:solidFill>
                  <a:latin typeface="Arial"/>
                  <a:ea typeface="Arial"/>
                  <a:cs typeface="Arial"/>
                  <a:sym typeface="Arial"/>
                </a:rPr>
                <a:t>Pelajaran V</a:t>
              </a:r>
              <a:endParaRPr b="1" sz="1200">
                <a:solidFill>
                  <a:srgbClr val="3F3151"/>
                </a:solidFill>
                <a:latin typeface="Arial"/>
                <a:ea typeface="Arial"/>
                <a:cs typeface="Arial"/>
                <a:sym typeface="Arial"/>
              </a:endParaRPr>
            </a:p>
          </p:txBody>
        </p:sp>
        <p:pic>
          <p:nvPicPr>
            <p:cNvPr id="23" name="Google Shape;23;p1">
              <a:hlinkClick r:id="rId8"/>
            </p:cNvPr>
            <p:cNvPicPr preferRelativeResize="0"/>
            <p:nvPr/>
          </p:nvPicPr>
          <p:blipFill rotWithShape="1">
            <a:blip r:embed="rId9">
              <a:alphaModFix/>
            </a:blip>
            <a:srcRect b="0" l="0" r="0" t="0"/>
            <a:stretch/>
          </p:blipFill>
          <p:spPr>
            <a:xfrm>
              <a:off x="8113211" y="1652575"/>
              <a:ext cx="983164" cy="683585"/>
            </a:xfrm>
            <a:prstGeom prst="rect">
              <a:avLst/>
            </a:prstGeom>
            <a:noFill/>
            <a:ln>
              <a:noFill/>
            </a:ln>
          </p:spPr>
        </p:pic>
      </p:grpSp>
      <p:grpSp>
        <p:nvGrpSpPr>
          <p:cNvPr id="24" name="Google Shape;24;p1"/>
          <p:cNvGrpSpPr/>
          <p:nvPr/>
        </p:nvGrpSpPr>
        <p:grpSpPr>
          <a:xfrm>
            <a:off x="8072462" y="3071810"/>
            <a:ext cx="1071538" cy="1011325"/>
            <a:chOff x="8072462" y="3071810"/>
            <a:chExt cx="1071538" cy="1011325"/>
          </a:xfrm>
        </p:grpSpPr>
        <p:sp>
          <p:nvSpPr>
            <p:cNvPr id="25" name="Google Shape;25;p1">
              <a:hlinkClick r:id="rId10"/>
            </p:cNvPr>
            <p:cNvSpPr txBox="1"/>
            <p:nvPr/>
          </p:nvSpPr>
          <p:spPr>
            <a:xfrm>
              <a:off x="8072462" y="3071810"/>
              <a:ext cx="1071538" cy="27699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3F3151"/>
                  </a:solidFill>
                  <a:latin typeface="Arial"/>
                  <a:ea typeface="Arial"/>
                  <a:cs typeface="Arial"/>
                  <a:sym typeface="Arial"/>
                </a:rPr>
                <a:t>Pelajaran VI</a:t>
              </a:r>
              <a:endParaRPr b="1" sz="1200">
                <a:solidFill>
                  <a:srgbClr val="3F3151"/>
                </a:solidFill>
                <a:latin typeface="Arial"/>
                <a:ea typeface="Arial"/>
                <a:cs typeface="Arial"/>
                <a:sym typeface="Arial"/>
              </a:endParaRPr>
            </a:p>
          </p:txBody>
        </p:sp>
        <p:pic>
          <p:nvPicPr>
            <p:cNvPr id="26" name="Google Shape;26;p1">
              <a:hlinkClick r:id="rId11"/>
            </p:cNvPr>
            <p:cNvPicPr preferRelativeResize="0"/>
            <p:nvPr/>
          </p:nvPicPr>
          <p:blipFill rotWithShape="1">
            <a:blip r:embed="rId12">
              <a:alphaModFix/>
            </a:blip>
            <a:srcRect b="0" l="0" r="0" t="0"/>
            <a:stretch/>
          </p:blipFill>
          <p:spPr>
            <a:xfrm>
              <a:off x="8101037" y="3367087"/>
              <a:ext cx="1000132" cy="716048"/>
            </a:xfrm>
            <a:prstGeom prst="rect">
              <a:avLst/>
            </a:prstGeom>
            <a:noFill/>
            <a:ln>
              <a:noFill/>
            </a:ln>
          </p:spPr>
        </p:pic>
      </p:grpSp>
    </p:spTree>
  </p:cSld>
  <p:clrMap accent1="accent1" accent2="accent2" accent3="accent3" accent4="accent4" accent5="accent5" accent6="accent6" bg1="lt1" bg2="dk2" tx1="dk1" tx2="lt2" folHlink="folHlink" hlink="hlink"/>
  <p:sldLayoutIdLst>
    <p:sldLayoutId id="2147483648" r:id="rId13"/>
    <p:sldLayoutId id="2147483649" r:id="rId14"/>
    <p:sldLayoutId id="2147483650" r:id="rId15"/>
    <p:sldLayoutId id="2147483651" r:id="rId16"/>
    <p:sldLayoutId id="2147483652" r:id="rId17"/>
    <p:sldLayoutId id="2147483653" r:id="rId18"/>
    <p:sldLayoutId id="2147483654" r:id="rId19"/>
    <p:sldLayoutId id="2147483655" r:id="rId20"/>
    <p:sldLayoutId id="2147483656" r:id="rId21"/>
    <p:sldLayoutId id="2147483657" r:id="rId22"/>
    <p:sldLayoutId id="2147483658" r:id="rId23"/>
  </p:sldLayoutIdLst>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7"/>
                                        </p:tgtEl>
                                        <p:attrNameLst>
                                          <p:attrName>style.visibility</p:attrName>
                                        </p:attrNameLst>
                                      </p:cBhvr>
                                      <p:to>
                                        <p:strVal val="visible"/>
                                      </p:to>
                                    </p:set>
                                    <p:animEffect filter="fade" transition="in">
                                      <p:cBhvr>
                                        <p:cTn dur="2000"/>
                                        <p:tgtEl>
                                          <p:spTgt spid="17"/>
                                        </p:tgtEl>
                                      </p:cBhvr>
                                    </p:animEffect>
                                  </p:childTnLst>
                                </p:cTn>
                              </p:par>
                              <p:par>
                                <p:cTn fill="hold" nodeType="withEffect" presetClass="entr" presetID="10" presetSubtype="0">
                                  <p:stCondLst>
                                    <p:cond delay="0"/>
                                  </p:stCondLst>
                                  <p:childTnLst>
                                    <p:set>
                                      <p:cBhvr>
                                        <p:cTn dur="1" fill="hold">
                                          <p:stCondLst>
                                            <p:cond delay="0"/>
                                          </p:stCondLst>
                                        </p:cTn>
                                        <p:tgtEl>
                                          <p:spTgt spid="21"/>
                                        </p:tgtEl>
                                        <p:attrNameLst>
                                          <p:attrName>style.visibility</p:attrName>
                                        </p:attrNameLst>
                                      </p:cBhvr>
                                      <p:to>
                                        <p:strVal val="visible"/>
                                      </p:to>
                                    </p:set>
                                    <p:animEffect filter="fade" transition="in">
                                      <p:cBhvr>
                                        <p:cTn dur="2000"/>
                                        <p:tgtEl>
                                          <p:spTgt spid="21"/>
                                        </p:tgtEl>
                                      </p:cBhvr>
                                    </p:animEffect>
                                  </p:childTnLst>
                                </p:cTn>
                              </p:par>
                              <p:par>
                                <p:cTn fill="hold" nodeType="withEffect" presetClass="entr" presetID="10" presetSubtype="0">
                                  <p:stCondLst>
                                    <p:cond delay="0"/>
                                  </p:stCondLst>
                                  <p:childTnLst>
                                    <p:set>
                                      <p:cBhvr>
                                        <p:cTn dur="1" fill="hold">
                                          <p:stCondLst>
                                            <p:cond delay="0"/>
                                          </p:stCondLst>
                                        </p:cTn>
                                        <p:tgtEl>
                                          <p:spTgt spid="24"/>
                                        </p:tgtEl>
                                        <p:attrNameLst>
                                          <p:attrName>style.visibility</p:attrName>
                                        </p:attrNameLst>
                                      </p:cBhvr>
                                      <p:to>
                                        <p:strVal val="visible"/>
                                      </p:to>
                                    </p:set>
                                    <p:animEffect filter="fade" transition="in">
                                      <p:cBhvr>
                                        <p:cTn dur="2000"/>
                                        <p:tgtEl>
                                          <p:spTgt spid="24"/>
                                        </p:tgtEl>
                                      </p:cBhvr>
                                    </p:animEffect>
                                  </p:childTnLst>
                                </p:cTn>
                              </p:par>
                              <p:par>
                                <p:cTn fill="hold" nodeType="withEffect" presetClass="entr" presetID="10" presetSubtype="0">
                                  <p:stCondLst>
                                    <p:cond delay="0"/>
                                  </p:stCondLst>
                                  <p:childTnLst>
                                    <p:set>
                                      <p:cBhvr>
                                        <p:cTn dur="1" fill="hold">
                                          <p:stCondLst>
                                            <p:cond delay="0"/>
                                          </p:stCondLst>
                                        </p:cTn>
                                        <p:tgtEl>
                                          <p:spTgt spid="18"/>
                                        </p:tgtEl>
                                        <p:attrNameLst>
                                          <p:attrName>style.visibility</p:attrName>
                                        </p:attrNameLst>
                                      </p:cBhvr>
                                      <p:to>
                                        <p:strVal val="visible"/>
                                      </p:to>
                                    </p:set>
                                    <p:animEffect filter="fade" transition="in">
                                      <p:cBhvr>
                                        <p:cTn dur="2000"/>
                                        <p:tgtEl>
                                          <p:spTgt spid="1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8.png"/><Relationship Id="rId4" Type="http://schemas.openxmlformats.org/officeDocument/2006/relationships/image" Target="../media/image1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2.png"/><Relationship Id="rId4" Type="http://schemas.openxmlformats.org/officeDocument/2006/relationships/image" Target="../media/image2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slide" Target="/ppt/slides/slide3.xml"/><Relationship Id="rId4" Type="http://schemas.openxmlformats.org/officeDocument/2006/relationships/slide" Target="/ppt/slides/slide8.xml"/><Relationship Id="rId5" Type="http://schemas.openxmlformats.org/officeDocument/2006/relationships/slide" Target="/ppt/slides/slide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slide" Target="/ppt/slides/slide3.xml"/><Relationship Id="rId4" Type="http://schemas.openxmlformats.org/officeDocument/2006/relationships/image" Target="../media/image1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2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3.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2.png"/><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0.png"/><Relationship Id="rId4" Type="http://schemas.openxmlformats.org/officeDocument/2006/relationships/image" Target="../media/image7.png"/><Relationship Id="rId5"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3"/>
          <p:cNvSpPr txBox="1"/>
          <p:nvPr>
            <p:ph type="ctrTitle"/>
          </p:nvPr>
        </p:nvSpPr>
        <p:spPr>
          <a:xfrm>
            <a:off x="685800" y="2130425"/>
            <a:ext cx="7772400" cy="1470025"/>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t/>
            </a:r>
            <a:endParaRPr/>
          </a:p>
        </p:txBody>
      </p:sp>
      <p:sp>
        <p:nvSpPr>
          <p:cNvPr id="101" name="Google Shape;101;p1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rgbClr val="888888"/>
              </a:buClr>
              <a:buSzPts val="3200"/>
              <a:buNone/>
            </a:pPr>
            <a:r>
              <a:t/>
            </a:r>
            <a:endParaRPr/>
          </a:p>
        </p:txBody>
      </p:sp>
      <p:pic>
        <p:nvPicPr>
          <p:cNvPr id="102" name="Google Shape;102;p13"/>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103" name="Google Shape;103;p13"/>
          <p:cNvSpPr txBox="1"/>
          <p:nvPr/>
        </p:nvSpPr>
        <p:spPr>
          <a:xfrm>
            <a:off x="556958" y="812379"/>
            <a:ext cx="1785950" cy="49244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600">
                <a:solidFill>
                  <a:srgbClr val="3F3151"/>
                </a:solidFill>
                <a:latin typeface="Arial"/>
                <a:ea typeface="Arial"/>
                <a:cs typeface="Arial"/>
                <a:sym typeface="Arial"/>
              </a:rPr>
              <a:t>Pelajaran</a:t>
            </a:r>
            <a:endParaRPr b="1" sz="2600">
              <a:solidFill>
                <a:srgbClr val="3F3151"/>
              </a:solidFill>
              <a:latin typeface="Arial"/>
              <a:ea typeface="Arial"/>
              <a:cs typeface="Arial"/>
              <a:sym typeface="Arial"/>
            </a:endParaRPr>
          </a:p>
        </p:txBody>
      </p:sp>
      <p:sp>
        <p:nvSpPr>
          <p:cNvPr id="104" name="Google Shape;104;p13"/>
          <p:cNvSpPr txBox="1"/>
          <p:nvPr/>
        </p:nvSpPr>
        <p:spPr>
          <a:xfrm>
            <a:off x="2357422" y="714356"/>
            <a:ext cx="714380" cy="73866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4200">
                <a:solidFill>
                  <a:schemeClr val="lt1"/>
                </a:solidFill>
                <a:latin typeface="Arial"/>
                <a:ea typeface="Arial"/>
                <a:cs typeface="Arial"/>
                <a:sym typeface="Arial"/>
              </a:rPr>
              <a:t>VI</a:t>
            </a:r>
            <a:endParaRPr b="1" sz="4200">
              <a:solidFill>
                <a:schemeClr val="lt1"/>
              </a:solidFill>
              <a:latin typeface="Arial"/>
              <a:ea typeface="Arial"/>
              <a:cs typeface="Arial"/>
              <a:sym typeface="Arial"/>
            </a:endParaRPr>
          </a:p>
        </p:txBody>
      </p:sp>
      <p:sp>
        <p:nvSpPr>
          <p:cNvPr id="105" name="Google Shape;105;p13"/>
          <p:cNvSpPr txBox="1"/>
          <p:nvPr/>
        </p:nvSpPr>
        <p:spPr>
          <a:xfrm>
            <a:off x="3315144" y="808946"/>
            <a:ext cx="5614574" cy="49244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600">
                <a:solidFill>
                  <a:srgbClr val="3F3151"/>
                </a:solidFill>
                <a:latin typeface="Arial"/>
                <a:ea typeface="Arial"/>
                <a:cs typeface="Arial"/>
                <a:sym typeface="Arial"/>
              </a:rPr>
              <a:t>Jaring-Jaring Bangun Ruang</a:t>
            </a:r>
            <a:endParaRPr b="1" sz="2600">
              <a:solidFill>
                <a:srgbClr val="3F3151"/>
              </a:solidFill>
              <a:latin typeface="Arial"/>
              <a:ea typeface="Arial"/>
              <a:cs typeface="Arial"/>
              <a:sym typeface="Arial"/>
            </a:endParaRPr>
          </a:p>
        </p:txBody>
      </p:sp>
      <p:sp>
        <p:nvSpPr>
          <p:cNvPr id="106" name="Google Shape;106;p13"/>
          <p:cNvSpPr/>
          <p:nvPr/>
        </p:nvSpPr>
        <p:spPr>
          <a:xfrm>
            <a:off x="642910" y="5023506"/>
            <a:ext cx="7815290" cy="147732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Pada sore hari, Imah dan teman-temannya mengerjakan tugas kelompok yang diberikan guru Matematika. Mereka diminta membuat dus kotak nasi. Ada yang menyiapkan kertas karton, gunting, stapler dan isinya, pensil, serta penggaris. Mereka berbagi tugas dengan sukacita. Sebelum dibentuk dus kotak nasi, menurut kalian apa yang perlu dilakukan?</a:t>
            </a:r>
            <a:endParaRPr/>
          </a:p>
        </p:txBody>
      </p:sp>
      <p:pic>
        <p:nvPicPr>
          <p:cNvPr id="107" name="Google Shape;107;p13"/>
          <p:cNvPicPr preferRelativeResize="0"/>
          <p:nvPr/>
        </p:nvPicPr>
        <p:blipFill rotWithShape="1">
          <a:blip r:embed="rId4">
            <a:alphaModFix/>
          </a:blip>
          <a:srcRect b="0" l="0" r="0" t="0"/>
          <a:stretch/>
        </p:blipFill>
        <p:spPr>
          <a:xfrm>
            <a:off x="2381493" y="1857364"/>
            <a:ext cx="4190771" cy="3000396"/>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7"/>
                                        </p:tgtEl>
                                        <p:attrNameLst>
                                          <p:attrName>style.visibility</p:attrName>
                                        </p:attrNameLst>
                                      </p:cBhvr>
                                      <p:to>
                                        <p:strVal val="visible"/>
                                      </p:to>
                                    </p:set>
                                    <p:anim calcmode="lin" valueType="num">
                                      <p:cBhvr additive="base">
                                        <p:cTn dur="500"/>
                                        <p:tgtEl>
                                          <p:spTgt spid="10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gtEl>
                                        <p:attrNameLst>
                                          <p:attrName>style.visibility</p:attrName>
                                        </p:attrNameLst>
                                      </p:cBhvr>
                                      <p:to>
                                        <p:strVal val="visible"/>
                                      </p:to>
                                    </p:set>
                                    <p:animEffect filter="fade" transition="in">
                                      <p:cBhvr>
                                        <p:cTn dur="500"/>
                                        <p:tgtEl>
                                          <p:spTgt spid="10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2"/>
          <p:cNvSpPr/>
          <p:nvPr/>
        </p:nvSpPr>
        <p:spPr>
          <a:xfrm>
            <a:off x="500034" y="1285860"/>
            <a:ext cx="2422651"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B0F0"/>
                </a:solidFill>
                <a:latin typeface="Calibri"/>
                <a:ea typeface="Calibri"/>
                <a:cs typeface="Calibri"/>
                <a:sym typeface="Calibri"/>
              </a:rPr>
              <a:t>Jaring-Jaring Kubus</a:t>
            </a:r>
            <a:endParaRPr b="1" sz="2200">
              <a:solidFill>
                <a:srgbClr val="00B0F0"/>
              </a:solidFill>
              <a:latin typeface="Calibri"/>
              <a:ea typeface="Calibri"/>
              <a:cs typeface="Calibri"/>
              <a:sym typeface="Calibri"/>
            </a:endParaRPr>
          </a:p>
        </p:txBody>
      </p:sp>
      <p:pic>
        <p:nvPicPr>
          <p:cNvPr id="183" name="Google Shape;183;p22"/>
          <p:cNvPicPr preferRelativeResize="0"/>
          <p:nvPr/>
        </p:nvPicPr>
        <p:blipFill rotWithShape="1">
          <a:blip r:embed="rId3">
            <a:alphaModFix/>
          </a:blip>
          <a:srcRect b="0" l="0" r="0" t="0"/>
          <a:stretch/>
        </p:blipFill>
        <p:spPr>
          <a:xfrm>
            <a:off x="428596" y="2156498"/>
            <a:ext cx="6286500" cy="2038350"/>
          </a:xfrm>
          <a:prstGeom prst="rect">
            <a:avLst/>
          </a:prstGeom>
          <a:noFill/>
          <a:ln>
            <a:noFill/>
          </a:ln>
        </p:spPr>
      </p:pic>
      <p:pic>
        <p:nvPicPr>
          <p:cNvPr id="184" name="Google Shape;184;p22"/>
          <p:cNvPicPr preferRelativeResize="0"/>
          <p:nvPr/>
        </p:nvPicPr>
        <p:blipFill rotWithShape="1">
          <a:blip r:embed="rId4">
            <a:alphaModFix/>
          </a:blip>
          <a:srcRect b="0" l="0" r="0" t="0"/>
          <a:stretch/>
        </p:blipFill>
        <p:spPr>
          <a:xfrm>
            <a:off x="3786182" y="5272110"/>
            <a:ext cx="1504950" cy="1371600"/>
          </a:xfrm>
          <a:prstGeom prst="rect">
            <a:avLst/>
          </a:prstGeom>
          <a:noFill/>
          <a:ln>
            <a:noFill/>
          </a:ln>
        </p:spPr>
      </p:pic>
      <p:sp>
        <p:nvSpPr>
          <p:cNvPr id="185" name="Google Shape;185;p22"/>
          <p:cNvSpPr/>
          <p:nvPr/>
        </p:nvSpPr>
        <p:spPr>
          <a:xfrm>
            <a:off x="428596" y="1643050"/>
            <a:ext cx="7500990"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200">
                <a:solidFill>
                  <a:schemeClr val="dk1"/>
                </a:solidFill>
                <a:latin typeface="Calibri"/>
                <a:ea typeface="Calibri"/>
                <a:cs typeface="Calibri"/>
                <a:sym typeface="Calibri"/>
              </a:rPr>
              <a:t>Diketahui bangun seperti berikut.</a:t>
            </a:r>
            <a:endParaRPr/>
          </a:p>
        </p:txBody>
      </p:sp>
      <p:sp>
        <p:nvSpPr>
          <p:cNvPr id="186" name="Google Shape;186;p22"/>
          <p:cNvSpPr/>
          <p:nvPr/>
        </p:nvSpPr>
        <p:spPr>
          <a:xfrm>
            <a:off x="428596" y="4085324"/>
            <a:ext cx="7500990" cy="1055545"/>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Gambar di atas merupakan contoh jaring-jaring kubus yang jika dihubungkan diperoleh balok berikut.</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5"/>
                                        </p:tgtEl>
                                        <p:attrNameLst>
                                          <p:attrName>style.visibility</p:attrName>
                                        </p:attrNameLst>
                                      </p:cBhvr>
                                      <p:to>
                                        <p:strVal val="visible"/>
                                      </p:to>
                                    </p:set>
                                    <p:anim calcmode="lin" valueType="num">
                                      <p:cBhvr additive="base">
                                        <p:cTn dur="500"/>
                                        <p:tgtEl>
                                          <p:spTgt spid="185"/>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3"/>
                                        </p:tgtEl>
                                        <p:attrNameLst>
                                          <p:attrName>style.visibility</p:attrName>
                                        </p:attrNameLst>
                                      </p:cBhvr>
                                      <p:to>
                                        <p:strVal val="visible"/>
                                      </p:to>
                                    </p:set>
                                    <p:anim calcmode="lin" valueType="num">
                                      <p:cBhvr additive="base">
                                        <p:cTn dur="500"/>
                                        <p:tgtEl>
                                          <p:spTgt spid="183"/>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6"/>
                                        </p:tgtEl>
                                        <p:attrNameLst>
                                          <p:attrName>style.visibility</p:attrName>
                                        </p:attrNameLst>
                                      </p:cBhvr>
                                      <p:to>
                                        <p:strVal val="visible"/>
                                      </p:to>
                                    </p:set>
                                    <p:anim calcmode="lin" valueType="num">
                                      <p:cBhvr additive="base">
                                        <p:cTn dur="500"/>
                                        <p:tgtEl>
                                          <p:spTgt spid="18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4"/>
                                        </p:tgtEl>
                                        <p:attrNameLst>
                                          <p:attrName>style.visibility</p:attrName>
                                        </p:attrNameLst>
                                      </p:cBhvr>
                                      <p:to>
                                        <p:strVal val="visible"/>
                                      </p:to>
                                    </p:set>
                                    <p:anim calcmode="lin" valueType="num">
                                      <p:cBhvr additive="base">
                                        <p:cTn dur="500"/>
                                        <p:tgtEl>
                                          <p:spTgt spid="184"/>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23"/>
          <p:cNvSpPr/>
          <p:nvPr/>
        </p:nvSpPr>
        <p:spPr>
          <a:xfrm>
            <a:off x="428596" y="1168621"/>
            <a:ext cx="6429404"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C.   Luas Permukaan Kubus dan Balok (Pengayaan)</a:t>
            </a:r>
            <a:endParaRPr/>
          </a:p>
        </p:txBody>
      </p:sp>
      <p:sp>
        <p:nvSpPr>
          <p:cNvPr id="192" name="Google Shape;192;p23"/>
          <p:cNvSpPr/>
          <p:nvPr/>
        </p:nvSpPr>
        <p:spPr>
          <a:xfrm>
            <a:off x="428596" y="1524256"/>
            <a:ext cx="7572428" cy="5124480"/>
          </a:xfrm>
          <a:prstGeom prst="rect">
            <a:avLst/>
          </a:prstGeom>
          <a:noFill/>
          <a:ln>
            <a:noFill/>
          </a:ln>
        </p:spPr>
        <p:txBody>
          <a:bodyPr anchorCtr="0" anchor="t" bIns="45700" lIns="91425" spcFirstLastPara="1" rIns="91425" wrap="square" tIns="45700">
            <a:noAutofit/>
          </a:bodyPr>
          <a:lstStyle/>
          <a:p>
            <a:pPr indent="-363538" lvl="0" marL="363538" marR="0" rtl="0" algn="l">
              <a:lnSpc>
                <a:spcPct val="150000"/>
              </a:lnSpc>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Luas jaring-jaring kubus biasa disebut juga luas permukaan kubus yang dapat ditentukan dengan cara menjumlahkan luas seluruh bangun datar penyusunnya, yaitu persegi.</a:t>
            </a:r>
            <a:endParaRPr/>
          </a:p>
          <a:p>
            <a:pPr indent="-363538" lvl="0" marL="363538" marR="0" rtl="0" algn="l">
              <a:lnSpc>
                <a:spcPct val="150000"/>
              </a:lnSpc>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Sebuah kubus dengan panjang rusuk </a:t>
            </a:r>
            <a:r>
              <a:rPr i="1" lang="en-US" sz="2200">
                <a:solidFill>
                  <a:schemeClr val="dk1"/>
                </a:solidFill>
                <a:latin typeface="Calibri"/>
                <a:ea typeface="Calibri"/>
                <a:cs typeface="Calibri"/>
                <a:sym typeface="Calibri"/>
              </a:rPr>
              <a:t>s </a:t>
            </a:r>
            <a:r>
              <a:rPr lang="en-US" sz="2200">
                <a:solidFill>
                  <a:schemeClr val="dk1"/>
                </a:solidFill>
                <a:latin typeface="Calibri"/>
                <a:ea typeface="Calibri"/>
                <a:cs typeface="Calibri"/>
                <a:sym typeface="Calibri"/>
              </a:rPr>
              <a:t>dan</a:t>
            </a:r>
            <a:r>
              <a:rPr i="1" lang="en-US" sz="2200">
                <a:solidFill>
                  <a:schemeClr val="dk1"/>
                </a:solidFill>
                <a:latin typeface="Calibri"/>
                <a:ea typeface="Calibri"/>
                <a:cs typeface="Calibri"/>
                <a:sym typeface="Calibri"/>
              </a:rPr>
              <a:t> </a:t>
            </a:r>
            <a:r>
              <a:rPr lang="en-US" sz="2200">
                <a:solidFill>
                  <a:schemeClr val="dk1"/>
                </a:solidFill>
                <a:latin typeface="Calibri"/>
                <a:ea typeface="Calibri"/>
                <a:cs typeface="Calibri"/>
                <a:sym typeface="Calibri"/>
              </a:rPr>
              <a:t>jaring-jaring kubus yang terdiri atas enam buah sisi yang sama dengan panjang</a:t>
            </a:r>
            <a:endParaRPr sz="2200">
              <a:solidFill>
                <a:schemeClr val="dk1"/>
              </a:solidFill>
              <a:latin typeface="Calibri"/>
              <a:ea typeface="Calibri"/>
              <a:cs typeface="Calibri"/>
              <a:sym typeface="Calibri"/>
            </a:endParaRPr>
          </a:p>
          <a:p>
            <a:pPr indent="-363538" lvl="0" marL="363538" marR="0" rtl="0" algn="l">
              <a:lnSpc>
                <a:spcPct val="150000"/>
              </a:lnSpc>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rusuk misal </a:t>
            </a:r>
            <a:r>
              <a:rPr i="1" lang="en-US" sz="2200">
                <a:solidFill>
                  <a:schemeClr val="dk1"/>
                </a:solidFill>
                <a:latin typeface="Calibri"/>
                <a:ea typeface="Calibri"/>
                <a:cs typeface="Calibri"/>
                <a:sym typeface="Calibri"/>
              </a:rPr>
              <a:t>s. </a:t>
            </a:r>
            <a:r>
              <a:rPr lang="en-US" sz="2200">
                <a:solidFill>
                  <a:schemeClr val="dk1"/>
                </a:solidFill>
                <a:latin typeface="Calibri"/>
                <a:ea typeface="Calibri"/>
                <a:cs typeface="Calibri"/>
                <a:sym typeface="Calibri"/>
              </a:rPr>
              <a:t>Luas permukaan kubus adalah jumlah luas keenam persegi pada jaring-jaring kubus.</a:t>
            </a:r>
            <a:endParaRPr/>
          </a:p>
          <a:p>
            <a:pPr indent="-363538" lvl="0" marL="363538"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Luas jaring-jaring kubus (</a:t>
            </a:r>
            <a:r>
              <a:rPr i="1" lang="en-US" sz="2400">
                <a:solidFill>
                  <a:schemeClr val="dk1"/>
                </a:solidFill>
                <a:latin typeface="Calibri"/>
                <a:ea typeface="Calibri"/>
                <a:cs typeface="Calibri"/>
                <a:sym typeface="Calibri"/>
              </a:rPr>
              <a:t>L) </a:t>
            </a:r>
            <a:r>
              <a:rPr lang="en-US" sz="2400">
                <a:solidFill>
                  <a:schemeClr val="dk1"/>
                </a:solidFill>
                <a:latin typeface="Calibri"/>
                <a:ea typeface="Calibri"/>
                <a:cs typeface="Calibri"/>
                <a:sym typeface="Calibri"/>
              </a:rPr>
              <a:t>dengan panjang rusuk </a:t>
            </a:r>
            <a:r>
              <a:rPr i="1" lang="en-US" sz="2400">
                <a:solidFill>
                  <a:schemeClr val="dk1"/>
                </a:solidFill>
                <a:latin typeface="Calibri"/>
                <a:ea typeface="Calibri"/>
                <a:cs typeface="Calibri"/>
                <a:sym typeface="Calibri"/>
              </a:rPr>
              <a:t>s</a:t>
            </a:r>
            <a:r>
              <a:rPr lang="en-US" sz="2400">
                <a:solidFill>
                  <a:schemeClr val="dk1"/>
                </a:solidFill>
                <a:latin typeface="Calibri"/>
                <a:ea typeface="Calibri"/>
                <a:cs typeface="Calibri"/>
                <a:sym typeface="Calibri"/>
              </a:rPr>
              <a:t> adalah </a:t>
            </a:r>
            <a:r>
              <a:rPr i="1" lang="en-US" sz="2400">
                <a:solidFill>
                  <a:schemeClr val="dk1"/>
                </a:solidFill>
                <a:latin typeface="Calibri"/>
                <a:ea typeface="Calibri"/>
                <a:cs typeface="Calibri"/>
                <a:sym typeface="Calibri"/>
              </a:rPr>
              <a:t>L = </a:t>
            </a:r>
            <a:r>
              <a:rPr lang="en-US" sz="2400">
                <a:solidFill>
                  <a:schemeClr val="dk1"/>
                </a:solidFill>
                <a:latin typeface="Calibri"/>
                <a:ea typeface="Calibri"/>
                <a:cs typeface="Calibri"/>
                <a:sym typeface="Calibri"/>
              </a:rPr>
              <a:t>6</a:t>
            </a:r>
            <a:r>
              <a:rPr i="1" lang="en-US" sz="2400">
                <a:solidFill>
                  <a:schemeClr val="dk1"/>
                </a:solidFill>
                <a:latin typeface="Calibri"/>
                <a:ea typeface="Calibri"/>
                <a:cs typeface="Calibri"/>
                <a:sym typeface="Calibri"/>
              </a:rPr>
              <a:t>s</a:t>
            </a:r>
            <a:r>
              <a:rPr baseline="30000" lang="en-US" sz="2400">
                <a:solidFill>
                  <a:schemeClr val="dk1"/>
                </a:solidFill>
                <a:latin typeface="Calibri"/>
                <a:ea typeface="Calibri"/>
                <a:cs typeface="Calibri"/>
                <a:sym typeface="Calibri"/>
              </a:rPr>
              <a:t>2</a:t>
            </a:r>
            <a:r>
              <a:rPr i="1" lang="en-US" sz="2400">
                <a:solidFill>
                  <a:schemeClr val="dk1"/>
                </a:solidFill>
                <a:latin typeface="Calibri"/>
                <a:ea typeface="Calibri"/>
                <a:cs typeface="Calibri"/>
                <a:sym typeface="Calibri"/>
              </a:rPr>
              <a:t>.</a:t>
            </a:r>
            <a:endParaRPr/>
          </a:p>
          <a:p>
            <a:pPr indent="-363538" lvl="0" marL="363538"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Luas permukaan balok (</a:t>
            </a:r>
            <a:r>
              <a:rPr i="1" lang="en-US" sz="2400">
                <a:solidFill>
                  <a:schemeClr val="dk1"/>
                </a:solidFill>
                <a:latin typeface="Calibri"/>
                <a:ea typeface="Calibri"/>
                <a:cs typeface="Calibri"/>
                <a:sym typeface="Calibri"/>
              </a:rPr>
              <a:t>L</a:t>
            </a:r>
            <a:r>
              <a:rPr lang="en-US" sz="2400">
                <a:solidFill>
                  <a:schemeClr val="dk1"/>
                </a:solidFill>
                <a:latin typeface="Calibri"/>
                <a:ea typeface="Calibri"/>
                <a:cs typeface="Calibri"/>
                <a:sym typeface="Calibri"/>
              </a:rPr>
              <a:t>) dengan panjang p, lebar l, dan tinggi t adalah </a:t>
            </a:r>
            <a:r>
              <a:rPr i="1" lang="en-US" sz="2400">
                <a:solidFill>
                  <a:schemeClr val="dk1"/>
                </a:solidFill>
                <a:latin typeface="Calibri"/>
                <a:ea typeface="Calibri"/>
                <a:cs typeface="Calibri"/>
                <a:sym typeface="Calibri"/>
              </a:rPr>
              <a:t>L = </a:t>
            </a:r>
            <a:r>
              <a:rPr lang="en-US" sz="2400">
                <a:solidFill>
                  <a:schemeClr val="dk1"/>
                </a:solidFill>
                <a:latin typeface="Calibri"/>
                <a:ea typeface="Calibri"/>
                <a:cs typeface="Calibri"/>
                <a:sym typeface="Calibri"/>
              </a:rPr>
              <a:t>2(</a:t>
            </a:r>
            <a:r>
              <a:rPr i="1" lang="en-US" sz="2400">
                <a:solidFill>
                  <a:schemeClr val="dk1"/>
                </a:solidFill>
                <a:latin typeface="Calibri"/>
                <a:ea typeface="Calibri"/>
                <a:cs typeface="Calibri"/>
                <a:sym typeface="Calibri"/>
              </a:rPr>
              <a:t>pl + pt + lt</a:t>
            </a:r>
            <a:r>
              <a:rPr lang="en-US" sz="2400">
                <a:solidFill>
                  <a:schemeClr val="dk1"/>
                </a:solidFill>
                <a:latin typeface="Calibri"/>
                <a:ea typeface="Calibri"/>
                <a:cs typeface="Calibri"/>
                <a:sym typeface="Calibri"/>
              </a:rPr>
              <a:t>)</a:t>
            </a:r>
            <a:r>
              <a:rPr i="1" lang="en-US" sz="2400">
                <a:solidFill>
                  <a:schemeClr val="dk1"/>
                </a:solidFill>
                <a:latin typeface="Calibri"/>
                <a:ea typeface="Calibri"/>
                <a:cs typeface="Calibri"/>
                <a:sym typeface="Calibri"/>
              </a:rPr>
              <a: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2">
                                            <p:txEl>
                                              <p:pRg end="0" st="0"/>
                                            </p:txEl>
                                          </p:spTgt>
                                        </p:tgtEl>
                                        <p:attrNameLst>
                                          <p:attrName>style.visibility</p:attrName>
                                        </p:attrNameLst>
                                      </p:cBhvr>
                                      <p:to>
                                        <p:strVal val="visible"/>
                                      </p:to>
                                    </p:set>
                                    <p:animEffect filter="fade" transition="in">
                                      <p:cBhvr>
                                        <p:cTn dur="1000"/>
                                        <p:tgtEl>
                                          <p:spTgt spid="19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2">
                                            <p:txEl>
                                              <p:pRg end="1" st="1"/>
                                            </p:txEl>
                                          </p:spTgt>
                                        </p:tgtEl>
                                        <p:attrNameLst>
                                          <p:attrName>style.visibility</p:attrName>
                                        </p:attrNameLst>
                                      </p:cBhvr>
                                      <p:to>
                                        <p:strVal val="visible"/>
                                      </p:to>
                                    </p:set>
                                    <p:animEffect filter="fade" transition="in">
                                      <p:cBhvr>
                                        <p:cTn dur="1000"/>
                                        <p:tgtEl>
                                          <p:spTgt spid="19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2">
                                            <p:txEl>
                                              <p:pRg end="2" st="2"/>
                                            </p:txEl>
                                          </p:spTgt>
                                        </p:tgtEl>
                                        <p:attrNameLst>
                                          <p:attrName>style.visibility</p:attrName>
                                        </p:attrNameLst>
                                      </p:cBhvr>
                                      <p:to>
                                        <p:strVal val="visible"/>
                                      </p:to>
                                    </p:set>
                                    <p:animEffect filter="fade" transition="in">
                                      <p:cBhvr>
                                        <p:cTn dur="1000"/>
                                        <p:tgtEl>
                                          <p:spTgt spid="19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2">
                                            <p:txEl>
                                              <p:pRg end="3" st="3"/>
                                            </p:txEl>
                                          </p:spTgt>
                                        </p:tgtEl>
                                        <p:attrNameLst>
                                          <p:attrName>style.visibility</p:attrName>
                                        </p:attrNameLst>
                                      </p:cBhvr>
                                      <p:to>
                                        <p:strVal val="visible"/>
                                      </p:to>
                                    </p:set>
                                    <p:animEffect filter="fade" transition="in">
                                      <p:cBhvr>
                                        <p:cTn dur="1000"/>
                                        <p:tgtEl>
                                          <p:spTgt spid="19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2">
                                            <p:txEl>
                                              <p:pRg end="4" st="4"/>
                                            </p:txEl>
                                          </p:spTgt>
                                        </p:tgtEl>
                                        <p:attrNameLst>
                                          <p:attrName>style.visibility</p:attrName>
                                        </p:attrNameLst>
                                      </p:cBhvr>
                                      <p:to>
                                        <p:strVal val="visible"/>
                                      </p:to>
                                    </p:set>
                                    <p:animEffect filter="fade" transition="in">
                                      <p:cBhvr>
                                        <p:cTn dur="1000"/>
                                        <p:tgtEl>
                                          <p:spTgt spid="192">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24"/>
          <p:cNvSpPr/>
          <p:nvPr/>
        </p:nvSpPr>
        <p:spPr>
          <a:xfrm>
            <a:off x="285720" y="1142984"/>
            <a:ext cx="7929618" cy="5170646"/>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Contoh</a:t>
            </a:r>
            <a:endParaRPr b="1"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Misalnya diketahui sebuah balok dengan ukuran panjang 4 dm, lebar 3 dm, dan tinggu 2 dm. Berapakah luas jaring-jaring balok tersebut?</a:t>
            </a:r>
            <a:endParaRPr/>
          </a:p>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Jawab:</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Kita dapat menemukan luas permukaan balok itu dapat dihitung</a:t>
            </a:r>
            <a:endParaRPr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dengan cara sebagai berikut.</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Luas perukaan balok = 2(</a:t>
            </a:r>
            <a:r>
              <a:rPr i="1" lang="en-US" sz="2200">
                <a:solidFill>
                  <a:schemeClr val="dk1"/>
                </a:solidFill>
                <a:latin typeface="Calibri"/>
                <a:ea typeface="Calibri"/>
                <a:cs typeface="Calibri"/>
                <a:sym typeface="Calibri"/>
              </a:rPr>
              <a:t>pl + pt + lt</a:t>
            </a:r>
            <a:r>
              <a:rPr lang="en-US" sz="2200">
                <a:solidFill>
                  <a:schemeClr val="dk1"/>
                </a:solidFill>
                <a:latin typeface="Calibri"/>
                <a:ea typeface="Calibri"/>
                <a:cs typeface="Calibri"/>
                <a:sym typeface="Calibri"/>
              </a:rPr>
              <a:t>)</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	= 2(4 dm × 3 dm + 4 dm × 2 dm + 3 dm × 2 dm)</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	= 2(12 dm</a:t>
            </a:r>
            <a:r>
              <a:rPr baseline="30000" lang="en-US" sz="2200">
                <a:solidFill>
                  <a:schemeClr val="dk1"/>
                </a:solidFill>
                <a:latin typeface="Calibri"/>
                <a:ea typeface="Calibri"/>
                <a:cs typeface="Calibri"/>
                <a:sym typeface="Calibri"/>
              </a:rPr>
              <a:t>2</a:t>
            </a:r>
            <a:r>
              <a:rPr lang="en-US" sz="2200">
                <a:solidFill>
                  <a:schemeClr val="dk1"/>
                </a:solidFill>
                <a:latin typeface="Calibri"/>
                <a:ea typeface="Calibri"/>
                <a:cs typeface="Calibri"/>
                <a:sym typeface="Calibri"/>
              </a:rPr>
              <a:t> + 8 dm</a:t>
            </a:r>
            <a:r>
              <a:rPr baseline="30000" lang="en-US" sz="2200">
                <a:solidFill>
                  <a:schemeClr val="dk1"/>
                </a:solidFill>
                <a:latin typeface="Calibri"/>
                <a:ea typeface="Calibri"/>
                <a:cs typeface="Calibri"/>
                <a:sym typeface="Calibri"/>
              </a:rPr>
              <a:t>2</a:t>
            </a:r>
            <a:r>
              <a:rPr lang="en-US" sz="2200">
                <a:solidFill>
                  <a:schemeClr val="dk1"/>
                </a:solidFill>
                <a:latin typeface="Calibri"/>
                <a:ea typeface="Calibri"/>
                <a:cs typeface="Calibri"/>
                <a:sym typeface="Calibri"/>
              </a:rPr>
              <a:t> + 6 dm</a:t>
            </a:r>
            <a:r>
              <a:rPr baseline="30000" lang="en-US" sz="2200">
                <a:solidFill>
                  <a:schemeClr val="dk1"/>
                </a:solidFill>
                <a:latin typeface="Calibri"/>
                <a:ea typeface="Calibri"/>
                <a:cs typeface="Calibri"/>
                <a:sym typeface="Calibri"/>
              </a:rPr>
              <a:t>2</a:t>
            </a:r>
            <a:r>
              <a:rPr lang="en-US" sz="2200">
                <a:solidFill>
                  <a:schemeClr val="dk1"/>
                </a:solidFill>
                <a:latin typeface="Calibri"/>
                <a:ea typeface="Calibri"/>
                <a:cs typeface="Calibri"/>
                <a:sym typeface="Calibri"/>
              </a:rPr>
              <a:t>) = 52 dm</a:t>
            </a:r>
            <a:r>
              <a:rPr baseline="30000" lang="en-US" sz="2200">
                <a:solidFill>
                  <a:schemeClr val="dk1"/>
                </a:solidFill>
                <a:latin typeface="Calibri"/>
                <a:ea typeface="Calibri"/>
                <a:cs typeface="Calibri"/>
                <a:sym typeface="Calibri"/>
              </a:rPr>
              <a:t>2</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14">
            <a:hlinkClick action="ppaction://hlinksldjump" r:id="rId3"/>
          </p:cNvPr>
          <p:cNvSpPr/>
          <p:nvPr/>
        </p:nvSpPr>
        <p:spPr>
          <a:xfrm>
            <a:off x="714348" y="2357430"/>
            <a:ext cx="5648469"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A.  Bangun Ruang Sederhana dan Sifat-sifatnya</a:t>
            </a:r>
            <a:endParaRPr b="1" sz="2200">
              <a:solidFill>
                <a:srgbClr val="002060"/>
              </a:solidFill>
              <a:latin typeface="Calibri"/>
              <a:ea typeface="Calibri"/>
              <a:cs typeface="Calibri"/>
              <a:sym typeface="Calibri"/>
            </a:endParaRPr>
          </a:p>
        </p:txBody>
      </p:sp>
      <p:sp>
        <p:nvSpPr>
          <p:cNvPr id="113" name="Google Shape;113;p14"/>
          <p:cNvSpPr/>
          <p:nvPr/>
        </p:nvSpPr>
        <p:spPr>
          <a:xfrm>
            <a:off x="3071802" y="1357298"/>
            <a:ext cx="2500330" cy="500066"/>
          </a:xfrm>
          <a:prstGeom prst="roundRect">
            <a:avLst>
              <a:gd fmla="val 4459" name="adj"/>
            </a:avLst>
          </a:prstGeom>
          <a:solidFill>
            <a:srgbClr val="E5B8B7">
              <a:alpha val="97647"/>
            </a:srgbClr>
          </a:soli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4" name="Google Shape;114;p14"/>
          <p:cNvSpPr txBox="1"/>
          <p:nvPr/>
        </p:nvSpPr>
        <p:spPr>
          <a:xfrm>
            <a:off x="3544440" y="1384960"/>
            <a:ext cx="1785950" cy="430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002060"/>
                </a:solidFill>
                <a:latin typeface="Arial"/>
                <a:ea typeface="Arial"/>
                <a:cs typeface="Arial"/>
                <a:sym typeface="Arial"/>
              </a:rPr>
              <a:t>Isi Materi</a:t>
            </a:r>
            <a:endParaRPr b="1" sz="2200">
              <a:solidFill>
                <a:srgbClr val="002060"/>
              </a:solidFill>
              <a:latin typeface="Arial"/>
              <a:ea typeface="Arial"/>
              <a:cs typeface="Arial"/>
              <a:sym typeface="Arial"/>
            </a:endParaRPr>
          </a:p>
        </p:txBody>
      </p:sp>
      <p:sp>
        <p:nvSpPr>
          <p:cNvPr id="115" name="Google Shape;115;p14">
            <a:hlinkClick action="ppaction://hlinksldjump" r:id="rId4"/>
          </p:cNvPr>
          <p:cNvSpPr txBox="1"/>
          <p:nvPr/>
        </p:nvSpPr>
        <p:spPr>
          <a:xfrm>
            <a:off x="701902" y="2857496"/>
            <a:ext cx="7286676" cy="430887"/>
          </a:xfrm>
          <a:prstGeom prst="rect">
            <a:avLst/>
          </a:prstGeom>
          <a:noFill/>
          <a:ln>
            <a:noFill/>
          </a:ln>
        </p:spPr>
        <p:txBody>
          <a:bodyPr anchorCtr="0" anchor="t" bIns="45700" lIns="91425" spcFirstLastPara="1" rIns="91425" wrap="square" tIns="45700">
            <a:spAutoFit/>
          </a:bodyPr>
          <a:lstStyle/>
          <a:p>
            <a:pPr indent="-354013" lvl="0" marL="354013" marR="0" rtl="0" algn="l">
              <a:spcBef>
                <a:spcPts val="0"/>
              </a:spcBef>
              <a:spcAft>
                <a:spcPts val="0"/>
              </a:spcAft>
              <a:buNone/>
            </a:pPr>
            <a:r>
              <a:rPr b="1" lang="en-US" sz="2200">
                <a:solidFill>
                  <a:srgbClr val="002060"/>
                </a:solidFill>
                <a:latin typeface="Calibri"/>
                <a:ea typeface="Calibri"/>
                <a:cs typeface="Calibri"/>
                <a:sym typeface="Calibri"/>
              </a:rPr>
              <a:t>B. 	Jaring-Jaring Bangun Ruang Sederhana</a:t>
            </a:r>
            <a:endParaRPr/>
          </a:p>
        </p:txBody>
      </p:sp>
      <p:sp>
        <p:nvSpPr>
          <p:cNvPr id="116" name="Google Shape;116;p14">
            <a:hlinkClick action="ppaction://hlinksldjump" r:id="rId5"/>
          </p:cNvPr>
          <p:cNvSpPr/>
          <p:nvPr/>
        </p:nvSpPr>
        <p:spPr>
          <a:xfrm>
            <a:off x="688756" y="3342814"/>
            <a:ext cx="6020302"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C.   Luas Permukaan Kubus dan Balok (Pengayaan)</a:t>
            </a:r>
            <a:endParaRPr b="1" sz="2200">
              <a:solidFill>
                <a:srgbClr val="002060"/>
              </a:solidFill>
              <a:latin typeface="Calibri"/>
              <a:ea typeface="Calibri"/>
              <a:cs typeface="Calibri"/>
              <a:sym typeface="Calibri"/>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2"/>
                                        </p:tgtEl>
                                        <p:attrNameLst>
                                          <p:attrName>style.visibility</p:attrName>
                                        </p:attrNameLst>
                                      </p:cBhvr>
                                      <p:to>
                                        <p:strVal val="visible"/>
                                      </p:to>
                                    </p:set>
                                    <p:anim calcmode="lin" valueType="num">
                                      <p:cBhvr additive="base">
                                        <p:cTn dur="500"/>
                                        <p:tgtEl>
                                          <p:spTgt spid="11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5"/>
                                        </p:tgtEl>
                                        <p:attrNameLst>
                                          <p:attrName>style.visibility</p:attrName>
                                        </p:attrNameLst>
                                      </p:cBhvr>
                                      <p:to>
                                        <p:strVal val="visible"/>
                                      </p:to>
                                    </p:set>
                                    <p:anim calcmode="lin" valueType="num">
                                      <p:cBhvr additive="base">
                                        <p:cTn dur="500"/>
                                        <p:tgtEl>
                                          <p:spTgt spid="115"/>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6"/>
                                        </p:tgtEl>
                                        <p:attrNameLst>
                                          <p:attrName>style.visibility</p:attrName>
                                        </p:attrNameLst>
                                      </p:cBhvr>
                                      <p:to>
                                        <p:strVal val="visible"/>
                                      </p:to>
                                    </p:set>
                                    <p:anim calcmode="lin" valueType="num">
                                      <p:cBhvr additive="base">
                                        <p:cTn dur="500"/>
                                        <p:tgtEl>
                                          <p:spTgt spid="116"/>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5">
            <a:hlinkClick action="ppaction://hlinksldjump" r:id="rId3"/>
          </p:cNvPr>
          <p:cNvSpPr/>
          <p:nvPr/>
        </p:nvSpPr>
        <p:spPr>
          <a:xfrm>
            <a:off x="428596" y="1285860"/>
            <a:ext cx="5648469"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A.  Bangun Ruang Sederhana dan Sifat-sifatnya</a:t>
            </a:r>
            <a:endParaRPr b="1" sz="2200">
              <a:solidFill>
                <a:srgbClr val="002060"/>
              </a:solidFill>
              <a:latin typeface="Calibri"/>
              <a:ea typeface="Calibri"/>
              <a:cs typeface="Calibri"/>
              <a:sym typeface="Calibri"/>
            </a:endParaRPr>
          </a:p>
        </p:txBody>
      </p:sp>
      <p:sp>
        <p:nvSpPr>
          <p:cNvPr id="122" name="Google Shape;122;p15"/>
          <p:cNvSpPr/>
          <p:nvPr/>
        </p:nvSpPr>
        <p:spPr>
          <a:xfrm>
            <a:off x="428596" y="3139434"/>
            <a:ext cx="3786214" cy="3647152"/>
          </a:xfrm>
          <a:prstGeom prst="rect">
            <a:avLst/>
          </a:prstGeom>
          <a:noFill/>
          <a:ln>
            <a:noFill/>
          </a:ln>
        </p:spPr>
        <p:txBody>
          <a:bodyPr anchorCtr="0" anchor="t" bIns="45700" lIns="91425" spcFirstLastPara="1" rIns="91425" wrap="square" tIns="45700">
            <a:noAutofit/>
          </a:bodyPr>
          <a:lstStyle/>
          <a:p>
            <a:pPr indent="-363538" lvl="0" marL="363538" marR="0" rtl="0" algn="l">
              <a:lnSpc>
                <a:spcPct val="150000"/>
              </a:lnSpc>
              <a:spcBef>
                <a:spcPts val="0"/>
              </a:spcBef>
              <a:spcAft>
                <a:spcPts val="0"/>
              </a:spcAft>
              <a:buNone/>
            </a:pPr>
            <a:r>
              <a:rPr lang="en-US" sz="2200">
                <a:solidFill>
                  <a:schemeClr val="dk1"/>
                </a:solidFill>
                <a:latin typeface="Calibri"/>
                <a:ea typeface="Calibri"/>
                <a:cs typeface="Calibri"/>
                <a:sym typeface="Calibri"/>
              </a:rPr>
              <a:t>a. 	6 sisi, terdiri atas sisi samping, sisi depan (muka), dan sisi atas (alas)</a:t>
            </a:r>
            <a:endParaRPr/>
          </a:p>
          <a:p>
            <a:pPr indent="-363538" lvl="0" marL="363538" marR="0" rtl="0" algn="l">
              <a:lnSpc>
                <a:spcPct val="150000"/>
              </a:lnSpc>
              <a:spcBef>
                <a:spcPts val="0"/>
              </a:spcBef>
              <a:spcAft>
                <a:spcPts val="0"/>
              </a:spcAft>
              <a:buNone/>
            </a:pPr>
            <a:r>
              <a:rPr lang="en-US" sz="2200">
                <a:solidFill>
                  <a:schemeClr val="dk1"/>
                </a:solidFill>
                <a:latin typeface="Calibri"/>
                <a:ea typeface="Calibri"/>
                <a:cs typeface="Calibri"/>
                <a:sym typeface="Calibri"/>
              </a:rPr>
              <a:t>b. 	8 titik sudut</a:t>
            </a:r>
            <a:endParaRPr sz="2200">
              <a:solidFill>
                <a:schemeClr val="dk1"/>
              </a:solidFill>
              <a:latin typeface="Calibri"/>
              <a:ea typeface="Calibri"/>
              <a:cs typeface="Calibri"/>
              <a:sym typeface="Calibri"/>
            </a:endParaRPr>
          </a:p>
          <a:p>
            <a:pPr indent="-363538" lvl="0" marL="363538" marR="0" rtl="0" algn="l">
              <a:lnSpc>
                <a:spcPct val="150000"/>
              </a:lnSpc>
              <a:spcBef>
                <a:spcPts val="0"/>
              </a:spcBef>
              <a:spcAft>
                <a:spcPts val="0"/>
              </a:spcAft>
              <a:buNone/>
            </a:pPr>
            <a:r>
              <a:rPr lang="en-US" sz="2200">
                <a:solidFill>
                  <a:schemeClr val="dk1"/>
                </a:solidFill>
                <a:latin typeface="Calibri"/>
                <a:ea typeface="Calibri"/>
                <a:cs typeface="Calibri"/>
                <a:sym typeface="Calibri"/>
              </a:rPr>
              <a:t>c. 	12 rusuk</a:t>
            </a:r>
            <a:endParaRPr sz="2200">
              <a:solidFill>
                <a:schemeClr val="dk1"/>
              </a:solidFill>
              <a:latin typeface="Calibri"/>
              <a:ea typeface="Calibri"/>
              <a:cs typeface="Calibri"/>
              <a:sym typeface="Calibri"/>
            </a:endParaRPr>
          </a:p>
          <a:p>
            <a:pPr indent="-363538" lvl="0" marL="363538" marR="0" rtl="0" algn="l">
              <a:lnSpc>
                <a:spcPct val="150000"/>
              </a:lnSpc>
              <a:spcBef>
                <a:spcPts val="0"/>
              </a:spcBef>
              <a:spcAft>
                <a:spcPts val="0"/>
              </a:spcAft>
              <a:buNone/>
            </a:pPr>
            <a:r>
              <a:rPr lang="en-US" sz="2200">
                <a:solidFill>
                  <a:schemeClr val="dk1"/>
                </a:solidFill>
                <a:latin typeface="Calibri"/>
                <a:ea typeface="Calibri"/>
                <a:cs typeface="Calibri"/>
                <a:sym typeface="Calibri"/>
              </a:rPr>
              <a:t>d. 	Besar sudut antarrusuk yang berpotongan 90</a:t>
            </a:r>
            <a:r>
              <a:rPr baseline="30000" lang="en-US" sz="2200">
                <a:solidFill>
                  <a:schemeClr val="dk1"/>
                </a:solidFill>
                <a:latin typeface="Calibri"/>
                <a:ea typeface="Calibri"/>
                <a:cs typeface="Calibri"/>
                <a:sym typeface="Calibri"/>
              </a:rPr>
              <a:t>o</a:t>
            </a:r>
            <a:r>
              <a:rPr lang="en-US" sz="2200">
                <a:solidFill>
                  <a:schemeClr val="dk1"/>
                </a:solidFill>
                <a:latin typeface="Calibri"/>
                <a:ea typeface="Calibri"/>
                <a:cs typeface="Calibri"/>
                <a:sym typeface="Calibri"/>
              </a:rPr>
              <a:t>.</a:t>
            </a:r>
            <a:endParaRPr/>
          </a:p>
        </p:txBody>
      </p:sp>
      <p:pic>
        <p:nvPicPr>
          <p:cNvPr id="123" name="Google Shape;123;p15"/>
          <p:cNvPicPr preferRelativeResize="0"/>
          <p:nvPr/>
        </p:nvPicPr>
        <p:blipFill rotWithShape="1">
          <a:blip r:embed="rId4">
            <a:alphaModFix/>
          </a:blip>
          <a:srcRect b="0" l="0" r="0" t="0"/>
          <a:stretch/>
        </p:blipFill>
        <p:spPr>
          <a:xfrm>
            <a:off x="4286248" y="3309948"/>
            <a:ext cx="3678339" cy="2405068"/>
          </a:xfrm>
          <a:prstGeom prst="rect">
            <a:avLst/>
          </a:prstGeom>
          <a:noFill/>
          <a:ln>
            <a:noFill/>
          </a:ln>
        </p:spPr>
      </p:pic>
      <p:sp>
        <p:nvSpPr>
          <p:cNvPr id="124" name="Google Shape;124;p15"/>
          <p:cNvSpPr/>
          <p:nvPr/>
        </p:nvSpPr>
        <p:spPr>
          <a:xfrm>
            <a:off x="428596" y="1598859"/>
            <a:ext cx="7572428" cy="1615827"/>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rgbClr val="00B0F0"/>
                </a:solidFill>
                <a:latin typeface="Calibri"/>
                <a:ea typeface="Calibri"/>
                <a:cs typeface="Calibri"/>
                <a:sym typeface="Calibri"/>
              </a:rPr>
              <a:t>Balok</a:t>
            </a:r>
            <a:endParaRPr b="1" sz="2200">
              <a:solidFill>
                <a:srgbClr val="00B0F0"/>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Dari gambar balok berikut, tentu kamu akan dapat menemukan bahwa pada balok terdapat unsur-unsur berikut.</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4">
                                            <p:txEl>
                                              <p:pRg end="0" st="0"/>
                                            </p:txEl>
                                          </p:spTgt>
                                        </p:tgtEl>
                                        <p:attrNameLst>
                                          <p:attrName>style.visibility</p:attrName>
                                        </p:attrNameLst>
                                      </p:cBhvr>
                                      <p:to>
                                        <p:strVal val="visible"/>
                                      </p:to>
                                    </p:set>
                                    <p:anim calcmode="lin" valueType="num">
                                      <p:cBhvr additive="base">
                                        <p:cTn dur="500"/>
                                        <p:tgtEl>
                                          <p:spTgt spid="124">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4">
                                            <p:txEl>
                                              <p:pRg end="1" st="1"/>
                                            </p:txEl>
                                          </p:spTgt>
                                        </p:tgtEl>
                                        <p:attrNameLst>
                                          <p:attrName>style.visibility</p:attrName>
                                        </p:attrNameLst>
                                      </p:cBhvr>
                                      <p:to>
                                        <p:strVal val="visible"/>
                                      </p:to>
                                    </p:set>
                                    <p:anim calcmode="lin" valueType="num">
                                      <p:cBhvr additive="base">
                                        <p:cTn dur="500"/>
                                        <p:tgtEl>
                                          <p:spTgt spid="124">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3"/>
                                        </p:tgtEl>
                                        <p:attrNameLst>
                                          <p:attrName>style.visibility</p:attrName>
                                        </p:attrNameLst>
                                      </p:cBhvr>
                                      <p:to>
                                        <p:strVal val="visible"/>
                                      </p:to>
                                    </p:set>
                                    <p:anim calcmode="lin" valueType="num">
                                      <p:cBhvr additive="base">
                                        <p:cTn dur="500"/>
                                        <p:tgtEl>
                                          <p:spTgt spid="123"/>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2">
                                            <p:txEl>
                                              <p:pRg end="0" st="0"/>
                                            </p:txEl>
                                          </p:spTgt>
                                        </p:tgtEl>
                                        <p:attrNameLst>
                                          <p:attrName>style.visibility</p:attrName>
                                        </p:attrNameLst>
                                      </p:cBhvr>
                                      <p:to>
                                        <p:strVal val="visible"/>
                                      </p:to>
                                    </p:set>
                                    <p:anim calcmode="lin" valueType="num">
                                      <p:cBhvr additive="base">
                                        <p:cTn dur="500"/>
                                        <p:tgtEl>
                                          <p:spTgt spid="122">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2">
                                            <p:txEl>
                                              <p:pRg end="1" st="1"/>
                                            </p:txEl>
                                          </p:spTgt>
                                        </p:tgtEl>
                                        <p:attrNameLst>
                                          <p:attrName>style.visibility</p:attrName>
                                        </p:attrNameLst>
                                      </p:cBhvr>
                                      <p:to>
                                        <p:strVal val="visible"/>
                                      </p:to>
                                    </p:set>
                                    <p:anim calcmode="lin" valueType="num">
                                      <p:cBhvr additive="base">
                                        <p:cTn dur="500"/>
                                        <p:tgtEl>
                                          <p:spTgt spid="122">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2">
                                            <p:txEl>
                                              <p:pRg end="2" st="2"/>
                                            </p:txEl>
                                          </p:spTgt>
                                        </p:tgtEl>
                                        <p:attrNameLst>
                                          <p:attrName>style.visibility</p:attrName>
                                        </p:attrNameLst>
                                      </p:cBhvr>
                                      <p:to>
                                        <p:strVal val="visible"/>
                                      </p:to>
                                    </p:set>
                                    <p:anim calcmode="lin" valueType="num">
                                      <p:cBhvr additive="base">
                                        <p:cTn dur="500"/>
                                        <p:tgtEl>
                                          <p:spTgt spid="122">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2">
                                            <p:txEl>
                                              <p:pRg end="3" st="3"/>
                                            </p:txEl>
                                          </p:spTgt>
                                        </p:tgtEl>
                                        <p:attrNameLst>
                                          <p:attrName>style.visibility</p:attrName>
                                        </p:attrNameLst>
                                      </p:cBhvr>
                                      <p:to>
                                        <p:strVal val="visible"/>
                                      </p:to>
                                    </p:set>
                                    <p:anim calcmode="lin" valueType="num">
                                      <p:cBhvr additive="base">
                                        <p:cTn dur="500"/>
                                        <p:tgtEl>
                                          <p:spTgt spid="122">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16"/>
          <p:cNvSpPr/>
          <p:nvPr/>
        </p:nvSpPr>
        <p:spPr>
          <a:xfrm>
            <a:off x="401745" y="1071546"/>
            <a:ext cx="2466509"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B0F0"/>
                </a:solidFill>
                <a:latin typeface="Calibri"/>
                <a:ea typeface="Calibri"/>
                <a:cs typeface="Calibri"/>
                <a:sym typeface="Calibri"/>
              </a:rPr>
              <a:t>Menggambar Balok</a:t>
            </a:r>
            <a:endParaRPr b="1" sz="2200">
              <a:solidFill>
                <a:srgbClr val="00B0F0"/>
              </a:solidFill>
              <a:latin typeface="Calibri"/>
              <a:ea typeface="Calibri"/>
              <a:cs typeface="Calibri"/>
              <a:sym typeface="Calibri"/>
            </a:endParaRPr>
          </a:p>
        </p:txBody>
      </p:sp>
      <p:sp>
        <p:nvSpPr>
          <p:cNvPr id="130" name="Google Shape;130;p16"/>
          <p:cNvSpPr/>
          <p:nvPr/>
        </p:nvSpPr>
        <p:spPr>
          <a:xfrm>
            <a:off x="401745" y="1543716"/>
            <a:ext cx="2165978"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200">
                <a:solidFill>
                  <a:schemeClr val="dk1"/>
                </a:solidFill>
                <a:latin typeface="Calibri"/>
                <a:ea typeface="Calibri"/>
                <a:cs typeface="Calibri"/>
                <a:sym typeface="Calibri"/>
              </a:rPr>
              <a:t>Langkah-langkah:</a:t>
            </a:r>
            <a:endParaRPr/>
          </a:p>
        </p:txBody>
      </p:sp>
      <p:pic>
        <p:nvPicPr>
          <p:cNvPr id="131" name="Google Shape;131;p16"/>
          <p:cNvPicPr preferRelativeResize="0"/>
          <p:nvPr/>
        </p:nvPicPr>
        <p:blipFill rotWithShape="1">
          <a:blip r:embed="rId3">
            <a:alphaModFix/>
          </a:blip>
          <a:srcRect b="0" l="0" r="0" t="0"/>
          <a:stretch/>
        </p:blipFill>
        <p:spPr>
          <a:xfrm>
            <a:off x="330308" y="2000240"/>
            <a:ext cx="1971418" cy="1094627"/>
          </a:xfrm>
          <a:prstGeom prst="rect">
            <a:avLst/>
          </a:prstGeom>
          <a:noFill/>
          <a:ln>
            <a:noFill/>
          </a:ln>
        </p:spPr>
      </p:pic>
      <p:pic>
        <p:nvPicPr>
          <p:cNvPr id="132" name="Google Shape;132;p16"/>
          <p:cNvPicPr preferRelativeResize="0"/>
          <p:nvPr/>
        </p:nvPicPr>
        <p:blipFill rotWithShape="1">
          <a:blip r:embed="rId4">
            <a:alphaModFix/>
          </a:blip>
          <a:srcRect b="0" l="0" r="0" t="0"/>
          <a:stretch/>
        </p:blipFill>
        <p:spPr>
          <a:xfrm>
            <a:off x="330307" y="3214686"/>
            <a:ext cx="2379861" cy="1497625"/>
          </a:xfrm>
          <a:prstGeom prst="rect">
            <a:avLst/>
          </a:prstGeom>
          <a:noFill/>
          <a:ln>
            <a:noFill/>
          </a:ln>
        </p:spPr>
      </p:pic>
      <p:pic>
        <p:nvPicPr>
          <p:cNvPr id="133" name="Google Shape;133;p16"/>
          <p:cNvPicPr preferRelativeResize="0"/>
          <p:nvPr/>
        </p:nvPicPr>
        <p:blipFill rotWithShape="1">
          <a:blip r:embed="rId5">
            <a:alphaModFix/>
          </a:blip>
          <a:srcRect b="0" l="0" r="0" t="0"/>
          <a:stretch/>
        </p:blipFill>
        <p:spPr>
          <a:xfrm>
            <a:off x="351089" y="4931771"/>
            <a:ext cx="2363523" cy="1497625"/>
          </a:xfrm>
          <a:prstGeom prst="rect">
            <a:avLst/>
          </a:prstGeom>
          <a:noFill/>
          <a:ln>
            <a:noFill/>
          </a:ln>
        </p:spPr>
      </p:pic>
      <p:sp>
        <p:nvSpPr>
          <p:cNvPr id="134" name="Google Shape;134;p16"/>
          <p:cNvSpPr/>
          <p:nvPr/>
        </p:nvSpPr>
        <p:spPr>
          <a:xfrm>
            <a:off x="2786050" y="2000240"/>
            <a:ext cx="3551293" cy="485646"/>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1900">
                <a:solidFill>
                  <a:schemeClr val="dk1"/>
                </a:solidFill>
                <a:latin typeface="Calibri"/>
                <a:ea typeface="Calibri"/>
                <a:cs typeface="Calibri"/>
                <a:sym typeface="Calibri"/>
              </a:rPr>
              <a:t>1) 	Buatlah persegi panjang </a:t>
            </a:r>
            <a:r>
              <a:rPr i="1" lang="en-US" sz="1900">
                <a:solidFill>
                  <a:schemeClr val="dk1"/>
                </a:solidFill>
                <a:latin typeface="Calibri"/>
                <a:ea typeface="Calibri"/>
                <a:cs typeface="Calibri"/>
                <a:sym typeface="Calibri"/>
              </a:rPr>
              <a:t>ABFE.</a:t>
            </a:r>
            <a:endParaRPr/>
          </a:p>
        </p:txBody>
      </p:sp>
      <p:sp>
        <p:nvSpPr>
          <p:cNvPr id="135" name="Google Shape;135;p16"/>
          <p:cNvSpPr/>
          <p:nvPr/>
        </p:nvSpPr>
        <p:spPr>
          <a:xfrm>
            <a:off x="2786050" y="2571744"/>
            <a:ext cx="5357850" cy="1846659"/>
          </a:xfrm>
          <a:prstGeom prst="rect">
            <a:avLst/>
          </a:prstGeom>
          <a:noFill/>
          <a:ln>
            <a:noFill/>
          </a:ln>
        </p:spPr>
        <p:txBody>
          <a:bodyPr anchorCtr="0" anchor="t" bIns="45700" lIns="91425" spcFirstLastPara="1" rIns="91425" wrap="square" tIns="45700">
            <a:noAutofit/>
          </a:bodyPr>
          <a:lstStyle/>
          <a:p>
            <a:pPr indent="-363538" lvl="0" marL="363538" marR="0" rtl="0" algn="l">
              <a:lnSpc>
                <a:spcPct val="150000"/>
              </a:lnSpc>
              <a:spcBef>
                <a:spcPts val="0"/>
              </a:spcBef>
              <a:spcAft>
                <a:spcPts val="0"/>
              </a:spcAft>
              <a:buNone/>
            </a:pPr>
            <a:r>
              <a:rPr lang="en-US" sz="1900">
                <a:solidFill>
                  <a:schemeClr val="dk1"/>
                </a:solidFill>
                <a:latin typeface="Calibri"/>
                <a:ea typeface="Calibri"/>
                <a:cs typeface="Calibri"/>
                <a:sym typeface="Calibri"/>
              </a:rPr>
              <a:t>2) 	Lanjutkan membuat persegi panjang </a:t>
            </a:r>
            <a:r>
              <a:rPr i="1" lang="en-US" sz="1900">
                <a:solidFill>
                  <a:schemeClr val="dk1"/>
                </a:solidFill>
                <a:latin typeface="Calibri"/>
                <a:ea typeface="Calibri"/>
                <a:cs typeface="Calibri"/>
                <a:sym typeface="Calibri"/>
              </a:rPr>
              <a:t>DCGH </a:t>
            </a:r>
            <a:r>
              <a:rPr lang="en-US" sz="1900">
                <a:solidFill>
                  <a:schemeClr val="dk1"/>
                </a:solidFill>
                <a:latin typeface="Calibri"/>
                <a:ea typeface="Calibri"/>
                <a:cs typeface="Calibri"/>
                <a:sym typeface="Calibri"/>
              </a:rPr>
              <a:t>di belakangnya. Karena rusuk </a:t>
            </a:r>
            <a:r>
              <a:rPr i="1" lang="en-US" sz="1900">
                <a:solidFill>
                  <a:schemeClr val="dk1"/>
                </a:solidFill>
                <a:latin typeface="Calibri"/>
                <a:ea typeface="Calibri"/>
                <a:cs typeface="Calibri"/>
                <a:sym typeface="Calibri"/>
              </a:rPr>
              <a:t>HD </a:t>
            </a:r>
            <a:r>
              <a:rPr lang="en-US" sz="1900">
                <a:solidFill>
                  <a:schemeClr val="dk1"/>
                </a:solidFill>
                <a:latin typeface="Calibri"/>
                <a:ea typeface="Calibri"/>
                <a:cs typeface="Calibri"/>
                <a:sym typeface="Calibri"/>
              </a:rPr>
              <a:t>dan rusuk </a:t>
            </a:r>
            <a:r>
              <a:rPr i="1" lang="en-US" sz="1900">
                <a:solidFill>
                  <a:schemeClr val="dk1"/>
                </a:solidFill>
                <a:latin typeface="Calibri"/>
                <a:ea typeface="Calibri"/>
                <a:cs typeface="Calibri"/>
                <a:sym typeface="Calibri"/>
              </a:rPr>
              <a:t>CD </a:t>
            </a:r>
            <a:r>
              <a:rPr lang="en-US" sz="1900">
                <a:solidFill>
                  <a:schemeClr val="dk1"/>
                </a:solidFill>
                <a:latin typeface="Calibri"/>
                <a:ea typeface="Calibri"/>
                <a:cs typeface="Calibri"/>
                <a:sym typeface="Calibri"/>
              </a:rPr>
              <a:t>pada bangun sebenarnya tidak tampak dari luar maka digambar dengan garis putus-putus.</a:t>
            </a:r>
            <a:endParaRPr/>
          </a:p>
        </p:txBody>
      </p:sp>
      <p:sp>
        <p:nvSpPr>
          <p:cNvPr id="136" name="Google Shape;136;p16"/>
          <p:cNvSpPr/>
          <p:nvPr/>
        </p:nvSpPr>
        <p:spPr>
          <a:xfrm>
            <a:off x="2786050" y="4501345"/>
            <a:ext cx="5286412" cy="2285241"/>
          </a:xfrm>
          <a:prstGeom prst="rect">
            <a:avLst/>
          </a:prstGeom>
          <a:noFill/>
          <a:ln>
            <a:noFill/>
          </a:ln>
        </p:spPr>
        <p:txBody>
          <a:bodyPr anchorCtr="0" anchor="t" bIns="45700" lIns="91425" spcFirstLastPara="1" rIns="91425" wrap="square" tIns="45700">
            <a:noAutofit/>
          </a:bodyPr>
          <a:lstStyle/>
          <a:p>
            <a:pPr indent="-363538" lvl="0" marL="363538" marR="0" rtl="0" algn="l">
              <a:lnSpc>
                <a:spcPct val="150000"/>
              </a:lnSpc>
              <a:spcBef>
                <a:spcPts val="0"/>
              </a:spcBef>
              <a:spcAft>
                <a:spcPts val="0"/>
              </a:spcAft>
              <a:buNone/>
            </a:pPr>
            <a:r>
              <a:rPr lang="en-US" sz="1900">
                <a:solidFill>
                  <a:schemeClr val="dk1"/>
                </a:solidFill>
                <a:latin typeface="Calibri"/>
                <a:ea typeface="Calibri"/>
                <a:cs typeface="Calibri"/>
                <a:sym typeface="Calibri"/>
              </a:rPr>
              <a:t>3) 	Kemudian, lanjutkan menghubungkan antartitik sudut sehingga membentuk balok. Karena rusuk </a:t>
            </a:r>
            <a:r>
              <a:rPr i="1" lang="en-US" sz="1900">
                <a:solidFill>
                  <a:schemeClr val="dk1"/>
                </a:solidFill>
                <a:latin typeface="Calibri"/>
                <a:ea typeface="Calibri"/>
                <a:cs typeface="Calibri"/>
                <a:sym typeface="Calibri"/>
              </a:rPr>
              <a:t>AD</a:t>
            </a:r>
            <a:r>
              <a:rPr lang="en-US" sz="1900">
                <a:solidFill>
                  <a:schemeClr val="dk1"/>
                </a:solidFill>
                <a:latin typeface="Calibri"/>
                <a:ea typeface="Calibri"/>
                <a:cs typeface="Calibri"/>
                <a:sym typeface="Calibri"/>
              </a:rPr>
              <a:t> pada gambar sebenarnya tidak tampak dari depan maka digambar dengan garis putus-putus.</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0"/>
                                        </p:tgtEl>
                                        <p:attrNameLst>
                                          <p:attrName>style.visibility</p:attrName>
                                        </p:attrNameLst>
                                      </p:cBhvr>
                                      <p:to>
                                        <p:strVal val="visible"/>
                                      </p:to>
                                    </p:set>
                                    <p:anim calcmode="lin" valueType="num">
                                      <p:cBhvr additive="base">
                                        <p:cTn dur="500"/>
                                        <p:tgtEl>
                                          <p:spTgt spid="13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1"/>
                                        </p:tgtEl>
                                        <p:attrNameLst>
                                          <p:attrName>style.visibility</p:attrName>
                                        </p:attrNameLst>
                                      </p:cBhvr>
                                      <p:to>
                                        <p:strVal val="visible"/>
                                      </p:to>
                                    </p:set>
                                    <p:anim calcmode="lin" valueType="num">
                                      <p:cBhvr additive="base">
                                        <p:cTn dur="500"/>
                                        <p:tgtEl>
                                          <p:spTgt spid="131"/>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34"/>
                                        </p:tgtEl>
                                        <p:attrNameLst>
                                          <p:attrName>style.visibility</p:attrName>
                                        </p:attrNameLst>
                                      </p:cBhvr>
                                      <p:to>
                                        <p:strVal val="visible"/>
                                      </p:to>
                                    </p:set>
                                    <p:anim calcmode="lin" valueType="num">
                                      <p:cBhvr additive="base">
                                        <p:cTn dur="500"/>
                                        <p:tgtEl>
                                          <p:spTgt spid="134"/>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2"/>
                                        </p:tgtEl>
                                        <p:attrNameLst>
                                          <p:attrName>style.visibility</p:attrName>
                                        </p:attrNameLst>
                                      </p:cBhvr>
                                      <p:to>
                                        <p:strVal val="visible"/>
                                      </p:to>
                                    </p:set>
                                    <p:anim calcmode="lin" valueType="num">
                                      <p:cBhvr additive="base">
                                        <p:cTn dur="500"/>
                                        <p:tgtEl>
                                          <p:spTgt spid="132"/>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35"/>
                                        </p:tgtEl>
                                        <p:attrNameLst>
                                          <p:attrName>style.visibility</p:attrName>
                                        </p:attrNameLst>
                                      </p:cBhvr>
                                      <p:to>
                                        <p:strVal val="visible"/>
                                      </p:to>
                                    </p:set>
                                    <p:anim calcmode="lin" valueType="num">
                                      <p:cBhvr additive="base">
                                        <p:cTn dur="500"/>
                                        <p:tgtEl>
                                          <p:spTgt spid="135"/>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3"/>
                                        </p:tgtEl>
                                        <p:attrNameLst>
                                          <p:attrName>style.visibility</p:attrName>
                                        </p:attrNameLst>
                                      </p:cBhvr>
                                      <p:to>
                                        <p:strVal val="visible"/>
                                      </p:to>
                                    </p:set>
                                    <p:anim calcmode="lin" valueType="num">
                                      <p:cBhvr additive="base">
                                        <p:cTn dur="500"/>
                                        <p:tgtEl>
                                          <p:spTgt spid="133"/>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36"/>
                                        </p:tgtEl>
                                        <p:attrNameLst>
                                          <p:attrName>style.visibility</p:attrName>
                                        </p:attrNameLst>
                                      </p:cBhvr>
                                      <p:to>
                                        <p:strVal val="visible"/>
                                      </p:to>
                                    </p:set>
                                    <p:anim calcmode="lin" valueType="num">
                                      <p:cBhvr additive="base">
                                        <p:cTn dur="500"/>
                                        <p:tgtEl>
                                          <p:spTgt spid="136"/>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17"/>
          <p:cNvSpPr/>
          <p:nvPr/>
        </p:nvSpPr>
        <p:spPr>
          <a:xfrm>
            <a:off x="428596" y="1071546"/>
            <a:ext cx="7572428" cy="5632311"/>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400">
                <a:solidFill>
                  <a:srgbClr val="00B0F0"/>
                </a:solidFill>
                <a:latin typeface="Calibri"/>
                <a:ea typeface="Calibri"/>
                <a:cs typeface="Calibri"/>
                <a:sym typeface="Calibri"/>
              </a:rPr>
              <a:t>Kubus</a:t>
            </a:r>
            <a:endParaRPr b="1" sz="2400">
              <a:solidFill>
                <a:srgbClr val="00B0F0"/>
              </a:solidFill>
              <a:latin typeface="Calibri"/>
              <a:ea typeface="Calibri"/>
              <a:cs typeface="Calibri"/>
              <a:sym typeface="Calibri"/>
            </a:endParaRPr>
          </a:p>
          <a:p>
            <a:pPr indent="0" lvl="0" marL="0" marR="0" rtl="0" algn="l">
              <a:lnSpc>
                <a:spcPct val="150000"/>
              </a:lnSpc>
              <a:spcBef>
                <a:spcPts val="0"/>
              </a:spcBef>
              <a:spcAft>
                <a:spcPts val="0"/>
              </a:spcAft>
              <a:buNone/>
            </a:pPr>
            <a:r>
              <a:t/>
            </a:r>
            <a:endParaRPr sz="24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t/>
            </a:r>
            <a:endParaRPr sz="24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t/>
            </a:r>
            <a:endParaRPr sz="24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t/>
            </a:r>
            <a:endParaRPr sz="24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400">
                <a:solidFill>
                  <a:schemeClr val="dk1"/>
                </a:solidFill>
                <a:latin typeface="Calibri"/>
                <a:ea typeface="Calibri"/>
                <a:cs typeface="Calibri"/>
                <a:sym typeface="Calibri"/>
              </a:rPr>
              <a:t>Sifat-sifat kubus, yaitu sebagai berikut.</a:t>
            </a:r>
            <a:endParaRPr/>
          </a:p>
          <a:p>
            <a:pPr indent="-465138" lvl="0" marL="465138" marR="0" rtl="0" algn="l">
              <a:lnSpc>
                <a:spcPct val="150000"/>
              </a:lnSpc>
              <a:spcBef>
                <a:spcPts val="0"/>
              </a:spcBef>
              <a:spcAft>
                <a:spcPts val="0"/>
              </a:spcAft>
              <a:buNone/>
            </a:pPr>
            <a:r>
              <a:rPr lang="en-US" sz="2400">
                <a:solidFill>
                  <a:schemeClr val="dk1"/>
                </a:solidFill>
                <a:latin typeface="Calibri"/>
                <a:ea typeface="Calibri"/>
                <a:cs typeface="Calibri"/>
                <a:sym typeface="Calibri"/>
              </a:rPr>
              <a:t>1. 	Kubus memiliki 8 titik sudut.</a:t>
            </a:r>
            <a:endParaRPr/>
          </a:p>
          <a:p>
            <a:pPr indent="-465138" lvl="0" marL="465138" marR="0" rtl="0" algn="l">
              <a:lnSpc>
                <a:spcPct val="150000"/>
              </a:lnSpc>
              <a:spcBef>
                <a:spcPts val="0"/>
              </a:spcBef>
              <a:spcAft>
                <a:spcPts val="0"/>
              </a:spcAft>
              <a:buNone/>
            </a:pPr>
            <a:r>
              <a:rPr lang="en-US" sz="2400">
                <a:solidFill>
                  <a:schemeClr val="dk1"/>
                </a:solidFill>
                <a:latin typeface="Calibri"/>
                <a:ea typeface="Calibri"/>
                <a:cs typeface="Calibri"/>
                <a:sym typeface="Calibri"/>
              </a:rPr>
              <a:t>2. 	Kubus memiliki 12 rusuk yang sama panjang.</a:t>
            </a:r>
            <a:endParaRPr/>
          </a:p>
          <a:p>
            <a:pPr indent="-465138" lvl="0" marL="465138" marR="0" rtl="0" algn="l">
              <a:lnSpc>
                <a:spcPct val="150000"/>
              </a:lnSpc>
              <a:spcBef>
                <a:spcPts val="0"/>
              </a:spcBef>
              <a:spcAft>
                <a:spcPts val="0"/>
              </a:spcAft>
              <a:buNone/>
            </a:pPr>
            <a:r>
              <a:rPr lang="en-US" sz="2400">
                <a:solidFill>
                  <a:schemeClr val="dk1"/>
                </a:solidFill>
                <a:latin typeface="Calibri"/>
                <a:ea typeface="Calibri"/>
                <a:cs typeface="Calibri"/>
                <a:sym typeface="Calibri"/>
              </a:rPr>
              <a:t>3. 	Kubus memiliki 6 sisi yang sama.</a:t>
            </a:r>
            <a:endParaRPr/>
          </a:p>
          <a:p>
            <a:pPr indent="-465138" lvl="0" marL="465138" marR="0" rtl="0" algn="l">
              <a:lnSpc>
                <a:spcPct val="150000"/>
              </a:lnSpc>
              <a:spcBef>
                <a:spcPts val="0"/>
              </a:spcBef>
              <a:spcAft>
                <a:spcPts val="0"/>
              </a:spcAft>
              <a:buNone/>
            </a:pPr>
            <a:r>
              <a:rPr lang="en-US" sz="2400">
                <a:solidFill>
                  <a:schemeClr val="dk1"/>
                </a:solidFill>
                <a:latin typeface="Calibri"/>
                <a:ea typeface="Calibri"/>
                <a:cs typeface="Calibri"/>
                <a:sym typeface="Calibri"/>
              </a:rPr>
              <a:t>4. 	Besar sudut antarrusuk yang berpotongan adalah 90</a:t>
            </a:r>
            <a:r>
              <a:rPr baseline="30000" lang="en-US" sz="2400">
                <a:solidFill>
                  <a:schemeClr val="dk1"/>
                </a:solidFill>
                <a:latin typeface="Calibri"/>
                <a:ea typeface="Calibri"/>
                <a:cs typeface="Calibri"/>
                <a:sym typeface="Calibri"/>
              </a:rPr>
              <a:t>o</a:t>
            </a:r>
            <a:r>
              <a:rPr lang="en-US" sz="2400">
                <a:solidFill>
                  <a:schemeClr val="dk1"/>
                </a:solidFill>
                <a:latin typeface="Calibri"/>
                <a:ea typeface="Calibri"/>
                <a:cs typeface="Calibri"/>
                <a:sym typeface="Calibri"/>
              </a:rPr>
              <a:t>.</a:t>
            </a:r>
            <a:endParaRPr/>
          </a:p>
        </p:txBody>
      </p:sp>
      <p:pic>
        <p:nvPicPr>
          <p:cNvPr id="142" name="Google Shape;142;p17"/>
          <p:cNvPicPr preferRelativeResize="0"/>
          <p:nvPr/>
        </p:nvPicPr>
        <p:blipFill rotWithShape="1">
          <a:blip r:embed="rId3">
            <a:alphaModFix/>
          </a:blip>
          <a:srcRect b="0" l="0" r="0" t="0"/>
          <a:stretch/>
        </p:blipFill>
        <p:spPr>
          <a:xfrm>
            <a:off x="1142976" y="2023113"/>
            <a:ext cx="2025946" cy="1766891"/>
          </a:xfrm>
          <a:prstGeom prst="rect">
            <a:avLst/>
          </a:prstGeom>
          <a:noFill/>
          <a:ln>
            <a:noFill/>
          </a:ln>
        </p:spPr>
      </p:pic>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18"/>
          <p:cNvSpPr/>
          <p:nvPr/>
        </p:nvSpPr>
        <p:spPr>
          <a:xfrm>
            <a:off x="500034" y="1643050"/>
            <a:ext cx="2095445"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200">
                <a:solidFill>
                  <a:schemeClr val="dk1"/>
                </a:solidFill>
                <a:latin typeface="Calibri"/>
                <a:ea typeface="Calibri"/>
                <a:cs typeface="Calibri"/>
                <a:sym typeface="Calibri"/>
              </a:rPr>
              <a:t>Langkah-langkah</a:t>
            </a:r>
            <a:endParaRPr sz="2200">
              <a:solidFill>
                <a:schemeClr val="dk1"/>
              </a:solidFill>
              <a:latin typeface="Calibri"/>
              <a:ea typeface="Calibri"/>
              <a:cs typeface="Calibri"/>
              <a:sym typeface="Calibri"/>
            </a:endParaRPr>
          </a:p>
        </p:txBody>
      </p:sp>
      <p:sp>
        <p:nvSpPr>
          <p:cNvPr id="148" name="Google Shape;148;p18"/>
          <p:cNvSpPr/>
          <p:nvPr/>
        </p:nvSpPr>
        <p:spPr>
          <a:xfrm>
            <a:off x="500034" y="1142984"/>
            <a:ext cx="2527615"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B0F0"/>
                </a:solidFill>
                <a:latin typeface="Calibri"/>
                <a:ea typeface="Calibri"/>
                <a:cs typeface="Calibri"/>
                <a:sym typeface="Calibri"/>
              </a:rPr>
              <a:t>Menggambar Kubus</a:t>
            </a:r>
            <a:endParaRPr b="1" sz="2200">
              <a:solidFill>
                <a:srgbClr val="00B0F0"/>
              </a:solidFill>
              <a:latin typeface="Calibri"/>
              <a:ea typeface="Calibri"/>
              <a:cs typeface="Calibri"/>
              <a:sym typeface="Calibri"/>
            </a:endParaRPr>
          </a:p>
        </p:txBody>
      </p:sp>
      <p:sp>
        <p:nvSpPr>
          <p:cNvPr id="149" name="Google Shape;149;p18"/>
          <p:cNvSpPr/>
          <p:nvPr/>
        </p:nvSpPr>
        <p:spPr>
          <a:xfrm>
            <a:off x="500034" y="2202412"/>
            <a:ext cx="2950423" cy="547714"/>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1. Buatlah persegi </a:t>
            </a:r>
            <a:r>
              <a:rPr i="1" lang="en-US" sz="2200">
                <a:solidFill>
                  <a:schemeClr val="dk1"/>
                </a:solidFill>
                <a:latin typeface="Calibri"/>
                <a:ea typeface="Calibri"/>
                <a:cs typeface="Calibri"/>
                <a:sym typeface="Calibri"/>
              </a:rPr>
              <a:t>ABFE.</a:t>
            </a:r>
            <a:endParaRPr/>
          </a:p>
        </p:txBody>
      </p:sp>
      <p:sp>
        <p:nvSpPr>
          <p:cNvPr id="150" name="Google Shape;150;p18"/>
          <p:cNvSpPr/>
          <p:nvPr/>
        </p:nvSpPr>
        <p:spPr>
          <a:xfrm>
            <a:off x="500034" y="2786058"/>
            <a:ext cx="4572000" cy="3139321"/>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2. Lanjutkan dengan membuat persegi </a:t>
            </a:r>
            <a:r>
              <a:rPr i="1" lang="en-US" sz="2200">
                <a:solidFill>
                  <a:schemeClr val="dk1"/>
                </a:solidFill>
                <a:latin typeface="Calibri"/>
                <a:ea typeface="Calibri"/>
                <a:cs typeface="Calibri"/>
                <a:sym typeface="Calibri"/>
              </a:rPr>
              <a:t>DCGH</a:t>
            </a:r>
            <a:r>
              <a:rPr lang="en-US" sz="2200">
                <a:solidFill>
                  <a:schemeClr val="dk1"/>
                </a:solidFill>
                <a:latin typeface="Calibri"/>
                <a:ea typeface="Calibri"/>
                <a:cs typeface="Calibri"/>
                <a:sym typeface="Calibri"/>
              </a:rPr>
              <a:t> di belakangnya.</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Karena rusuk </a:t>
            </a:r>
            <a:r>
              <a:rPr i="1" lang="en-US" sz="2200">
                <a:solidFill>
                  <a:schemeClr val="dk1"/>
                </a:solidFill>
                <a:latin typeface="Calibri"/>
                <a:ea typeface="Calibri"/>
                <a:cs typeface="Calibri"/>
                <a:sym typeface="Calibri"/>
              </a:rPr>
              <a:t>HD </a:t>
            </a:r>
            <a:r>
              <a:rPr lang="en-US" sz="2200">
                <a:solidFill>
                  <a:schemeClr val="dk1"/>
                </a:solidFill>
                <a:latin typeface="Calibri"/>
                <a:ea typeface="Calibri"/>
                <a:cs typeface="Calibri"/>
                <a:sym typeface="Calibri"/>
              </a:rPr>
              <a:t>dan rusuk </a:t>
            </a:r>
            <a:r>
              <a:rPr i="1" lang="en-US" sz="2200">
                <a:solidFill>
                  <a:schemeClr val="dk1"/>
                </a:solidFill>
                <a:latin typeface="Calibri"/>
                <a:ea typeface="Calibri"/>
                <a:cs typeface="Calibri"/>
                <a:sym typeface="Calibri"/>
              </a:rPr>
              <a:t>CD </a:t>
            </a:r>
            <a:r>
              <a:rPr lang="en-US" sz="2200">
                <a:solidFill>
                  <a:schemeClr val="dk1"/>
                </a:solidFill>
                <a:latin typeface="Calibri"/>
                <a:ea typeface="Calibri"/>
                <a:cs typeface="Calibri"/>
                <a:sym typeface="Calibri"/>
              </a:rPr>
              <a:t>pada</a:t>
            </a:r>
            <a:r>
              <a:rPr i="1" lang="en-US" sz="2200">
                <a:solidFill>
                  <a:schemeClr val="dk1"/>
                </a:solidFill>
                <a:latin typeface="Calibri"/>
                <a:ea typeface="Calibri"/>
                <a:cs typeface="Calibri"/>
                <a:sym typeface="Calibri"/>
              </a:rPr>
              <a:t> </a:t>
            </a:r>
            <a:r>
              <a:rPr lang="en-US" sz="2200">
                <a:solidFill>
                  <a:schemeClr val="dk1"/>
                </a:solidFill>
                <a:latin typeface="Calibri"/>
                <a:ea typeface="Calibri"/>
                <a:cs typeface="Calibri"/>
                <a:sym typeface="Calibri"/>
              </a:rPr>
              <a:t>bangun sebenarnya tidak tampak dari luar maka digambar dengan</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garis putus-putus.</a:t>
            </a:r>
            <a:endParaRPr/>
          </a:p>
        </p:txBody>
      </p:sp>
      <p:pic>
        <p:nvPicPr>
          <p:cNvPr id="151" name="Google Shape;151;p18"/>
          <p:cNvPicPr preferRelativeResize="0"/>
          <p:nvPr/>
        </p:nvPicPr>
        <p:blipFill rotWithShape="1">
          <a:blip r:embed="rId3">
            <a:alphaModFix/>
          </a:blip>
          <a:srcRect b="0" l="0" r="0" t="0"/>
          <a:stretch/>
        </p:blipFill>
        <p:spPr>
          <a:xfrm>
            <a:off x="5500694" y="1214422"/>
            <a:ext cx="2133600" cy="2143125"/>
          </a:xfrm>
          <a:prstGeom prst="rect">
            <a:avLst/>
          </a:prstGeom>
          <a:noFill/>
          <a:ln>
            <a:noFill/>
          </a:ln>
        </p:spPr>
      </p:pic>
      <p:pic>
        <p:nvPicPr>
          <p:cNvPr id="152" name="Google Shape;152;p18"/>
          <p:cNvPicPr preferRelativeResize="0"/>
          <p:nvPr/>
        </p:nvPicPr>
        <p:blipFill rotWithShape="1">
          <a:blip r:embed="rId4">
            <a:alphaModFix/>
          </a:blip>
          <a:srcRect b="0" l="0" r="0" t="0"/>
          <a:stretch/>
        </p:blipFill>
        <p:spPr>
          <a:xfrm>
            <a:off x="5072066" y="3429000"/>
            <a:ext cx="3000375" cy="2933700"/>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47"/>
                                        </p:tgtEl>
                                        <p:attrNameLst>
                                          <p:attrName>style.visibility</p:attrName>
                                        </p:attrNameLst>
                                      </p:cBhvr>
                                      <p:to>
                                        <p:strVal val="visible"/>
                                      </p:to>
                                    </p:set>
                                    <p:anim calcmode="lin" valueType="num">
                                      <p:cBhvr additive="base">
                                        <p:cTn dur="500"/>
                                        <p:tgtEl>
                                          <p:spTgt spid="14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49"/>
                                        </p:tgtEl>
                                        <p:attrNameLst>
                                          <p:attrName>style.visibility</p:attrName>
                                        </p:attrNameLst>
                                      </p:cBhvr>
                                      <p:to>
                                        <p:strVal val="visible"/>
                                      </p:to>
                                    </p:set>
                                    <p:anim calcmode="lin" valueType="num">
                                      <p:cBhvr additive="base">
                                        <p:cTn dur="500"/>
                                        <p:tgtEl>
                                          <p:spTgt spid="149"/>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51"/>
                                        </p:tgtEl>
                                        <p:attrNameLst>
                                          <p:attrName>style.visibility</p:attrName>
                                        </p:attrNameLst>
                                      </p:cBhvr>
                                      <p:to>
                                        <p:strVal val="visible"/>
                                      </p:to>
                                    </p:set>
                                    <p:anim calcmode="lin" valueType="num">
                                      <p:cBhvr additive="base">
                                        <p:cTn dur="500"/>
                                        <p:tgtEl>
                                          <p:spTgt spid="151"/>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0"/>
                                        </p:tgtEl>
                                        <p:attrNameLst>
                                          <p:attrName>style.visibility</p:attrName>
                                        </p:attrNameLst>
                                      </p:cBhvr>
                                      <p:to>
                                        <p:strVal val="visible"/>
                                      </p:to>
                                    </p:set>
                                    <p:anim calcmode="lin" valueType="num">
                                      <p:cBhvr additive="base">
                                        <p:cTn dur="500"/>
                                        <p:tgtEl>
                                          <p:spTgt spid="150"/>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52"/>
                                        </p:tgtEl>
                                        <p:attrNameLst>
                                          <p:attrName>style.visibility</p:attrName>
                                        </p:attrNameLst>
                                      </p:cBhvr>
                                      <p:to>
                                        <p:strVal val="visible"/>
                                      </p:to>
                                    </p:set>
                                    <p:anim calcmode="lin" valueType="num">
                                      <p:cBhvr additive="base">
                                        <p:cTn dur="500"/>
                                        <p:tgtEl>
                                          <p:spTgt spid="152"/>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pic>
        <p:nvPicPr>
          <p:cNvPr id="157" name="Google Shape;157;p19"/>
          <p:cNvPicPr preferRelativeResize="0"/>
          <p:nvPr/>
        </p:nvPicPr>
        <p:blipFill rotWithShape="1">
          <a:blip r:embed="rId3">
            <a:alphaModFix/>
          </a:blip>
          <a:srcRect b="0" l="0" r="0" t="0"/>
          <a:stretch/>
        </p:blipFill>
        <p:spPr>
          <a:xfrm>
            <a:off x="2714612" y="3429000"/>
            <a:ext cx="2914650" cy="2971800"/>
          </a:xfrm>
          <a:prstGeom prst="rect">
            <a:avLst/>
          </a:prstGeom>
          <a:noFill/>
          <a:ln>
            <a:noFill/>
          </a:ln>
        </p:spPr>
      </p:pic>
      <p:sp>
        <p:nvSpPr>
          <p:cNvPr id="158" name="Google Shape;158;p19"/>
          <p:cNvSpPr/>
          <p:nvPr/>
        </p:nvSpPr>
        <p:spPr>
          <a:xfrm>
            <a:off x="285720" y="1285860"/>
            <a:ext cx="7643866" cy="2123658"/>
          </a:xfrm>
          <a:prstGeom prst="rect">
            <a:avLst/>
          </a:prstGeom>
          <a:noFill/>
          <a:ln>
            <a:noFill/>
          </a:ln>
        </p:spPr>
        <p:txBody>
          <a:bodyPr anchorCtr="0" anchor="t" bIns="45700" lIns="91425" spcFirstLastPara="1" rIns="91425" wrap="square" tIns="45700">
            <a:noAutofit/>
          </a:bodyPr>
          <a:lstStyle/>
          <a:p>
            <a:pPr indent="-363538" lvl="0" marL="363538" marR="0" rtl="0" algn="l">
              <a:lnSpc>
                <a:spcPct val="150000"/>
              </a:lnSpc>
              <a:spcBef>
                <a:spcPts val="0"/>
              </a:spcBef>
              <a:spcAft>
                <a:spcPts val="0"/>
              </a:spcAft>
              <a:buNone/>
            </a:pPr>
            <a:r>
              <a:rPr lang="en-US" sz="2200">
                <a:solidFill>
                  <a:schemeClr val="dk1"/>
                </a:solidFill>
                <a:latin typeface="Calibri"/>
                <a:ea typeface="Calibri"/>
                <a:cs typeface="Calibri"/>
                <a:sym typeface="Calibri"/>
              </a:rPr>
              <a:t>3. 	Kemudian, lanjutkan dengan menghubungkan antartitik sudut sehingga membentuk kubus. Karena rusuk </a:t>
            </a:r>
            <a:r>
              <a:rPr i="1" lang="en-US" sz="2200">
                <a:solidFill>
                  <a:schemeClr val="dk1"/>
                </a:solidFill>
                <a:latin typeface="Calibri"/>
                <a:ea typeface="Calibri"/>
                <a:cs typeface="Calibri"/>
                <a:sym typeface="Calibri"/>
              </a:rPr>
              <a:t>AD </a:t>
            </a:r>
            <a:r>
              <a:rPr lang="en-US" sz="2200">
                <a:solidFill>
                  <a:schemeClr val="dk1"/>
                </a:solidFill>
                <a:latin typeface="Calibri"/>
                <a:ea typeface="Calibri"/>
                <a:cs typeface="Calibri"/>
                <a:sym typeface="Calibri"/>
              </a:rPr>
              <a:t>pada gambar sebenarnya tidak tampak dari depan maka digambar dengan garis putus-putus.</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7"/>
                                        </p:tgtEl>
                                        <p:attrNameLst>
                                          <p:attrName>style.visibility</p:attrName>
                                        </p:attrNameLst>
                                      </p:cBhvr>
                                      <p:to>
                                        <p:strVal val="visible"/>
                                      </p:to>
                                    </p:set>
                                    <p:animEffect filter="fade" transition="in">
                                      <p:cBhvr>
                                        <p:cTn dur="1000"/>
                                        <p:tgtEl>
                                          <p:spTgt spid="15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pic>
        <p:nvPicPr>
          <p:cNvPr id="163" name="Google Shape;163;p20"/>
          <p:cNvPicPr preferRelativeResize="0"/>
          <p:nvPr/>
        </p:nvPicPr>
        <p:blipFill rotWithShape="1">
          <a:blip r:embed="rId3">
            <a:alphaModFix/>
          </a:blip>
          <a:srcRect b="0" l="0" r="0" t="0"/>
          <a:stretch/>
        </p:blipFill>
        <p:spPr>
          <a:xfrm>
            <a:off x="500034" y="3429000"/>
            <a:ext cx="1910288" cy="1440063"/>
          </a:xfrm>
          <a:prstGeom prst="rect">
            <a:avLst/>
          </a:prstGeom>
          <a:noFill/>
          <a:ln>
            <a:noFill/>
          </a:ln>
        </p:spPr>
      </p:pic>
      <p:pic>
        <p:nvPicPr>
          <p:cNvPr id="164" name="Google Shape;164;p20"/>
          <p:cNvPicPr preferRelativeResize="0"/>
          <p:nvPr/>
        </p:nvPicPr>
        <p:blipFill rotWithShape="1">
          <a:blip r:embed="rId4">
            <a:alphaModFix/>
          </a:blip>
          <a:srcRect b="0" l="0" r="0" t="0"/>
          <a:stretch/>
        </p:blipFill>
        <p:spPr>
          <a:xfrm>
            <a:off x="6143636" y="3643314"/>
            <a:ext cx="1116784" cy="928694"/>
          </a:xfrm>
          <a:prstGeom prst="rect">
            <a:avLst/>
          </a:prstGeom>
          <a:noFill/>
          <a:ln>
            <a:noFill/>
          </a:ln>
        </p:spPr>
      </p:pic>
      <p:sp>
        <p:nvSpPr>
          <p:cNvPr id="165" name="Google Shape;165;p20"/>
          <p:cNvSpPr/>
          <p:nvPr/>
        </p:nvSpPr>
        <p:spPr>
          <a:xfrm>
            <a:off x="428596" y="1285860"/>
            <a:ext cx="5128327"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B.  Jaring-Jaring Bangun Ruang Sederhana</a:t>
            </a:r>
            <a:endParaRPr b="1" sz="2200">
              <a:solidFill>
                <a:srgbClr val="002060"/>
              </a:solidFill>
              <a:latin typeface="Calibri"/>
              <a:ea typeface="Calibri"/>
              <a:cs typeface="Calibri"/>
              <a:sym typeface="Calibri"/>
            </a:endParaRPr>
          </a:p>
        </p:txBody>
      </p:sp>
      <p:sp>
        <p:nvSpPr>
          <p:cNvPr id="166" name="Google Shape;166;p20"/>
          <p:cNvSpPr/>
          <p:nvPr/>
        </p:nvSpPr>
        <p:spPr>
          <a:xfrm>
            <a:off x="428596" y="1785926"/>
            <a:ext cx="7572428" cy="1563377"/>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Misalkan kamu mempunyai sebuah karton yang berbentuk seperti gambar di bawah ini. Lipatlah menurut persegi-persegi itu. Kemudian, hubungkan satu dengan lainnya dengan benar.</a:t>
            </a:r>
            <a:endParaRPr/>
          </a:p>
        </p:txBody>
      </p:sp>
      <p:sp>
        <p:nvSpPr>
          <p:cNvPr id="167" name="Google Shape;167;p20"/>
          <p:cNvSpPr/>
          <p:nvPr/>
        </p:nvSpPr>
        <p:spPr>
          <a:xfrm>
            <a:off x="2571736" y="3857628"/>
            <a:ext cx="3571900" cy="600164"/>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Akan diperoleh bangun ruang</a:t>
            </a:r>
            <a:endParaRPr sz="2200">
              <a:solidFill>
                <a:schemeClr val="dk1"/>
              </a:solidFill>
              <a:latin typeface="Calibri"/>
              <a:ea typeface="Calibri"/>
              <a:cs typeface="Calibri"/>
              <a:sym typeface="Calibri"/>
            </a:endParaRPr>
          </a:p>
        </p:txBody>
      </p:sp>
      <p:sp>
        <p:nvSpPr>
          <p:cNvPr id="168" name="Google Shape;168;p20"/>
          <p:cNvSpPr/>
          <p:nvPr/>
        </p:nvSpPr>
        <p:spPr>
          <a:xfrm>
            <a:off x="500034" y="5000636"/>
            <a:ext cx="7500990" cy="1615827"/>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Jaring-jaring bangun ruang adalah bangun datar yang apabila bangun-bangun datar penyusunnya dihubungkan satu sama lain dengan benar, membentuk suatu bangun ruang.</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3"/>
                                        </p:tgtEl>
                                        <p:attrNameLst>
                                          <p:attrName>style.visibility</p:attrName>
                                        </p:attrNameLst>
                                      </p:cBhvr>
                                      <p:to>
                                        <p:strVal val="visible"/>
                                      </p:to>
                                    </p:set>
                                    <p:animEffect filter="fade" transition="in">
                                      <p:cBhvr>
                                        <p:cTn dur="1000"/>
                                        <p:tgtEl>
                                          <p:spTgt spid="163"/>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167"/>
                                        </p:tgtEl>
                                        <p:attrNameLst>
                                          <p:attrName>style.visibility</p:attrName>
                                        </p:attrNameLst>
                                      </p:cBhvr>
                                      <p:to>
                                        <p:strVal val="visible"/>
                                      </p:to>
                                    </p:set>
                                    <p:animEffect filter="fade" transition="in">
                                      <p:cBhvr>
                                        <p:cTn dur="1000"/>
                                        <p:tgtEl>
                                          <p:spTgt spid="167"/>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164"/>
                                        </p:tgtEl>
                                        <p:attrNameLst>
                                          <p:attrName>style.visibility</p:attrName>
                                        </p:attrNameLst>
                                      </p:cBhvr>
                                      <p:to>
                                        <p:strVal val="visible"/>
                                      </p:to>
                                    </p:set>
                                    <p:animEffect filter="fade" transition="in">
                                      <p:cBhvr>
                                        <p:cTn dur="1000"/>
                                        <p:tgtEl>
                                          <p:spTgt spid="164"/>
                                        </p:tgtEl>
                                      </p:cBhvr>
                                    </p:animEffect>
                                  </p:childTnLst>
                                </p:cTn>
                              </p:par>
                              <p:par>
                                <p:cTn fill="hold" nodeType="withEffect" presetClass="entr" presetID="10" presetSubtype="0">
                                  <p:stCondLst>
                                    <p:cond delay="0"/>
                                  </p:stCondLst>
                                  <p:childTnLst>
                                    <p:set>
                                      <p:cBhvr>
                                        <p:cTn dur="1" fill="hold">
                                          <p:stCondLst>
                                            <p:cond delay="0"/>
                                          </p:stCondLst>
                                        </p:cTn>
                                        <p:tgtEl>
                                          <p:spTgt spid="168"/>
                                        </p:tgtEl>
                                        <p:attrNameLst>
                                          <p:attrName>style.visibility</p:attrName>
                                        </p:attrNameLst>
                                      </p:cBhvr>
                                      <p:to>
                                        <p:strVal val="visible"/>
                                      </p:to>
                                    </p:set>
                                    <p:animEffect filter="fade" transition="in">
                                      <p:cBhvr>
                                        <p:cTn dur="1000"/>
                                        <p:tgtEl>
                                          <p:spTgt spid="16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1"/>
          <p:cNvSpPr/>
          <p:nvPr/>
        </p:nvSpPr>
        <p:spPr>
          <a:xfrm>
            <a:off x="428596" y="1142984"/>
            <a:ext cx="7500990" cy="547714"/>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rgbClr val="00B0F0"/>
                </a:solidFill>
                <a:latin typeface="Calibri"/>
                <a:ea typeface="Calibri"/>
                <a:cs typeface="Calibri"/>
                <a:sym typeface="Calibri"/>
              </a:rPr>
              <a:t>Jaring-Jaring Balok</a:t>
            </a:r>
            <a:endParaRPr b="1" sz="2200">
              <a:solidFill>
                <a:srgbClr val="00B0F0"/>
              </a:solidFill>
              <a:latin typeface="Calibri"/>
              <a:ea typeface="Calibri"/>
              <a:cs typeface="Calibri"/>
              <a:sym typeface="Calibri"/>
            </a:endParaRPr>
          </a:p>
        </p:txBody>
      </p:sp>
      <p:pic>
        <p:nvPicPr>
          <p:cNvPr id="174" name="Google Shape;174;p21"/>
          <p:cNvPicPr preferRelativeResize="0"/>
          <p:nvPr/>
        </p:nvPicPr>
        <p:blipFill rotWithShape="1">
          <a:blip r:embed="rId3">
            <a:alphaModFix/>
          </a:blip>
          <a:srcRect b="0" l="0" r="0" t="0"/>
          <a:stretch/>
        </p:blipFill>
        <p:spPr>
          <a:xfrm>
            <a:off x="425284" y="1714488"/>
            <a:ext cx="2485214" cy="1738946"/>
          </a:xfrm>
          <a:prstGeom prst="rect">
            <a:avLst/>
          </a:prstGeom>
          <a:noFill/>
          <a:ln>
            <a:noFill/>
          </a:ln>
        </p:spPr>
      </p:pic>
      <p:pic>
        <p:nvPicPr>
          <p:cNvPr id="175" name="Google Shape;175;p21"/>
          <p:cNvPicPr preferRelativeResize="0"/>
          <p:nvPr/>
        </p:nvPicPr>
        <p:blipFill rotWithShape="1">
          <a:blip r:embed="rId4">
            <a:alphaModFix/>
          </a:blip>
          <a:srcRect b="0" l="0" r="0" t="0"/>
          <a:stretch/>
        </p:blipFill>
        <p:spPr>
          <a:xfrm>
            <a:off x="3425679" y="1785925"/>
            <a:ext cx="4146717" cy="1267248"/>
          </a:xfrm>
          <a:prstGeom prst="rect">
            <a:avLst/>
          </a:prstGeom>
          <a:noFill/>
          <a:ln>
            <a:noFill/>
          </a:ln>
        </p:spPr>
      </p:pic>
      <p:pic>
        <p:nvPicPr>
          <p:cNvPr id="176" name="Google Shape;176;p21"/>
          <p:cNvPicPr preferRelativeResize="0"/>
          <p:nvPr/>
        </p:nvPicPr>
        <p:blipFill rotWithShape="1">
          <a:blip r:embed="rId5">
            <a:alphaModFix/>
          </a:blip>
          <a:srcRect b="0" l="0" r="0" t="0"/>
          <a:stretch/>
        </p:blipFill>
        <p:spPr>
          <a:xfrm>
            <a:off x="2571736" y="5143512"/>
            <a:ext cx="2428892" cy="1041959"/>
          </a:xfrm>
          <a:prstGeom prst="rect">
            <a:avLst/>
          </a:prstGeom>
          <a:noFill/>
          <a:ln>
            <a:noFill/>
          </a:ln>
        </p:spPr>
      </p:pic>
      <p:sp>
        <p:nvSpPr>
          <p:cNvPr id="177" name="Google Shape;177;p21"/>
          <p:cNvSpPr/>
          <p:nvPr/>
        </p:nvSpPr>
        <p:spPr>
          <a:xfrm>
            <a:off x="500034" y="3500438"/>
            <a:ext cx="7500990" cy="1615827"/>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Gambar di atas merupakan contoh jaring-jaring balok. Jaring-jaring tersebut jika dihubungkan akan diperoleh bangun ruang balok seperti berikut.</a:t>
            </a:r>
            <a:endParaRPr sz="2200">
              <a:solidFill>
                <a:schemeClr val="dk1"/>
              </a:solidFill>
              <a:latin typeface="Calibri"/>
              <a:ea typeface="Calibri"/>
              <a:cs typeface="Calibri"/>
              <a:sym typeface="Calibri"/>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4"/>
                                        </p:tgtEl>
                                        <p:attrNameLst>
                                          <p:attrName>style.visibility</p:attrName>
                                        </p:attrNameLst>
                                      </p:cBhvr>
                                      <p:to>
                                        <p:strVal val="visible"/>
                                      </p:to>
                                    </p:set>
                                    <p:anim calcmode="lin" valueType="num">
                                      <p:cBhvr additive="base">
                                        <p:cTn dur="500"/>
                                        <p:tgtEl>
                                          <p:spTgt spid="174"/>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2" presetSubtype="4">
                                  <p:stCondLst>
                                    <p:cond delay="0"/>
                                  </p:stCondLst>
                                  <p:childTnLst>
                                    <p:set>
                                      <p:cBhvr>
                                        <p:cTn dur="1" fill="hold">
                                          <p:stCondLst>
                                            <p:cond delay="0"/>
                                          </p:stCondLst>
                                        </p:cTn>
                                        <p:tgtEl>
                                          <p:spTgt spid="175"/>
                                        </p:tgtEl>
                                        <p:attrNameLst>
                                          <p:attrName>style.visibility</p:attrName>
                                        </p:attrNameLst>
                                      </p:cBhvr>
                                      <p:to>
                                        <p:strVal val="visible"/>
                                      </p:to>
                                    </p:set>
                                    <p:anim calcmode="lin" valueType="num">
                                      <p:cBhvr additive="base">
                                        <p:cTn dur="500"/>
                                        <p:tgtEl>
                                          <p:spTgt spid="175"/>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7"/>
                                        </p:tgtEl>
                                        <p:attrNameLst>
                                          <p:attrName>style.visibility</p:attrName>
                                        </p:attrNameLst>
                                      </p:cBhvr>
                                      <p:to>
                                        <p:strVal val="visible"/>
                                      </p:to>
                                    </p:set>
                                    <p:anim calcmode="lin" valueType="num">
                                      <p:cBhvr additive="base">
                                        <p:cTn dur="500"/>
                                        <p:tgtEl>
                                          <p:spTgt spid="17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6"/>
                                        </p:tgtEl>
                                        <p:attrNameLst>
                                          <p:attrName>style.visibility</p:attrName>
                                        </p:attrNameLst>
                                      </p:cBhvr>
                                      <p:to>
                                        <p:strVal val="visible"/>
                                      </p:to>
                                    </p:set>
                                    <p:anim calcmode="lin" valueType="num">
                                      <p:cBhvr additive="base">
                                        <p:cTn dur="500"/>
                                        <p:tgtEl>
                                          <p:spTgt spid="176"/>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