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83630D-B60C-40A6-AB32-3DBF5ABA438C}">
          <p14:sldIdLst>
            <p14:sldId id="258"/>
            <p14:sldId id="257"/>
            <p14:sldId id="259"/>
            <p14:sldId id="260"/>
            <p14:sldId id="261"/>
            <p14:sldId id="263"/>
            <p14:sldId id="264"/>
            <p14:sldId id="265"/>
            <p14:sldId id="266"/>
            <p14:sldId id="268"/>
            <p14:sldId id="267"/>
            <p14:sldId id="269"/>
            <p14:sldId id="270"/>
            <p14:sldId id="271"/>
            <p14:sldId id="273"/>
            <p14:sldId id="272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0000"/>
    <a:srgbClr val="CC9900"/>
    <a:srgbClr val="663300"/>
    <a:srgbClr val="996600"/>
    <a:srgbClr val="666699"/>
    <a:srgbClr val="FF9999"/>
    <a:srgbClr val="FFCC00"/>
    <a:srgbClr val="239592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0" autoAdjust="0"/>
    <p:restoredTop sz="86694" autoAdjust="0"/>
  </p:normalViewPr>
  <p:slideViewPr>
    <p:cSldViewPr>
      <p:cViewPr>
        <p:scale>
          <a:sx n="103" d="100"/>
          <a:sy n="103" d="100"/>
        </p:scale>
        <p:origin x="528" y="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991B5-C931-4B76-BA61-F93F14C6F3F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AF8ED-82D6-4F02-A397-DA07E63F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5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4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0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86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13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36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AF8ED-82D6-4F02-A397-DA07E63F3D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2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9005" y="2865879"/>
            <a:ext cx="2087751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V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テキスト プレースホルダー 11">
            <a:extLst>
              <a:ext uri="{FF2B5EF4-FFF2-40B4-BE49-F238E27FC236}">
                <a16:creationId xmlns="" xmlns:a16="http://schemas.microsoft.com/office/drawing/2014/main" id="{612286D4-DBB4-4DA1-9754-3E5D465076DD}"/>
              </a:ext>
            </a:extLst>
          </p:cNvPr>
          <p:cNvSpPr txBox="1">
            <a:spLocks/>
          </p:cNvSpPr>
          <p:nvPr/>
        </p:nvSpPr>
        <p:spPr>
          <a:xfrm>
            <a:off x="4164727" y="1783077"/>
            <a:ext cx="4674473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9C011"/>
                </a:solidFill>
                <a:cs typeface="Arial" pitchFamily="34" charset="0"/>
              </a:rPr>
              <a:t>Pendidikan Pancasila</a:t>
            </a:r>
            <a:endParaRPr lang="id-ID" b="1" dirty="0">
              <a:solidFill>
                <a:srgbClr val="C9C0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FE2B42-D717-40A4-88C4-E15DAC86A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875537"/>
            <a:ext cx="2323735" cy="31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0EF31B1-EE5C-460C-BC67-8EB22FA52A8D}"/>
              </a:ext>
            </a:extLst>
          </p:cNvPr>
          <p:cNvSpPr txBox="1"/>
          <p:nvPr/>
        </p:nvSpPr>
        <p:spPr>
          <a:xfrm>
            <a:off x="3016516" y="514350"/>
            <a:ext cx="254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Hubungan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sila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keempat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dengan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sila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lainnya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6D37709-7E4F-4CA1-8822-B3048D5E5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972" y="1167045"/>
            <a:ext cx="690452" cy="728924"/>
          </a:xfrm>
          <a:prstGeom prst="rect">
            <a:avLst/>
          </a:prstGeom>
        </p:spPr>
      </p:pic>
      <p:cxnSp>
        <p:nvCxnSpPr>
          <p:cNvPr id="32" name="Connector: Elbow 31">
            <a:extLst>
              <a:ext uri="{FF2B5EF4-FFF2-40B4-BE49-F238E27FC236}">
                <a16:creationId xmlns="" xmlns:a16="http://schemas.microsoft.com/office/drawing/2014/main" id="{D009BF3F-BBF1-452B-A263-14DC08D0EFDC}"/>
              </a:ext>
            </a:extLst>
          </p:cNvPr>
          <p:cNvCxnSpPr>
            <a:stCxn id="14" idx="1"/>
            <a:endCxn id="9" idx="0"/>
          </p:cNvCxnSpPr>
          <p:nvPr/>
        </p:nvCxnSpPr>
        <p:spPr>
          <a:xfrm rot="10800000" flipV="1">
            <a:off x="1973420" y="1531506"/>
            <a:ext cx="2014552" cy="506843"/>
          </a:xfrm>
          <a:prstGeom prst="bentConnector2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840570D-923B-458C-991B-FBC6A4A71822}"/>
              </a:ext>
            </a:extLst>
          </p:cNvPr>
          <p:cNvGrpSpPr/>
          <p:nvPr/>
        </p:nvGrpSpPr>
        <p:grpSpPr>
          <a:xfrm>
            <a:off x="4678424" y="1531506"/>
            <a:ext cx="2976633" cy="594102"/>
            <a:chOff x="4678424" y="1531506"/>
            <a:chExt cx="2976633" cy="594102"/>
          </a:xfrm>
        </p:grpSpPr>
        <p:cxnSp>
          <p:nvCxnSpPr>
            <p:cNvPr id="34" name="Connector: Elbow 33">
              <a:extLst>
                <a:ext uri="{FF2B5EF4-FFF2-40B4-BE49-F238E27FC236}">
                  <a16:creationId xmlns="" xmlns:a16="http://schemas.microsoft.com/office/drawing/2014/main" id="{3FD1C182-34A6-4450-8119-84A3CE711196}"/>
                </a:ext>
              </a:extLst>
            </p:cNvPr>
            <p:cNvCxnSpPr>
              <a:stCxn id="14" idx="3"/>
              <a:endCxn id="15" idx="0"/>
            </p:cNvCxnSpPr>
            <p:nvPr/>
          </p:nvCxnSpPr>
          <p:spPr>
            <a:xfrm>
              <a:off x="4678424" y="1531507"/>
              <a:ext cx="2976633" cy="591305"/>
            </a:xfrm>
            <a:prstGeom prst="bentConnector2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1F9E6EFF-CAE1-47DC-BA2F-3BD65335DBAD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4916315" y="1531506"/>
              <a:ext cx="0" cy="576693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595FF194-0188-4633-B38E-3B4E5A14AD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9202" y="1531508"/>
              <a:ext cx="1415" cy="59410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42E16042-24A0-4069-9514-8D338A73FD53}"/>
              </a:ext>
            </a:extLst>
          </p:cNvPr>
          <p:cNvGrpSpPr/>
          <p:nvPr/>
        </p:nvGrpSpPr>
        <p:grpSpPr>
          <a:xfrm>
            <a:off x="535112" y="2038350"/>
            <a:ext cx="2976279" cy="2729924"/>
            <a:chOff x="535112" y="2038350"/>
            <a:chExt cx="2976279" cy="2729924"/>
          </a:xfrm>
        </p:grpSpPr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797A7334-4E56-4C28-8DB4-37E9586E2786}"/>
                </a:ext>
              </a:extLst>
            </p:cNvPr>
            <p:cNvGrpSpPr/>
            <p:nvPr/>
          </p:nvGrpSpPr>
          <p:grpSpPr>
            <a:xfrm>
              <a:off x="535112" y="2660650"/>
              <a:ext cx="2976279" cy="2107624"/>
              <a:chOff x="3111502" y="2276655"/>
              <a:chExt cx="2275116" cy="1896001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4DB41BE9-7284-4D24-AE30-8D5EE7091A54}"/>
                  </a:ext>
                </a:extLst>
              </p:cNvPr>
              <p:cNvSpPr txBox="1"/>
              <p:nvPr/>
            </p:nvSpPr>
            <p:spPr>
              <a:xfrm>
                <a:off x="3200400" y="2356774"/>
                <a:ext cx="2133600" cy="1815882"/>
              </a:xfrm>
              <a:prstGeom prst="rect">
                <a:avLst/>
              </a:prstGeom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Pengambilan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suatu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keputusan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musyawarah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dilandasi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nilai-nilai</a:t>
                </a:r>
                <a:r>
                  <a:rPr lang="en-US" sz="1600" dirty="0"/>
                  <a:t> agama yang </a:t>
                </a:r>
                <a:r>
                  <a:rPr lang="en-US" sz="1600" dirty="0" err="1"/>
                  <a:t>mengedepankan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sikap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menghargai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perbedaan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pendapat</a:t>
                </a:r>
                <a:r>
                  <a:rPr lang="en-US" sz="1600" dirty="0"/>
                  <a:t>.</a:t>
                </a: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="" xmlns:a16="http://schemas.microsoft.com/office/drawing/2014/main" id="{396955E2-BAFF-4AD4-AE77-990615A6E79D}"/>
                  </a:ext>
                </a:extLst>
              </p:cNvPr>
              <p:cNvSpPr/>
              <p:nvPr/>
            </p:nvSpPr>
            <p:spPr>
              <a:xfrm>
                <a:off x="3111502" y="2276655"/>
                <a:ext cx="2275116" cy="1510001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FD7B064-01FC-4204-B0E9-AF7C5B87F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0271" y="2038350"/>
              <a:ext cx="766297" cy="74613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53DAB832-D040-440D-AB49-B7F0511CB858}"/>
              </a:ext>
            </a:extLst>
          </p:cNvPr>
          <p:cNvGrpSpPr/>
          <p:nvPr/>
        </p:nvGrpSpPr>
        <p:grpSpPr>
          <a:xfrm>
            <a:off x="4180326" y="2100208"/>
            <a:ext cx="2119985" cy="2277082"/>
            <a:chOff x="4180326" y="2100208"/>
            <a:chExt cx="2119985" cy="2277082"/>
          </a:xfrm>
        </p:grpSpPr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76000349-5636-47B6-879B-4AC13B0296C1}"/>
                </a:ext>
              </a:extLst>
            </p:cNvPr>
            <p:cNvGrpSpPr/>
            <p:nvPr/>
          </p:nvGrpSpPr>
          <p:grpSpPr>
            <a:xfrm>
              <a:off x="4180326" y="2698750"/>
              <a:ext cx="2119985" cy="1678540"/>
              <a:chOff x="3200400" y="2226339"/>
              <a:chExt cx="2133600" cy="1762467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27D80A39-F3FC-4445-8826-33A9AAB4F8A2}"/>
                  </a:ext>
                </a:extLst>
              </p:cNvPr>
              <p:cNvSpPr txBox="1"/>
              <p:nvPr/>
            </p:nvSpPr>
            <p:spPr>
              <a:xfrm>
                <a:off x="3200400" y="2463758"/>
                <a:ext cx="2133600" cy="709366"/>
              </a:xfrm>
              <a:prstGeom prst="rect">
                <a:avLst/>
              </a:prstGeom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Menganggap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semua</a:t>
                </a:r>
                <a:r>
                  <a:rPr lang="en-US" sz="1600" dirty="0"/>
                  <a:t> orang </a:t>
                </a:r>
                <a:r>
                  <a:rPr lang="en-US" sz="1600" dirty="0" err="1"/>
                  <a:t>memiliki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hak</a:t>
                </a:r>
                <a:r>
                  <a:rPr lang="en-US" sz="1600" dirty="0"/>
                  <a:t> yang </a:t>
                </a:r>
                <a:r>
                  <a:rPr lang="en-US" sz="1600" dirty="0" err="1"/>
                  <a:t>sama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menyampaikan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pendapat</a:t>
                </a:r>
                <a:r>
                  <a:rPr lang="en-US" sz="1600" dirty="0"/>
                  <a:t>.</a:t>
                </a: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="" xmlns:a16="http://schemas.microsoft.com/office/drawing/2014/main" id="{031BA6AC-75D2-4476-BBF1-EAC145B6B69E}"/>
                  </a:ext>
                </a:extLst>
              </p:cNvPr>
              <p:cNvSpPr/>
              <p:nvPr/>
            </p:nvSpPr>
            <p:spPr>
              <a:xfrm>
                <a:off x="3231334" y="2226339"/>
                <a:ext cx="2089884" cy="1762467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B05F4F3D-2798-460F-91D0-C5A78B56258A}"/>
                </a:ext>
              </a:extLst>
            </p:cNvPr>
            <p:cNvGrpSpPr/>
            <p:nvPr/>
          </p:nvGrpSpPr>
          <p:grpSpPr>
            <a:xfrm>
              <a:off x="4574830" y="2100208"/>
              <a:ext cx="1365857" cy="682732"/>
              <a:chOff x="4193830" y="2100208"/>
              <a:chExt cx="1365857" cy="682732"/>
            </a:xfrm>
            <a:effectLst/>
          </p:grpSpPr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24554403-7521-4CB5-A71F-033BD8C4A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3830" y="2108199"/>
                <a:ext cx="682970" cy="674741"/>
              </a:xfrm>
              <a:prstGeom prst="rect">
                <a:avLst/>
              </a:prstGeom>
            </p:spPr>
          </p:pic>
          <p:grpSp>
            <p:nvGrpSpPr>
              <p:cNvPr id="3" name="Group 2">
                <a:extLst>
                  <a:ext uri="{FF2B5EF4-FFF2-40B4-BE49-F238E27FC236}">
                    <a16:creationId xmlns="" xmlns:a16="http://schemas.microsoft.com/office/drawing/2014/main" id="{E1672EA6-13B6-423B-A2D5-95893E5BE1CD}"/>
                  </a:ext>
                </a:extLst>
              </p:cNvPr>
              <p:cNvGrpSpPr/>
              <p:nvPr/>
            </p:nvGrpSpPr>
            <p:grpSpPr>
              <a:xfrm>
                <a:off x="4876717" y="2100208"/>
                <a:ext cx="682970" cy="674742"/>
                <a:chOff x="3215181" y="1950018"/>
                <a:chExt cx="682970" cy="674742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="" xmlns:a16="http://schemas.microsoft.com/office/drawing/2014/main" id="{E95D0935-251A-4701-B9A6-8EBEA37452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15181" y="1950018"/>
                  <a:ext cx="682970" cy="67474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="" xmlns:a16="http://schemas.microsoft.com/office/drawing/2014/main" id="{1ED1CF24-037E-41AF-BD04-97CC88954C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38321" y="2069413"/>
                  <a:ext cx="439519" cy="483956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ADA40960-9516-4F51-B8D8-30F7E177EA9B}"/>
              </a:ext>
            </a:extLst>
          </p:cNvPr>
          <p:cNvGrpSpPr/>
          <p:nvPr/>
        </p:nvGrpSpPr>
        <p:grpSpPr>
          <a:xfrm>
            <a:off x="6603117" y="2122812"/>
            <a:ext cx="2119985" cy="2254478"/>
            <a:chOff x="6603117" y="2122812"/>
            <a:chExt cx="2119985" cy="2254478"/>
          </a:xfrm>
        </p:grpSpPr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ED568EC3-2018-4450-9872-DBAEE47246DA}"/>
                </a:ext>
              </a:extLst>
            </p:cNvPr>
            <p:cNvGrpSpPr/>
            <p:nvPr/>
          </p:nvGrpSpPr>
          <p:grpSpPr>
            <a:xfrm>
              <a:off x="6603117" y="2698750"/>
              <a:ext cx="2119985" cy="1678540"/>
              <a:chOff x="3111502" y="2266950"/>
              <a:chExt cx="2275116" cy="1600200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6673BE68-AA8F-4EC2-9F40-C367761BB6DE}"/>
                  </a:ext>
                </a:extLst>
              </p:cNvPr>
              <p:cNvSpPr txBox="1"/>
              <p:nvPr/>
            </p:nvSpPr>
            <p:spPr>
              <a:xfrm>
                <a:off x="3200400" y="2438795"/>
                <a:ext cx="2133600" cy="1389611"/>
              </a:xfrm>
              <a:prstGeom prst="rect">
                <a:avLst/>
              </a:prstGeom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Mengutamakan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kepentingan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bersama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mengambil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keputusan</a:t>
                </a:r>
                <a:r>
                  <a:rPr lang="en-US" sz="1600" dirty="0"/>
                  <a:t> demi </a:t>
                </a:r>
                <a:r>
                  <a:rPr lang="en-US" sz="1600" dirty="0" err="1"/>
                  <a:t>persatuan</a:t>
                </a:r>
                <a:r>
                  <a:rPr lang="en-US" sz="1600" dirty="0"/>
                  <a:t>.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="" xmlns:a16="http://schemas.microsoft.com/office/drawing/2014/main" id="{48770CE5-61C8-4655-A540-E91C4ED75583}"/>
                  </a:ext>
                </a:extLst>
              </p:cNvPr>
              <p:cNvSpPr/>
              <p:nvPr/>
            </p:nvSpPr>
            <p:spPr>
              <a:xfrm>
                <a:off x="3111502" y="2266950"/>
                <a:ext cx="2275116" cy="1600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5A06267-53BC-482D-A633-99FE57777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02500" y="2122812"/>
              <a:ext cx="705113" cy="677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B9117D-9173-4737-BDA1-9FF93E7AD30E}"/>
              </a:ext>
            </a:extLst>
          </p:cNvPr>
          <p:cNvSpPr txBox="1"/>
          <p:nvPr/>
        </p:nvSpPr>
        <p:spPr>
          <a:xfrm>
            <a:off x="3276600" y="514350"/>
            <a:ext cx="254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Hubungan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kelima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lainnya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A33D711-27DA-4427-8133-8A0BB5D46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085" y="1182107"/>
            <a:ext cx="705113" cy="67753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982CD0FC-1AA9-48D0-A3CD-B8052F3E0680}"/>
              </a:ext>
            </a:extLst>
          </p:cNvPr>
          <p:cNvGrpSpPr/>
          <p:nvPr/>
        </p:nvGrpSpPr>
        <p:grpSpPr>
          <a:xfrm>
            <a:off x="1981199" y="2340424"/>
            <a:ext cx="5029201" cy="2136326"/>
            <a:chOff x="1981199" y="2190750"/>
            <a:chExt cx="5029201" cy="213632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0F58138-CACD-4F38-84E4-D8FEBD8DF3BD}"/>
                </a:ext>
              </a:extLst>
            </p:cNvPr>
            <p:cNvGrpSpPr/>
            <p:nvPr/>
          </p:nvGrpSpPr>
          <p:grpSpPr>
            <a:xfrm>
              <a:off x="1981199" y="2847009"/>
              <a:ext cx="5029201" cy="1480067"/>
              <a:chOff x="2286000" y="841474"/>
              <a:chExt cx="2654641" cy="1298700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98D86E62-BCD3-4D36-AEF0-C1E398C93571}"/>
                  </a:ext>
                </a:extLst>
              </p:cNvPr>
              <p:cNvSpPr/>
              <p:nvPr/>
            </p:nvSpPr>
            <p:spPr>
              <a:xfrm>
                <a:off x="2286000" y="841474"/>
                <a:ext cx="2654641" cy="12987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0248745E-2669-4587-A34D-E78E9B50A9EC}"/>
                  </a:ext>
                </a:extLst>
              </p:cNvPr>
              <p:cNvSpPr txBox="1"/>
              <p:nvPr/>
            </p:nvSpPr>
            <p:spPr>
              <a:xfrm>
                <a:off x="2332864" y="1022474"/>
                <a:ext cx="2567555" cy="945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Dalam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menciptakan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keadilan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masyarakat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kita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harus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berlandaskan</a:t>
                </a:r>
                <a:r>
                  <a:rPr lang="en-US" sz="1600" dirty="0"/>
                  <a:t> pada </a:t>
                </a:r>
                <a:r>
                  <a:rPr lang="en-US" sz="1600" dirty="0" err="1"/>
                  <a:t>nilai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ketuhanan</a:t>
                </a:r>
                <a:r>
                  <a:rPr lang="en-US" sz="1600" dirty="0"/>
                  <a:t> yang </a:t>
                </a:r>
                <a:r>
                  <a:rPr lang="en-US" sz="1600" dirty="0" err="1"/>
                  <a:t>berkemanusiaan</a:t>
                </a:r>
                <a:r>
                  <a:rPr lang="en-US" sz="1600" dirty="0"/>
                  <a:t> dan </a:t>
                </a:r>
                <a:r>
                  <a:rPr lang="en-US" sz="1600" dirty="0" err="1"/>
                  <a:t>mencapai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persatuan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hasil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musyawarah</a:t>
                </a:r>
                <a:r>
                  <a:rPr lang="en-US" sz="1600" dirty="0"/>
                  <a:t> yang </a:t>
                </a:r>
                <a:r>
                  <a:rPr lang="en-US" sz="1600" dirty="0" err="1"/>
                  <a:t>demokratis</a:t>
                </a:r>
                <a:r>
                  <a:rPr lang="en-US" sz="1600" dirty="0"/>
                  <a:t>.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6A7ED25F-471D-457B-9068-C6347158A952}"/>
                </a:ext>
              </a:extLst>
            </p:cNvPr>
            <p:cNvGrpSpPr/>
            <p:nvPr/>
          </p:nvGrpSpPr>
          <p:grpSpPr>
            <a:xfrm>
              <a:off x="3111500" y="2190750"/>
              <a:ext cx="2810998" cy="758830"/>
              <a:chOff x="1976903" y="2111825"/>
              <a:chExt cx="2810998" cy="75883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C68E35AC-C509-40D5-9ECE-8A173768DC74}"/>
                  </a:ext>
                </a:extLst>
              </p:cNvPr>
              <p:cNvGrpSpPr/>
              <p:nvPr/>
            </p:nvGrpSpPr>
            <p:grpSpPr>
              <a:xfrm>
                <a:off x="3416656" y="2180417"/>
                <a:ext cx="685801" cy="677539"/>
                <a:chOff x="973456" y="961991"/>
                <a:chExt cx="1724266" cy="1667108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="" xmlns:a16="http://schemas.microsoft.com/office/drawing/2014/main" id="{664BBF83-82AE-48C3-8165-0089191F0A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3456" y="961991"/>
                  <a:ext cx="1724266" cy="1667108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="" xmlns:a16="http://schemas.microsoft.com/office/drawing/2014/main" id="{81FE61BE-F4F2-4E64-A2FF-8CB7764120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19200" y="1200150"/>
                  <a:ext cx="1105054" cy="1190791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75884415-EA84-43A1-A5DA-B1769542C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6903" y="2111825"/>
                <a:ext cx="766297" cy="74613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CFB3BDCB-503F-4D9D-83A8-27C8E28D5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2100" y="2146642"/>
                <a:ext cx="685801" cy="724013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="" xmlns:a16="http://schemas.microsoft.com/office/drawing/2014/main" id="{1B31A47D-F4B3-4B3A-B606-8C3AE561E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0500" y="2180417"/>
                <a:ext cx="685801" cy="677538"/>
              </a:xfrm>
              <a:prstGeom prst="rect">
                <a:avLst/>
              </a:prstGeom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1FA485FD-9D53-4A6B-B769-714D16334792}"/>
              </a:ext>
            </a:extLst>
          </p:cNvPr>
          <p:cNvGrpSpPr/>
          <p:nvPr/>
        </p:nvGrpSpPr>
        <p:grpSpPr>
          <a:xfrm>
            <a:off x="3494650" y="1859645"/>
            <a:ext cx="2084948" cy="549371"/>
            <a:chOff x="3494650" y="1859645"/>
            <a:chExt cx="2084948" cy="549371"/>
          </a:xfrm>
        </p:grpSpPr>
        <p:cxnSp>
          <p:nvCxnSpPr>
            <p:cNvPr id="34" name="Connector: Elbow 33">
              <a:extLst>
                <a:ext uri="{FF2B5EF4-FFF2-40B4-BE49-F238E27FC236}">
                  <a16:creationId xmlns="" xmlns:a16="http://schemas.microsoft.com/office/drawing/2014/main" id="{8D50B88F-1222-4D3B-B789-163DD45D2DC7}"/>
                </a:ext>
              </a:extLst>
            </p:cNvPr>
            <p:cNvCxnSpPr>
              <a:stCxn id="8" idx="2"/>
              <a:endCxn id="18" idx="0"/>
            </p:cNvCxnSpPr>
            <p:nvPr/>
          </p:nvCxnSpPr>
          <p:spPr>
            <a:xfrm rot="16200000" flipH="1">
              <a:off x="4806822" y="1602465"/>
              <a:ext cx="515596" cy="102995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="" xmlns:a16="http://schemas.microsoft.com/office/drawing/2014/main" id="{8C0B5892-9717-4B24-A387-62FEBFB672D0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rot="5400000">
              <a:off x="3781757" y="1572538"/>
              <a:ext cx="480779" cy="1054993"/>
            </a:xfrm>
            <a:prstGeom prst="bentConnector3">
              <a:avLst>
                <a:gd name="adj1" fmla="val 5264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5F4D598E-2A3C-400A-BC5E-AE4C4DA8FCAC}"/>
                </a:ext>
              </a:extLst>
            </p:cNvPr>
            <p:cNvCxnSpPr>
              <a:stCxn id="4" idx="0"/>
            </p:cNvCxnSpPr>
            <p:nvPr/>
          </p:nvCxnSpPr>
          <p:spPr>
            <a:xfrm flipH="1" flipV="1">
              <a:off x="4207997" y="2117442"/>
              <a:ext cx="1" cy="2915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AEE88E49-B82F-4179-B1A3-DAAD7B7EAB06}"/>
                </a:ext>
              </a:extLst>
            </p:cNvPr>
            <p:cNvCxnSpPr/>
            <p:nvPr/>
          </p:nvCxnSpPr>
          <p:spPr>
            <a:xfrm flipH="1" flipV="1">
              <a:off x="4906496" y="2117442"/>
              <a:ext cx="1" cy="2915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958AC46-41A6-451D-B0E2-29F923772DC2}"/>
              </a:ext>
            </a:extLst>
          </p:cNvPr>
          <p:cNvGrpSpPr/>
          <p:nvPr/>
        </p:nvGrpSpPr>
        <p:grpSpPr>
          <a:xfrm>
            <a:off x="4457700" y="1428750"/>
            <a:ext cx="4686299" cy="3079370"/>
            <a:chOff x="4457700" y="1428750"/>
            <a:chExt cx="4686299" cy="3079370"/>
          </a:xfrm>
        </p:grpSpPr>
        <p:sp>
          <p:nvSpPr>
            <p:cNvPr id="12" name="Flowchart: Delay 11">
              <a:extLst>
                <a:ext uri="{FF2B5EF4-FFF2-40B4-BE49-F238E27FC236}">
                  <a16:creationId xmlns="" xmlns:a16="http://schemas.microsoft.com/office/drawing/2014/main" id="{0D198774-D126-4232-8D5B-1D877F0F3BF5}"/>
                </a:ext>
              </a:extLst>
            </p:cNvPr>
            <p:cNvSpPr/>
            <p:nvPr/>
          </p:nvSpPr>
          <p:spPr>
            <a:xfrm rot="10800000">
              <a:off x="4539915" y="1428750"/>
              <a:ext cx="4604084" cy="2952370"/>
            </a:xfrm>
            <a:prstGeom prst="flowChartDelay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lowchart: Delay 13">
              <a:extLst>
                <a:ext uri="{FF2B5EF4-FFF2-40B4-BE49-F238E27FC236}">
                  <a16:creationId xmlns="" xmlns:a16="http://schemas.microsoft.com/office/drawing/2014/main" id="{F603C5A9-2734-458E-B733-6C6EF31D4861}"/>
                </a:ext>
              </a:extLst>
            </p:cNvPr>
            <p:cNvSpPr/>
            <p:nvPr/>
          </p:nvSpPr>
          <p:spPr>
            <a:xfrm rot="10800000">
              <a:off x="4457700" y="1555750"/>
              <a:ext cx="4604084" cy="2952370"/>
            </a:xfrm>
            <a:prstGeom prst="flowChartDelay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1AAB615-2BAC-4668-99E8-A58FE2A6E07B}"/>
              </a:ext>
            </a:extLst>
          </p:cNvPr>
          <p:cNvGrpSpPr/>
          <p:nvPr/>
        </p:nvGrpSpPr>
        <p:grpSpPr>
          <a:xfrm>
            <a:off x="76200" y="168606"/>
            <a:ext cx="7391400" cy="838200"/>
            <a:chOff x="76200" y="168606"/>
            <a:chExt cx="7391400" cy="83820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0BD14737-9701-4C4F-B3A5-C8D65B937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168606"/>
              <a:ext cx="7391400" cy="8382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EEB54CA3-2BBB-4708-9CDE-B686B6731D30}"/>
                </a:ext>
              </a:extLst>
            </p:cNvPr>
            <p:cNvSpPr txBox="1"/>
            <p:nvPr/>
          </p:nvSpPr>
          <p:spPr>
            <a:xfrm>
              <a:off x="266700" y="234950"/>
              <a:ext cx="6896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B. </a:t>
              </a:r>
              <a:r>
                <a:rPr lang="en-US" sz="2400" b="1" dirty="0" err="1"/>
                <a:t>Penerapan</a:t>
              </a:r>
              <a:r>
                <a:rPr lang="en-US" sz="2400" b="1" dirty="0"/>
                <a:t> Pancasila </a:t>
              </a:r>
              <a:r>
                <a:rPr lang="en-US" sz="2400" b="1" dirty="0" err="1"/>
                <a:t>bagi</a:t>
              </a:r>
              <a:r>
                <a:rPr lang="en-US" sz="2400" b="1" dirty="0"/>
                <a:t> </a:t>
              </a:r>
              <a:r>
                <a:rPr lang="en-US" sz="2400" b="1" dirty="0" err="1"/>
                <a:t>Warga</a:t>
              </a:r>
              <a:r>
                <a:rPr lang="en-US" sz="2400" b="1" dirty="0"/>
                <a:t> Negara Indonesia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9E54623-BFD5-41E4-BB4F-8951979B03F2}"/>
              </a:ext>
            </a:extLst>
          </p:cNvPr>
          <p:cNvGrpSpPr/>
          <p:nvPr/>
        </p:nvGrpSpPr>
        <p:grpSpPr>
          <a:xfrm>
            <a:off x="134779" y="1569481"/>
            <a:ext cx="4192820" cy="2424669"/>
            <a:chOff x="134779" y="1569481"/>
            <a:chExt cx="4192820" cy="242466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B17E68C-97D1-40A3-A100-445E4627B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884" y="1569481"/>
              <a:ext cx="3950715" cy="237386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4AB5E08-6CAB-4E46-ABA2-E8ADD84F026B}"/>
                </a:ext>
              </a:extLst>
            </p:cNvPr>
            <p:cNvSpPr txBox="1"/>
            <p:nvPr/>
          </p:nvSpPr>
          <p:spPr>
            <a:xfrm rot="16200000">
              <a:off x="-663999" y="2949151"/>
              <a:ext cx="18437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www.shutterstock.com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EF14C3-1761-4D96-A4D2-FCCA31751BF7}"/>
              </a:ext>
            </a:extLst>
          </p:cNvPr>
          <p:cNvSpPr txBox="1"/>
          <p:nvPr/>
        </p:nvSpPr>
        <p:spPr>
          <a:xfrm>
            <a:off x="381000" y="4004330"/>
            <a:ext cx="3995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Saat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perayaan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Waisak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, Candi Borobudur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digunakan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rangkaian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ibadah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umat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Buddha.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0CD86E4-5843-4DD0-9F8D-D927C3D47F7C}"/>
              </a:ext>
            </a:extLst>
          </p:cNvPr>
          <p:cNvSpPr txBox="1"/>
          <p:nvPr/>
        </p:nvSpPr>
        <p:spPr>
          <a:xfrm>
            <a:off x="347821" y="971550"/>
            <a:ext cx="605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sila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pertama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B63640F-C9DC-4161-A7C4-250BE26A202D}"/>
              </a:ext>
            </a:extLst>
          </p:cNvPr>
          <p:cNvSpPr txBox="1"/>
          <p:nvPr/>
        </p:nvSpPr>
        <p:spPr>
          <a:xfrm>
            <a:off x="5771816" y="1694875"/>
            <a:ext cx="334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Beribadah</a:t>
            </a:r>
            <a:r>
              <a:rPr lang="en-US" sz="1600" dirty="0"/>
              <a:t> di </a:t>
            </a:r>
            <a:r>
              <a:rPr lang="en-US" sz="1600" dirty="0" err="1"/>
              <a:t>rumah</a:t>
            </a:r>
            <a:r>
              <a:rPr lang="en-US" sz="1600" dirty="0"/>
              <a:t> </a:t>
            </a:r>
            <a:r>
              <a:rPr lang="en-US" sz="1600" dirty="0" err="1"/>
              <a:t>ibadah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agama dan </a:t>
            </a:r>
            <a:r>
              <a:rPr lang="en-US" sz="1600" dirty="0" err="1"/>
              <a:t>keyakinan</a:t>
            </a:r>
            <a:r>
              <a:rPr lang="en-US" sz="1600" dirty="0"/>
              <a:t> yang </a:t>
            </a:r>
            <a:r>
              <a:rPr lang="en-US" sz="1600" dirty="0" err="1"/>
              <a:t>dianut</a:t>
            </a:r>
            <a:r>
              <a:rPr lang="en-US" sz="16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0293F3C-B462-4641-8DBC-3A8F33EB4EE4}"/>
              </a:ext>
            </a:extLst>
          </p:cNvPr>
          <p:cNvSpPr txBox="1"/>
          <p:nvPr/>
        </p:nvSpPr>
        <p:spPr>
          <a:xfrm>
            <a:off x="5194300" y="2215575"/>
            <a:ext cx="408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Menjenguk</a:t>
            </a:r>
            <a:r>
              <a:rPr lang="en-US" sz="1600" dirty="0"/>
              <a:t> </a:t>
            </a:r>
            <a:r>
              <a:rPr lang="en-US" sz="1600" dirty="0" err="1"/>
              <a:t>tetangga</a:t>
            </a:r>
            <a:r>
              <a:rPr lang="en-US" sz="1600" dirty="0"/>
              <a:t> yang </a:t>
            </a:r>
            <a:r>
              <a:rPr lang="en-US" sz="1600" dirty="0" err="1"/>
              <a:t>sakit</a:t>
            </a:r>
            <a:r>
              <a:rPr lang="en-US" sz="1600" dirty="0"/>
              <a:t> </a:t>
            </a:r>
            <a:r>
              <a:rPr lang="en-US" sz="1600" dirty="0" err="1"/>
              <a:t>meskipun</a:t>
            </a:r>
            <a:r>
              <a:rPr lang="en-US" sz="1600" dirty="0"/>
              <a:t> </a:t>
            </a:r>
            <a:r>
              <a:rPr lang="en-US" sz="1600" dirty="0" err="1"/>
              <a:t>berbeda</a:t>
            </a:r>
            <a:r>
              <a:rPr lang="en-US" sz="1600" dirty="0"/>
              <a:t> agama.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C3C4E6E-F392-4C0E-AC06-12E168BECA98}"/>
              </a:ext>
            </a:extLst>
          </p:cNvPr>
          <p:cNvSpPr txBox="1"/>
          <p:nvPr/>
        </p:nvSpPr>
        <p:spPr>
          <a:xfrm>
            <a:off x="4876800" y="2748975"/>
            <a:ext cx="408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kesempatan</a:t>
            </a:r>
            <a:r>
              <a:rPr lang="en-US" sz="1600" dirty="0"/>
              <a:t> </a:t>
            </a:r>
            <a:r>
              <a:rPr lang="en-US" sz="1600" dirty="0" err="1"/>
              <a:t>umat</a:t>
            </a:r>
            <a:r>
              <a:rPr lang="en-US" sz="1600" dirty="0"/>
              <a:t> </a:t>
            </a:r>
            <a:r>
              <a:rPr lang="en-US" sz="1600" dirty="0" err="1"/>
              <a:t>beragama</a:t>
            </a:r>
            <a:r>
              <a:rPr lang="en-US" sz="1600" dirty="0"/>
              <a:t> lain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ibadahnya</a:t>
            </a:r>
            <a:r>
              <a:rPr lang="en-US" sz="16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12DAD2F-6C9D-4961-A0EB-0FDE0B4A3735}"/>
              </a:ext>
            </a:extLst>
          </p:cNvPr>
          <p:cNvSpPr txBox="1"/>
          <p:nvPr/>
        </p:nvSpPr>
        <p:spPr>
          <a:xfrm>
            <a:off x="5257800" y="329015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memaksakan</a:t>
            </a:r>
            <a:r>
              <a:rPr lang="en-US" sz="1600" dirty="0"/>
              <a:t> agama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orang lain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menganut</a:t>
            </a:r>
            <a:r>
              <a:rPr lang="en-US" sz="1600" dirty="0"/>
              <a:t> agama </a:t>
            </a:r>
            <a:r>
              <a:rPr lang="en-US" sz="1600" dirty="0" err="1"/>
              <a:t>tertentu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5577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E62BF3-8483-440E-A95D-9367AD071238}"/>
              </a:ext>
            </a:extLst>
          </p:cNvPr>
          <p:cNvSpPr txBox="1"/>
          <p:nvPr/>
        </p:nvSpPr>
        <p:spPr>
          <a:xfrm>
            <a:off x="6979788" y="3604188"/>
            <a:ext cx="1843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Sumber:</a:t>
            </a:r>
            <a:r>
              <a:rPr lang="en-US" sz="1000" i="1" dirty="0"/>
              <a:t> jatengprov.go.id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FBDE8A-3690-436D-961A-6FF40E4437A3}"/>
              </a:ext>
            </a:extLst>
          </p:cNvPr>
          <p:cNvSpPr txBox="1"/>
          <p:nvPr/>
        </p:nvSpPr>
        <p:spPr>
          <a:xfrm>
            <a:off x="304800" y="361950"/>
            <a:ext cx="483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sila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kedua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6275D75-2818-4668-86C1-4D0C0BF78DBA}"/>
              </a:ext>
            </a:extLst>
          </p:cNvPr>
          <p:cNvGrpSpPr/>
          <p:nvPr/>
        </p:nvGrpSpPr>
        <p:grpSpPr>
          <a:xfrm>
            <a:off x="0" y="1136650"/>
            <a:ext cx="5334001" cy="2895600"/>
            <a:chOff x="0" y="1136650"/>
            <a:chExt cx="5486401" cy="2895600"/>
          </a:xfrm>
        </p:grpSpPr>
        <p:sp>
          <p:nvSpPr>
            <p:cNvPr id="3" name="Arrow: Pentagon 2">
              <a:extLst>
                <a:ext uri="{FF2B5EF4-FFF2-40B4-BE49-F238E27FC236}">
                  <a16:creationId xmlns="" xmlns:a16="http://schemas.microsoft.com/office/drawing/2014/main" id="{0FC1114E-084A-45B4-8DEC-E521526367DF}"/>
                </a:ext>
              </a:extLst>
            </p:cNvPr>
            <p:cNvSpPr/>
            <p:nvPr/>
          </p:nvSpPr>
          <p:spPr>
            <a:xfrm>
              <a:off x="0" y="1289050"/>
              <a:ext cx="5486401" cy="2743200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="" xmlns:a16="http://schemas.microsoft.com/office/drawing/2014/main" id="{B1804C8F-F994-4F7E-A4EE-F7FA48B0A301}"/>
                </a:ext>
              </a:extLst>
            </p:cNvPr>
            <p:cNvSpPr/>
            <p:nvPr/>
          </p:nvSpPr>
          <p:spPr>
            <a:xfrm>
              <a:off x="165100" y="1136650"/>
              <a:ext cx="5295900" cy="2743200"/>
            </a:xfrm>
            <a:prstGeom prst="homePlat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C657E0-6449-44BD-85CB-3AD3A2DAC40B}"/>
              </a:ext>
            </a:extLst>
          </p:cNvPr>
          <p:cNvSpPr txBox="1"/>
          <p:nvPr/>
        </p:nvSpPr>
        <p:spPr>
          <a:xfrm>
            <a:off x="228600" y="14160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err="1"/>
              <a:t>Menghargai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orang yang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temui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memandang</a:t>
            </a:r>
            <a:r>
              <a:rPr lang="en-US" sz="1600" dirty="0"/>
              <a:t> </a:t>
            </a:r>
            <a:r>
              <a:rPr lang="en-US" sz="1600" dirty="0" err="1"/>
              <a:t>perbedaan</a:t>
            </a:r>
            <a:r>
              <a:rPr lang="en-US" sz="1600" dirty="0"/>
              <a:t> yang </a:t>
            </a:r>
            <a:r>
              <a:rPr lang="en-US" sz="1600" dirty="0" err="1"/>
              <a:t>dimiliki</a:t>
            </a:r>
            <a:r>
              <a:rPr lang="en-US" sz="16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07D171-3C45-4525-812A-94C106347CFC}"/>
              </a:ext>
            </a:extLst>
          </p:cNvPr>
          <p:cNvSpPr txBox="1"/>
          <p:nvPr/>
        </p:nvSpPr>
        <p:spPr>
          <a:xfrm>
            <a:off x="228600" y="19742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err="1"/>
              <a:t>Menghormati</a:t>
            </a:r>
            <a:r>
              <a:rPr lang="en-US" sz="1600" dirty="0"/>
              <a:t> orang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tua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berperilaku</a:t>
            </a:r>
            <a:r>
              <a:rPr lang="en-US" sz="1600" dirty="0"/>
              <a:t> </a:t>
            </a:r>
            <a:r>
              <a:rPr lang="en-US" sz="1600" dirty="0" err="1"/>
              <a:t>sopan</a:t>
            </a:r>
            <a:r>
              <a:rPr lang="en-US" sz="1600" dirty="0"/>
              <a:t> dan </a:t>
            </a:r>
            <a:r>
              <a:rPr lang="en-US" sz="1600" dirty="0" err="1"/>
              <a:t>santun</a:t>
            </a:r>
            <a:r>
              <a:rPr lang="en-US" sz="16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A50322-BEFD-4A35-B88C-08D8DEBCAAB7}"/>
              </a:ext>
            </a:extLst>
          </p:cNvPr>
          <p:cNvSpPr txBox="1"/>
          <p:nvPr/>
        </p:nvSpPr>
        <p:spPr>
          <a:xfrm>
            <a:off x="228600" y="2520375"/>
            <a:ext cx="4572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err="1"/>
              <a:t>Menolong</a:t>
            </a:r>
            <a:r>
              <a:rPr lang="en-US" sz="1600" dirty="0"/>
              <a:t> orang lain yang </a:t>
            </a:r>
            <a:r>
              <a:rPr lang="en-US" sz="1600" dirty="0" err="1"/>
              <a:t>kesusahan</a:t>
            </a:r>
            <a:r>
              <a:rPr lang="en-US" sz="1600" dirty="0"/>
              <a:t>,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sumbangan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korban </a:t>
            </a:r>
            <a:r>
              <a:rPr lang="en-US" sz="1600" dirty="0" err="1"/>
              <a:t>bencana</a:t>
            </a:r>
            <a:r>
              <a:rPr lang="en-US" sz="16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75C7E49-DF7E-4AA4-A9FD-5A86D5198E75}"/>
              </a:ext>
            </a:extLst>
          </p:cNvPr>
          <p:cNvSpPr txBox="1"/>
          <p:nvPr/>
        </p:nvSpPr>
        <p:spPr>
          <a:xfrm>
            <a:off x="228600" y="30664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err="1"/>
              <a:t>Mengantre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tertib</a:t>
            </a:r>
            <a:r>
              <a:rPr lang="en-US" sz="1600" dirty="0"/>
              <a:t>,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toilet </a:t>
            </a:r>
            <a:r>
              <a:rPr lang="en-US" sz="1600" dirty="0" err="1"/>
              <a:t>umum</a:t>
            </a:r>
            <a:r>
              <a:rPr lang="en-US" sz="16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591DFE6-8F95-42FD-A5D5-5ECDC33A5363}"/>
              </a:ext>
            </a:extLst>
          </p:cNvPr>
          <p:cNvSpPr txBox="1"/>
          <p:nvPr/>
        </p:nvSpPr>
        <p:spPr>
          <a:xfrm>
            <a:off x="5072221" y="4029730"/>
            <a:ext cx="3995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Mengantre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dengan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tertib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merupakan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salah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satu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penerapan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sila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kedua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dalam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kehidupan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sehari-hari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26" name="Picture 2" descr="D:\Endah\Buku Kurikulum 2021\ESPS\ESPS PPKN 5\Editor\4ceea5fb-2e56-4291-8728-7f9d8c86fc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46" y="1289050"/>
            <a:ext cx="3449783" cy="230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55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5" grpId="0"/>
      <p:bldP spid="6" grpId="0"/>
      <p:bldP spid="7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C42ABF-BB68-41C4-8D92-BB314E3173E7}"/>
              </a:ext>
            </a:extLst>
          </p:cNvPr>
          <p:cNvSpPr txBox="1"/>
          <p:nvPr/>
        </p:nvSpPr>
        <p:spPr>
          <a:xfrm>
            <a:off x="304800" y="361950"/>
            <a:ext cx="483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b="1" dirty="0" err="1">
                <a:solidFill>
                  <a:srgbClr val="6161FF"/>
                </a:solidFill>
              </a:rPr>
              <a:t>sila</a:t>
            </a:r>
            <a:r>
              <a:rPr lang="en-US" b="1" dirty="0">
                <a:solidFill>
                  <a:srgbClr val="6161FF"/>
                </a:solidFill>
              </a:rPr>
              <a:t> </a:t>
            </a:r>
            <a:r>
              <a:rPr lang="en-US" b="1" dirty="0" err="1">
                <a:solidFill>
                  <a:srgbClr val="6161FF"/>
                </a:solidFill>
              </a:rPr>
              <a:t>ketiga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46C02D8-0F18-4AA6-82F3-7CF4BD0C8FAA}"/>
              </a:ext>
            </a:extLst>
          </p:cNvPr>
          <p:cNvGrpSpPr/>
          <p:nvPr/>
        </p:nvGrpSpPr>
        <p:grpSpPr>
          <a:xfrm>
            <a:off x="4356100" y="1123950"/>
            <a:ext cx="6134100" cy="3200400"/>
            <a:chOff x="4356100" y="1123950"/>
            <a:chExt cx="6134100" cy="3200400"/>
          </a:xfrm>
        </p:grpSpPr>
        <p:sp>
          <p:nvSpPr>
            <p:cNvPr id="3" name="Flowchart: Data 2">
              <a:extLst>
                <a:ext uri="{FF2B5EF4-FFF2-40B4-BE49-F238E27FC236}">
                  <a16:creationId xmlns="" xmlns:a16="http://schemas.microsoft.com/office/drawing/2014/main" id="{B415E7EF-5C13-4C25-9BA2-1F6C288E4DFC}"/>
                </a:ext>
              </a:extLst>
            </p:cNvPr>
            <p:cNvSpPr/>
            <p:nvPr/>
          </p:nvSpPr>
          <p:spPr>
            <a:xfrm>
              <a:off x="4356100" y="1123950"/>
              <a:ext cx="5981700" cy="3048000"/>
            </a:xfrm>
            <a:prstGeom prst="flowChartInputOutput">
              <a:avLst/>
            </a:prstGeom>
            <a:solidFill>
              <a:srgbClr val="ABA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ata 3">
              <a:extLst>
                <a:ext uri="{FF2B5EF4-FFF2-40B4-BE49-F238E27FC236}">
                  <a16:creationId xmlns="" xmlns:a16="http://schemas.microsoft.com/office/drawing/2014/main" id="{345D8898-838C-4762-A78C-4F5107226DF7}"/>
                </a:ext>
              </a:extLst>
            </p:cNvPr>
            <p:cNvSpPr/>
            <p:nvPr/>
          </p:nvSpPr>
          <p:spPr>
            <a:xfrm>
              <a:off x="4508500" y="1276350"/>
              <a:ext cx="5981700" cy="3048000"/>
            </a:xfrm>
            <a:prstGeom prst="flowChartInputOutput">
              <a:avLst/>
            </a:prstGeom>
            <a:noFill/>
            <a:ln>
              <a:solidFill>
                <a:srgbClr val="616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574E086-8CC8-45D9-8E10-85CC7BA26490}"/>
              </a:ext>
            </a:extLst>
          </p:cNvPr>
          <p:cNvGrpSpPr/>
          <p:nvPr/>
        </p:nvGrpSpPr>
        <p:grpSpPr>
          <a:xfrm>
            <a:off x="381000" y="1008281"/>
            <a:ext cx="3454399" cy="3087469"/>
            <a:chOff x="381000" y="895350"/>
            <a:chExt cx="3454399" cy="3087469"/>
          </a:xfrm>
        </p:grpSpPr>
        <p:sp>
          <p:nvSpPr>
            <p:cNvPr id="13" name="Diamond 12">
              <a:extLst>
                <a:ext uri="{FF2B5EF4-FFF2-40B4-BE49-F238E27FC236}">
                  <a16:creationId xmlns="" xmlns:a16="http://schemas.microsoft.com/office/drawing/2014/main" id="{C625FE19-4D18-4478-B614-FD9446182A13}"/>
                </a:ext>
              </a:extLst>
            </p:cNvPr>
            <p:cNvSpPr/>
            <p:nvPr/>
          </p:nvSpPr>
          <p:spPr>
            <a:xfrm>
              <a:off x="381000" y="895350"/>
              <a:ext cx="3454399" cy="3087469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6152819-BA07-4D88-9712-60258A0C1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1123950"/>
              <a:ext cx="2867888" cy="261483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695F01A-84ED-4A62-A068-CAC73C125B7B}"/>
                </a:ext>
              </a:extLst>
            </p:cNvPr>
            <p:cNvSpPr txBox="1"/>
            <p:nvPr/>
          </p:nvSpPr>
          <p:spPr>
            <a:xfrm rot="19090274">
              <a:off x="381000" y="1573431"/>
              <a:ext cx="18437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www.shutterstock.com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93C4E4B-2496-48E6-8DD2-21D6B5ECC1C7}"/>
              </a:ext>
            </a:extLst>
          </p:cNvPr>
          <p:cNvSpPr txBox="1"/>
          <p:nvPr/>
        </p:nvSpPr>
        <p:spPr>
          <a:xfrm>
            <a:off x="2164211" y="3863320"/>
            <a:ext cx="1843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2929FF"/>
                </a:solidFill>
              </a:rPr>
              <a:t>Tidak</a:t>
            </a:r>
            <a:r>
              <a:rPr lang="en-US" sz="1400" dirty="0">
                <a:solidFill>
                  <a:srgbClr val="2929FF"/>
                </a:solidFill>
              </a:rPr>
              <a:t> </a:t>
            </a:r>
            <a:r>
              <a:rPr lang="en-US" sz="1400" dirty="0" err="1">
                <a:solidFill>
                  <a:srgbClr val="2929FF"/>
                </a:solidFill>
              </a:rPr>
              <a:t>membeda-bedakan</a:t>
            </a:r>
            <a:r>
              <a:rPr lang="en-US" sz="1400" dirty="0">
                <a:solidFill>
                  <a:srgbClr val="2929FF"/>
                </a:solidFill>
              </a:rPr>
              <a:t> </a:t>
            </a:r>
            <a:r>
              <a:rPr lang="en-US" sz="1400" dirty="0" err="1">
                <a:solidFill>
                  <a:srgbClr val="2929FF"/>
                </a:solidFill>
              </a:rPr>
              <a:t>teman</a:t>
            </a:r>
            <a:r>
              <a:rPr lang="en-US" sz="1400" dirty="0">
                <a:solidFill>
                  <a:srgbClr val="2929FF"/>
                </a:solidFill>
              </a:rPr>
              <a:t> </a:t>
            </a:r>
            <a:r>
              <a:rPr lang="en-US" sz="1400" dirty="0" err="1">
                <a:solidFill>
                  <a:srgbClr val="2929FF"/>
                </a:solidFill>
              </a:rPr>
              <a:t>saat</a:t>
            </a:r>
            <a:r>
              <a:rPr lang="en-US" sz="1400" dirty="0">
                <a:solidFill>
                  <a:srgbClr val="2929FF"/>
                </a:solidFill>
              </a:rPr>
              <a:t> </a:t>
            </a:r>
            <a:r>
              <a:rPr lang="en-US" sz="1400" dirty="0" err="1">
                <a:solidFill>
                  <a:srgbClr val="2929FF"/>
                </a:solidFill>
              </a:rPr>
              <a:t>bermain</a:t>
            </a:r>
            <a:r>
              <a:rPr lang="en-US" sz="1400" dirty="0">
                <a:solidFill>
                  <a:srgbClr val="2929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6FBE48-B002-4839-A420-CE08388ECB79}"/>
              </a:ext>
            </a:extLst>
          </p:cNvPr>
          <p:cNvSpPr txBox="1"/>
          <p:nvPr/>
        </p:nvSpPr>
        <p:spPr>
          <a:xfrm>
            <a:off x="5791200" y="139065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29FF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Bergaul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orang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rukun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memandang</a:t>
            </a:r>
            <a:r>
              <a:rPr lang="en-US" sz="1600" dirty="0"/>
              <a:t> </a:t>
            </a:r>
            <a:r>
              <a:rPr lang="en-US" sz="1600" dirty="0" err="1"/>
              <a:t>perbedaan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327CB5E-25E9-4723-8013-B9E6364D5C03}"/>
              </a:ext>
            </a:extLst>
          </p:cNvPr>
          <p:cNvSpPr txBox="1"/>
          <p:nvPr/>
        </p:nvSpPr>
        <p:spPr>
          <a:xfrm>
            <a:off x="5486400" y="216535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29FF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negeri demi </a:t>
            </a:r>
            <a:r>
              <a:rPr lang="en-US" sz="1600" dirty="0" err="1"/>
              <a:t>memajukan</a:t>
            </a:r>
            <a:r>
              <a:rPr lang="en-US" sz="1600" dirty="0"/>
              <a:t> </a:t>
            </a:r>
            <a:r>
              <a:rPr lang="en-US" sz="1600" dirty="0" err="1"/>
              <a:t>pengusaha</a:t>
            </a:r>
            <a:r>
              <a:rPr lang="en-US" sz="1600" dirty="0"/>
              <a:t> </a:t>
            </a:r>
            <a:r>
              <a:rPr lang="en-US" sz="1600" dirty="0" err="1"/>
              <a:t>lokal</a:t>
            </a:r>
            <a:r>
              <a:rPr lang="en-US" sz="16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DB7EF08-F7A1-4AB3-BDF4-E1ED3DBBA79B}"/>
              </a:ext>
            </a:extLst>
          </p:cNvPr>
          <p:cNvSpPr txBox="1"/>
          <p:nvPr/>
        </p:nvSpPr>
        <p:spPr>
          <a:xfrm>
            <a:off x="5029200" y="326475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29FF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Bangga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kebudayaan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 Indonesia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mempelajari</a:t>
            </a:r>
            <a:r>
              <a:rPr lang="en-US" sz="1600" dirty="0"/>
              <a:t> dan </a:t>
            </a:r>
            <a:r>
              <a:rPr lang="en-US" sz="1600" dirty="0" err="1"/>
              <a:t>melestarikannya</a:t>
            </a:r>
            <a:r>
              <a:rPr lang="en-US" sz="16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E84245C-F679-48C6-920C-2FDFDDB43D9B}"/>
              </a:ext>
            </a:extLst>
          </p:cNvPr>
          <p:cNvSpPr txBox="1"/>
          <p:nvPr/>
        </p:nvSpPr>
        <p:spPr>
          <a:xfrm>
            <a:off x="5257800" y="271087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29FF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Siap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bela</a:t>
            </a:r>
            <a:r>
              <a:rPr lang="en-US" sz="1600" dirty="0"/>
              <a:t> negara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diperlukan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81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C2DCD9-6011-4584-8E51-25ECE69199DA}"/>
              </a:ext>
            </a:extLst>
          </p:cNvPr>
          <p:cNvSpPr txBox="1"/>
          <p:nvPr/>
        </p:nvSpPr>
        <p:spPr>
          <a:xfrm>
            <a:off x="304800" y="361950"/>
            <a:ext cx="483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b="1" dirty="0" err="1">
                <a:solidFill>
                  <a:srgbClr val="239592"/>
                </a:solidFill>
              </a:rPr>
              <a:t>sila</a:t>
            </a:r>
            <a:r>
              <a:rPr lang="en-US" b="1" dirty="0">
                <a:solidFill>
                  <a:srgbClr val="239592"/>
                </a:solidFill>
              </a:rPr>
              <a:t> </a:t>
            </a:r>
            <a:r>
              <a:rPr lang="en-US" b="1" dirty="0" err="1">
                <a:solidFill>
                  <a:srgbClr val="239592"/>
                </a:solidFill>
              </a:rPr>
              <a:t>keempat</a:t>
            </a:r>
            <a:r>
              <a:rPr lang="en-US" dirty="0">
                <a:solidFill>
                  <a:srgbClr val="239592"/>
                </a:solidFill>
              </a:rPr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D10CBC7-05CE-4ACD-817A-C010C06C13A5}"/>
              </a:ext>
            </a:extLst>
          </p:cNvPr>
          <p:cNvGrpSpPr/>
          <p:nvPr/>
        </p:nvGrpSpPr>
        <p:grpSpPr>
          <a:xfrm>
            <a:off x="0" y="1008281"/>
            <a:ext cx="5257800" cy="3239869"/>
            <a:chOff x="0" y="1008281"/>
            <a:chExt cx="5257800" cy="3239869"/>
          </a:xfrm>
        </p:grpSpPr>
        <p:sp>
          <p:nvSpPr>
            <p:cNvPr id="3" name="Flowchart: Manual Input 2">
              <a:extLst>
                <a:ext uri="{FF2B5EF4-FFF2-40B4-BE49-F238E27FC236}">
                  <a16:creationId xmlns="" xmlns:a16="http://schemas.microsoft.com/office/drawing/2014/main" id="{48E752CF-1E9C-4B6A-BF24-18895115E3B7}"/>
                </a:ext>
              </a:extLst>
            </p:cNvPr>
            <p:cNvSpPr/>
            <p:nvPr/>
          </p:nvSpPr>
          <p:spPr>
            <a:xfrm>
              <a:off x="0" y="1160681"/>
              <a:ext cx="5130800" cy="3087469"/>
            </a:xfrm>
            <a:prstGeom prst="flowChartManualInput">
              <a:avLst/>
            </a:prstGeom>
            <a:solidFill>
              <a:srgbClr val="6DD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Manual Input 3">
              <a:extLst>
                <a:ext uri="{FF2B5EF4-FFF2-40B4-BE49-F238E27FC236}">
                  <a16:creationId xmlns="" xmlns:a16="http://schemas.microsoft.com/office/drawing/2014/main" id="{0A2374F7-C743-42B1-B62D-977EAC39EC2D}"/>
                </a:ext>
              </a:extLst>
            </p:cNvPr>
            <p:cNvSpPr/>
            <p:nvPr/>
          </p:nvSpPr>
          <p:spPr>
            <a:xfrm>
              <a:off x="127000" y="1008281"/>
              <a:ext cx="5130800" cy="3087469"/>
            </a:xfrm>
            <a:prstGeom prst="flowChartManualInput">
              <a:avLst/>
            </a:prstGeom>
            <a:noFill/>
            <a:ln>
              <a:solidFill>
                <a:srgbClr val="2395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4F6F03-1824-4147-8CF9-6761F03481F4}"/>
              </a:ext>
            </a:extLst>
          </p:cNvPr>
          <p:cNvSpPr txBox="1"/>
          <p:nvPr/>
        </p:nvSpPr>
        <p:spPr>
          <a:xfrm>
            <a:off x="228600" y="1783775"/>
            <a:ext cx="482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F8583"/>
              </a:buClr>
              <a:buFont typeface="Wingdings" panose="05000000000000000000" pitchFamily="2" charset="2"/>
              <a:buChar char="§"/>
            </a:pPr>
            <a:r>
              <a:rPr lang="en-US" sz="1600" dirty="0" err="1"/>
              <a:t>Membiasakan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bermusyawarah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menyelesaikan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537B1A-0456-42F0-A7DC-66CCDE19D50C}"/>
              </a:ext>
            </a:extLst>
          </p:cNvPr>
          <p:cNvSpPr txBox="1"/>
          <p:nvPr/>
        </p:nvSpPr>
        <p:spPr>
          <a:xfrm>
            <a:off x="228600" y="2342000"/>
            <a:ext cx="482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F8583"/>
              </a:buClr>
              <a:buFont typeface="Wingdings" panose="05000000000000000000" pitchFamily="2" charset="2"/>
              <a:buChar char="§"/>
            </a:pPr>
            <a:r>
              <a:rPr lang="en-US" sz="1600" dirty="0" err="1"/>
              <a:t>Menyampaikan</a:t>
            </a:r>
            <a:r>
              <a:rPr lang="en-US" sz="1600" dirty="0"/>
              <a:t> </a:t>
            </a:r>
            <a:r>
              <a:rPr lang="en-US" sz="1600" dirty="0" err="1"/>
              <a:t>pendapat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musyawarah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yang </a:t>
            </a:r>
            <a:r>
              <a:rPr lang="en-US" sz="1600" dirty="0" err="1"/>
              <a:t>santun</a:t>
            </a:r>
            <a:r>
              <a:rPr lang="en-US" sz="16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C19223-6E3D-4FB5-BBFF-CE2B13DA03E1}"/>
              </a:ext>
            </a:extLst>
          </p:cNvPr>
          <p:cNvSpPr txBox="1"/>
          <p:nvPr/>
        </p:nvSpPr>
        <p:spPr>
          <a:xfrm>
            <a:off x="228600" y="2888100"/>
            <a:ext cx="482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F8583"/>
              </a:buClr>
              <a:buFont typeface="Wingdings" panose="05000000000000000000" pitchFamily="2" charset="2"/>
              <a:buChar char="§"/>
            </a:pPr>
            <a:r>
              <a:rPr lang="en-US" sz="1600" dirty="0" err="1"/>
              <a:t>Mendengarkan</a:t>
            </a:r>
            <a:r>
              <a:rPr lang="en-US" sz="1600" dirty="0"/>
              <a:t> </a:t>
            </a:r>
            <a:r>
              <a:rPr lang="en-US" sz="1600" dirty="0" err="1"/>
              <a:t>pendapat</a:t>
            </a:r>
            <a:r>
              <a:rPr lang="en-US" sz="1600" dirty="0"/>
              <a:t> orang lain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mengikuti</a:t>
            </a:r>
            <a:r>
              <a:rPr lang="en-US" sz="1600" dirty="0"/>
              <a:t> </a:t>
            </a:r>
            <a:r>
              <a:rPr lang="en-US" sz="1600" dirty="0" err="1"/>
              <a:t>musyawarah</a:t>
            </a:r>
            <a:r>
              <a:rPr lang="en-US" sz="16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8F4F73-A6B4-495D-84ED-B11BCF3FFBDD}"/>
              </a:ext>
            </a:extLst>
          </p:cNvPr>
          <p:cNvSpPr txBox="1"/>
          <p:nvPr/>
        </p:nvSpPr>
        <p:spPr>
          <a:xfrm>
            <a:off x="228600" y="3434775"/>
            <a:ext cx="482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F8583"/>
              </a:buClr>
              <a:buFont typeface="Wingdings" panose="05000000000000000000" pitchFamily="2" charset="2"/>
              <a:buChar char="§"/>
            </a:pPr>
            <a:r>
              <a:rPr lang="en-US" sz="1600" dirty="0" err="1"/>
              <a:t>Menghormati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musyawarah</a:t>
            </a:r>
            <a:r>
              <a:rPr lang="en-US" sz="1600" dirty="0"/>
              <a:t> yang </a:t>
            </a:r>
            <a:r>
              <a:rPr lang="en-US" sz="1600" dirty="0" err="1"/>
              <a:t>diikuti</a:t>
            </a:r>
            <a:r>
              <a:rPr lang="en-US" sz="16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8F6972-96AA-40F6-93F9-F21ABE559E84}"/>
              </a:ext>
            </a:extLst>
          </p:cNvPr>
          <p:cNvSpPr txBox="1"/>
          <p:nvPr/>
        </p:nvSpPr>
        <p:spPr>
          <a:xfrm>
            <a:off x="5181600" y="3943350"/>
            <a:ext cx="3995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239592"/>
                </a:solidFill>
              </a:rPr>
              <a:t>Musyawarah</a:t>
            </a:r>
            <a:r>
              <a:rPr lang="en-US" sz="1400" dirty="0">
                <a:solidFill>
                  <a:srgbClr val="239592"/>
                </a:solidFill>
              </a:rPr>
              <a:t> </a:t>
            </a:r>
            <a:r>
              <a:rPr lang="en-US" sz="1400" dirty="0" err="1">
                <a:solidFill>
                  <a:srgbClr val="239592"/>
                </a:solidFill>
              </a:rPr>
              <a:t>merupakan</a:t>
            </a:r>
            <a:r>
              <a:rPr lang="en-US" sz="1400" dirty="0">
                <a:solidFill>
                  <a:srgbClr val="239592"/>
                </a:solidFill>
              </a:rPr>
              <a:t> </a:t>
            </a:r>
            <a:r>
              <a:rPr lang="en-US" sz="1400" dirty="0" err="1">
                <a:solidFill>
                  <a:srgbClr val="239592"/>
                </a:solidFill>
              </a:rPr>
              <a:t>tradisi</a:t>
            </a:r>
            <a:r>
              <a:rPr lang="en-US" sz="1400" dirty="0">
                <a:solidFill>
                  <a:srgbClr val="239592"/>
                </a:solidFill>
              </a:rPr>
              <a:t> </a:t>
            </a:r>
            <a:r>
              <a:rPr lang="en-US" sz="1400" dirty="0" err="1">
                <a:solidFill>
                  <a:srgbClr val="239592"/>
                </a:solidFill>
              </a:rPr>
              <a:t>masyarakat</a:t>
            </a:r>
            <a:r>
              <a:rPr lang="en-US" sz="1400" dirty="0">
                <a:solidFill>
                  <a:srgbClr val="239592"/>
                </a:solidFill>
              </a:rPr>
              <a:t> Indonesia yang </a:t>
            </a:r>
            <a:r>
              <a:rPr lang="en-US" sz="1400" dirty="0" err="1">
                <a:solidFill>
                  <a:srgbClr val="239592"/>
                </a:solidFill>
              </a:rPr>
              <a:t>sudah</a:t>
            </a:r>
            <a:r>
              <a:rPr lang="en-US" sz="1400" dirty="0">
                <a:solidFill>
                  <a:srgbClr val="239592"/>
                </a:solidFill>
              </a:rPr>
              <a:t> </a:t>
            </a:r>
            <a:r>
              <a:rPr lang="en-US" sz="1400" dirty="0" err="1">
                <a:solidFill>
                  <a:srgbClr val="239592"/>
                </a:solidFill>
              </a:rPr>
              <a:t>ada</a:t>
            </a:r>
            <a:r>
              <a:rPr lang="en-US" sz="1400" dirty="0">
                <a:solidFill>
                  <a:srgbClr val="239592"/>
                </a:solidFill>
              </a:rPr>
              <a:t> </a:t>
            </a:r>
            <a:r>
              <a:rPr lang="en-US" sz="1400" dirty="0" err="1">
                <a:solidFill>
                  <a:srgbClr val="239592"/>
                </a:solidFill>
              </a:rPr>
              <a:t>sejak</a:t>
            </a:r>
            <a:r>
              <a:rPr lang="en-US" sz="1400" dirty="0">
                <a:solidFill>
                  <a:srgbClr val="239592"/>
                </a:solidFill>
              </a:rPr>
              <a:t> </a:t>
            </a:r>
            <a:r>
              <a:rPr lang="en-US" sz="1400" dirty="0" err="1">
                <a:solidFill>
                  <a:srgbClr val="239592"/>
                </a:solidFill>
              </a:rPr>
              <a:t>dulu</a:t>
            </a:r>
            <a:r>
              <a:rPr lang="en-US" sz="1400" dirty="0">
                <a:solidFill>
                  <a:srgbClr val="239592"/>
                </a:solidFill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461CD9A-06AB-458E-AA24-344E18B9D355}"/>
              </a:ext>
            </a:extLst>
          </p:cNvPr>
          <p:cNvGrpSpPr/>
          <p:nvPr/>
        </p:nvGrpSpPr>
        <p:grpSpPr>
          <a:xfrm>
            <a:off x="5088810" y="1145722"/>
            <a:ext cx="4359990" cy="2730885"/>
            <a:chOff x="5088810" y="1178378"/>
            <a:chExt cx="4266986" cy="2630193"/>
          </a:xfrm>
          <a:effectLst/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94B0DC95-EC2D-4B54-97F0-65C838E1F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45"/>
            <a:stretch/>
          </p:blipFill>
          <p:spPr>
            <a:xfrm>
              <a:off x="5088810" y="1178378"/>
              <a:ext cx="4266986" cy="2630193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256E2FC-8F43-466B-9A26-B7612262C14C}"/>
                </a:ext>
              </a:extLst>
            </p:cNvPr>
            <p:cNvSpPr txBox="1"/>
            <p:nvPr/>
          </p:nvSpPr>
          <p:spPr>
            <a:xfrm>
              <a:off x="6995423" y="3562350"/>
              <a:ext cx="23009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Sumber:</a:t>
              </a:r>
              <a:r>
                <a:rPr lang="en-US" sz="1000" i="1" dirty="0">
                  <a:solidFill>
                    <a:schemeClr val="bg1"/>
                  </a:solidFill>
                </a:rPr>
                <a:t> www.commons.wikimedia.org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9622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5CFD4E9-1369-4627-8976-65B746D849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8" y="1073950"/>
            <a:ext cx="4185252" cy="2793200"/>
          </a:xfrm>
          <a:prstGeom prst="roundRect">
            <a:avLst>
              <a:gd name="adj" fmla="val 1227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22FDCB7-6665-46EB-AA32-C6F8F00F457F}"/>
              </a:ext>
            </a:extLst>
          </p:cNvPr>
          <p:cNvSpPr txBox="1"/>
          <p:nvPr/>
        </p:nvSpPr>
        <p:spPr>
          <a:xfrm>
            <a:off x="304800" y="361950"/>
            <a:ext cx="483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3333"/>
                </a:solidFill>
              </a:rPr>
              <a:t>sila</a:t>
            </a:r>
            <a:r>
              <a:rPr lang="en-US" b="1" dirty="0">
                <a:solidFill>
                  <a:srgbClr val="FF3333"/>
                </a:solidFill>
              </a:rPr>
              <a:t> </a:t>
            </a:r>
            <a:r>
              <a:rPr lang="en-US" b="1" dirty="0" err="1">
                <a:solidFill>
                  <a:srgbClr val="FF3333"/>
                </a:solidFill>
              </a:rPr>
              <a:t>kelima</a:t>
            </a:r>
            <a:r>
              <a:rPr lang="en-US" dirty="0">
                <a:solidFill>
                  <a:srgbClr val="FF3333"/>
                </a:solidFill>
              </a:rPr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7B409EF-9647-4D40-A0BC-0DFF8DB157F1}"/>
              </a:ext>
            </a:extLst>
          </p:cNvPr>
          <p:cNvGrpSpPr/>
          <p:nvPr/>
        </p:nvGrpSpPr>
        <p:grpSpPr>
          <a:xfrm>
            <a:off x="4419600" y="989965"/>
            <a:ext cx="5937250" cy="3410586"/>
            <a:chOff x="4197350" y="989965"/>
            <a:chExt cx="6159500" cy="3410586"/>
          </a:xfrm>
        </p:grpSpPr>
        <p:sp>
          <p:nvSpPr>
            <p:cNvPr id="3" name="Pentagon 2">
              <a:extLst>
                <a:ext uri="{FF2B5EF4-FFF2-40B4-BE49-F238E27FC236}">
                  <a16:creationId xmlns="" xmlns:a16="http://schemas.microsoft.com/office/drawing/2014/main" id="{25B40461-EDA1-43DE-9E89-ECA75FC4B649}"/>
                </a:ext>
              </a:extLst>
            </p:cNvPr>
            <p:cNvSpPr/>
            <p:nvPr/>
          </p:nvSpPr>
          <p:spPr>
            <a:xfrm>
              <a:off x="4267200" y="989965"/>
              <a:ext cx="6019800" cy="3258186"/>
            </a:xfrm>
            <a:prstGeom prst="pentagon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entagon 3">
              <a:extLst>
                <a:ext uri="{FF2B5EF4-FFF2-40B4-BE49-F238E27FC236}">
                  <a16:creationId xmlns="" xmlns:a16="http://schemas.microsoft.com/office/drawing/2014/main" id="{989F22FE-9FA6-4DB1-825B-AF2EABB1ABE0}"/>
                </a:ext>
              </a:extLst>
            </p:cNvPr>
            <p:cNvSpPr/>
            <p:nvPr/>
          </p:nvSpPr>
          <p:spPr>
            <a:xfrm>
              <a:off x="4197350" y="1142365"/>
              <a:ext cx="6159500" cy="3258186"/>
            </a:xfrm>
            <a:prstGeom prst="pentagon">
              <a:avLst/>
            </a:prstGeom>
            <a:noFill/>
            <a:ln>
              <a:solidFill>
                <a:srgbClr val="FF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0F4270-DF7F-49CC-B1A1-3298333B252D}"/>
              </a:ext>
            </a:extLst>
          </p:cNvPr>
          <p:cNvSpPr txBox="1"/>
          <p:nvPr/>
        </p:nvSpPr>
        <p:spPr>
          <a:xfrm>
            <a:off x="5334000" y="3675281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Bersikap</a:t>
            </a:r>
            <a:r>
              <a:rPr lang="en-US" sz="1600" dirty="0"/>
              <a:t> </a:t>
            </a:r>
            <a:r>
              <a:rPr lang="en-US" sz="1600" dirty="0" err="1"/>
              <a:t>adil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sesama</a:t>
            </a:r>
            <a:r>
              <a:rPr lang="en-US" sz="16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05816C-7B37-4413-9972-9F2759F90C8C}"/>
              </a:ext>
            </a:extLst>
          </p:cNvPr>
          <p:cNvSpPr txBox="1"/>
          <p:nvPr/>
        </p:nvSpPr>
        <p:spPr>
          <a:xfrm>
            <a:off x="5029200" y="2151281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Membiasakan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hemat</a:t>
            </a:r>
            <a:r>
              <a:rPr lang="en-US" sz="1600" dirty="0"/>
              <a:t> dan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bermewah-mewahan</a:t>
            </a:r>
            <a:r>
              <a:rPr lang="en-US" sz="16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08022C-6E9E-4BAD-A255-C72ACA46E728}"/>
              </a:ext>
            </a:extLst>
          </p:cNvPr>
          <p:cNvSpPr txBox="1"/>
          <p:nvPr/>
        </p:nvSpPr>
        <p:spPr>
          <a:xfrm>
            <a:off x="5029200" y="2760881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Menghindari</a:t>
            </a:r>
            <a:r>
              <a:rPr lang="en-US" sz="1600" dirty="0"/>
              <a:t> </a:t>
            </a:r>
            <a:r>
              <a:rPr lang="en-US" sz="1600" dirty="0" err="1"/>
              <a:t>perilaku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merugikan</a:t>
            </a:r>
            <a:r>
              <a:rPr lang="en-US" sz="1600" dirty="0"/>
              <a:t> orang lain.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16B7F0D-F17B-43A9-AE6B-6A7DB1D4B572}"/>
              </a:ext>
            </a:extLst>
          </p:cNvPr>
          <p:cNvSpPr txBox="1"/>
          <p:nvPr/>
        </p:nvSpPr>
        <p:spPr>
          <a:xfrm>
            <a:off x="5334000" y="3336727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Menghargai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karya</a:t>
            </a:r>
            <a:r>
              <a:rPr lang="en-US" sz="1600" dirty="0"/>
              <a:t> orang lain.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46D80E-BE13-4619-86F4-7F5CE8321F9A}"/>
              </a:ext>
            </a:extLst>
          </p:cNvPr>
          <p:cNvSpPr txBox="1"/>
          <p:nvPr/>
        </p:nvSpPr>
        <p:spPr>
          <a:xfrm>
            <a:off x="5803900" y="180975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Suka</a:t>
            </a:r>
            <a:r>
              <a:rPr lang="en-US" sz="1600" dirty="0"/>
              <a:t> </a:t>
            </a:r>
            <a:r>
              <a:rPr lang="en-US" sz="1600" dirty="0" err="1"/>
              <a:t>bekerja</a:t>
            </a:r>
            <a:r>
              <a:rPr lang="en-US" sz="1600" dirty="0"/>
              <a:t> </a:t>
            </a:r>
            <a:r>
              <a:rPr lang="en-US" sz="1600" dirty="0" err="1"/>
              <a:t>keras</a:t>
            </a:r>
            <a:r>
              <a:rPr lang="en-US" sz="16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0F01115-CA4F-4F59-8465-9A48D54EAD1E}"/>
              </a:ext>
            </a:extLst>
          </p:cNvPr>
          <p:cNvSpPr txBox="1"/>
          <p:nvPr/>
        </p:nvSpPr>
        <p:spPr>
          <a:xfrm>
            <a:off x="866775" y="3939351"/>
            <a:ext cx="324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Bekerja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keras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dengan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giat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belajar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untuk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meraih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cita-cita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29A7556-39E1-462D-A30E-7C6A2FBF2AF0}"/>
              </a:ext>
            </a:extLst>
          </p:cNvPr>
          <p:cNvSpPr txBox="1"/>
          <p:nvPr/>
        </p:nvSpPr>
        <p:spPr>
          <a:xfrm>
            <a:off x="2819400" y="3633274"/>
            <a:ext cx="1665330" cy="255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Sumber:</a:t>
            </a:r>
            <a:r>
              <a:rPr lang="en-US" sz="1000" i="1" dirty="0">
                <a:solidFill>
                  <a:schemeClr val="bg1"/>
                </a:solidFill>
              </a:rPr>
              <a:t> 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10218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6A3E394-25C8-4422-9312-0E8FC5A4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3810000" y="971550"/>
            <a:ext cx="4953000" cy="37147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9FABFAD-662A-414E-837D-A046DB774307}"/>
              </a:ext>
            </a:extLst>
          </p:cNvPr>
          <p:cNvGrpSpPr/>
          <p:nvPr/>
        </p:nvGrpSpPr>
        <p:grpSpPr>
          <a:xfrm>
            <a:off x="76200" y="107950"/>
            <a:ext cx="5825610" cy="830997"/>
            <a:chOff x="76200" y="107950"/>
            <a:chExt cx="5825610" cy="830997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08058B17-5542-4C99-B1EC-2E3F4B60B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107950"/>
              <a:ext cx="5825610" cy="83099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3AE5B0-4408-4907-9555-874BA715F63D}"/>
                </a:ext>
              </a:extLst>
            </p:cNvPr>
            <p:cNvSpPr txBox="1"/>
            <p:nvPr/>
          </p:nvSpPr>
          <p:spPr>
            <a:xfrm>
              <a:off x="266699" y="234950"/>
              <a:ext cx="5295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C. </a:t>
              </a:r>
              <a:r>
                <a:rPr lang="en-US" sz="2400" b="1" dirty="0" err="1"/>
                <a:t>Tradisi</a:t>
              </a:r>
              <a:r>
                <a:rPr lang="en-US" sz="2400" b="1" dirty="0"/>
                <a:t> Gotong Royong di Indonesia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4B2005A-E88E-45CE-86A9-3A1113522804}"/>
              </a:ext>
            </a:extLst>
          </p:cNvPr>
          <p:cNvGrpSpPr/>
          <p:nvPr/>
        </p:nvGrpSpPr>
        <p:grpSpPr>
          <a:xfrm>
            <a:off x="242960" y="1438437"/>
            <a:ext cx="2162734" cy="2729721"/>
            <a:chOff x="242960" y="1438437"/>
            <a:chExt cx="2162734" cy="272972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3D219B4-8270-4078-AC80-08CC90756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4223362">
              <a:off x="-40534" y="1721931"/>
              <a:ext cx="2729721" cy="216273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ED37548-0BB8-4BCE-957A-5D22287A8D78}"/>
                </a:ext>
              </a:extLst>
            </p:cNvPr>
            <p:cNvSpPr txBox="1"/>
            <p:nvPr/>
          </p:nvSpPr>
          <p:spPr>
            <a:xfrm>
              <a:off x="676627" y="1885950"/>
              <a:ext cx="1295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C00"/>
                  </a:solidFill>
                </a:rPr>
                <a:t>Gotong royong </a:t>
              </a:r>
              <a:r>
                <a:rPr lang="en-US" sz="2000" b="1" dirty="0" err="1">
                  <a:solidFill>
                    <a:srgbClr val="FFCC00"/>
                  </a:solidFill>
                </a:rPr>
                <a:t>sesuai</a:t>
              </a:r>
              <a:r>
                <a:rPr lang="en-US" sz="2000" b="1" dirty="0">
                  <a:solidFill>
                    <a:srgbClr val="FFCC00"/>
                  </a:solidFill>
                </a:rPr>
                <a:t> </a:t>
              </a:r>
              <a:r>
                <a:rPr lang="en-US" sz="2000" b="1" dirty="0" err="1">
                  <a:solidFill>
                    <a:srgbClr val="FFCC00"/>
                  </a:solidFill>
                </a:rPr>
                <a:t>nilai</a:t>
              </a:r>
              <a:r>
                <a:rPr lang="en-US" sz="2000" b="1" dirty="0">
                  <a:solidFill>
                    <a:srgbClr val="FFCC00"/>
                  </a:solidFill>
                </a:rPr>
                <a:t> Pancasila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27C8E8-CAB7-4A1C-A21C-0B3D0FFC511E}"/>
              </a:ext>
            </a:extLst>
          </p:cNvPr>
          <p:cNvSpPr txBox="1"/>
          <p:nvPr/>
        </p:nvSpPr>
        <p:spPr>
          <a:xfrm>
            <a:off x="4025900" y="120015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Sila</a:t>
            </a:r>
            <a:r>
              <a:rPr lang="en-US" sz="1600" b="1" dirty="0"/>
              <a:t> </a:t>
            </a:r>
            <a:r>
              <a:rPr lang="en-US" sz="1600" b="1" dirty="0" err="1"/>
              <a:t>pertama</a:t>
            </a:r>
            <a:r>
              <a:rPr lang="en-US" sz="1600" b="1" dirty="0"/>
              <a:t>:</a:t>
            </a:r>
            <a:r>
              <a:rPr lang="en-US" sz="1600" dirty="0"/>
              <a:t> gotong royong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dianggap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ibadah</a:t>
            </a:r>
            <a:r>
              <a:rPr lang="en-US" sz="1600" dirty="0"/>
              <a:t> yang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ketaatan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Tuhan</a:t>
            </a:r>
            <a:r>
              <a:rPr lang="en-US" sz="1600" dirty="0"/>
              <a:t> Yang </a:t>
            </a:r>
            <a:r>
              <a:rPr lang="en-US" sz="1600" dirty="0" err="1"/>
              <a:t>Maha</a:t>
            </a:r>
            <a:r>
              <a:rPr lang="en-US" sz="1600" dirty="0"/>
              <a:t> </a:t>
            </a:r>
            <a:r>
              <a:rPr lang="en-US" sz="1600" dirty="0" err="1"/>
              <a:t>Esa</a:t>
            </a:r>
            <a:r>
              <a:rPr lang="en-US" sz="16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46C6B2-0598-4426-B337-D322F2EFEBC7}"/>
              </a:ext>
            </a:extLst>
          </p:cNvPr>
          <p:cNvSpPr txBox="1"/>
          <p:nvPr/>
        </p:nvSpPr>
        <p:spPr>
          <a:xfrm>
            <a:off x="4025900" y="202650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Sila</a:t>
            </a:r>
            <a:r>
              <a:rPr lang="en-US" sz="1600" b="1" dirty="0"/>
              <a:t> </a:t>
            </a:r>
            <a:r>
              <a:rPr lang="en-US" sz="1600" b="1" dirty="0" err="1"/>
              <a:t>kedua</a:t>
            </a:r>
            <a:r>
              <a:rPr lang="en-US" sz="1600" b="1" dirty="0"/>
              <a:t>:</a:t>
            </a:r>
            <a:r>
              <a:rPr lang="en-US" sz="1600" dirty="0"/>
              <a:t> gotong royong </a:t>
            </a:r>
            <a:r>
              <a:rPr lang="en-US" sz="1600" dirty="0" err="1"/>
              <a:t>didasari</a:t>
            </a:r>
            <a:r>
              <a:rPr lang="en-US" sz="1600" dirty="0"/>
              <a:t> oleh </a:t>
            </a:r>
            <a:r>
              <a:rPr lang="en-US" sz="1600" dirty="0" err="1"/>
              <a:t>nilai-nilai</a:t>
            </a:r>
            <a:r>
              <a:rPr lang="en-US" sz="1600" dirty="0"/>
              <a:t> </a:t>
            </a:r>
            <a:r>
              <a:rPr lang="en-US" sz="1600" dirty="0" err="1"/>
              <a:t>kemanusiaan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meringankan</a:t>
            </a:r>
            <a:r>
              <a:rPr lang="en-US" sz="1600" dirty="0"/>
              <a:t> </a:t>
            </a:r>
            <a:r>
              <a:rPr lang="en-US" sz="1600" dirty="0" err="1"/>
              <a:t>beban</a:t>
            </a:r>
            <a:r>
              <a:rPr lang="en-US" sz="1600" dirty="0"/>
              <a:t> orang lain.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15BCD4-23D1-4A76-98D9-E97E4D0D00B0}"/>
              </a:ext>
            </a:extLst>
          </p:cNvPr>
          <p:cNvSpPr txBox="1"/>
          <p:nvPr/>
        </p:nvSpPr>
        <p:spPr>
          <a:xfrm>
            <a:off x="4025900" y="26410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Sila</a:t>
            </a:r>
            <a:r>
              <a:rPr lang="en-US" sz="1600" b="1" dirty="0"/>
              <a:t> </a:t>
            </a:r>
            <a:r>
              <a:rPr lang="en-US" sz="1600" b="1" dirty="0" err="1"/>
              <a:t>ketiga</a:t>
            </a:r>
            <a:r>
              <a:rPr lang="en-US" sz="1600" b="1" dirty="0"/>
              <a:t>:</a:t>
            </a:r>
            <a:r>
              <a:rPr lang="en-US" sz="1600" dirty="0"/>
              <a:t> gotong royong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berjalan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persatuan</a:t>
            </a:r>
            <a:r>
              <a:rPr lang="en-US" sz="1600" dirty="0"/>
              <a:t> </a:t>
            </a:r>
            <a:r>
              <a:rPr lang="en-US" sz="1600" dirty="0" err="1"/>
              <a:t>warga</a:t>
            </a:r>
            <a:r>
              <a:rPr lang="en-US" sz="16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DF858E-D0EC-4F2E-8B1F-C0236392CEF4}"/>
              </a:ext>
            </a:extLst>
          </p:cNvPr>
          <p:cNvSpPr txBox="1"/>
          <p:nvPr/>
        </p:nvSpPr>
        <p:spPr>
          <a:xfrm>
            <a:off x="4025900" y="32633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Sila</a:t>
            </a:r>
            <a:r>
              <a:rPr lang="en-US" sz="1600" b="1" dirty="0"/>
              <a:t> </a:t>
            </a:r>
            <a:r>
              <a:rPr lang="en-US" sz="1600" b="1" dirty="0" err="1"/>
              <a:t>keempat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gotong royong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diadakan</a:t>
            </a:r>
            <a:r>
              <a:rPr lang="en-US" sz="1600" dirty="0"/>
              <a:t> </a:t>
            </a:r>
            <a:r>
              <a:rPr lang="en-US" sz="1600" dirty="0" err="1"/>
              <a:t>musyawarah</a:t>
            </a:r>
            <a:r>
              <a:rPr lang="en-US" sz="1600" dirty="0"/>
              <a:t> agar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berjalan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efektif</a:t>
            </a:r>
            <a:r>
              <a:rPr lang="en-US" sz="16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67C9B01-3979-471E-A593-126CCC520A07}"/>
              </a:ext>
            </a:extLst>
          </p:cNvPr>
          <p:cNvSpPr txBox="1"/>
          <p:nvPr/>
        </p:nvSpPr>
        <p:spPr>
          <a:xfrm>
            <a:off x="4025900" y="386715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Sila</a:t>
            </a:r>
            <a:r>
              <a:rPr lang="en-US" sz="1600" b="1" dirty="0"/>
              <a:t> </a:t>
            </a:r>
            <a:r>
              <a:rPr lang="en-US" sz="1600" b="1" dirty="0" err="1"/>
              <a:t>kelima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gotong royong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pembagian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adil</a:t>
            </a:r>
            <a:r>
              <a:rPr lang="en-US" sz="16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8FE8A85-CCBE-44AF-B585-0C047B34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187925" y="2705039"/>
            <a:ext cx="1622073" cy="4001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C4DC714-8F10-443E-99FE-3A727A295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209795" y="3643872"/>
            <a:ext cx="1651003" cy="6042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0A49B4A-66DD-484C-9B1A-331DC9D97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9498" y="1453574"/>
            <a:ext cx="1651002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294945-D1EC-4F67-9BF9-68C43A6C9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04" y="438151"/>
            <a:ext cx="4908461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A43E6C-EC90-46C2-B59D-59AC66867635}"/>
              </a:ext>
            </a:extLst>
          </p:cNvPr>
          <p:cNvSpPr txBox="1"/>
          <p:nvPr/>
        </p:nvSpPr>
        <p:spPr>
          <a:xfrm>
            <a:off x="1447800" y="158835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Gotong royong </a:t>
            </a:r>
            <a:r>
              <a:rPr lang="en-US" sz="1600" dirty="0" err="1">
                <a:solidFill>
                  <a:schemeClr val="bg1"/>
                </a:solidFill>
              </a:rPr>
              <a:t>memiliki</a:t>
            </a:r>
            <a:r>
              <a:rPr lang="en-US" sz="1600" dirty="0">
                <a:solidFill>
                  <a:schemeClr val="bg1"/>
                </a:solidFill>
              </a:rPr>
              <a:t> ,</a:t>
            </a:r>
            <a:r>
              <a:rPr lang="en-US" sz="1600" dirty="0" err="1">
                <a:solidFill>
                  <a:schemeClr val="bg1"/>
                </a:solidFill>
              </a:rPr>
              <a:t>nilai-nilai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positif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seperti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kebersamaan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kerukunan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kerja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sama</a:t>
            </a:r>
            <a:r>
              <a:rPr lang="en-US" sz="1600" dirty="0">
                <a:solidFill>
                  <a:schemeClr val="bg1"/>
                </a:solidFill>
              </a:rPr>
              <a:t>, dan </a:t>
            </a:r>
            <a:r>
              <a:rPr lang="en-US" sz="1600" dirty="0" err="1">
                <a:solidFill>
                  <a:schemeClr val="bg1"/>
                </a:solidFill>
              </a:rPr>
              <a:t>kekeluargaan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F42D4A3-EBD5-4E0E-8451-24995BC21DE1}"/>
              </a:ext>
            </a:extLst>
          </p:cNvPr>
          <p:cNvSpPr txBox="1"/>
          <p:nvPr/>
        </p:nvSpPr>
        <p:spPr>
          <a:xfrm>
            <a:off x="1409700" y="3188553"/>
            <a:ext cx="3763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Masyarakat yang </a:t>
            </a:r>
            <a:r>
              <a:rPr lang="en-US" sz="1600" dirty="0" err="1">
                <a:solidFill>
                  <a:schemeClr val="bg1"/>
                </a:solidFill>
              </a:rPr>
              <a:t>sering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melakukan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kegiatan</a:t>
            </a:r>
            <a:r>
              <a:rPr lang="en-US" sz="1600" dirty="0">
                <a:solidFill>
                  <a:schemeClr val="bg1"/>
                </a:solidFill>
              </a:rPr>
              <a:t> gotong royong </a:t>
            </a:r>
            <a:r>
              <a:rPr lang="en-US" sz="1600" dirty="0" err="1">
                <a:solidFill>
                  <a:schemeClr val="bg1"/>
                </a:solidFill>
              </a:rPr>
              <a:t>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hidup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rukun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terhindar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perpecahan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C12292-4D76-413C-9349-492FB72DBC40}"/>
              </a:ext>
            </a:extLst>
          </p:cNvPr>
          <p:cNvSpPr txBox="1"/>
          <p:nvPr/>
        </p:nvSpPr>
        <p:spPr>
          <a:xfrm>
            <a:off x="762000" y="2388453"/>
            <a:ext cx="4593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Saat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bergotong</a:t>
            </a:r>
            <a:r>
              <a:rPr lang="en-US" sz="1600" dirty="0">
                <a:solidFill>
                  <a:schemeClr val="bg1"/>
                </a:solidFill>
              </a:rPr>
              <a:t> royong, </a:t>
            </a:r>
            <a:r>
              <a:rPr lang="en-US" sz="1600" dirty="0" err="1">
                <a:solidFill>
                  <a:schemeClr val="bg1"/>
                </a:solidFill>
              </a:rPr>
              <a:t>keragaman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ada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tidak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menjadi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masalah</a:t>
            </a:r>
            <a:r>
              <a:rPr lang="en-US" sz="1600" dirty="0">
                <a:solidFill>
                  <a:schemeClr val="bg1"/>
                </a:solidFill>
              </a:rPr>
              <a:t>. Gotong royong </a:t>
            </a:r>
            <a:r>
              <a:rPr lang="en-US" sz="1600" dirty="0" err="1">
                <a:solidFill>
                  <a:schemeClr val="bg1"/>
                </a:solidFill>
              </a:rPr>
              <a:t>dapat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menyatukan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berbagai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perbedaan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4E83038-0032-48BD-A7DB-07156E87D5B0}"/>
              </a:ext>
            </a:extLst>
          </p:cNvPr>
          <p:cNvSpPr txBox="1"/>
          <p:nvPr/>
        </p:nvSpPr>
        <p:spPr>
          <a:xfrm>
            <a:off x="5817548" y="4182130"/>
            <a:ext cx="302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Gotong royong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rasa </a:t>
            </a:r>
            <a:r>
              <a:rPr lang="en-US" sz="1400" dirty="0" err="1"/>
              <a:t>kebersamaan</a:t>
            </a:r>
            <a:r>
              <a:rPr lang="en-US" sz="1400" dirty="0"/>
              <a:t> </a:t>
            </a:r>
            <a:r>
              <a:rPr lang="en-US" sz="1400" dirty="0" err="1"/>
              <a:t>antarwarga</a:t>
            </a:r>
            <a:r>
              <a:rPr lang="en-US" sz="14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6C3A058-77B1-45D1-B507-B5B0B69A416B}"/>
              </a:ext>
            </a:extLst>
          </p:cNvPr>
          <p:cNvGrpSpPr/>
          <p:nvPr/>
        </p:nvGrpSpPr>
        <p:grpSpPr>
          <a:xfrm>
            <a:off x="5715000" y="947575"/>
            <a:ext cx="3080061" cy="3347302"/>
            <a:chOff x="5874232" y="947575"/>
            <a:chExt cx="3080060" cy="3347302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D3C7CB1-A3FE-43F0-8282-62D0F1A75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947575"/>
              <a:ext cx="2858292" cy="32345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D13C068-2BBA-4E8E-8A04-59D77B6C7773}"/>
                </a:ext>
              </a:extLst>
            </p:cNvPr>
            <p:cNvSpPr txBox="1"/>
            <p:nvPr/>
          </p:nvSpPr>
          <p:spPr>
            <a:xfrm rot="16200000">
              <a:off x="5075454" y="3249878"/>
              <a:ext cx="18437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www.shutterstock.com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E40E1EB-E84F-45F4-8425-CCB56F671F93}"/>
              </a:ext>
            </a:extLst>
          </p:cNvPr>
          <p:cNvGrpSpPr/>
          <p:nvPr/>
        </p:nvGrpSpPr>
        <p:grpSpPr>
          <a:xfrm>
            <a:off x="76200" y="103370"/>
            <a:ext cx="2609910" cy="1219200"/>
            <a:chOff x="275991" y="-810339"/>
            <a:chExt cx="2609910" cy="121920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EE3F8B0-4A96-4FE2-A6C3-7E9D00673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5991" y="-810339"/>
              <a:ext cx="2543409" cy="1219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00F8267-29E6-4000-A894-1ACC75B03C53}"/>
                </a:ext>
              </a:extLst>
            </p:cNvPr>
            <p:cNvSpPr txBox="1"/>
            <p:nvPr/>
          </p:nvSpPr>
          <p:spPr>
            <a:xfrm>
              <a:off x="523701" y="-616507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Gotong Royong </a:t>
              </a:r>
              <a:r>
                <a:rPr lang="en-US" sz="2000" b="1" dirty="0" err="1"/>
                <a:t>dalam</a:t>
              </a:r>
              <a:r>
                <a:rPr lang="en-US" sz="2000" b="1" dirty="0"/>
                <a:t> </a:t>
              </a:r>
              <a:r>
                <a:rPr lang="en-US" sz="2000" b="1" dirty="0" err="1"/>
                <a:t>Keragaman</a:t>
              </a:r>
              <a:endParaRPr lang="en-US" sz="2000" b="1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6319BDA-1DF9-4611-9F96-217A4DAF0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609" y="704386"/>
            <a:ext cx="961791" cy="64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7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13101C4-BAC0-4753-9D24-726783CB5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4950"/>
            <a:ext cx="5196590" cy="2971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2AA7400-55F4-4086-8FAD-52680D303B39}"/>
              </a:ext>
            </a:extLst>
          </p:cNvPr>
          <p:cNvGrpSpPr/>
          <p:nvPr/>
        </p:nvGrpSpPr>
        <p:grpSpPr>
          <a:xfrm>
            <a:off x="-76199" y="133412"/>
            <a:ext cx="7772399" cy="699385"/>
            <a:chOff x="-76199" y="133412"/>
            <a:chExt cx="7924800" cy="699385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CCDDFB33-BFAD-40FB-8060-C21C2A5C1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6199" y="133412"/>
              <a:ext cx="7924800" cy="69938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3214B76C-DB9E-4232-85C8-F733B1D322E6}"/>
                </a:ext>
              </a:extLst>
            </p:cNvPr>
            <p:cNvSpPr txBox="1"/>
            <p:nvPr/>
          </p:nvSpPr>
          <p:spPr>
            <a:xfrm>
              <a:off x="204148" y="234950"/>
              <a:ext cx="6972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D. </a:t>
              </a:r>
              <a:r>
                <a:rPr lang="en-US" sz="2400" b="1" dirty="0" err="1"/>
                <a:t>Penerapan</a:t>
              </a:r>
              <a:r>
                <a:rPr lang="en-US" sz="2400" b="1" dirty="0"/>
                <a:t> Gotong Royong di Kota dan </a:t>
              </a:r>
              <a:r>
                <a:rPr lang="en-US" sz="2400" b="1" dirty="0" err="1"/>
                <a:t>Kabupaten</a:t>
              </a:r>
              <a:endParaRPr lang="en-US" sz="2400" b="1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50B761-CDD9-4253-ADA2-527188F0A8AC}"/>
              </a:ext>
            </a:extLst>
          </p:cNvPr>
          <p:cNvSpPr txBox="1"/>
          <p:nvPr/>
        </p:nvSpPr>
        <p:spPr>
          <a:xfrm>
            <a:off x="228600" y="85861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Kota </a:t>
            </a:r>
            <a:r>
              <a:rPr lang="en-US" dirty="0" err="1"/>
              <a:t>merupakan</a:t>
            </a:r>
            <a:r>
              <a:rPr lang="en-US" dirty="0"/>
              <a:t> wilayah </a:t>
            </a:r>
            <a:r>
              <a:rPr lang="en-US" dirty="0" err="1"/>
              <a:t>otonom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provinsi</a:t>
            </a:r>
            <a:r>
              <a:rPr lang="en-US" dirty="0"/>
              <a:t> yang </a:t>
            </a:r>
            <a:r>
              <a:rPr lang="en-US" dirty="0" err="1"/>
              <a:t>dipimpin</a:t>
            </a:r>
            <a:r>
              <a:rPr lang="en-US" dirty="0"/>
              <a:t> oleh </a:t>
            </a:r>
            <a:r>
              <a:rPr lang="en-US" b="1" dirty="0" err="1"/>
              <a:t>wali</a:t>
            </a:r>
            <a:r>
              <a:rPr lang="en-US" b="1" dirty="0"/>
              <a:t> </a:t>
            </a:r>
            <a:r>
              <a:rPr lang="en-US" b="1" dirty="0" err="1"/>
              <a:t>kota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3A3959-C3F0-4789-8F43-988F8DD5E2B7}"/>
              </a:ext>
            </a:extLst>
          </p:cNvPr>
          <p:cNvSpPr txBox="1"/>
          <p:nvPr/>
        </p:nvSpPr>
        <p:spPr>
          <a:xfrm>
            <a:off x="228600" y="1891427"/>
            <a:ext cx="48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pantai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(</a:t>
            </a:r>
            <a:r>
              <a:rPr lang="en-US" dirty="0" err="1"/>
              <a:t>untuk</a:t>
            </a:r>
            <a:r>
              <a:rPr lang="en-US" dirty="0"/>
              <a:t> wilayah </a:t>
            </a:r>
            <a:r>
              <a:rPr lang="en-US" dirty="0" err="1"/>
              <a:t>pesisir</a:t>
            </a:r>
            <a:r>
              <a:rPr lang="en-US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pagi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jalan-jalan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donor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lain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sumbangan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lain yang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musibah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74D92F-EF70-48E9-A4AF-2BF430F91FBC}"/>
              </a:ext>
            </a:extLst>
          </p:cNvPr>
          <p:cNvSpPr txBox="1"/>
          <p:nvPr/>
        </p:nvSpPr>
        <p:spPr>
          <a:xfrm>
            <a:off x="5196590" y="413904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Kegiatan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jalan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pagi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bersama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sambil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membersihkan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jalan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kota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FC2F49D-A075-4009-94CA-E5733E0265B8}"/>
              </a:ext>
            </a:extLst>
          </p:cNvPr>
          <p:cNvGrpSpPr/>
          <p:nvPr/>
        </p:nvGrpSpPr>
        <p:grpSpPr>
          <a:xfrm>
            <a:off x="5151620" y="1428750"/>
            <a:ext cx="3745121" cy="2726041"/>
            <a:chOff x="5151620" y="1428750"/>
            <a:chExt cx="3745121" cy="2726041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85FA7D1-7B16-423F-BD41-2FF32149D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1620" y="1428750"/>
              <a:ext cx="3745121" cy="2726041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EE1C3DA-E171-40BF-82D6-10437E23D2ED}"/>
                </a:ext>
              </a:extLst>
            </p:cNvPr>
            <p:cNvSpPr txBox="1"/>
            <p:nvPr/>
          </p:nvSpPr>
          <p:spPr>
            <a:xfrm>
              <a:off x="5193196" y="1475014"/>
              <a:ext cx="18437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www.shutterstock.com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243667-0B81-42A5-8DD7-61CF5BFEE0FD}"/>
              </a:ext>
            </a:extLst>
          </p:cNvPr>
          <p:cNvSpPr txBox="1"/>
          <p:nvPr/>
        </p:nvSpPr>
        <p:spPr>
          <a:xfrm>
            <a:off x="228600" y="1516618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Contoh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kegiatan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gotong royong di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kota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7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C210D2-BBE0-45C7-B1B2-25D18F8BA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79957"/>
            <a:ext cx="3988889" cy="419231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Isosceles Triangle 9"/>
          <p:cNvSpPr/>
          <p:nvPr/>
        </p:nvSpPr>
        <p:spPr>
          <a:xfrm rot="3600000">
            <a:off x="3118103" y="1740269"/>
            <a:ext cx="451341" cy="3890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04800" y="139064"/>
            <a:ext cx="4626963" cy="1430001"/>
            <a:chOff x="457199" y="-126500"/>
            <a:chExt cx="4626765" cy="1429517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57199" y="287698"/>
              <a:ext cx="4626765" cy="101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ln w="0"/>
                  <a:latin typeface="+mj-lt"/>
                  <a:cs typeface="Arial" panose="020B0604020202020204" pitchFamily="34" charset="0"/>
                </a:rPr>
                <a:t>HUBUNGAN ANTARSILA PANCASILA</a:t>
              </a:r>
              <a:endParaRPr lang="id-ID" sz="3000" b="1" dirty="0">
                <a:ln w="0"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57200" y="-126500"/>
              <a:ext cx="1263433" cy="52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BAB 1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243481"/>
            <a:ext cx="77341" cy="14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7161" y="1657350"/>
            <a:ext cx="4774602" cy="3139321"/>
            <a:chOff x="157161" y="1733550"/>
            <a:chExt cx="4414839" cy="3139321"/>
          </a:xfrm>
        </p:grpSpPr>
        <p:sp>
          <p:nvSpPr>
            <p:cNvPr id="4" name="Rectangle 3"/>
            <p:cNvSpPr/>
            <p:nvPr/>
          </p:nvSpPr>
          <p:spPr>
            <a:xfrm>
              <a:off x="157161" y="1846521"/>
              <a:ext cx="3119439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5705" y="2287548"/>
              <a:ext cx="4406295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Menjelaskan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hubungan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antarsila</a:t>
              </a:r>
              <a:r>
                <a:rPr lang="en-US" altLang="id-ID" dirty="0">
                  <a:latin typeface="+mj-lt"/>
                </a:rPr>
                <a:t> Pancasila.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Menjelaskan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penerapan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nilai-nilai</a:t>
              </a:r>
              <a:r>
                <a:rPr lang="en-US" altLang="id-ID" sz="1800" dirty="0">
                  <a:latin typeface="+mj-lt"/>
                </a:rPr>
                <a:t> Pancasila.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dirty="0" err="1">
                  <a:latin typeface="+mj-lt"/>
                </a:rPr>
                <a:t>Menjelaskan</a:t>
              </a:r>
              <a:r>
                <a:rPr lang="en-US" altLang="id-ID" dirty="0">
                  <a:latin typeface="+mj-lt"/>
                </a:rPr>
                <a:t> gotong royong dalam </a:t>
              </a:r>
              <a:r>
                <a:rPr lang="en-US" altLang="id-ID" dirty="0" err="1">
                  <a:latin typeface="+mj-lt"/>
                </a:rPr>
                <a:t>keragaman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sesuai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nilai-nilai</a:t>
              </a:r>
              <a:r>
                <a:rPr lang="en-US" altLang="id-ID" dirty="0">
                  <a:latin typeface="+mj-lt"/>
                </a:rPr>
                <a:t> Pancasila.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Menjelaskan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penerapan</a:t>
              </a:r>
              <a:r>
                <a:rPr lang="en-US" altLang="id-ID" sz="1800" dirty="0">
                  <a:latin typeface="+mj-lt"/>
                </a:rPr>
                <a:t> gotong royong dalam </a:t>
              </a:r>
              <a:r>
                <a:rPr lang="en-US" altLang="id-ID" sz="1800" dirty="0" err="1">
                  <a:latin typeface="+mj-lt"/>
                </a:rPr>
                <a:t>lingkup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kabupaen</a:t>
              </a:r>
              <a:r>
                <a:rPr lang="en-US" altLang="id-ID" sz="1800" dirty="0">
                  <a:latin typeface="+mj-lt"/>
                </a:rPr>
                <a:t> dan </a:t>
              </a:r>
              <a:r>
                <a:rPr lang="en-US" altLang="id-ID" sz="1800" dirty="0" err="1">
                  <a:latin typeface="+mj-lt"/>
                </a:rPr>
                <a:t>kota</a:t>
              </a:r>
              <a:r>
                <a:rPr lang="en-US" altLang="id-ID" sz="1800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dirty="0" err="1">
                  <a:latin typeface="+mj-lt"/>
                </a:rPr>
                <a:t>Menerapkan</a:t>
              </a:r>
              <a:r>
                <a:rPr lang="en-US" altLang="id-ID" dirty="0">
                  <a:latin typeface="+mj-lt"/>
                </a:rPr>
                <a:t> gotong royong dalam </a:t>
              </a:r>
              <a:r>
                <a:rPr lang="en-US" altLang="id-ID" dirty="0" err="1">
                  <a:latin typeface="+mj-lt"/>
                </a:rPr>
                <a:t>kehidupan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sehari-hari</a:t>
              </a:r>
              <a:r>
                <a:rPr lang="en-US" altLang="id-ID" dirty="0">
                  <a:latin typeface="+mj-lt"/>
                </a:rPr>
                <a:t>.</a:t>
              </a:r>
              <a:endParaRPr lang="en-US" altLang="id-ID" sz="1800" dirty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endParaRPr lang="en-US" altLang="id-ID" sz="1800" dirty="0">
                <a:latin typeface="+mj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1BA672-671F-4D50-934A-FFD3ACD7C210}"/>
              </a:ext>
            </a:extLst>
          </p:cNvPr>
          <p:cNvSpPr txBox="1"/>
          <p:nvPr/>
        </p:nvSpPr>
        <p:spPr>
          <a:xfrm>
            <a:off x="5166623" y="4552950"/>
            <a:ext cx="1843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Sumber:</a:t>
            </a:r>
            <a:r>
              <a:rPr lang="en-US" sz="1000" i="1" dirty="0">
                <a:solidFill>
                  <a:schemeClr val="bg1"/>
                </a:solidFill>
              </a:rPr>
              <a:t> www.shutterstock.com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19330174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78C171B-BBED-4C26-B3C9-3070EB554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45" y="744326"/>
            <a:ext cx="4298455" cy="3896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793468-D53E-42A9-AD54-AB3F963B54BF}"/>
              </a:ext>
            </a:extLst>
          </p:cNvPr>
          <p:cNvSpPr txBox="1"/>
          <p:nvPr/>
        </p:nvSpPr>
        <p:spPr>
          <a:xfrm>
            <a:off x="304800" y="503694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wilayah </a:t>
            </a:r>
            <a:r>
              <a:rPr lang="en-US" dirty="0" err="1"/>
              <a:t>otonom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provinsi</a:t>
            </a:r>
            <a:r>
              <a:rPr lang="en-US" dirty="0"/>
              <a:t> yang </a:t>
            </a:r>
            <a:r>
              <a:rPr lang="en-US" dirty="0" err="1"/>
              <a:t>dipimpin</a:t>
            </a:r>
            <a:r>
              <a:rPr lang="en-US" dirty="0"/>
              <a:t> oleh </a:t>
            </a:r>
            <a:r>
              <a:rPr lang="en-US" b="1" dirty="0" err="1"/>
              <a:t>bupati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ACA475-C56F-4871-A77E-632C6366C2AC}"/>
              </a:ext>
            </a:extLst>
          </p:cNvPr>
          <p:cNvSpPr txBox="1"/>
          <p:nvPr/>
        </p:nvSpPr>
        <p:spPr>
          <a:xfrm>
            <a:off x="5029200" y="1919228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sungai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yang lain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mangadakan</a:t>
            </a:r>
            <a:r>
              <a:rPr lang="en-US" dirty="0"/>
              <a:t> </a:t>
            </a:r>
            <a:r>
              <a:rPr lang="en-US" dirty="0" err="1"/>
              <a:t>hajatan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lain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rumahnyayang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musibah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Bersama-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peribadatan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9518C8-4D4D-4EF3-9166-F21DAE5DA2DA}"/>
              </a:ext>
            </a:extLst>
          </p:cNvPr>
          <p:cNvSpPr txBox="1"/>
          <p:nvPr/>
        </p:nvSpPr>
        <p:spPr>
          <a:xfrm>
            <a:off x="5045242" y="1276350"/>
            <a:ext cx="370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Contoh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kegiatan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gotong royong di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kabupaten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A70A10C-DBD3-4A4F-BB70-6B93392F76D9}"/>
              </a:ext>
            </a:extLst>
          </p:cNvPr>
          <p:cNvGrpSpPr/>
          <p:nvPr/>
        </p:nvGrpSpPr>
        <p:grpSpPr>
          <a:xfrm>
            <a:off x="0" y="1562290"/>
            <a:ext cx="4921745" cy="2251805"/>
            <a:chOff x="0" y="1562290"/>
            <a:chExt cx="4921745" cy="225180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5FEDC06-2835-4511-8FA6-A6051E580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562290"/>
              <a:ext cx="4921745" cy="20189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3294594-652E-4B03-B3A4-BC5E35A57910}"/>
                </a:ext>
              </a:extLst>
            </p:cNvPr>
            <p:cNvSpPr txBox="1"/>
            <p:nvPr/>
          </p:nvSpPr>
          <p:spPr>
            <a:xfrm>
              <a:off x="0" y="3567874"/>
              <a:ext cx="18437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Sumber:</a:t>
              </a:r>
              <a:r>
                <a:rPr lang="en-US" sz="1000" i="1" dirty="0"/>
                <a:t> www.shutterstock.com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A1B404A-290C-4123-BF94-21FE208F0E52}"/>
              </a:ext>
            </a:extLst>
          </p:cNvPr>
          <p:cNvSpPr txBox="1"/>
          <p:nvPr/>
        </p:nvSpPr>
        <p:spPr>
          <a:xfrm>
            <a:off x="587716" y="3773834"/>
            <a:ext cx="383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Warga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bergotong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royong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memperbaiki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jembatan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digunakan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untuk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menyeberang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sungai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253CF34-BDE0-4A67-94AB-CC1C404EF987}"/>
              </a:ext>
            </a:extLst>
          </p:cNvPr>
          <p:cNvGrpSpPr/>
          <p:nvPr/>
        </p:nvGrpSpPr>
        <p:grpSpPr>
          <a:xfrm>
            <a:off x="228600" y="191890"/>
            <a:ext cx="5715000" cy="654556"/>
            <a:chOff x="381000" y="191890"/>
            <a:chExt cx="5715000" cy="654556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CBF671FC-868B-4ADF-A9BF-6581C65A9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191890"/>
              <a:ext cx="5714999" cy="65455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33400" y="269282"/>
              <a:ext cx="556260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latin typeface="+mj-lt"/>
                  <a:cs typeface="Arial" pitchFamily="34" charset="0"/>
                </a:rPr>
                <a:t>A. Hubungan Antarsila dalam Pancasila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77C2A7-CBC0-4704-9DB9-AA683F089315}"/>
              </a:ext>
            </a:extLst>
          </p:cNvPr>
          <p:cNvSpPr txBox="1"/>
          <p:nvPr/>
        </p:nvSpPr>
        <p:spPr>
          <a:xfrm>
            <a:off x="381000" y="89535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Sila-sila</a:t>
            </a:r>
            <a:r>
              <a:rPr lang="en-US" sz="2000" dirty="0"/>
              <a:t> dalam Pancasila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kesatuan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menjiwai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lain. </a:t>
            </a:r>
          </a:p>
          <a:p>
            <a:r>
              <a:rPr lang="en-US" sz="2000" dirty="0"/>
              <a:t>Pancasila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kedudukan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dalam </a:t>
            </a:r>
            <a:r>
              <a:rPr lang="en-US" sz="2000" dirty="0" err="1"/>
              <a:t>kehidupan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.</a:t>
            </a:r>
            <a:endParaRPr lang="en-ID" sz="2000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FD9AD6D-E97B-4D72-9FDA-369290699C84}"/>
              </a:ext>
            </a:extLst>
          </p:cNvPr>
          <p:cNvGrpSpPr/>
          <p:nvPr/>
        </p:nvGrpSpPr>
        <p:grpSpPr>
          <a:xfrm>
            <a:off x="1975104" y="2641769"/>
            <a:ext cx="2378964" cy="1803739"/>
            <a:chOff x="1975104" y="2641769"/>
            <a:chExt cx="2378964" cy="1803739"/>
          </a:xfrm>
        </p:grpSpPr>
        <p:sp>
          <p:nvSpPr>
            <p:cNvPr id="12" name="Flowchart: Merge 11">
              <a:extLst>
                <a:ext uri="{FF2B5EF4-FFF2-40B4-BE49-F238E27FC236}">
                  <a16:creationId xmlns="" xmlns:a16="http://schemas.microsoft.com/office/drawing/2014/main" id="{1FD6B985-EE3D-4F12-9553-F3603720B858}"/>
                </a:ext>
              </a:extLst>
            </p:cNvPr>
            <p:cNvSpPr/>
            <p:nvPr/>
          </p:nvSpPr>
          <p:spPr>
            <a:xfrm rot="10800000">
              <a:off x="1975104" y="2641769"/>
              <a:ext cx="2378964" cy="1803739"/>
            </a:xfrm>
            <a:prstGeom prst="flowChartMerge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720CDC3-10AF-4979-9837-B8AD0AE462C5}"/>
                </a:ext>
              </a:extLst>
            </p:cNvPr>
            <p:cNvSpPr txBox="1"/>
            <p:nvPr/>
          </p:nvSpPr>
          <p:spPr>
            <a:xfrm>
              <a:off x="2503170" y="3323332"/>
              <a:ext cx="13708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</a:rPr>
                <a:t>Pancasila </a:t>
              </a:r>
              <a:r>
                <a:rPr lang="en-US" sz="1600" b="1" dirty="0" err="1">
                  <a:solidFill>
                    <a:schemeClr val="accent6">
                      <a:lumMod val="50000"/>
                    </a:schemeClr>
                  </a:solidFill>
                </a:rPr>
                <a:t>sebagai</a:t>
              </a: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accent6">
                      <a:lumMod val="50000"/>
                    </a:schemeClr>
                  </a:solidFill>
                </a:rPr>
                <a:t>Pandangan</a:t>
              </a: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accent6">
                      <a:lumMod val="50000"/>
                    </a:schemeClr>
                  </a:solidFill>
                </a:rPr>
                <a:t>Hidup</a:t>
              </a: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accent6">
                      <a:lumMod val="50000"/>
                    </a:schemeClr>
                  </a:solidFill>
                </a:rPr>
                <a:t>Bangsa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780CCEC-80F3-40B3-8301-A722AACA89C9}"/>
              </a:ext>
            </a:extLst>
          </p:cNvPr>
          <p:cNvGrpSpPr/>
          <p:nvPr/>
        </p:nvGrpSpPr>
        <p:grpSpPr>
          <a:xfrm>
            <a:off x="521208" y="2063412"/>
            <a:ext cx="2378964" cy="1803739"/>
            <a:chOff x="521208" y="2063412"/>
            <a:chExt cx="2378964" cy="1803739"/>
          </a:xfrm>
        </p:grpSpPr>
        <p:sp>
          <p:nvSpPr>
            <p:cNvPr id="9" name="Flowchart: Merge 8">
              <a:extLst>
                <a:ext uri="{FF2B5EF4-FFF2-40B4-BE49-F238E27FC236}">
                  <a16:creationId xmlns="" xmlns:a16="http://schemas.microsoft.com/office/drawing/2014/main" id="{8129B799-42B0-43E5-9A67-4D77BD0DCF68}"/>
                </a:ext>
              </a:extLst>
            </p:cNvPr>
            <p:cNvSpPr/>
            <p:nvPr/>
          </p:nvSpPr>
          <p:spPr>
            <a:xfrm>
              <a:off x="521208" y="2063412"/>
              <a:ext cx="2378964" cy="1803739"/>
            </a:xfrm>
            <a:prstGeom prst="flowChartMerg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CB6B77-816F-482A-BE77-7F8DBF2FA0FC}"/>
                </a:ext>
              </a:extLst>
            </p:cNvPr>
            <p:cNvSpPr txBox="1"/>
            <p:nvPr/>
          </p:nvSpPr>
          <p:spPr>
            <a:xfrm>
              <a:off x="1025271" y="2143756"/>
              <a:ext cx="13708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Pancasila </a:t>
              </a: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</a:rPr>
                <a:t>sebagai</a:t>
              </a:r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Dasar </a:t>
              </a:r>
            </a:p>
            <a:p>
              <a:pPr algn="ctr"/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Negara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2D27580-2D75-4B32-86E8-61D270F8A3C1}"/>
              </a:ext>
            </a:extLst>
          </p:cNvPr>
          <p:cNvGrpSpPr/>
          <p:nvPr/>
        </p:nvGrpSpPr>
        <p:grpSpPr>
          <a:xfrm>
            <a:off x="3429000" y="2063413"/>
            <a:ext cx="2378964" cy="1803739"/>
            <a:chOff x="3429000" y="2063413"/>
            <a:chExt cx="2378964" cy="1803739"/>
          </a:xfrm>
        </p:grpSpPr>
        <p:sp>
          <p:nvSpPr>
            <p:cNvPr id="2" name="Flowchart: Merge 1">
              <a:extLst>
                <a:ext uri="{FF2B5EF4-FFF2-40B4-BE49-F238E27FC236}">
                  <a16:creationId xmlns="" xmlns:a16="http://schemas.microsoft.com/office/drawing/2014/main" id="{DF8F0989-A4CF-42F2-96B5-83545E14092A}"/>
                </a:ext>
              </a:extLst>
            </p:cNvPr>
            <p:cNvSpPr/>
            <p:nvPr/>
          </p:nvSpPr>
          <p:spPr>
            <a:xfrm>
              <a:off x="3429000" y="2063413"/>
              <a:ext cx="2378964" cy="1803739"/>
            </a:xfrm>
            <a:prstGeom prst="flowChartMerge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BBBC45B-3050-47EA-B6E1-FD286D3E20B8}"/>
                </a:ext>
              </a:extLst>
            </p:cNvPr>
            <p:cNvSpPr txBox="1"/>
            <p:nvPr/>
          </p:nvSpPr>
          <p:spPr>
            <a:xfrm>
              <a:off x="3938778" y="2111835"/>
              <a:ext cx="13708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Pancasila </a:t>
              </a:r>
              <a:r>
                <a:rPr lang="en-US" sz="1600" b="1" dirty="0" err="1">
                  <a:solidFill>
                    <a:schemeClr val="accent1">
                      <a:lumMod val="75000"/>
                    </a:schemeClr>
                  </a:solidFill>
                </a:rPr>
                <a:t>sebagai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600" b="1" dirty="0" err="1">
                  <a:solidFill>
                    <a:schemeClr val="accent1">
                      <a:lumMod val="75000"/>
                    </a:schemeClr>
                  </a:solidFill>
                </a:rPr>
                <a:t>Ideologi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accent1">
                      <a:lumMod val="75000"/>
                    </a:schemeClr>
                  </a:solidFill>
                </a:rPr>
                <a:t>Bangsa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C3A5258-EC44-4D83-AEFC-CD4ED3897F5A}"/>
              </a:ext>
            </a:extLst>
          </p:cNvPr>
          <p:cNvGrpSpPr/>
          <p:nvPr/>
        </p:nvGrpSpPr>
        <p:grpSpPr>
          <a:xfrm>
            <a:off x="4840986" y="2641768"/>
            <a:ext cx="2378964" cy="1850829"/>
            <a:chOff x="4877562" y="2641768"/>
            <a:chExt cx="2378964" cy="1850829"/>
          </a:xfrm>
        </p:grpSpPr>
        <p:sp>
          <p:nvSpPr>
            <p:cNvPr id="13" name="Flowchart: Merge 12">
              <a:extLst>
                <a:ext uri="{FF2B5EF4-FFF2-40B4-BE49-F238E27FC236}">
                  <a16:creationId xmlns="" xmlns:a16="http://schemas.microsoft.com/office/drawing/2014/main" id="{646E4663-19A5-411B-9C51-36258EED2D21}"/>
                </a:ext>
              </a:extLst>
            </p:cNvPr>
            <p:cNvSpPr/>
            <p:nvPr/>
          </p:nvSpPr>
          <p:spPr>
            <a:xfrm rot="10800000">
              <a:off x="4877562" y="2641768"/>
              <a:ext cx="2378964" cy="1803739"/>
            </a:xfrm>
            <a:prstGeom prst="flowChartMerge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ACF2728-689D-4DD1-83BA-771FD5626439}"/>
                </a:ext>
              </a:extLst>
            </p:cNvPr>
            <p:cNvSpPr txBox="1"/>
            <p:nvPr/>
          </p:nvSpPr>
          <p:spPr>
            <a:xfrm>
              <a:off x="5269992" y="3169158"/>
              <a:ext cx="15998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Pancasila </a:t>
              </a:r>
              <a:r>
                <a:rPr lang="en-US" sz="1600" b="1" dirty="0" err="1">
                  <a:solidFill>
                    <a:schemeClr val="accent2">
                      <a:lumMod val="75000"/>
                    </a:schemeClr>
                  </a:solidFill>
                </a:rPr>
                <a:t>sebagai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Sumber </a:t>
              </a:r>
              <a:r>
                <a:rPr lang="en-US" sz="1600" b="1" dirty="0" err="1">
                  <a:solidFill>
                    <a:schemeClr val="accent2">
                      <a:lumMod val="75000"/>
                    </a:schemeClr>
                  </a:solidFill>
                </a:rPr>
                <a:t>dari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accent2">
                      <a:lumMod val="75000"/>
                    </a:schemeClr>
                  </a:solidFill>
                </a:rPr>
                <a:t>Segala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 Sumber Hukum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C1D22DA-7E8F-49FF-9E4D-750DA1B471FC}"/>
              </a:ext>
            </a:extLst>
          </p:cNvPr>
          <p:cNvGrpSpPr/>
          <p:nvPr/>
        </p:nvGrpSpPr>
        <p:grpSpPr>
          <a:xfrm>
            <a:off x="6231636" y="2063411"/>
            <a:ext cx="2378964" cy="1803739"/>
            <a:chOff x="6231636" y="2063411"/>
            <a:chExt cx="2378964" cy="1803739"/>
          </a:xfrm>
        </p:grpSpPr>
        <p:sp>
          <p:nvSpPr>
            <p:cNvPr id="11" name="Flowchart: Merge 10">
              <a:extLst>
                <a:ext uri="{FF2B5EF4-FFF2-40B4-BE49-F238E27FC236}">
                  <a16:creationId xmlns="" xmlns:a16="http://schemas.microsoft.com/office/drawing/2014/main" id="{166D9AD4-0D8A-4468-8E8A-F6C2B8476714}"/>
                </a:ext>
              </a:extLst>
            </p:cNvPr>
            <p:cNvSpPr/>
            <p:nvPr/>
          </p:nvSpPr>
          <p:spPr>
            <a:xfrm>
              <a:off x="6231636" y="2063411"/>
              <a:ext cx="2378964" cy="1803739"/>
            </a:xfrm>
            <a:prstGeom prst="flowChartMerge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64F48C7-E3F8-40C4-83A7-BB8DC9CE80EB}"/>
                </a:ext>
              </a:extLst>
            </p:cNvPr>
            <p:cNvSpPr txBox="1"/>
            <p:nvPr/>
          </p:nvSpPr>
          <p:spPr>
            <a:xfrm>
              <a:off x="6750939" y="2107180"/>
              <a:ext cx="13708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Pancasila </a:t>
              </a:r>
              <a:r>
                <a:rPr lang="en-US" sz="1600" b="1" dirty="0" err="1">
                  <a:solidFill>
                    <a:schemeClr val="accent4">
                      <a:lumMod val="75000"/>
                    </a:schemeClr>
                  </a:solidFill>
                </a:rPr>
                <a:t>sebagai</a:t>
              </a:r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600" b="1" dirty="0" err="1">
                  <a:solidFill>
                    <a:schemeClr val="accent4">
                      <a:lumMod val="75000"/>
                    </a:schemeClr>
                  </a:solidFill>
                </a:rPr>
                <a:t>Kepribadian</a:t>
              </a:r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accent4">
                      <a:lumMod val="75000"/>
                    </a:schemeClr>
                  </a:solidFill>
                </a:rPr>
                <a:t>Bangsa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2280C6-EBBB-49E6-BB68-81487D4E7C2A}"/>
              </a:ext>
            </a:extLst>
          </p:cNvPr>
          <p:cNvSpPr txBox="1"/>
          <p:nvPr/>
        </p:nvSpPr>
        <p:spPr>
          <a:xfrm>
            <a:off x="304800" y="28575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sila-sila</a:t>
            </a:r>
            <a:r>
              <a:rPr lang="en-US" sz="2000" dirty="0"/>
              <a:t> Pancasila.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8CDFD2-2E92-4DEF-A56D-48C5FA84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9880">
            <a:off x="672940" y="810189"/>
            <a:ext cx="3502111" cy="3739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F93AE9-AD8C-4759-A71E-EFF0EE3125D6}"/>
              </a:ext>
            </a:extLst>
          </p:cNvPr>
          <p:cNvSpPr txBox="1"/>
          <p:nvPr/>
        </p:nvSpPr>
        <p:spPr>
          <a:xfrm>
            <a:off x="1103377" y="1294198"/>
            <a:ext cx="2467033" cy="35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</a:rPr>
              <a:t>Sila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</a:rPr>
              <a:t>Pertama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 Pancasila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64CFBA4-5AC0-4E00-A386-778FC4F952A4}"/>
              </a:ext>
            </a:extLst>
          </p:cNvPr>
          <p:cNvSpPr txBox="1"/>
          <p:nvPr/>
        </p:nvSpPr>
        <p:spPr>
          <a:xfrm>
            <a:off x="1007355" y="1645668"/>
            <a:ext cx="2864941" cy="277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err="1"/>
              <a:t>Percaya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Tuhan</a:t>
            </a:r>
            <a:r>
              <a:rPr lang="en-US" sz="1600" dirty="0"/>
              <a:t> Yang </a:t>
            </a:r>
            <a:r>
              <a:rPr lang="en-US" sz="1600" dirty="0" err="1"/>
              <a:t>Maha</a:t>
            </a:r>
            <a:r>
              <a:rPr lang="en-US" sz="1600" dirty="0"/>
              <a:t> Esa.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ibadah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ajaran dan kepercayaannya.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err="1"/>
              <a:t>Menghormati</a:t>
            </a:r>
            <a:r>
              <a:rPr lang="en-US" sz="1600" dirty="0"/>
              <a:t> </a:t>
            </a:r>
            <a:r>
              <a:rPr lang="en-US" sz="1600" dirty="0" err="1"/>
              <a:t>umat</a:t>
            </a:r>
            <a:r>
              <a:rPr lang="en-US" sz="1600" dirty="0"/>
              <a:t> </a:t>
            </a:r>
            <a:r>
              <a:rPr lang="en-US" sz="1600" dirty="0" err="1"/>
              <a:t>seagama</a:t>
            </a:r>
            <a:r>
              <a:rPr lang="en-US" sz="1600" dirty="0"/>
              <a:t> dan </a:t>
            </a:r>
            <a:r>
              <a:rPr lang="en-US" sz="1600" dirty="0" err="1"/>
              <a:t>umat</a:t>
            </a:r>
            <a:r>
              <a:rPr lang="en-US" sz="1600" dirty="0"/>
              <a:t> </a:t>
            </a:r>
            <a:r>
              <a:rPr lang="en-US" sz="1600" dirty="0" err="1"/>
              <a:t>beragama</a:t>
            </a:r>
            <a:r>
              <a:rPr lang="en-US" sz="1600" dirty="0"/>
              <a:t> lain.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perbuatan</a:t>
            </a:r>
            <a:r>
              <a:rPr lang="en-US" sz="1600" dirty="0"/>
              <a:t> anti-</a:t>
            </a:r>
            <a:r>
              <a:rPr lang="en-US" sz="1600" dirty="0" err="1"/>
              <a:t>Ketuhanan</a:t>
            </a:r>
            <a:r>
              <a:rPr lang="en-US" sz="16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89BDB1-55F1-497C-A308-ED5960D30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0880">
            <a:off x="4820577" y="842003"/>
            <a:ext cx="3707405" cy="3707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8582E3-0A06-442A-9E7B-FC32A7067719}"/>
              </a:ext>
            </a:extLst>
          </p:cNvPr>
          <p:cNvSpPr txBox="1"/>
          <p:nvPr/>
        </p:nvSpPr>
        <p:spPr>
          <a:xfrm>
            <a:off x="5462016" y="135255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Sila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Kedua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Pancasila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928AC5-C09E-492B-A400-87F6703B096B}"/>
              </a:ext>
            </a:extLst>
          </p:cNvPr>
          <p:cNvSpPr txBox="1"/>
          <p:nvPr/>
        </p:nvSpPr>
        <p:spPr>
          <a:xfrm>
            <a:off x="5434584" y="1691104"/>
            <a:ext cx="2667000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Mengakui</a:t>
            </a:r>
            <a:r>
              <a:rPr lang="en-US" sz="1600" dirty="0"/>
              <a:t> </a:t>
            </a:r>
            <a:r>
              <a:rPr lang="en-US" sz="1600" dirty="0" err="1"/>
              <a:t>persamaan</a:t>
            </a:r>
            <a:r>
              <a:rPr lang="en-US" sz="1600" dirty="0"/>
              <a:t> </a:t>
            </a:r>
            <a:r>
              <a:rPr lang="en-US" sz="1600" dirty="0" err="1"/>
              <a:t>harkat</a:t>
            </a:r>
            <a:r>
              <a:rPr lang="en-US" sz="1600" dirty="0"/>
              <a:t>, </a:t>
            </a:r>
            <a:r>
              <a:rPr lang="en-US" sz="1600" dirty="0" err="1"/>
              <a:t>derajat</a:t>
            </a:r>
            <a:r>
              <a:rPr lang="en-US" sz="1600" dirty="0"/>
              <a:t>, dan </a:t>
            </a:r>
            <a:r>
              <a:rPr lang="en-US" sz="1600" dirty="0" err="1"/>
              <a:t>martabat</a:t>
            </a:r>
            <a:r>
              <a:rPr lang="en-US" sz="1600" dirty="0"/>
              <a:t> manusia.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Menghargai</a:t>
            </a:r>
            <a:r>
              <a:rPr lang="en-US" sz="1600" dirty="0"/>
              <a:t> orang lain </a:t>
            </a:r>
            <a:r>
              <a:rPr lang="en-US" sz="1600" dirty="0" err="1"/>
              <a:t>tanpa</a:t>
            </a:r>
            <a:r>
              <a:rPr lang="en-US" sz="1600" dirty="0"/>
              <a:t> membeda-bedakan.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Menjaga</a:t>
            </a:r>
            <a:r>
              <a:rPr lang="en-US" sz="1600" dirty="0"/>
              <a:t> </a:t>
            </a:r>
            <a:r>
              <a:rPr lang="en-US" sz="1600" dirty="0" err="1"/>
              <a:t>keseimbangan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hak</a:t>
            </a:r>
            <a:r>
              <a:rPr lang="en-US" sz="1600" dirty="0"/>
              <a:t> dan </a:t>
            </a:r>
            <a:r>
              <a:rPr lang="en-US" sz="1600" dirty="0" err="1"/>
              <a:t>kewajiban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Menjunjung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kemanusiaan.</a:t>
            </a:r>
          </a:p>
        </p:txBody>
      </p:sp>
    </p:spTree>
    <p:extLst>
      <p:ext uri="{BB962C8B-B14F-4D97-AF65-F5344CB8AC3E}">
        <p14:creationId xmlns:p14="http://schemas.microsoft.com/office/powerpoint/2010/main" val="2063995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build="p"/>
      <p:bldP spid="8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735756-0B21-4A3B-B233-52180554E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556">
            <a:off x="463278" y="432331"/>
            <a:ext cx="3608531" cy="3533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54A2B2-8C55-41C2-8089-63058469096F}"/>
              </a:ext>
            </a:extLst>
          </p:cNvPr>
          <p:cNvSpPr txBox="1"/>
          <p:nvPr/>
        </p:nvSpPr>
        <p:spPr>
          <a:xfrm>
            <a:off x="1143000" y="66675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</a:rPr>
              <a:t>Sila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</a:rPr>
              <a:t>Ketiga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Pancasila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E01750-F628-4D0D-8A49-1C1F40613334}"/>
              </a:ext>
            </a:extLst>
          </p:cNvPr>
          <p:cNvSpPr txBox="1"/>
          <p:nvPr/>
        </p:nvSpPr>
        <p:spPr>
          <a:xfrm>
            <a:off x="838200" y="1101626"/>
            <a:ext cx="27432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 err="1"/>
              <a:t>Mengutamakan</a:t>
            </a:r>
            <a:r>
              <a:rPr lang="en-US" sz="1600" dirty="0"/>
              <a:t> kepentingan </a:t>
            </a:r>
            <a:r>
              <a:rPr lang="en-US" sz="1600" dirty="0" err="1"/>
              <a:t>bersama</a:t>
            </a:r>
            <a:r>
              <a:rPr lang="en-US" sz="1600" dirty="0"/>
              <a:t>.</a:t>
            </a:r>
          </a:p>
          <a:p>
            <a:pPr marL="285750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 err="1"/>
              <a:t>Mengakui</a:t>
            </a:r>
            <a:r>
              <a:rPr lang="en-US" sz="1600" dirty="0"/>
              <a:t> </a:t>
            </a:r>
            <a:r>
              <a:rPr lang="en-US" sz="1600" dirty="0" err="1"/>
              <a:t>keragaman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 Indonesia dan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menjadikan</a:t>
            </a:r>
            <a:r>
              <a:rPr lang="en-US" sz="1600" dirty="0"/>
              <a:t> </a:t>
            </a:r>
            <a:r>
              <a:rPr lang="en-US" sz="1600" dirty="0" err="1"/>
              <a:t>perbedaan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alasan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merusak </a:t>
            </a:r>
            <a:r>
              <a:rPr lang="en-US" sz="1600" dirty="0" err="1"/>
              <a:t>persatuan</a:t>
            </a:r>
            <a:r>
              <a:rPr lang="en-US" sz="16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err="1"/>
              <a:t>Mengutamakan</a:t>
            </a:r>
            <a:r>
              <a:rPr lang="en-US" sz="1600" dirty="0"/>
              <a:t> </a:t>
            </a:r>
            <a:r>
              <a:rPr lang="en-US" sz="1600" dirty="0" err="1"/>
              <a:t>persatuan</a:t>
            </a:r>
            <a:r>
              <a:rPr lang="en-US" sz="1600" dirty="0"/>
              <a:t> demi </a:t>
            </a:r>
            <a:r>
              <a:rPr lang="en-US" sz="1600" dirty="0" err="1"/>
              <a:t>kemajuan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C71E65-C7A7-45AD-8713-97699A391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5">
            <a:off x="4495697" y="437619"/>
            <a:ext cx="4046751" cy="4188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4BB5118-9D2E-434B-B00B-43147A28B830}"/>
              </a:ext>
            </a:extLst>
          </p:cNvPr>
          <p:cNvSpPr txBox="1"/>
          <p:nvPr/>
        </p:nvSpPr>
        <p:spPr>
          <a:xfrm>
            <a:off x="5263991" y="103251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Sila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Keempat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Pancasila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1546D0-DC59-431A-B7BC-833196A5D061}"/>
              </a:ext>
            </a:extLst>
          </p:cNvPr>
          <p:cNvSpPr txBox="1"/>
          <p:nvPr/>
        </p:nvSpPr>
        <p:spPr>
          <a:xfrm>
            <a:off x="5111590" y="1337310"/>
            <a:ext cx="2889409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 err="1"/>
              <a:t>Kedaulatan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di </a:t>
            </a:r>
            <a:r>
              <a:rPr lang="en-US" sz="1600" dirty="0" err="1"/>
              <a:t>tangan</a:t>
            </a:r>
            <a:r>
              <a:rPr lang="en-US" sz="1600" dirty="0"/>
              <a:t> </a:t>
            </a:r>
            <a:r>
              <a:rPr lang="en-US" sz="1600" dirty="0" err="1"/>
              <a:t>rakyat</a:t>
            </a:r>
            <a:r>
              <a:rPr lang="en-US" sz="1600" dirty="0"/>
              <a:t> yang </a:t>
            </a:r>
            <a:r>
              <a:rPr lang="en-US" sz="1600" dirty="0" err="1"/>
              <a:t>bersumber</a:t>
            </a:r>
            <a:r>
              <a:rPr lang="en-US" sz="1600" dirty="0"/>
              <a:t> pada </a:t>
            </a:r>
            <a:r>
              <a:rPr lang="en-US" sz="1600" dirty="0" err="1"/>
              <a:t>nilai</a:t>
            </a:r>
            <a:r>
              <a:rPr lang="en-US" sz="1600" dirty="0"/>
              <a:t> kemanusiaan, </a:t>
            </a:r>
            <a:r>
              <a:rPr lang="en-US" sz="1600" dirty="0" err="1"/>
              <a:t>kekeluargaan</a:t>
            </a:r>
            <a:r>
              <a:rPr lang="en-US" sz="1600" dirty="0"/>
              <a:t>, dan gotong royong.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Memutuskan</a:t>
            </a:r>
            <a:r>
              <a:rPr lang="en-US" sz="1600" dirty="0"/>
              <a:t> </a:t>
            </a:r>
            <a:r>
              <a:rPr lang="en-US" sz="1600" dirty="0" err="1"/>
              <a:t>sesuatu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musyawarah</a:t>
            </a:r>
            <a:r>
              <a:rPr lang="en-US" sz="1600" dirty="0"/>
              <a:t>, </a:t>
            </a: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kesempatan</a:t>
            </a:r>
            <a:r>
              <a:rPr lang="en-US" sz="1600" dirty="0"/>
              <a:t> orang lain </a:t>
            </a:r>
            <a:r>
              <a:rPr lang="en-US" sz="1600" dirty="0" err="1"/>
              <a:t>berpendapat</a:t>
            </a:r>
            <a:r>
              <a:rPr lang="en-US" sz="1600" dirty="0"/>
              <a:t>, dan </a:t>
            </a:r>
            <a:r>
              <a:rPr lang="en-US" sz="1600" dirty="0" err="1"/>
              <a:t>menerima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musyawarah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lapang</a:t>
            </a:r>
            <a:r>
              <a:rPr lang="en-US" sz="1600" dirty="0"/>
              <a:t> dada.</a:t>
            </a:r>
          </a:p>
        </p:txBody>
      </p:sp>
    </p:spTree>
    <p:extLst>
      <p:ext uri="{BB962C8B-B14F-4D97-AF65-F5344CB8AC3E}">
        <p14:creationId xmlns:p14="http://schemas.microsoft.com/office/powerpoint/2010/main" val="481110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F4FC19D-F7C8-410A-AE3D-2DB9DE9AD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7243">
            <a:off x="1239902" y="724109"/>
            <a:ext cx="3484498" cy="3676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86C470-6072-4635-8AFB-5A76A6175B5B}"/>
              </a:ext>
            </a:extLst>
          </p:cNvPr>
          <p:cNvSpPr txBox="1"/>
          <p:nvPr/>
        </p:nvSpPr>
        <p:spPr>
          <a:xfrm>
            <a:off x="1859810" y="1361738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Sila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Kelima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Pancasila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2F6D4D-ACE4-45D6-A8E7-A315781BE8AE}"/>
              </a:ext>
            </a:extLst>
          </p:cNvPr>
          <p:cNvSpPr txBox="1"/>
          <p:nvPr/>
        </p:nvSpPr>
        <p:spPr>
          <a:xfrm>
            <a:off x="1707410" y="1700292"/>
            <a:ext cx="27432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600" dirty="0" err="1"/>
              <a:t>Bersikap</a:t>
            </a:r>
            <a:r>
              <a:rPr lang="en-US" sz="1600" dirty="0"/>
              <a:t> </a:t>
            </a:r>
            <a:r>
              <a:rPr lang="en-US" sz="1600" dirty="0" err="1"/>
              <a:t>adil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orang </a:t>
            </a:r>
            <a:r>
              <a:rPr lang="en-US" sz="1600" dirty="0" err="1"/>
              <a:t>tanpa</a:t>
            </a:r>
            <a:r>
              <a:rPr lang="en-US" sz="1600" dirty="0"/>
              <a:t> membedakan </a:t>
            </a:r>
            <a:r>
              <a:rPr lang="en-US" sz="1600" dirty="0" err="1"/>
              <a:t>golongan</a:t>
            </a:r>
            <a:r>
              <a:rPr lang="en-US" sz="1600" dirty="0"/>
              <a:t>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yang </a:t>
            </a:r>
            <a:r>
              <a:rPr lang="en-US" sz="1600" dirty="0" err="1"/>
              <a:t>adil</a:t>
            </a:r>
            <a:r>
              <a:rPr lang="en-US" sz="1600" dirty="0"/>
              <a:t>, </a:t>
            </a:r>
            <a:r>
              <a:rPr lang="en-US" sz="1600" dirty="0" err="1"/>
              <a:t>makmur</a:t>
            </a:r>
            <a:r>
              <a:rPr lang="en-US" sz="1600" dirty="0"/>
              <a:t>, dan sejahtera.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/>
              <a:t>Suka</a:t>
            </a:r>
            <a:r>
              <a:rPr lang="en-US" sz="1600" dirty="0"/>
              <a:t> </a:t>
            </a:r>
            <a:r>
              <a:rPr lang="en-US" sz="1600" dirty="0" err="1"/>
              <a:t>bekerja</a:t>
            </a:r>
            <a:r>
              <a:rPr lang="en-US" sz="1600" dirty="0"/>
              <a:t> </a:t>
            </a:r>
            <a:r>
              <a:rPr lang="en-US" sz="1600" dirty="0" err="1"/>
              <a:t>keras</a:t>
            </a:r>
            <a:r>
              <a:rPr lang="en-US" sz="1600" dirty="0"/>
              <a:t> dan </a:t>
            </a:r>
            <a:r>
              <a:rPr lang="en-US" sz="1600" dirty="0" err="1"/>
              <a:t>menghargai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karya</a:t>
            </a:r>
            <a:r>
              <a:rPr lang="en-US" sz="1600" dirty="0"/>
              <a:t> orang lain.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DDC9A1F-E65A-42F0-AE9D-366B4B593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123950"/>
            <a:ext cx="3581400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BF50ED-50BD-4435-AA59-2B82C72553BB}"/>
              </a:ext>
            </a:extLst>
          </p:cNvPr>
          <p:cNvSpPr txBox="1"/>
          <p:nvPr/>
        </p:nvSpPr>
        <p:spPr>
          <a:xfrm>
            <a:off x="266700" y="285750"/>
            <a:ext cx="598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Perhatikan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antarsila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Pancasila </a:t>
            </a:r>
            <a:r>
              <a:rPr lang="en-US" sz="2000" dirty="0" err="1"/>
              <a:t>berikut</a:t>
            </a:r>
            <a:r>
              <a:rPr lang="en-US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3466C9-C547-4BC5-8946-B895A93F4A3E}"/>
              </a:ext>
            </a:extLst>
          </p:cNvPr>
          <p:cNvSpPr txBox="1"/>
          <p:nvPr/>
        </p:nvSpPr>
        <p:spPr>
          <a:xfrm>
            <a:off x="3352800" y="742950"/>
            <a:ext cx="254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C9900"/>
                </a:solidFill>
              </a:rPr>
              <a:t>Hubungan</a:t>
            </a:r>
            <a:r>
              <a:rPr lang="en-US" b="1" dirty="0">
                <a:solidFill>
                  <a:srgbClr val="CC9900"/>
                </a:solidFill>
              </a:rPr>
              <a:t> </a:t>
            </a:r>
            <a:r>
              <a:rPr lang="en-US" b="1" dirty="0" err="1">
                <a:solidFill>
                  <a:srgbClr val="CC9900"/>
                </a:solidFill>
              </a:rPr>
              <a:t>sila</a:t>
            </a:r>
            <a:r>
              <a:rPr lang="en-US" b="1" dirty="0">
                <a:solidFill>
                  <a:srgbClr val="CC9900"/>
                </a:solidFill>
              </a:rPr>
              <a:t> </a:t>
            </a:r>
            <a:r>
              <a:rPr lang="en-US" b="1" dirty="0" err="1">
                <a:solidFill>
                  <a:srgbClr val="CC9900"/>
                </a:solidFill>
              </a:rPr>
              <a:t>pertama</a:t>
            </a:r>
            <a:r>
              <a:rPr lang="en-US" b="1" dirty="0">
                <a:solidFill>
                  <a:srgbClr val="CC9900"/>
                </a:solidFill>
              </a:rPr>
              <a:t> </a:t>
            </a:r>
            <a:r>
              <a:rPr lang="en-US" b="1" dirty="0" err="1">
                <a:solidFill>
                  <a:srgbClr val="CC9900"/>
                </a:solidFill>
              </a:rPr>
              <a:t>dengan</a:t>
            </a:r>
            <a:r>
              <a:rPr lang="en-US" b="1" dirty="0">
                <a:solidFill>
                  <a:srgbClr val="CC9900"/>
                </a:solidFill>
              </a:rPr>
              <a:t> </a:t>
            </a:r>
            <a:r>
              <a:rPr lang="en-US" b="1" dirty="0" err="1">
                <a:solidFill>
                  <a:srgbClr val="CC9900"/>
                </a:solidFill>
              </a:rPr>
              <a:t>sila</a:t>
            </a:r>
            <a:r>
              <a:rPr lang="en-US" b="1" dirty="0">
                <a:solidFill>
                  <a:srgbClr val="CC9900"/>
                </a:solidFill>
              </a:rPr>
              <a:t> </a:t>
            </a:r>
            <a:r>
              <a:rPr lang="en-US" b="1" dirty="0" err="1">
                <a:solidFill>
                  <a:srgbClr val="CC9900"/>
                </a:solidFill>
              </a:rPr>
              <a:t>lainnya</a:t>
            </a:r>
            <a:endParaRPr lang="en-US" b="1" dirty="0">
              <a:solidFill>
                <a:srgbClr val="CC99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82395E5-F916-45BF-837A-D210D81FA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693" y="1330319"/>
            <a:ext cx="766297" cy="74613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A87B7AE5-2E2D-4CDF-B1B3-055921CFD6D4}"/>
              </a:ext>
            </a:extLst>
          </p:cNvPr>
          <p:cNvGrpSpPr/>
          <p:nvPr/>
        </p:nvGrpSpPr>
        <p:grpSpPr>
          <a:xfrm>
            <a:off x="2561959" y="2201221"/>
            <a:ext cx="2000250" cy="2046929"/>
            <a:chOff x="2561959" y="2046611"/>
            <a:chExt cx="2000250" cy="2046929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78FD1A8F-E625-41C8-8B54-FE36E77022BD}"/>
                </a:ext>
              </a:extLst>
            </p:cNvPr>
            <p:cNvGrpSpPr/>
            <p:nvPr/>
          </p:nvGrpSpPr>
          <p:grpSpPr>
            <a:xfrm>
              <a:off x="2561959" y="2647568"/>
              <a:ext cx="2000250" cy="1445972"/>
              <a:chOff x="2286000" y="2419351"/>
              <a:chExt cx="2468880" cy="863186"/>
            </a:xfr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D61977F3-66BA-4B29-BE88-54F26B380C23}"/>
                  </a:ext>
                </a:extLst>
              </p:cNvPr>
              <p:cNvSpPr/>
              <p:nvPr/>
            </p:nvSpPr>
            <p:spPr>
              <a:xfrm>
                <a:off x="2286000" y="2419351"/>
                <a:ext cx="2468880" cy="86318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B21F53DE-6C86-4EA1-9758-41119E4FE427}"/>
                  </a:ext>
                </a:extLst>
              </p:cNvPr>
              <p:cNvSpPr txBox="1"/>
              <p:nvPr/>
            </p:nvSpPr>
            <p:spPr>
              <a:xfrm>
                <a:off x="2368217" y="2484759"/>
                <a:ext cx="2312096" cy="765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Membangun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nilai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persatuan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dengan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menjadikan</a:t>
                </a:r>
                <a:r>
                  <a:rPr lang="en-US" sz="1600" dirty="0"/>
                  <a:t> agama </a:t>
                </a:r>
                <a:r>
                  <a:rPr lang="en-US" sz="1600" dirty="0" err="1"/>
                  <a:t>sebagai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dasarnya</a:t>
                </a:r>
                <a:r>
                  <a:rPr lang="en-US" sz="1600" dirty="0"/>
                  <a:t>.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0580941F-D227-40EC-B8B2-A7C5EC615B76}"/>
                </a:ext>
              </a:extLst>
            </p:cNvPr>
            <p:cNvGrpSpPr/>
            <p:nvPr/>
          </p:nvGrpSpPr>
          <p:grpSpPr>
            <a:xfrm>
              <a:off x="3215180" y="2046611"/>
              <a:ext cx="685801" cy="677539"/>
              <a:chOff x="909594" y="961991"/>
              <a:chExt cx="1724266" cy="166710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D6A7782C-F555-4B18-AD6B-2A77FF7038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594" y="961991"/>
                <a:ext cx="1724266" cy="166710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9E28B538-9F9E-4EE6-BC5A-BFEA12008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9200" y="1200150"/>
                <a:ext cx="1105054" cy="1190791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EAA64D3-6ED8-48F7-9FB3-DE6D4F902861}"/>
              </a:ext>
            </a:extLst>
          </p:cNvPr>
          <p:cNvGrpSpPr/>
          <p:nvPr/>
        </p:nvGrpSpPr>
        <p:grpSpPr>
          <a:xfrm>
            <a:off x="4728463" y="2205660"/>
            <a:ext cx="2000250" cy="2042490"/>
            <a:chOff x="4728463" y="2051050"/>
            <a:chExt cx="2000250" cy="2042490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75A2756C-D330-4388-B59C-32328868C407}"/>
                </a:ext>
              </a:extLst>
            </p:cNvPr>
            <p:cNvGrpSpPr/>
            <p:nvPr/>
          </p:nvGrpSpPr>
          <p:grpSpPr>
            <a:xfrm>
              <a:off x="4728463" y="2647568"/>
              <a:ext cx="2000250" cy="1445972"/>
              <a:chOff x="2286000" y="841476"/>
              <a:chExt cx="2438400" cy="872345"/>
            </a:xfr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71F78E2A-2FC2-42C1-8EEE-AE0153BDBA1B}"/>
                  </a:ext>
                </a:extLst>
              </p:cNvPr>
              <p:cNvSpPr/>
              <p:nvPr/>
            </p:nvSpPr>
            <p:spPr>
              <a:xfrm>
                <a:off x="2286000" y="841476"/>
                <a:ext cx="2438400" cy="872345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4507E86A-0280-4384-8961-B3E5D416B8A0}"/>
                  </a:ext>
                </a:extLst>
              </p:cNvPr>
              <p:cNvSpPr txBox="1"/>
              <p:nvPr/>
            </p:nvSpPr>
            <p:spPr>
              <a:xfrm>
                <a:off x="2383275" y="906325"/>
                <a:ext cx="2286000" cy="768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Mampu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menghargai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perbedaan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pendapat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dengan</a:t>
                </a:r>
                <a:r>
                  <a:rPr lang="en-US" sz="1600" dirty="0"/>
                  <a:t> orang lain.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2D8AB971-A589-4350-B0A5-C3E7159F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0650" y="2051050"/>
              <a:ext cx="690452" cy="70270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E37F2FF5-95D9-4B73-898A-363014D0F158}"/>
              </a:ext>
            </a:extLst>
          </p:cNvPr>
          <p:cNvGrpSpPr/>
          <p:nvPr/>
        </p:nvGrpSpPr>
        <p:grpSpPr>
          <a:xfrm>
            <a:off x="6894967" y="2201222"/>
            <a:ext cx="2000250" cy="2046928"/>
            <a:chOff x="6894967" y="2046612"/>
            <a:chExt cx="2000250" cy="2046928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69D24B7D-0E84-473D-A1EE-FF374F53A95E}"/>
                </a:ext>
              </a:extLst>
            </p:cNvPr>
            <p:cNvGrpSpPr/>
            <p:nvPr/>
          </p:nvGrpSpPr>
          <p:grpSpPr>
            <a:xfrm>
              <a:off x="6894967" y="2647568"/>
              <a:ext cx="2000250" cy="1445972"/>
              <a:chOff x="2286000" y="841475"/>
              <a:chExt cx="2438400" cy="1118568"/>
            </a:xfr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0EF175BE-BDE6-4712-96D0-0E81078B08B3}"/>
                  </a:ext>
                </a:extLst>
              </p:cNvPr>
              <p:cNvSpPr/>
              <p:nvPr/>
            </p:nvSpPr>
            <p:spPr>
              <a:xfrm>
                <a:off x="2286000" y="841475"/>
                <a:ext cx="2438400" cy="111856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0FD78665-D97F-4AEC-A820-15555D3CA71A}"/>
                  </a:ext>
                </a:extLst>
              </p:cNvPr>
              <p:cNvSpPr txBox="1"/>
              <p:nvPr/>
            </p:nvSpPr>
            <p:spPr>
              <a:xfrm>
                <a:off x="2368761" y="892649"/>
                <a:ext cx="2286000" cy="102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Mampu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berperilaku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adil</a:t>
                </a:r>
                <a:r>
                  <a:rPr lang="en-US" sz="1600" dirty="0"/>
                  <a:t> demi </a:t>
                </a:r>
                <a:r>
                  <a:rPr lang="en-US" sz="1600" dirty="0" err="1"/>
                  <a:t>kesejahteraan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bersama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sesuai</a:t>
                </a:r>
                <a:r>
                  <a:rPr lang="en-US" sz="1600" dirty="0"/>
                  <a:t> ajaran agama.</a:t>
                </a: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2A670533-0543-4AE7-8DC9-DAA4B584A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42535" y="2046612"/>
              <a:ext cx="705113" cy="67753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2A084C9-D78D-4A12-A3C3-8DE85232131F}"/>
              </a:ext>
            </a:extLst>
          </p:cNvPr>
          <p:cNvGrpSpPr/>
          <p:nvPr/>
        </p:nvGrpSpPr>
        <p:grpSpPr>
          <a:xfrm>
            <a:off x="1320899" y="1703384"/>
            <a:ext cx="2921795" cy="513435"/>
            <a:chOff x="1320899" y="1703384"/>
            <a:chExt cx="2921795" cy="513435"/>
          </a:xfrm>
        </p:grpSpPr>
        <p:cxnSp>
          <p:nvCxnSpPr>
            <p:cNvPr id="26" name="Connector: Elbow 25">
              <a:extLst>
                <a:ext uri="{FF2B5EF4-FFF2-40B4-BE49-F238E27FC236}">
                  <a16:creationId xmlns="" xmlns:a16="http://schemas.microsoft.com/office/drawing/2014/main" id="{AC05CBBF-B584-4785-9EAA-4E8D59B96BAA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rot="10800000" flipV="1">
              <a:off x="1320899" y="1703385"/>
              <a:ext cx="2921795" cy="513434"/>
            </a:xfrm>
            <a:prstGeom prst="bentConnector2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41FEBFA1-2601-4EA9-BF3C-AA8FE42F2051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3558081" y="1703384"/>
              <a:ext cx="0" cy="4978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1F74BFFF-378A-4B0B-95D4-9EA7C3D4DEEC}"/>
              </a:ext>
            </a:extLst>
          </p:cNvPr>
          <p:cNvGrpSpPr/>
          <p:nvPr/>
        </p:nvGrpSpPr>
        <p:grpSpPr>
          <a:xfrm>
            <a:off x="5008990" y="1703384"/>
            <a:ext cx="2886102" cy="502276"/>
            <a:chOff x="5008990" y="1703384"/>
            <a:chExt cx="2886102" cy="502276"/>
          </a:xfrm>
        </p:grpSpPr>
        <p:cxnSp>
          <p:nvCxnSpPr>
            <p:cNvPr id="24" name="Connector: Elbow 23">
              <a:extLst>
                <a:ext uri="{FF2B5EF4-FFF2-40B4-BE49-F238E27FC236}">
                  <a16:creationId xmlns="" xmlns:a16="http://schemas.microsoft.com/office/drawing/2014/main" id="{48E7C089-7CD7-45F7-A030-87EA42046615}"/>
                </a:ext>
              </a:extLst>
            </p:cNvPr>
            <p:cNvCxnSpPr>
              <a:stCxn id="8" idx="3"/>
              <a:endCxn id="22" idx="0"/>
            </p:cNvCxnSpPr>
            <p:nvPr/>
          </p:nvCxnSpPr>
          <p:spPr>
            <a:xfrm>
              <a:off x="5008990" y="1703385"/>
              <a:ext cx="2886102" cy="497837"/>
            </a:xfrm>
            <a:prstGeom prst="bentConnector2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CC682703-CD02-4A4D-9E9E-189150853A6D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V="1">
              <a:off x="5745876" y="1703384"/>
              <a:ext cx="0" cy="50227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1EBC803-41FB-404D-A8C5-0A0DAC118563}"/>
              </a:ext>
            </a:extLst>
          </p:cNvPr>
          <p:cNvGrpSpPr/>
          <p:nvPr/>
        </p:nvGrpSpPr>
        <p:grpSpPr>
          <a:xfrm>
            <a:off x="254098" y="2220272"/>
            <a:ext cx="2133600" cy="2027878"/>
            <a:chOff x="254098" y="2220272"/>
            <a:chExt cx="2133600" cy="2027878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BFE5242-8781-4D3F-A716-0F7AF74B5E0F}"/>
                </a:ext>
              </a:extLst>
            </p:cNvPr>
            <p:cNvGrpSpPr/>
            <p:nvPr/>
          </p:nvGrpSpPr>
          <p:grpSpPr>
            <a:xfrm>
              <a:off x="254098" y="2807986"/>
              <a:ext cx="2133600" cy="1440164"/>
              <a:chOff x="2286000" y="904933"/>
              <a:chExt cx="2438400" cy="1439205"/>
            </a:xfr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" name="Rectangle: Rounded Corners 2">
                <a:extLst>
                  <a:ext uri="{FF2B5EF4-FFF2-40B4-BE49-F238E27FC236}">
                    <a16:creationId xmlns="" xmlns:a16="http://schemas.microsoft.com/office/drawing/2014/main" id="{C11FA308-15FC-4BBC-AC90-B0C59F12DE57}"/>
                  </a:ext>
                </a:extLst>
              </p:cNvPr>
              <p:cNvSpPr/>
              <p:nvPr/>
            </p:nvSpPr>
            <p:spPr>
              <a:xfrm>
                <a:off x="2286000" y="904933"/>
                <a:ext cx="2438400" cy="1439205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8418FB7A-3CCE-4BB4-87F1-8023279767AA}"/>
                  </a:ext>
                </a:extLst>
              </p:cNvPr>
              <p:cNvSpPr txBox="1"/>
              <p:nvPr/>
            </p:nvSpPr>
            <p:spPr>
              <a:xfrm>
                <a:off x="2373086" y="998834"/>
                <a:ext cx="2286000" cy="945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Menjalankan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perintah</a:t>
                </a:r>
                <a:r>
                  <a:rPr lang="en-US" sz="1600" dirty="0"/>
                  <a:t> agama </a:t>
                </a:r>
                <a:r>
                  <a:rPr lang="en-US" sz="1600" dirty="0" err="1"/>
                  <a:t>dengan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menjunjung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tinggi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nilai</a:t>
                </a:r>
                <a:r>
                  <a:rPr lang="en-US" sz="1600" dirty="0"/>
                  <a:t> kemanusiaan.</a:t>
                </a: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94BED51D-71C9-4697-A4FD-6DF7A4C49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7522" y="2220272"/>
              <a:ext cx="685801" cy="677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73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3091FC-7109-43DF-BECD-EFE61A709015}"/>
              </a:ext>
            </a:extLst>
          </p:cNvPr>
          <p:cNvSpPr txBox="1"/>
          <p:nvPr/>
        </p:nvSpPr>
        <p:spPr>
          <a:xfrm>
            <a:off x="3352800" y="514350"/>
            <a:ext cx="254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Hubungan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sila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kedua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sila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lainnya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A21C1B7-E3AD-4119-BC89-A9DDC6DF1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941" y="1168266"/>
            <a:ext cx="685801" cy="677538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B390528-331D-4EFE-AF3D-3DB6D059F6EC}"/>
              </a:ext>
            </a:extLst>
          </p:cNvPr>
          <p:cNvGrpSpPr/>
          <p:nvPr/>
        </p:nvGrpSpPr>
        <p:grpSpPr>
          <a:xfrm>
            <a:off x="2360053" y="1492251"/>
            <a:ext cx="1882651" cy="664530"/>
            <a:chOff x="2360053" y="1492251"/>
            <a:chExt cx="1882651" cy="664530"/>
          </a:xfrm>
        </p:grpSpPr>
        <p:cxnSp>
          <p:nvCxnSpPr>
            <p:cNvPr id="19" name="Connector: Elbow 18">
              <a:extLst>
                <a:ext uri="{FF2B5EF4-FFF2-40B4-BE49-F238E27FC236}">
                  <a16:creationId xmlns="" xmlns:a16="http://schemas.microsoft.com/office/drawing/2014/main" id="{5122448D-FED5-4E25-B2DE-53406E87419C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rot="10800000" flipV="1">
              <a:off x="2360053" y="1499515"/>
              <a:ext cx="1882651" cy="612310"/>
            </a:xfrm>
            <a:prstGeom prst="bentConnector2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9D4EC75A-7698-4E13-9225-9D59B717D48B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H="1" flipV="1">
              <a:off x="3048000" y="1499517"/>
              <a:ext cx="358" cy="65726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0AB3A548-FF57-498F-97ED-09DE0F4AB092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V="1">
              <a:off x="3730757" y="1492251"/>
              <a:ext cx="3043" cy="66453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0" name="Connector: Elbow 39">
            <a:extLst>
              <a:ext uri="{FF2B5EF4-FFF2-40B4-BE49-F238E27FC236}">
                <a16:creationId xmlns="" xmlns:a16="http://schemas.microsoft.com/office/drawing/2014/main" id="{5C592758-661E-4F78-B754-942A7C61A951}"/>
              </a:ext>
            </a:extLst>
          </p:cNvPr>
          <p:cNvCxnSpPr>
            <a:cxnSpLocks/>
            <a:stCxn id="23" idx="3"/>
            <a:endCxn id="27" idx="0"/>
          </p:cNvCxnSpPr>
          <p:nvPr/>
        </p:nvCxnSpPr>
        <p:spPr>
          <a:xfrm>
            <a:off x="4968742" y="1507035"/>
            <a:ext cx="2209085" cy="637161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92BE24B-61E0-496B-8197-F6B6878DE251}"/>
              </a:ext>
            </a:extLst>
          </p:cNvPr>
          <p:cNvGrpSpPr/>
          <p:nvPr/>
        </p:nvGrpSpPr>
        <p:grpSpPr>
          <a:xfrm>
            <a:off x="596902" y="2111825"/>
            <a:ext cx="4722883" cy="2212524"/>
            <a:chOff x="596902" y="2111825"/>
            <a:chExt cx="4722883" cy="2212524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5DDAF828-AD6C-4C11-8C07-C7CDABD0B2B2}"/>
                </a:ext>
              </a:extLst>
            </p:cNvPr>
            <p:cNvGrpSpPr/>
            <p:nvPr/>
          </p:nvGrpSpPr>
          <p:grpSpPr>
            <a:xfrm>
              <a:off x="596902" y="2769091"/>
              <a:ext cx="4722883" cy="1555258"/>
              <a:chOff x="3120807" y="2377909"/>
              <a:chExt cx="2194300" cy="3838615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16A98FB0-7C9D-4E81-90C7-D4B65AA1144D}"/>
                  </a:ext>
                </a:extLst>
              </p:cNvPr>
              <p:cNvSpPr txBox="1"/>
              <p:nvPr/>
            </p:nvSpPr>
            <p:spPr>
              <a:xfrm>
                <a:off x="3157902" y="2684584"/>
                <a:ext cx="2133600" cy="3266450"/>
              </a:xfrm>
              <a:prstGeom prst="rect">
                <a:avLst/>
              </a:prstGeom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Memperlakukan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manusia</a:t>
                </a:r>
                <a:r>
                  <a:rPr lang="en-US" sz="1600" dirty="0"/>
                  <a:t> lain </a:t>
                </a:r>
                <a:r>
                  <a:rPr lang="en-US" sz="1600" dirty="0" err="1"/>
                  <a:t>sesuai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harkat</a:t>
                </a:r>
                <a:r>
                  <a:rPr lang="en-US" sz="1600" dirty="0"/>
                  <a:t> dan </a:t>
                </a:r>
                <a:r>
                  <a:rPr lang="en-US" sz="1600" dirty="0" err="1"/>
                  <a:t>martabatnya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sebagai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sesama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makhluk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ciptaan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Tuhan</a:t>
                </a:r>
                <a:r>
                  <a:rPr lang="en-US" sz="1600" dirty="0"/>
                  <a:t>.</a:t>
                </a:r>
              </a:p>
              <a:p>
                <a:pPr algn="ctr"/>
                <a:r>
                  <a:rPr lang="en-US" sz="1600" dirty="0" err="1"/>
                  <a:t>Dengan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demikian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manusia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memiliki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derajat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hak</a:t>
                </a:r>
                <a:r>
                  <a:rPr lang="en-US" sz="1600" dirty="0"/>
                  <a:t>, dan </a:t>
                </a:r>
                <a:r>
                  <a:rPr lang="en-US" sz="1600" dirty="0" err="1"/>
                  <a:t>kewajiban</a:t>
                </a:r>
                <a:r>
                  <a:rPr lang="en-US" sz="1600" dirty="0"/>
                  <a:t> yang </a:t>
                </a:r>
                <a:r>
                  <a:rPr lang="en-US" sz="1600" dirty="0" err="1"/>
                  <a:t>sama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tanpa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memandang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perbedaan</a:t>
                </a:r>
                <a:r>
                  <a:rPr lang="en-US" sz="1600" dirty="0"/>
                  <a:t> agama, </a:t>
                </a:r>
                <a:r>
                  <a:rPr lang="en-US" sz="1600" dirty="0" err="1"/>
                  <a:t>suku</a:t>
                </a:r>
                <a:r>
                  <a:rPr lang="en-US" sz="1600" dirty="0"/>
                  <a:t>, dan </a:t>
                </a:r>
                <a:r>
                  <a:rPr lang="en-US" sz="1600" dirty="0" err="1"/>
                  <a:t>golongan</a:t>
                </a:r>
                <a:r>
                  <a:rPr lang="en-US" sz="1600" dirty="0"/>
                  <a:t>.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="" xmlns:a16="http://schemas.microsoft.com/office/drawing/2014/main" id="{76228EA4-E065-4BEA-BA78-CCDE15889D43}"/>
                  </a:ext>
                </a:extLst>
              </p:cNvPr>
              <p:cNvSpPr/>
              <p:nvPr/>
            </p:nvSpPr>
            <p:spPr>
              <a:xfrm>
                <a:off x="3120807" y="2377909"/>
                <a:ext cx="2194300" cy="3838615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C8091BEE-998A-4035-872A-B1E5E4053285}"/>
                </a:ext>
              </a:extLst>
            </p:cNvPr>
            <p:cNvGrpSpPr/>
            <p:nvPr/>
          </p:nvGrpSpPr>
          <p:grpSpPr>
            <a:xfrm>
              <a:off x="1976903" y="2111825"/>
              <a:ext cx="2106410" cy="746131"/>
              <a:chOff x="1976903" y="2111825"/>
              <a:chExt cx="2106410" cy="74613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B2ACAE98-3D77-4374-B21B-57CB4C581994}"/>
                  </a:ext>
                </a:extLst>
              </p:cNvPr>
              <p:cNvGrpSpPr/>
              <p:nvPr/>
            </p:nvGrpSpPr>
            <p:grpSpPr>
              <a:xfrm>
                <a:off x="2705457" y="2156781"/>
                <a:ext cx="685801" cy="677539"/>
                <a:chOff x="909594" y="961991"/>
                <a:chExt cx="1724266" cy="1667108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="" xmlns:a16="http://schemas.microsoft.com/office/drawing/2014/main" id="{48A716F7-AFC5-4A28-9605-95A4E9F270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9594" y="961991"/>
                  <a:ext cx="1724266" cy="1667108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="" xmlns:a16="http://schemas.microsoft.com/office/drawing/2014/main" id="{8CB550E8-2AD0-48E9-8286-51270D6DC6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19200" y="1200150"/>
                  <a:ext cx="1105054" cy="1190791"/>
                </a:xfrm>
                <a:prstGeom prst="rect">
                  <a:avLst/>
                </a:prstGeom>
              </p:spPr>
            </p:pic>
          </p:grpSp>
          <p:pic>
            <p:nvPicPr>
              <p:cNvPr id="28" name="Picture 27">
                <a:extLst>
                  <a:ext uri="{FF2B5EF4-FFF2-40B4-BE49-F238E27FC236}">
                    <a16:creationId xmlns="" xmlns:a16="http://schemas.microsoft.com/office/drawing/2014/main" id="{FF2039A0-0D0D-4E6F-A571-F89BC4812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8200" y="2156781"/>
                <a:ext cx="705113" cy="67753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="" xmlns:a16="http://schemas.microsoft.com/office/drawing/2014/main" id="{822B677B-BAD8-4379-B09E-EA2541A35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6903" y="2111825"/>
                <a:ext cx="766297" cy="746131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CE116D9-BD18-4427-BB2F-F673363B4B00}"/>
              </a:ext>
            </a:extLst>
          </p:cNvPr>
          <p:cNvGrpSpPr/>
          <p:nvPr/>
        </p:nvGrpSpPr>
        <p:grpSpPr>
          <a:xfrm>
            <a:off x="6018285" y="2144196"/>
            <a:ext cx="2286000" cy="2180153"/>
            <a:chOff x="6018285" y="2144196"/>
            <a:chExt cx="2286000" cy="2180153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86C5F901-FBC7-4807-88DB-C1B2EE072844}"/>
                </a:ext>
              </a:extLst>
            </p:cNvPr>
            <p:cNvGrpSpPr/>
            <p:nvPr/>
          </p:nvGrpSpPr>
          <p:grpSpPr>
            <a:xfrm>
              <a:off x="6018285" y="2769091"/>
              <a:ext cx="2286000" cy="1555258"/>
              <a:chOff x="3111502" y="2266950"/>
              <a:chExt cx="2275116" cy="3833783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05E7D75C-1C85-4CCC-B20A-58CADFD96A12}"/>
                  </a:ext>
                </a:extLst>
              </p:cNvPr>
              <p:cNvSpPr txBox="1"/>
              <p:nvPr/>
            </p:nvSpPr>
            <p:spPr>
              <a:xfrm>
                <a:off x="3181506" y="2527856"/>
                <a:ext cx="2133600" cy="2051028"/>
              </a:xfrm>
              <a:prstGeom prst="rect">
                <a:avLst/>
              </a:prstGeom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Setiap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manusia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berhak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hidup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sejahtera</a:t>
                </a:r>
                <a:r>
                  <a:rPr lang="en-US" sz="1600" dirty="0"/>
                  <a:t> dan </a:t>
                </a:r>
                <a:r>
                  <a:rPr lang="en-US" sz="1600" dirty="0" err="1"/>
                  <a:t>diperlakukan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secara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adil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sesuai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nilai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persatuan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bangsa</a:t>
                </a:r>
                <a:r>
                  <a:rPr lang="en-US" sz="1600" dirty="0"/>
                  <a:t>.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="" xmlns:a16="http://schemas.microsoft.com/office/drawing/2014/main" id="{1C94BBA2-AB15-4783-AD39-4E90D0AC5955}"/>
                  </a:ext>
                </a:extLst>
              </p:cNvPr>
              <p:cNvSpPr/>
              <p:nvPr/>
            </p:nvSpPr>
            <p:spPr>
              <a:xfrm>
                <a:off x="3111502" y="2266950"/>
                <a:ext cx="2275116" cy="3833783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73A7E15C-2B26-4876-BE99-D702CA184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32601" y="2144196"/>
              <a:ext cx="690452" cy="702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96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E436CA-52F8-4F9E-B889-57C1690DFFED}"/>
              </a:ext>
            </a:extLst>
          </p:cNvPr>
          <p:cNvSpPr txBox="1"/>
          <p:nvPr/>
        </p:nvSpPr>
        <p:spPr>
          <a:xfrm>
            <a:off x="3352800" y="514350"/>
            <a:ext cx="254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6600"/>
                </a:solidFill>
              </a:rPr>
              <a:t>Hubungan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sila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ketiga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dengan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sila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lainnya</a:t>
            </a:r>
            <a:endParaRPr lang="en-US" b="1" dirty="0">
              <a:solidFill>
                <a:srgbClr val="006600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66E7ECAA-BCA0-4181-9C5C-A2A7FFEDA9E5}"/>
              </a:ext>
            </a:extLst>
          </p:cNvPr>
          <p:cNvGrpSpPr/>
          <p:nvPr/>
        </p:nvGrpSpPr>
        <p:grpSpPr>
          <a:xfrm>
            <a:off x="4282941" y="1187263"/>
            <a:ext cx="685801" cy="677539"/>
            <a:chOff x="3215180" y="1972621"/>
            <a:chExt cx="685801" cy="677539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234DE615-963F-4BC3-B483-5CEFC57E3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5180" y="1972621"/>
              <a:ext cx="685801" cy="67753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AFACFFDD-7865-4096-9E12-6BA917D77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8321" y="2069413"/>
              <a:ext cx="439519" cy="483956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311E17A-0B5F-4335-B784-844B84850CA7}"/>
              </a:ext>
            </a:extLst>
          </p:cNvPr>
          <p:cNvGrpSpPr/>
          <p:nvPr/>
        </p:nvGrpSpPr>
        <p:grpSpPr>
          <a:xfrm>
            <a:off x="914400" y="2079619"/>
            <a:ext cx="3460655" cy="2168531"/>
            <a:chOff x="254098" y="1927219"/>
            <a:chExt cx="3460655" cy="216853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8A15B486-B9AF-49C6-BF5B-C21D1EDD9071}"/>
                </a:ext>
              </a:extLst>
            </p:cNvPr>
            <p:cNvGrpSpPr/>
            <p:nvPr/>
          </p:nvGrpSpPr>
          <p:grpSpPr>
            <a:xfrm>
              <a:off x="254098" y="2579386"/>
              <a:ext cx="3460655" cy="1516364"/>
              <a:chOff x="2286000" y="904933"/>
              <a:chExt cx="2373086" cy="1307770"/>
            </a:xfr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D4BAFFDB-48CC-463D-9A96-1B89A6AA6935}"/>
                  </a:ext>
                </a:extLst>
              </p:cNvPr>
              <p:cNvSpPr/>
              <p:nvPr/>
            </p:nvSpPr>
            <p:spPr>
              <a:xfrm>
                <a:off x="2286000" y="904933"/>
                <a:ext cx="2373086" cy="130777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C3624303-084E-4FCA-AEE4-E4D9C04EA1C6}"/>
                  </a:ext>
                </a:extLst>
              </p:cNvPr>
              <p:cNvSpPr txBox="1"/>
              <p:nvPr/>
            </p:nvSpPr>
            <p:spPr>
              <a:xfrm>
                <a:off x="2338250" y="998834"/>
                <a:ext cx="2286001" cy="1141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Nilai </a:t>
                </a:r>
                <a:r>
                  <a:rPr lang="en-US" sz="1600" dirty="0" err="1"/>
                  <a:t>persatuan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didasarkan</a:t>
                </a:r>
                <a:r>
                  <a:rPr lang="en-US" sz="1600" dirty="0"/>
                  <a:t> pada </a:t>
                </a:r>
                <a:r>
                  <a:rPr lang="en-US" sz="1600" dirty="0" err="1"/>
                  <a:t>nilai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ketuhanan</a:t>
                </a:r>
                <a:r>
                  <a:rPr lang="en-US" sz="1600" dirty="0"/>
                  <a:t> dan </a:t>
                </a:r>
                <a:r>
                  <a:rPr lang="en-US" sz="1600" dirty="0" err="1"/>
                  <a:t>kemanusiaan</a:t>
                </a:r>
                <a:r>
                  <a:rPr lang="en-US" sz="1600" dirty="0"/>
                  <a:t>. </a:t>
                </a:r>
                <a:r>
                  <a:rPr lang="en-US" sz="1600" dirty="0" err="1"/>
                  <a:t>Persatuan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ini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diharapkan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dapat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membuat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kehidupan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masyarakat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damai</a:t>
                </a:r>
                <a:r>
                  <a:rPr lang="en-US" sz="1600" dirty="0"/>
                  <a:t> dan </a:t>
                </a:r>
                <a:r>
                  <a:rPr lang="en-US" sz="1600" dirty="0" err="1"/>
                  <a:t>sejahtera</a:t>
                </a:r>
                <a:r>
                  <a:rPr lang="en-US" sz="1600" dirty="0"/>
                  <a:t>.</a:t>
                </a: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2DC26095-4C40-4A6B-AF45-17F57A789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3801" y="1970412"/>
              <a:ext cx="685801" cy="67753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23091F8C-B9AE-4535-B933-FF8A3F2A4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1900" y="1927219"/>
              <a:ext cx="766297" cy="74613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27875BB4-FDC7-4745-86BB-324393FC9159}"/>
              </a:ext>
            </a:extLst>
          </p:cNvPr>
          <p:cNvGrpSpPr/>
          <p:nvPr/>
        </p:nvGrpSpPr>
        <p:grpSpPr>
          <a:xfrm>
            <a:off x="4932523" y="2129460"/>
            <a:ext cx="2992277" cy="2135137"/>
            <a:chOff x="4267200" y="2129460"/>
            <a:chExt cx="2992277" cy="2135137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B5F347F6-F36C-457A-8F1D-03C6BA6C5DC6}"/>
                </a:ext>
              </a:extLst>
            </p:cNvPr>
            <p:cNvGrpSpPr/>
            <p:nvPr/>
          </p:nvGrpSpPr>
          <p:grpSpPr>
            <a:xfrm>
              <a:off x="4267200" y="2748233"/>
              <a:ext cx="2992277" cy="1516364"/>
              <a:chOff x="2286000" y="841476"/>
              <a:chExt cx="3647727" cy="881910"/>
            </a:xfr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214B6C12-1BA8-431C-BC17-81D82A551E82}"/>
                  </a:ext>
                </a:extLst>
              </p:cNvPr>
              <p:cNvSpPr/>
              <p:nvPr/>
            </p:nvSpPr>
            <p:spPr>
              <a:xfrm>
                <a:off x="2286000" y="841476"/>
                <a:ext cx="3647727" cy="88191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658C5D1B-3722-4145-B88A-4690C270EB60}"/>
                  </a:ext>
                </a:extLst>
              </p:cNvPr>
              <p:cNvSpPr txBox="1"/>
              <p:nvPr/>
            </p:nvSpPr>
            <p:spPr>
              <a:xfrm>
                <a:off x="2352310" y="906324"/>
                <a:ext cx="3525491" cy="769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Kehidupan</a:t>
                </a:r>
                <a:r>
                  <a:rPr lang="en-US" sz="1600" dirty="0"/>
                  <a:t> yang </a:t>
                </a:r>
                <a:r>
                  <a:rPr lang="en-US" sz="1600" dirty="0" err="1"/>
                  <a:t>damai</a:t>
                </a:r>
                <a:r>
                  <a:rPr lang="en-US" sz="1600" dirty="0"/>
                  <a:t> dan </a:t>
                </a:r>
                <a:r>
                  <a:rPr lang="en-US" sz="1600" dirty="0" err="1"/>
                  <a:t>sejahtera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diperoleh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sikap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saling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menghargai</a:t>
                </a:r>
                <a:r>
                  <a:rPr lang="en-US" sz="1600" dirty="0"/>
                  <a:t> dan </a:t>
                </a:r>
                <a:r>
                  <a:rPr lang="en-US" sz="1600" dirty="0" err="1"/>
                  <a:t>memperlakukan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setiap</a:t>
                </a:r>
                <a:r>
                  <a:rPr lang="en-US" sz="1600" dirty="0"/>
                  <a:t> orang </a:t>
                </a:r>
                <a:r>
                  <a:rPr lang="en-US" sz="1600" dirty="0" err="1"/>
                  <a:t>secara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adil</a:t>
                </a:r>
                <a:r>
                  <a:rPr lang="en-US" sz="1600" dirty="0"/>
                  <a:t>.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8865AAD0-462E-47AF-8C87-069D3ABC5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00748" y="2129460"/>
              <a:ext cx="690452" cy="72892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B19DFE51-8575-46A4-A6B8-8947400FD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92997" y="2154562"/>
              <a:ext cx="705113" cy="67753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98D28E68-91C6-4C44-850E-2E03391CBECB}"/>
              </a:ext>
            </a:extLst>
          </p:cNvPr>
          <p:cNvGrpSpPr/>
          <p:nvPr/>
        </p:nvGrpSpPr>
        <p:grpSpPr>
          <a:xfrm>
            <a:off x="2275351" y="1526032"/>
            <a:ext cx="2007590" cy="553587"/>
            <a:chOff x="2275351" y="1526032"/>
            <a:chExt cx="2007590" cy="553587"/>
          </a:xfrm>
        </p:grpSpPr>
        <p:cxnSp>
          <p:nvCxnSpPr>
            <p:cNvPr id="44" name="Connector: Elbow 43">
              <a:extLst>
                <a:ext uri="{FF2B5EF4-FFF2-40B4-BE49-F238E27FC236}">
                  <a16:creationId xmlns="" xmlns:a16="http://schemas.microsoft.com/office/drawing/2014/main" id="{6AEDFCCC-CD86-489D-A18F-9781726C76D6}"/>
                </a:ext>
              </a:extLst>
            </p:cNvPr>
            <p:cNvCxnSpPr>
              <a:cxnSpLocks/>
              <a:stCxn id="32" idx="1"/>
              <a:endCxn id="3" idx="0"/>
            </p:cNvCxnSpPr>
            <p:nvPr/>
          </p:nvCxnSpPr>
          <p:spPr>
            <a:xfrm rot="10800000" flipV="1">
              <a:off x="2275351" y="1526033"/>
              <a:ext cx="2007590" cy="553586"/>
            </a:xfrm>
            <a:prstGeom prst="bentConnector2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746E5CA8-051E-4AF0-98E9-714EED760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7004" y="1526032"/>
              <a:ext cx="0" cy="55358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F6147AF7-0EC4-4E64-8213-6ED9B05414D5}"/>
              </a:ext>
            </a:extLst>
          </p:cNvPr>
          <p:cNvGrpSpPr/>
          <p:nvPr/>
        </p:nvGrpSpPr>
        <p:grpSpPr>
          <a:xfrm>
            <a:off x="4968742" y="1526032"/>
            <a:ext cx="1842135" cy="628530"/>
            <a:chOff x="4968742" y="1526032"/>
            <a:chExt cx="1842135" cy="628530"/>
          </a:xfrm>
        </p:grpSpPr>
        <p:cxnSp>
          <p:nvCxnSpPr>
            <p:cNvPr id="42" name="Connector: Elbow 41">
              <a:extLst>
                <a:ext uri="{FF2B5EF4-FFF2-40B4-BE49-F238E27FC236}">
                  <a16:creationId xmlns="" xmlns:a16="http://schemas.microsoft.com/office/drawing/2014/main" id="{3A3E6C9D-B9A2-4456-80A4-7FC228631D78}"/>
                </a:ext>
              </a:extLst>
            </p:cNvPr>
            <p:cNvCxnSpPr>
              <a:stCxn id="32" idx="3"/>
              <a:endCxn id="39" idx="0"/>
            </p:cNvCxnSpPr>
            <p:nvPr/>
          </p:nvCxnSpPr>
          <p:spPr>
            <a:xfrm>
              <a:off x="4968742" y="1526033"/>
              <a:ext cx="1842135" cy="628529"/>
            </a:xfrm>
            <a:prstGeom prst="bentConnector2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84DCA089-B3EB-4D0B-93CB-C1A5CD302B78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6111297" y="1526032"/>
              <a:ext cx="0" cy="60342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60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1105</Words>
  <Application>Microsoft Office PowerPoint</Application>
  <PresentationFormat>On-screen Show (16:9)</PresentationFormat>
  <Paragraphs>144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Endah Wahyuningtias</cp:lastModifiedBy>
  <cp:revision>274</cp:revision>
  <dcterms:created xsi:type="dcterms:W3CDTF">2022-01-17T01:37:52Z</dcterms:created>
  <dcterms:modified xsi:type="dcterms:W3CDTF">2022-11-03T09:07:02Z</dcterms:modified>
</cp:coreProperties>
</file>