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"/>
  </p:notesMasterIdLst>
  <p:sldIdLst>
    <p:sldId id="336" r:id="rId2"/>
    <p:sldId id="277" r:id="rId3"/>
    <p:sldId id="337" r:id="rId4"/>
    <p:sldId id="338" r:id="rId5"/>
    <p:sldId id="340" r:id="rId6"/>
    <p:sldId id="339" r:id="rId7"/>
    <p:sldId id="341" r:id="rId8"/>
    <p:sldId id="342" r:id="rId9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99"/>
    <a:srgbClr val="990033"/>
    <a:srgbClr val="008080"/>
    <a:srgbClr val="FF0066"/>
    <a:srgbClr val="FFFF66"/>
    <a:srgbClr val="FF9966"/>
    <a:srgbClr val="FF99CC"/>
    <a:srgbClr val="FFCC99"/>
    <a:srgbClr val="C9C011"/>
    <a:srgbClr val="66FF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6203" autoAdjust="0"/>
  </p:normalViewPr>
  <p:slideViewPr>
    <p:cSldViewPr>
      <p:cViewPr varScale="1">
        <p:scale>
          <a:sx n="59" d="100"/>
          <a:sy n="59" d="100"/>
        </p:scale>
        <p:origin x="-96" y="-54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EFA59A-4039-4780-8827-E3A9A9D801E3}" type="datetimeFigureOut">
              <a:rPr lang="en-US" smtClean="0"/>
              <a:pPr/>
              <a:t>7/8/2023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6B7492-1529-472A-95BF-2C0C16D7DFC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15320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Warna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tulisan</a:t>
            </a:r>
            <a:r>
              <a:rPr lang="en-US" baseline="0" dirty="0" smtClean="0"/>
              <a:t> BUPENA </a:t>
            </a:r>
            <a:r>
              <a:rPr lang="en-US" baseline="0" dirty="0" err="1" smtClean="0"/>
              <a:t>disesuaikan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dgn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jenjang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kelas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6B7492-1529-472A-95BF-2C0C16D7DFCF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84525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04683"/>
            <a:ext cx="9144000" cy="55436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126" y="96978"/>
            <a:ext cx="1523874" cy="493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8814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04683"/>
            <a:ext cx="9144000" cy="55436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126" y="96978"/>
            <a:ext cx="1523874" cy="493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0997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03258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5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" y="0"/>
            <a:ext cx="9141291" cy="5143500"/>
          </a:xfrm>
          <a:prstGeom prst="rect">
            <a:avLst/>
          </a:prstGeom>
        </p:spPr>
      </p:pic>
      <p:sp>
        <p:nvSpPr>
          <p:cNvPr id="8" name="テキスト プレースホルダー 11"/>
          <p:cNvSpPr txBox="1">
            <a:spLocks/>
          </p:cNvSpPr>
          <p:nvPr/>
        </p:nvSpPr>
        <p:spPr>
          <a:xfrm>
            <a:off x="4254176" y="2071126"/>
            <a:ext cx="4274018" cy="788673"/>
          </a:xfrm>
          <a:prstGeom prst="rect">
            <a:avLst/>
          </a:prstGeom>
        </p:spPr>
        <p:txBody>
          <a:bodyPr lIns="68580" tIns="34290" rIns="68580" bIns="34290" anchor="t">
            <a:noAutofit/>
          </a:bodyPr>
          <a:lstStyle>
            <a:lvl1pPr marL="342900" indent="-342900" algn="ctr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4000" kern="12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 smtClean="0">
                <a:solidFill>
                  <a:srgbClr val="00B0ED"/>
                </a:solidFill>
                <a:cs typeface="Arial" pitchFamily="34" charset="0"/>
              </a:rPr>
              <a:t>BUPENA</a:t>
            </a:r>
            <a:endParaRPr lang="id-ID" b="1" dirty="0">
              <a:solidFill>
                <a:srgbClr val="00B0ED"/>
              </a:solidFill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9" name="直線コネクタ 9"/>
          <p:cNvCxnSpPr/>
          <p:nvPr/>
        </p:nvCxnSpPr>
        <p:spPr>
          <a:xfrm>
            <a:off x="4572000" y="2800350"/>
            <a:ext cx="3733800" cy="0"/>
          </a:xfrm>
          <a:prstGeom prst="line">
            <a:avLst/>
          </a:prstGeom>
          <a:noFill/>
          <a:ln w="28575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  <a:headEnd type="oval"/>
            <a:tailEnd type="oval"/>
          </a:ln>
          <a:effectLst/>
        </p:spPr>
      </p:cxnSp>
      <p:sp>
        <p:nvSpPr>
          <p:cNvPr id="10" name="タイトル 1"/>
          <p:cNvSpPr txBox="1">
            <a:spLocks/>
          </p:cNvSpPr>
          <p:nvPr/>
        </p:nvSpPr>
        <p:spPr>
          <a:xfrm>
            <a:off x="3854781" y="1488199"/>
            <a:ext cx="5073868" cy="469019"/>
          </a:xfrm>
          <a:prstGeom prst="rect">
            <a:avLst/>
          </a:prstGeom>
        </p:spPr>
        <p:txBody>
          <a:bodyPr lIns="68580" tIns="34290" rIns="68580" bIns="34290" anchor="b"/>
          <a:lstStyle>
            <a:lvl1pPr algn="ctr" defTabSz="914400" rtl="0" eaLnBrk="1" latinLnBrk="0" hangingPunct="1">
              <a:spcBef>
                <a:spcPct val="0"/>
              </a:spcBef>
              <a:buNone/>
              <a:defRPr sz="9600" kern="1200" spc="15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632713">
              <a:defRPr/>
            </a:pPr>
            <a:r>
              <a:rPr kumimoji="1" lang="en-US" altLang="ja-JP" sz="3200" b="1" spc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MEDIA MENGAJAR</a:t>
            </a:r>
            <a:endParaRPr kumimoji="1" lang="ja-JP" altLang="en-US" sz="3200" b="1" spc="0" dirty="0">
              <a:solidFill>
                <a:schemeClr val="tx1">
                  <a:lumMod val="65000"/>
                  <a:lumOff val="3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427822" y="2865879"/>
            <a:ext cx="2070118" cy="315471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UNTUK </a:t>
            </a:r>
            <a:r>
              <a:rPr lang="en-US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SD/MI </a:t>
            </a:r>
            <a:r>
              <a:rPr lang="en-US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KELAS 5</a:t>
            </a:r>
            <a:endParaRPr lang="id-ID" sz="16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3" name="Cube 12"/>
          <p:cNvSpPr/>
          <p:nvPr/>
        </p:nvSpPr>
        <p:spPr>
          <a:xfrm>
            <a:off x="1425010" y="763869"/>
            <a:ext cx="2553156" cy="3312267"/>
          </a:xfrm>
          <a:prstGeom prst="cube">
            <a:avLst>
              <a:gd name="adj" fmla="val 3711"/>
            </a:avLst>
          </a:prstGeom>
          <a:gradFill flip="none" rotWithShape="1">
            <a:gsLst>
              <a:gs pos="0">
                <a:schemeClr val="bg1">
                  <a:lumMod val="75000"/>
                  <a:shade val="30000"/>
                  <a:satMod val="115000"/>
                </a:schemeClr>
              </a:gs>
              <a:gs pos="50000">
                <a:schemeClr val="bg1">
                  <a:lumMod val="75000"/>
                  <a:shade val="67500"/>
                  <a:satMod val="115000"/>
                </a:schemeClr>
              </a:gs>
              <a:gs pos="100000">
                <a:schemeClr val="bg1">
                  <a:lumMod val="75000"/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43139" y="871897"/>
            <a:ext cx="2414719" cy="32042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1981714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600"/>
                            </p:stCondLst>
                            <p:childTnLst>
                              <p:par>
                                <p:cTn id="14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0" grpId="0"/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282" y="71420"/>
            <a:ext cx="3981923" cy="1313624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389148" y="147620"/>
            <a:ext cx="963725" cy="1041975"/>
            <a:chOff x="532024" y="209550"/>
            <a:chExt cx="963725" cy="1041975"/>
          </a:xfrm>
        </p:grpSpPr>
        <p:sp>
          <p:nvSpPr>
            <p:cNvPr id="4" name="Rectangle 16"/>
            <p:cNvSpPr>
              <a:spLocks noChangeArrowheads="1"/>
            </p:cNvSpPr>
            <p:nvPr/>
          </p:nvSpPr>
          <p:spPr bwMode="auto">
            <a:xfrm>
              <a:off x="532024" y="209550"/>
              <a:ext cx="963725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altLang="id-ID" sz="2800" b="1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BAB</a:t>
              </a:r>
              <a:endParaRPr lang="en-US" altLang="id-ID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" name="Rectangle 16"/>
            <p:cNvSpPr>
              <a:spLocks noChangeArrowheads="1"/>
            </p:cNvSpPr>
            <p:nvPr/>
          </p:nvSpPr>
          <p:spPr bwMode="auto">
            <a:xfrm>
              <a:off x="807740" y="666750"/>
              <a:ext cx="412292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altLang="id-ID" sz="3200" b="1" dirty="0" smtClean="0">
                  <a:solidFill>
                    <a:schemeClr val="tx2"/>
                  </a:solidFill>
                  <a:latin typeface="Arial" pitchFamily="34" charset="0"/>
                  <a:cs typeface="Arial" pitchFamily="34" charset="0"/>
                </a:rPr>
                <a:t>2</a:t>
              </a:r>
              <a:endParaRPr lang="en-US" altLang="id-ID" sz="32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6" name="Rectangle 15"/>
          <p:cNvSpPr>
            <a:spLocks noChangeArrowheads="1"/>
          </p:cNvSpPr>
          <p:nvPr/>
        </p:nvSpPr>
        <p:spPr bwMode="auto">
          <a:xfrm>
            <a:off x="1452954" y="506167"/>
            <a:ext cx="7119574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3400" b="1" dirty="0" smtClean="0">
                <a:ln w="0"/>
                <a:solidFill>
                  <a:srgbClr val="008080"/>
                </a:solidFill>
                <a:latin typeface="+mj-lt"/>
                <a:cs typeface="Arial" panose="020B0604020202020204" pitchFamily="34" charset="0"/>
              </a:rPr>
              <a:t>KPK </a:t>
            </a:r>
            <a:r>
              <a:rPr lang="en-US" sz="3400" b="1" dirty="0" err="1" smtClean="0">
                <a:ln w="0"/>
                <a:solidFill>
                  <a:srgbClr val="008080"/>
                </a:solidFill>
                <a:latin typeface="+mj-lt"/>
                <a:cs typeface="Arial" panose="020B0604020202020204" pitchFamily="34" charset="0"/>
              </a:rPr>
              <a:t>dan</a:t>
            </a:r>
            <a:r>
              <a:rPr lang="en-US" sz="3400" b="1" dirty="0" smtClean="0">
                <a:ln w="0"/>
                <a:solidFill>
                  <a:srgbClr val="008080"/>
                </a:solidFill>
                <a:latin typeface="+mj-lt"/>
                <a:cs typeface="Arial" panose="020B0604020202020204" pitchFamily="34" charset="0"/>
              </a:rPr>
              <a:t> FPB</a:t>
            </a:r>
            <a:endParaRPr lang="id-ID" sz="3400" b="1" dirty="0">
              <a:ln w="0"/>
              <a:solidFill>
                <a:srgbClr val="008080"/>
              </a:solidFill>
              <a:latin typeface="+mj-lt"/>
              <a:cs typeface="Arial" panose="020B0604020202020204" pitchFamily="34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142844" y="1500180"/>
            <a:ext cx="5286412" cy="733044"/>
            <a:chOff x="295276" y="214296"/>
            <a:chExt cx="5286412" cy="733044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5276" y="214296"/>
              <a:ext cx="5286412" cy="73304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76276" y="267070"/>
              <a:ext cx="4905412" cy="53245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10000"/>
                </a:lnSpc>
                <a:buSzPct val="100000"/>
              </a:pPr>
              <a:r>
                <a:rPr lang="en-US" sz="2600" b="1" dirty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A</a:t>
              </a:r>
              <a:r>
                <a:rPr lang="en-US" sz="2600" b="1" dirty="0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. </a:t>
              </a:r>
              <a:r>
                <a:rPr lang="id-ID" sz="2600" b="1" dirty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Kelipatan dan Faktor Bilangan</a:t>
              </a:r>
              <a:endParaRPr lang="en-US" sz="2600" b="1" dirty="0">
                <a:solidFill>
                  <a:schemeClr val="bg1"/>
                </a:solidFill>
                <a:latin typeface="+mj-lt"/>
                <a:cs typeface="Arial" pitchFamily="34" charset="0"/>
              </a:endParaRP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357158" y="2355726"/>
            <a:ext cx="4790906" cy="83099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rgbClr val="990033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id-ID" sz="2400" b="1" dirty="0">
                <a:solidFill>
                  <a:srgbClr val="008080"/>
                </a:solidFill>
                <a:latin typeface="+mj-lt"/>
                <a:cs typeface="Arial" panose="020B0604020202020204" pitchFamily="34" charset="0"/>
              </a:rPr>
              <a:t>Kelipatan</a:t>
            </a:r>
            <a:r>
              <a:rPr lang="id-ID" sz="2400" b="1" dirty="0">
                <a:solidFill>
                  <a:srgbClr val="7030A0"/>
                </a:solidFill>
                <a:latin typeface="+mj-lt"/>
                <a:cs typeface="Arial" panose="020B0604020202020204" pitchFamily="34" charset="0"/>
              </a:rPr>
              <a:t> adalah hasil perkalian dari suatu bilangan dengan bilangan asli.</a:t>
            </a:r>
            <a:endParaRPr lang="en-US" sz="2400" dirty="0">
              <a:latin typeface="+mj-lt"/>
              <a:cs typeface="Arial" panose="020B0604020202020204" pitchFamily="34" charset="0"/>
            </a:endParaRPr>
          </a:p>
        </p:txBody>
      </p:sp>
      <p:pic>
        <p:nvPicPr>
          <p:cNvPr id="12" name="Picture 3" descr="D:\Tere\BUPENA 1B\PP\BAB 2\a3 Gb anak belajar dirumah.pn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5987935" y="1679858"/>
            <a:ext cx="2941783" cy="3092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323527" y="3291830"/>
            <a:ext cx="38726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 smtClean="0">
                <a:solidFill>
                  <a:srgbClr val="008080"/>
                </a:solidFill>
              </a:rPr>
              <a:t>Contoh</a:t>
            </a:r>
            <a:r>
              <a:rPr lang="en-US" sz="2000" b="1" dirty="0" smtClean="0">
                <a:solidFill>
                  <a:srgbClr val="008080"/>
                </a:solidFill>
              </a:rPr>
              <a:t> </a:t>
            </a:r>
            <a:r>
              <a:rPr lang="en-US" sz="2000" b="1" dirty="0" err="1" smtClean="0">
                <a:solidFill>
                  <a:srgbClr val="008080"/>
                </a:solidFill>
              </a:rPr>
              <a:t>kelipatan</a:t>
            </a:r>
            <a:r>
              <a:rPr lang="en-US" sz="2000" b="1" dirty="0" smtClean="0">
                <a:solidFill>
                  <a:srgbClr val="008080"/>
                </a:solidFill>
              </a:rPr>
              <a:t> </a:t>
            </a:r>
            <a:r>
              <a:rPr lang="en-US" sz="2000" b="1" dirty="0" err="1" smtClean="0">
                <a:solidFill>
                  <a:srgbClr val="008080"/>
                </a:solidFill>
              </a:rPr>
              <a:t>dari</a:t>
            </a:r>
            <a:r>
              <a:rPr lang="en-US" sz="2000" b="1" dirty="0" smtClean="0">
                <a:solidFill>
                  <a:srgbClr val="008080"/>
                </a:solidFill>
              </a:rPr>
              <a:t> 3:</a:t>
            </a:r>
            <a:endParaRPr lang="en-US" sz="2000" dirty="0">
              <a:solidFill>
                <a:srgbClr val="008080"/>
              </a:solidFill>
            </a:endParaRPr>
          </a:p>
        </p:txBody>
      </p:sp>
      <p:grpSp>
        <p:nvGrpSpPr>
          <p:cNvPr id="15" name="Group 4"/>
          <p:cNvGrpSpPr/>
          <p:nvPr/>
        </p:nvGrpSpPr>
        <p:grpSpPr>
          <a:xfrm>
            <a:off x="428596" y="3800446"/>
            <a:ext cx="1191076" cy="571504"/>
            <a:chOff x="685800" y="1838739"/>
            <a:chExt cx="1122759" cy="515635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5800" y="1838739"/>
              <a:ext cx="1122759" cy="515635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685800" y="1921554"/>
              <a:ext cx="965604" cy="360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 algn="ctr">
                <a:tabLst>
                  <a:tab pos="358775" algn="l"/>
                </a:tabLst>
              </a:pPr>
              <a:r>
                <a:rPr lang="en-US" sz="2000" b="1" dirty="0" smtClean="0">
                  <a:solidFill>
                    <a:srgbClr val="FF0066"/>
                  </a:solidFill>
                </a:rPr>
                <a:t>3 x 1= 3</a:t>
              </a:r>
              <a:endParaRPr lang="en-US" sz="2000" b="1" dirty="0" smtClean="0">
                <a:solidFill>
                  <a:srgbClr val="FF0066"/>
                </a:solidFill>
              </a:endParaRPr>
            </a:p>
          </p:txBody>
        </p:sp>
      </p:grpSp>
      <p:grpSp>
        <p:nvGrpSpPr>
          <p:cNvPr id="18" name="Group 4"/>
          <p:cNvGrpSpPr/>
          <p:nvPr/>
        </p:nvGrpSpPr>
        <p:grpSpPr>
          <a:xfrm>
            <a:off x="1794639" y="3800446"/>
            <a:ext cx="1191076" cy="571504"/>
            <a:chOff x="685800" y="1838739"/>
            <a:chExt cx="1122759" cy="515635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5800" y="1838739"/>
              <a:ext cx="1122759" cy="515635"/>
            </a:xfrm>
            <a:prstGeom prst="rect">
              <a:avLst/>
            </a:prstGeom>
          </p:spPr>
        </p:pic>
        <p:sp>
          <p:nvSpPr>
            <p:cNvPr id="20" name="TextBox 19"/>
            <p:cNvSpPr txBox="1"/>
            <p:nvPr/>
          </p:nvSpPr>
          <p:spPr>
            <a:xfrm>
              <a:off x="685800" y="1921554"/>
              <a:ext cx="965604" cy="360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 algn="ctr">
                <a:tabLst>
                  <a:tab pos="358775" algn="l"/>
                </a:tabLst>
              </a:pPr>
              <a:r>
                <a:rPr lang="en-US" sz="2000" b="1" dirty="0" smtClean="0">
                  <a:solidFill>
                    <a:srgbClr val="FF0066"/>
                  </a:solidFill>
                </a:rPr>
                <a:t>3 x 2= 6</a:t>
              </a:r>
              <a:endParaRPr lang="en-US" sz="2000" b="1" dirty="0" smtClean="0">
                <a:solidFill>
                  <a:srgbClr val="FF0066"/>
                </a:solidFill>
              </a:endParaRPr>
            </a:p>
          </p:txBody>
        </p:sp>
      </p:grpSp>
      <p:grpSp>
        <p:nvGrpSpPr>
          <p:cNvPr id="21" name="Group 4"/>
          <p:cNvGrpSpPr/>
          <p:nvPr/>
        </p:nvGrpSpPr>
        <p:grpSpPr>
          <a:xfrm>
            <a:off x="3131840" y="3800446"/>
            <a:ext cx="1191076" cy="571504"/>
            <a:chOff x="685800" y="1838739"/>
            <a:chExt cx="1122759" cy="515635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5800" y="1838739"/>
              <a:ext cx="1122759" cy="515635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685800" y="1921554"/>
              <a:ext cx="965604" cy="360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 algn="ctr">
                <a:tabLst>
                  <a:tab pos="358775" algn="l"/>
                </a:tabLst>
              </a:pPr>
              <a:r>
                <a:rPr lang="en-US" sz="2000" b="1" dirty="0" smtClean="0">
                  <a:solidFill>
                    <a:srgbClr val="FF0066"/>
                  </a:solidFill>
                </a:rPr>
                <a:t>3 x 3= 9</a:t>
              </a:r>
              <a:endParaRPr lang="en-US" sz="2000" b="1" dirty="0" smtClean="0">
                <a:solidFill>
                  <a:srgbClr val="FF0066"/>
                </a:solidFill>
              </a:endParaRPr>
            </a:p>
          </p:txBody>
        </p:sp>
      </p:grpSp>
      <p:grpSp>
        <p:nvGrpSpPr>
          <p:cNvPr id="24" name="Group 4"/>
          <p:cNvGrpSpPr/>
          <p:nvPr/>
        </p:nvGrpSpPr>
        <p:grpSpPr>
          <a:xfrm>
            <a:off x="4417203" y="3800446"/>
            <a:ext cx="1191076" cy="571504"/>
            <a:chOff x="685800" y="1838739"/>
            <a:chExt cx="1122759" cy="515635"/>
          </a:xfrm>
        </p:grpSpPr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5800" y="1838739"/>
              <a:ext cx="1122759" cy="515635"/>
            </a:xfrm>
            <a:prstGeom prst="rect">
              <a:avLst/>
            </a:prstGeom>
          </p:spPr>
        </p:pic>
        <p:sp>
          <p:nvSpPr>
            <p:cNvPr id="26" name="TextBox 25"/>
            <p:cNvSpPr txBox="1"/>
            <p:nvPr/>
          </p:nvSpPr>
          <p:spPr>
            <a:xfrm>
              <a:off x="685800" y="1921554"/>
              <a:ext cx="1122759" cy="360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 algn="ctr">
                <a:tabLst>
                  <a:tab pos="358775" algn="l"/>
                </a:tabLst>
              </a:pPr>
              <a:r>
                <a:rPr lang="en-US" sz="2000" b="1" dirty="0" smtClean="0">
                  <a:solidFill>
                    <a:srgbClr val="FF0066"/>
                  </a:solidFill>
                </a:rPr>
                <a:t>3 x 4= 12</a:t>
              </a:r>
              <a:endParaRPr lang="en-US" sz="2000" b="1" dirty="0" smtClean="0">
                <a:solidFill>
                  <a:srgbClr val="FF0066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2302733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75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75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250"/>
                            </p:stCondLst>
                            <p:childTnLst>
                              <p:par>
                                <p:cTn id="3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250"/>
                            </p:stCondLst>
                            <p:childTnLst>
                              <p:par>
                                <p:cTn id="43" presetID="53" presetClass="entr" presetSubtype="16" fill="hold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7050"/>
                            </p:stCondLst>
                            <p:childTnLst>
                              <p:par>
                                <p:cTn id="49" presetID="53" presetClass="entr" presetSubtype="16" fill="hold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8850"/>
                            </p:stCondLst>
                            <p:childTnLst>
                              <p:par>
                                <p:cTn id="55" presetID="53" presetClass="entr" presetSubtype="16" fill="hold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650"/>
                            </p:stCondLst>
                            <p:childTnLst>
                              <p:par>
                                <p:cTn id="61" presetID="53" presetClass="entr" presetSubtype="16" fill="hold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 animBg="1"/>
      <p:bldP spid="1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G:\Template Bupena Merdeka (Konten QR-Media mengajar)\BACKGROUND\ruangan.jpg"/>
          <p:cNvPicPr>
            <a:picLocks noChangeAspect="1" noChangeArrowheads="1"/>
          </p:cNvPicPr>
          <p:nvPr/>
        </p:nvPicPr>
        <p:blipFill rotWithShape="1">
          <a:blip r:embed="rId2" cstate="print"/>
          <a:srcRect r="1175"/>
          <a:stretch/>
        </p:blipFill>
        <p:spPr bwMode="auto">
          <a:xfrm>
            <a:off x="-108519" y="0"/>
            <a:ext cx="9252520" cy="5068868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357158" y="267494"/>
            <a:ext cx="4214842" cy="830997"/>
          </a:xfrm>
          <a:prstGeom prst="rect">
            <a:avLst/>
          </a:prstGeom>
          <a:solidFill>
            <a:srgbClr val="FFFF99"/>
          </a:solidFill>
          <a:ln w="19050">
            <a:solidFill>
              <a:srgbClr val="008080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id-ID" sz="2400" b="1" dirty="0">
                <a:solidFill>
                  <a:srgbClr val="FF0066"/>
                </a:solidFill>
                <a:latin typeface="+mj-lt"/>
                <a:cs typeface="Arial" panose="020B0604020202020204" pitchFamily="34" charset="0"/>
              </a:rPr>
              <a:t>Dua bilangan atau lebih dapat memiliki kelipatan yang </a:t>
            </a:r>
            <a:r>
              <a:rPr lang="id-ID" sz="2400" b="1" dirty="0" smtClean="0">
                <a:solidFill>
                  <a:srgbClr val="FF0066"/>
                </a:solidFill>
                <a:latin typeface="+mj-lt"/>
                <a:cs typeface="Arial" panose="020B0604020202020204" pitchFamily="34" charset="0"/>
              </a:rPr>
              <a:t>sama.</a:t>
            </a:r>
            <a:endParaRPr lang="en-US" sz="2400" b="1" dirty="0" smtClean="0">
              <a:solidFill>
                <a:srgbClr val="FF0066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57158" y="1275606"/>
            <a:ext cx="4214842" cy="1200329"/>
          </a:xfrm>
          <a:prstGeom prst="rect">
            <a:avLst/>
          </a:prstGeom>
          <a:solidFill>
            <a:srgbClr val="00B050"/>
          </a:solidFill>
          <a:ln w="19050">
            <a:solidFill>
              <a:srgbClr val="008080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id-ID" sz="2400" b="1" dirty="0" smtClean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Kelipatan </a:t>
            </a:r>
            <a:r>
              <a:rPr lang="id-ID" sz="2400" b="1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yang sama</a:t>
            </a:r>
          </a:p>
          <a:p>
            <a:r>
              <a:rPr lang="id-ID" sz="2400" b="1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tersebut dinamakan kelipatan persekutuan.</a:t>
            </a:r>
            <a:endParaRPr lang="en-US" sz="2400" b="1" dirty="0">
              <a:solidFill>
                <a:schemeClr val="bg1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57158" y="2727379"/>
            <a:ext cx="200026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err="1" smtClean="0"/>
              <a:t>Kelipatan</a:t>
            </a:r>
            <a:r>
              <a:rPr lang="en-US" sz="2600" dirty="0" smtClean="0"/>
              <a:t> </a:t>
            </a:r>
            <a:r>
              <a:rPr lang="en-US" sz="2600" b="1" dirty="0" smtClean="0">
                <a:solidFill>
                  <a:srgbClr val="FF0066"/>
                </a:solidFill>
              </a:rPr>
              <a:t>3</a:t>
            </a:r>
            <a:endParaRPr lang="en-US" sz="2600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07771349"/>
              </p:ext>
            </p:extLst>
          </p:nvPr>
        </p:nvGraphicFramePr>
        <p:xfrm>
          <a:off x="2123726" y="2734470"/>
          <a:ext cx="5112569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68501"/>
                <a:gridCol w="416447"/>
                <a:gridCol w="468501"/>
                <a:gridCol w="634771"/>
                <a:gridCol w="568063"/>
                <a:gridCol w="568063"/>
                <a:gridCol w="662741"/>
                <a:gridCol w="662741"/>
                <a:gridCol w="662741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chemeClr val="tx1"/>
                          </a:solidFill>
                        </a:rPr>
                        <a:t>3</a:t>
                      </a:r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chemeClr val="tx1"/>
                          </a:solidFill>
                        </a:rPr>
                        <a:t>6</a:t>
                      </a:r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chemeClr val="tx1"/>
                          </a:solidFill>
                        </a:rPr>
                        <a:t>9</a:t>
                      </a:r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chemeClr val="tx1"/>
                          </a:solidFill>
                        </a:rPr>
                        <a:t>12</a:t>
                      </a:r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chemeClr val="tx1"/>
                          </a:solidFill>
                        </a:rPr>
                        <a:t>15</a:t>
                      </a:r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chemeClr val="tx1"/>
                          </a:solidFill>
                        </a:rPr>
                        <a:t>18</a:t>
                      </a:r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chemeClr val="tx1"/>
                          </a:solidFill>
                        </a:rPr>
                        <a:t>21</a:t>
                      </a:r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chemeClr val="tx1"/>
                          </a:solidFill>
                        </a:rPr>
                        <a:t>24</a:t>
                      </a:r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chemeClr val="tx1"/>
                          </a:solidFill>
                        </a:rPr>
                        <a:t>.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</a:rPr>
                        <a:t> . .</a:t>
                      </a:r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357158" y="3375451"/>
            <a:ext cx="200026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err="1" smtClean="0"/>
              <a:t>Kelipatan</a:t>
            </a:r>
            <a:r>
              <a:rPr lang="en-US" sz="2600" dirty="0" smtClean="0"/>
              <a:t> </a:t>
            </a:r>
            <a:r>
              <a:rPr lang="en-US" sz="2600" b="1" dirty="0" smtClean="0">
                <a:solidFill>
                  <a:schemeClr val="bg2">
                    <a:lumMod val="50000"/>
                  </a:schemeClr>
                </a:solidFill>
              </a:rPr>
              <a:t>4</a:t>
            </a:r>
            <a:endParaRPr lang="en-US" sz="2600" dirty="0">
              <a:solidFill>
                <a:schemeClr val="bg2">
                  <a:lumMod val="50000"/>
                </a:schemeClr>
              </a:solidFill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64346123"/>
              </p:ext>
            </p:extLst>
          </p:nvPr>
        </p:nvGraphicFramePr>
        <p:xfrm>
          <a:off x="2123728" y="3382542"/>
          <a:ext cx="5040561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61903"/>
                <a:gridCol w="410582"/>
                <a:gridCol w="509604"/>
                <a:gridCol w="578130"/>
                <a:gridCol w="560062"/>
                <a:gridCol w="560062"/>
                <a:gridCol w="653406"/>
                <a:gridCol w="653406"/>
                <a:gridCol w="653406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chemeClr val="tx1"/>
                          </a:solidFill>
                        </a:rPr>
                        <a:t>4</a:t>
                      </a:r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chemeClr val="tx1"/>
                          </a:solidFill>
                        </a:rPr>
                        <a:t>8</a:t>
                      </a:r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chemeClr val="tx1"/>
                          </a:solidFill>
                        </a:rPr>
                        <a:t>12</a:t>
                      </a:r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chemeClr val="tx1"/>
                          </a:solidFill>
                        </a:rPr>
                        <a:t>16</a:t>
                      </a:r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chemeClr val="tx1"/>
                          </a:solidFill>
                        </a:rPr>
                        <a:t>20</a:t>
                      </a:r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chemeClr val="tx1"/>
                          </a:solidFill>
                        </a:rPr>
                        <a:t>24</a:t>
                      </a:r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chemeClr val="tx1"/>
                          </a:solidFill>
                        </a:rPr>
                        <a:t>28</a:t>
                      </a:r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chemeClr val="tx1"/>
                          </a:solidFill>
                        </a:rPr>
                        <a:t>32</a:t>
                      </a:r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chemeClr val="tx1"/>
                          </a:solidFill>
                        </a:rPr>
                        <a:t>.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</a:rPr>
                        <a:t> . .</a:t>
                      </a:r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357158" y="4011910"/>
            <a:ext cx="91113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/>
              <a:t>Kelipatan</a:t>
            </a:r>
            <a:r>
              <a:rPr lang="en-US" sz="2400" b="1" dirty="0"/>
              <a:t> </a:t>
            </a:r>
            <a:r>
              <a:rPr lang="en-US" sz="2400" b="1" dirty="0" err="1"/>
              <a:t>persekutuan</a:t>
            </a:r>
            <a:r>
              <a:rPr lang="en-US" sz="2400" b="1" dirty="0"/>
              <a:t> </a:t>
            </a:r>
            <a:r>
              <a:rPr lang="en-US" sz="2400" b="1" dirty="0" err="1"/>
              <a:t>dari</a:t>
            </a:r>
            <a:r>
              <a:rPr lang="en-US" sz="2400" b="1" dirty="0"/>
              <a:t> 3 </a:t>
            </a:r>
            <a:r>
              <a:rPr lang="en-US" sz="2400" b="1" dirty="0" err="1"/>
              <a:t>dan</a:t>
            </a:r>
            <a:r>
              <a:rPr lang="en-US" sz="2400" b="1" dirty="0"/>
              <a:t> 4 </a:t>
            </a:r>
            <a:r>
              <a:rPr lang="en-US" sz="2400" b="1" dirty="0" err="1"/>
              <a:t>adalah</a:t>
            </a:r>
            <a:r>
              <a:rPr lang="en-US" sz="2400" b="1" dirty="0"/>
              <a:t> </a:t>
            </a:r>
            <a:r>
              <a:rPr lang="en-US" sz="2400" b="1" dirty="0">
                <a:solidFill>
                  <a:srgbClr val="990033"/>
                </a:solidFill>
              </a:rPr>
              <a:t>12</a:t>
            </a:r>
            <a:r>
              <a:rPr lang="en-US" sz="2400" b="1" dirty="0"/>
              <a:t>, </a:t>
            </a:r>
            <a:r>
              <a:rPr lang="en-US" sz="2400" b="1" dirty="0">
                <a:solidFill>
                  <a:srgbClr val="990033"/>
                </a:solidFill>
              </a:rPr>
              <a:t>24</a:t>
            </a:r>
            <a:r>
              <a:rPr lang="en-US" sz="2400" b="1" dirty="0"/>
              <a:t>, . . </a:t>
            </a:r>
            <a:r>
              <a:rPr lang="en-US" sz="2400" b="1" dirty="0" smtClean="0"/>
              <a:t>.</a:t>
            </a:r>
            <a:endParaRPr lang="en-US" sz="2400" b="1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10" name="Picture 9" descr="I:\Template Bupena Merdeka (Konten QR-Media mengajar)\template bupena B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149211"/>
            <a:ext cx="1524000" cy="493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09672"/>
            <a:ext cx="9144000" cy="554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4576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/>
      <p:bldP spid="6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G:\Template Bupena Merdeka (Konten QR-Media mengajar)\BACKGROUND\ruangan.jpg"/>
          <p:cNvPicPr>
            <a:picLocks noChangeAspect="1" noChangeArrowheads="1"/>
          </p:cNvPicPr>
          <p:nvPr/>
        </p:nvPicPr>
        <p:blipFill rotWithShape="1">
          <a:blip r:embed="rId2" cstate="print"/>
          <a:srcRect r="1175"/>
          <a:stretch/>
        </p:blipFill>
        <p:spPr bwMode="auto">
          <a:xfrm>
            <a:off x="-108519" y="0"/>
            <a:ext cx="9252520" cy="5068868"/>
          </a:xfrm>
          <a:prstGeom prst="rect">
            <a:avLst/>
          </a:prstGeom>
          <a:noFill/>
        </p:spPr>
      </p:pic>
      <p:pic>
        <p:nvPicPr>
          <p:cNvPr id="3" name="Picture 2" descr="I:\Template Bupena Merdeka (Konten QR-Media mengajar)\template bupena B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149211"/>
            <a:ext cx="1524000" cy="493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13"/>
          <p:cNvGrpSpPr/>
          <p:nvPr/>
        </p:nvGrpSpPr>
        <p:grpSpPr>
          <a:xfrm>
            <a:off x="504594" y="438920"/>
            <a:ext cx="4931502" cy="1628773"/>
            <a:chOff x="357158" y="3500443"/>
            <a:chExt cx="4931502" cy="1628773"/>
          </a:xfrm>
        </p:grpSpPr>
        <p:pic>
          <p:nvPicPr>
            <p:cNvPr id="7" name="Picture 3" descr="I:\Template Bupena Merdeka (Konten QR-Media mengajar)\BAHAN\hijau.png"/>
            <p:cNvPicPr>
              <a:picLocks noChangeAspect="1" noChangeArrowheads="1"/>
            </p:cNvPicPr>
            <p:nvPr/>
          </p:nvPicPr>
          <p:blipFill>
            <a:blip r:embed="rId4" cstate="print"/>
            <a:stretch>
              <a:fillRect/>
            </a:stretch>
          </p:blipFill>
          <p:spPr bwMode="auto">
            <a:xfrm>
              <a:off x="357158" y="3500443"/>
              <a:ext cx="4931502" cy="162877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Box 7"/>
            <p:cNvSpPr txBox="1"/>
            <p:nvPr/>
          </p:nvSpPr>
          <p:spPr>
            <a:xfrm>
              <a:off x="572612" y="3692539"/>
              <a:ext cx="4572032" cy="12926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d-ID" sz="2600" b="1" dirty="0">
                  <a:solidFill>
                    <a:srgbClr val="00B050"/>
                  </a:solidFill>
                </a:rPr>
                <a:t>Faktor</a:t>
              </a:r>
              <a:r>
                <a:rPr lang="id-ID" sz="2600" b="1" dirty="0"/>
                <a:t> adalah bilangan-bilangan yang dapat membagi habis suatu bilangan.</a:t>
              </a: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600440" y="2355726"/>
            <a:ext cx="4045848" cy="1714512"/>
            <a:chOff x="572259" y="1624424"/>
            <a:chExt cx="4227008" cy="1714512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2259" y="1624424"/>
              <a:ext cx="4227008" cy="1714512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646895" y="1921553"/>
              <a:ext cx="4152372" cy="12926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600" b="1" dirty="0" err="1" smtClean="0">
                  <a:solidFill>
                    <a:srgbClr val="FF0066"/>
                  </a:solidFill>
                </a:rPr>
                <a:t>Faktor</a:t>
              </a:r>
              <a:r>
                <a:rPr lang="en-US" sz="2600" b="1" dirty="0" smtClean="0">
                  <a:solidFill>
                    <a:srgbClr val="FF0066"/>
                  </a:solidFill>
                </a:rPr>
                <a:t> yang </a:t>
              </a:r>
              <a:r>
                <a:rPr lang="en-US" sz="2600" b="1" dirty="0" err="1" smtClean="0">
                  <a:solidFill>
                    <a:srgbClr val="FF0066"/>
                  </a:solidFill>
                </a:rPr>
                <a:t>sama</a:t>
              </a:r>
              <a:r>
                <a:rPr lang="en-US" sz="2600" b="1" dirty="0">
                  <a:solidFill>
                    <a:srgbClr val="FF0066"/>
                  </a:solidFill>
                </a:rPr>
                <a:t> </a:t>
              </a:r>
              <a:r>
                <a:rPr lang="en-US" sz="2600" b="1" dirty="0" err="1" smtClean="0">
                  <a:solidFill>
                    <a:srgbClr val="FF0066"/>
                  </a:solidFill>
                </a:rPr>
                <a:t>dari</a:t>
              </a:r>
              <a:r>
                <a:rPr lang="en-US" sz="2600" b="1" dirty="0" smtClean="0">
                  <a:solidFill>
                    <a:srgbClr val="FF0066"/>
                  </a:solidFill>
                </a:rPr>
                <a:t> </a:t>
              </a:r>
              <a:r>
                <a:rPr lang="en-US" sz="2600" b="1" dirty="0" err="1" smtClean="0">
                  <a:solidFill>
                    <a:srgbClr val="FF0066"/>
                  </a:solidFill>
                </a:rPr>
                <a:t>dua</a:t>
              </a:r>
              <a:r>
                <a:rPr lang="en-US" sz="2600" b="1" dirty="0" smtClean="0">
                  <a:solidFill>
                    <a:srgbClr val="FF0066"/>
                  </a:solidFill>
                </a:rPr>
                <a:t> </a:t>
              </a:r>
              <a:r>
                <a:rPr lang="en-US" sz="2600" b="1" dirty="0" err="1" smtClean="0">
                  <a:solidFill>
                    <a:srgbClr val="FF0066"/>
                  </a:solidFill>
                </a:rPr>
                <a:t>bilangan</a:t>
              </a:r>
              <a:r>
                <a:rPr lang="en-US" sz="2600" b="1" dirty="0" smtClean="0">
                  <a:solidFill>
                    <a:srgbClr val="FF0066"/>
                  </a:solidFill>
                </a:rPr>
                <a:t> </a:t>
              </a:r>
              <a:r>
                <a:rPr lang="en-US" sz="2600" b="1" dirty="0" err="1" smtClean="0">
                  <a:solidFill>
                    <a:srgbClr val="FF0066"/>
                  </a:solidFill>
                </a:rPr>
                <a:t>disebut</a:t>
              </a:r>
              <a:r>
                <a:rPr lang="en-US" sz="2600" b="1" dirty="0" smtClean="0">
                  <a:solidFill>
                    <a:srgbClr val="FF0066"/>
                  </a:solidFill>
                </a:rPr>
                <a:t> </a:t>
              </a:r>
            </a:p>
            <a:p>
              <a:r>
                <a:rPr lang="en-US" sz="2600" b="1" dirty="0" err="1" smtClean="0">
                  <a:solidFill>
                    <a:srgbClr val="00B050"/>
                  </a:solidFill>
                </a:rPr>
                <a:t>faktor</a:t>
              </a:r>
              <a:r>
                <a:rPr lang="en-US" sz="26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600" b="1" dirty="0" err="1" smtClean="0">
                  <a:solidFill>
                    <a:srgbClr val="00B050"/>
                  </a:solidFill>
                </a:rPr>
                <a:t>persekutuan</a:t>
              </a:r>
              <a:r>
                <a:rPr lang="en-US" sz="2600" b="1" dirty="0" smtClean="0">
                  <a:solidFill>
                    <a:srgbClr val="FF0066"/>
                  </a:solidFill>
                </a:rPr>
                <a:t>.</a:t>
              </a:r>
              <a:endParaRPr lang="en-US" sz="2600" b="1" dirty="0" smtClean="0">
                <a:solidFill>
                  <a:srgbClr val="008080"/>
                </a:solidFill>
              </a:endParaRPr>
            </a:p>
          </p:txBody>
        </p:sp>
      </p:grp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 flipH="1">
            <a:off x="5724128" y="1505961"/>
            <a:ext cx="3098466" cy="36375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09672"/>
            <a:ext cx="9144000" cy="554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4873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8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G:\Template Bupena Merdeka (Konten QR-Media mengajar)\BAHAN\tokoh 1.png"/>
          <p:cNvPicPr>
            <a:picLocks noChangeAspect="1" noChangeArrowheads="1"/>
          </p:cNvPicPr>
          <p:nvPr/>
        </p:nvPicPr>
        <p:blipFill>
          <a:blip r:embed="rId2" cstate="print"/>
          <a:srcRect b="37640"/>
          <a:stretch>
            <a:fillRect/>
          </a:stretch>
        </p:blipFill>
        <p:spPr bwMode="auto">
          <a:xfrm flipH="1">
            <a:off x="-324544" y="1074077"/>
            <a:ext cx="2775034" cy="39290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3" descr="G:\Template Bupena Merdeka (Konten QR-Media mengajar)\BAHAN\Notes kuning.pn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2051720" y="627534"/>
            <a:ext cx="7092280" cy="46115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Rectangle 3"/>
          <p:cNvSpPr/>
          <p:nvPr/>
        </p:nvSpPr>
        <p:spPr>
          <a:xfrm>
            <a:off x="3040041" y="915566"/>
            <a:ext cx="527637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err="1">
                <a:solidFill>
                  <a:srgbClr val="7030A0"/>
                </a:solidFill>
                <a:effectLst/>
              </a:rPr>
              <a:t>Faktor</a:t>
            </a:r>
            <a:r>
              <a:rPr lang="en-US" sz="2400" b="1" dirty="0">
                <a:solidFill>
                  <a:srgbClr val="7030A0"/>
                </a:solidFill>
                <a:effectLst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effectLst/>
              </a:rPr>
              <a:t>dari</a:t>
            </a:r>
            <a:r>
              <a:rPr lang="en-US" sz="2400" b="1" dirty="0">
                <a:solidFill>
                  <a:srgbClr val="7030A0"/>
                </a:solidFill>
                <a:effectLst/>
              </a:rPr>
              <a:t> </a:t>
            </a:r>
            <a:r>
              <a:rPr lang="en-US" sz="2400" b="1" dirty="0" err="1" smtClean="0">
                <a:solidFill>
                  <a:srgbClr val="7030A0"/>
                </a:solidFill>
                <a:effectLst/>
              </a:rPr>
              <a:t>suatu</a:t>
            </a:r>
            <a:r>
              <a:rPr lang="en-US" sz="2400" b="1" dirty="0" smtClean="0">
                <a:solidFill>
                  <a:srgbClr val="7030A0"/>
                </a:solidFill>
                <a:effectLst/>
              </a:rPr>
              <a:t>  </a:t>
            </a:r>
            <a:r>
              <a:rPr lang="en-US" sz="2400" b="1" dirty="0" err="1" smtClean="0">
                <a:solidFill>
                  <a:srgbClr val="7030A0"/>
                </a:solidFill>
                <a:effectLst/>
              </a:rPr>
              <a:t>bilangan</a:t>
            </a:r>
            <a:r>
              <a:rPr lang="en-US" sz="2400" b="1" dirty="0" smtClean="0">
                <a:solidFill>
                  <a:srgbClr val="7030A0"/>
                </a:solidFill>
                <a:effectLst/>
              </a:rPr>
              <a:t> </a:t>
            </a:r>
            <a:r>
              <a:rPr lang="en-US" sz="2400" b="1" dirty="0">
                <a:solidFill>
                  <a:srgbClr val="7030A0"/>
                </a:solidFill>
                <a:effectLst/>
              </a:rPr>
              <a:t>yang </a:t>
            </a:r>
            <a:r>
              <a:rPr lang="en-US" sz="2400" b="1" dirty="0" err="1">
                <a:solidFill>
                  <a:srgbClr val="7030A0"/>
                </a:solidFill>
                <a:effectLst/>
              </a:rPr>
              <a:t>merupakan</a:t>
            </a:r>
            <a:r>
              <a:rPr lang="en-US" sz="2400" b="1" dirty="0">
                <a:solidFill>
                  <a:srgbClr val="7030A0"/>
                </a:solidFill>
                <a:effectLst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effectLst/>
              </a:rPr>
              <a:t>bilangan</a:t>
            </a:r>
            <a:r>
              <a:rPr lang="en-US" sz="2400" b="1" dirty="0">
                <a:solidFill>
                  <a:srgbClr val="7030A0"/>
                </a:solidFill>
                <a:effectLst/>
              </a:rPr>
              <a:t> prima </a:t>
            </a:r>
            <a:r>
              <a:rPr lang="en-US" sz="2400" b="1" dirty="0" err="1">
                <a:solidFill>
                  <a:srgbClr val="7030A0"/>
                </a:solidFill>
                <a:effectLst/>
              </a:rPr>
              <a:t>disebut</a:t>
            </a:r>
            <a:r>
              <a:rPr lang="en-US" sz="2400" b="1" dirty="0">
                <a:solidFill>
                  <a:srgbClr val="7030A0"/>
                </a:solidFill>
                <a:effectLst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effectLst/>
              </a:rPr>
              <a:t>faktor</a:t>
            </a:r>
            <a:r>
              <a:rPr lang="en-US" sz="2400" b="1" dirty="0">
                <a:solidFill>
                  <a:srgbClr val="00B050"/>
                </a:solidFill>
                <a:effectLst/>
              </a:rPr>
              <a:t> prima</a:t>
            </a:r>
            <a:r>
              <a:rPr lang="en-US" sz="2400" b="1" dirty="0">
                <a:solidFill>
                  <a:srgbClr val="7030A0"/>
                </a:solidFill>
                <a:effectLst/>
              </a:rPr>
              <a:t>.</a:t>
            </a:r>
            <a:endParaRPr lang="en-US" sz="2000" b="1" dirty="0">
              <a:solidFill>
                <a:srgbClr val="660033"/>
              </a:solidFill>
              <a:effectLst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09672"/>
            <a:ext cx="9144000" cy="554366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040041" y="2067694"/>
            <a:ext cx="527637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effectLst/>
              </a:rPr>
              <a:t>Suatu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effectLst/>
              </a:rPr>
              <a:t>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effectLst/>
              </a:rPr>
              <a:t>bilangan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effectLst/>
              </a:rPr>
              <a:t>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effectLst/>
              </a:rPr>
              <a:t>dapat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effectLst/>
              </a:rPr>
              <a:t>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effectLst/>
              </a:rPr>
              <a:t>dinyatakan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effectLst/>
              </a:rPr>
              <a:t>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effectLst/>
              </a:rPr>
              <a:t>sebagai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effectLst/>
              </a:rPr>
              <a:t>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effectLst/>
              </a:rPr>
              <a:t>perkalian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effectLst/>
              </a:rPr>
              <a:t>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effectLst/>
              </a:rPr>
              <a:t>faktor-faktor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effectLst/>
              </a:rPr>
              <a:t> prima yang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effectLst/>
              </a:rPr>
              <a:t>disebut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effectLst/>
              </a:rPr>
              <a:t> </a:t>
            </a:r>
            <a:r>
              <a:rPr lang="en-US" sz="2400" b="1" dirty="0" err="1">
                <a:solidFill>
                  <a:schemeClr val="bg2">
                    <a:lumMod val="50000"/>
                  </a:schemeClr>
                </a:solidFill>
                <a:effectLst/>
              </a:rPr>
              <a:t>faktorisasi</a:t>
            </a:r>
            <a:r>
              <a:rPr lang="en-US" sz="2400" b="1" dirty="0">
                <a:solidFill>
                  <a:schemeClr val="bg2">
                    <a:lumMod val="50000"/>
                  </a:schemeClr>
                </a:solidFill>
                <a:effectLst/>
              </a:rPr>
              <a:t> prima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effectLst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7886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/>
          <p:cNvSpPr/>
          <p:nvPr/>
        </p:nvSpPr>
        <p:spPr>
          <a:xfrm>
            <a:off x="0" y="0"/>
            <a:ext cx="4572000" cy="480399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" name="Group 4"/>
          <p:cNvGrpSpPr/>
          <p:nvPr/>
        </p:nvGrpSpPr>
        <p:grpSpPr>
          <a:xfrm>
            <a:off x="626950" y="339502"/>
            <a:ext cx="2705523" cy="743385"/>
            <a:chOff x="513627" y="1433122"/>
            <a:chExt cx="3693940" cy="743385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3627" y="1433122"/>
              <a:ext cx="3693940" cy="743385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646894" y="1550501"/>
              <a:ext cx="3347149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tabLst>
                  <a:tab pos="0" algn="l"/>
                </a:tabLst>
              </a:pPr>
              <a:r>
                <a:rPr lang="en-US" sz="3000" b="1" dirty="0" err="1" smtClean="0">
                  <a:solidFill>
                    <a:srgbClr val="FF0066"/>
                  </a:solidFill>
                </a:rPr>
                <a:t>Pohon</a:t>
              </a:r>
              <a:r>
                <a:rPr lang="en-US" sz="3000" b="1" dirty="0" smtClean="0">
                  <a:solidFill>
                    <a:srgbClr val="FF0066"/>
                  </a:solidFill>
                </a:rPr>
                <a:t> </a:t>
              </a:r>
              <a:r>
                <a:rPr lang="en-US" sz="3000" b="1" dirty="0" err="1" smtClean="0">
                  <a:solidFill>
                    <a:srgbClr val="FF0066"/>
                  </a:solidFill>
                </a:rPr>
                <a:t>faktor</a:t>
              </a:r>
              <a:endParaRPr lang="en-US" sz="3000" b="1" dirty="0" smtClean="0">
                <a:solidFill>
                  <a:srgbClr val="FF0066"/>
                </a:solidFill>
              </a:endParaRPr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1820305" y="1203598"/>
            <a:ext cx="6303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bg2">
                    <a:lumMod val="25000"/>
                  </a:schemeClr>
                </a:solidFill>
              </a:rPr>
              <a:t>12</a:t>
            </a:r>
            <a:endParaRPr lang="en-US" sz="2800" b="1" dirty="0">
              <a:solidFill>
                <a:schemeClr val="bg2">
                  <a:lumMod val="25000"/>
                </a:schemeClr>
              </a:solidFill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1950321" y="1829745"/>
            <a:ext cx="302032" cy="261254"/>
            <a:chOff x="2109728" y="2094472"/>
            <a:chExt cx="302032" cy="261254"/>
          </a:xfrm>
        </p:grpSpPr>
        <p:cxnSp>
          <p:nvCxnSpPr>
            <p:cNvPr id="21" name="Straight Connector 20"/>
            <p:cNvCxnSpPr/>
            <p:nvPr/>
          </p:nvCxnSpPr>
          <p:spPr>
            <a:xfrm flipH="1">
              <a:off x="2109728" y="2094472"/>
              <a:ext cx="157597" cy="261254"/>
            </a:xfrm>
            <a:prstGeom prst="line">
              <a:avLst/>
            </a:prstGeom>
            <a:ln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2267324" y="2109082"/>
              <a:ext cx="144436" cy="246644"/>
            </a:xfrm>
            <a:prstGeom prst="line">
              <a:avLst/>
            </a:prstGeom>
            <a:ln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" name="Group 22"/>
          <p:cNvGrpSpPr/>
          <p:nvPr/>
        </p:nvGrpSpPr>
        <p:grpSpPr>
          <a:xfrm>
            <a:off x="1633482" y="1910929"/>
            <a:ext cx="982980" cy="457200"/>
            <a:chOff x="1792889" y="2330574"/>
            <a:chExt cx="982980" cy="457200"/>
          </a:xfrm>
        </p:grpSpPr>
        <p:sp>
          <p:nvSpPr>
            <p:cNvPr id="24" name="Flowchart: Connector 23"/>
            <p:cNvSpPr/>
            <p:nvPr/>
          </p:nvSpPr>
          <p:spPr>
            <a:xfrm>
              <a:off x="1792889" y="2330574"/>
              <a:ext cx="457200" cy="457200"/>
            </a:xfrm>
            <a:prstGeom prst="flowChartConnector">
              <a:avLst/>
            </a:prstGeom>
            <a:noFill/>
            <a:ln w="3175"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bg2">
                      <a:lumMod val="10000"/>
                    </a:schemeClr>
                  </a:solidFill>
                </a:rPr>
                <a:t>2</a:t>
              </a:r>
              <a:endParaRPr lang="en-US" sz="2000" b="1" dirty="0">
                <a:solidFill>
                  <a:schemeClr val="bg2">
                    <a:lumMod val="10000"/>
                  </a:schemeClr>
                </a:solidFill>
              </a:endParaRPr>
            </a:p>
          </p:txBody>
        </p:sp>
        <p:sp>
          <p:nvSpPr>
            <p:cNvPr id="25" name="Flowchart: Connector 24"/>
            <p:cNvSpPr/>
            <p:nvPr/>
          </p:nvSpPr>
          <p:spPr>
            <a:xfrm>
              <a:off x="2318669" y="2330574"/>
              <a:ext cx="457200" cy="457200"/>
            </a:xfrm>
            <a:prstGeom prst="flowChartConnector">
              <a:avLst/>
            </a:prstGeom>
            <a:no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bg2">
                      <a:lumMod val="10000"/>
                    </a:schemeClr>
                  </a:solidFill>
                </a:rPr>
                <a:t>6</a:t>
              </a:r>
              <a:endParaRPr lang="en-US" sz="2000" b="1" dirty="0">
                <a:solidFill>
                  <a:schemeClr val="bg2">
                    <a:lumMod val="10000"/>
                  </a:schemeClr>
                </a:solidFill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2226830" y="2283718"/>
            <a:ext cx="302032" cy="261254"/>
            <a:chOff x="2109728" y="2094472"/>
            <a:chExt cx="302032" cy="261254"/>
          </a:xfrm>
        </p:grpSpPr>
        <p:cxnSp>
          <p:nvCxnSpPr>
            <p:cNvPr id="27" name="Straight Connector 26"/>
            <p:cNvCxnSpPr/>
            <p:nvPr/>
          </p:nvCxnSpPr>
          <p:spPr>
            <a:xfrm flipH="1">
              <a:off x="2109728" y="2094472"/>
              <a:ext cx="157597" cy="261254"/>
            </a:xfrm>
            <a:prstGeom prst="line">
              <a:avLst/>
            </a:prstGeom>
            <a:ln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>
              <a:off x="2267324" y="2109082"/>
              <a:ext cx="144436" cy="246644"/>
            </a:xfrm>
            <a:prstGeom prst="line">
              <a:avLst/>
            </a:prstGeom>
            <a:ln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" name="Group 28"/>
          <p:cNvGrpSpPr/>
          <p:nvPr/>
        </p:nvGrpSpPr>
        <p:grpSpPr>
          <a:xfrm>
            <a:off x="1909991" y="2572065"/>
            <a:ext cx="982980" cy="457200"/>
            <a:chOff x="2069398" y="2991710"/>
            <a:chExt cx="982980" cy="457200"/>
          </a:xfrm>
        </p:grpSpPr>
        <p:sp>
          <p:nvSpPr>
            <p:cNvPr id="30" name="Flowchart: Connector 29"/>
            <p:cNvSpPr/>
            <p:nvPr/>
          </p:nvSpPr>
          <p:spPr>
            <a:xfrm>
              <a:off x="2069398" y="2991710"/>
              <a:ext cx="457200" cy="457200"/>
            </a:xfrm>
            <a:prstGeom prst="flowChartConnector">
              <a:avLst/>
            </a:prstGeom>
            <a:noFill/>
            <a:ln w="3175"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bg2">
                      <a:lumMod val="10000"/>
                    </a:schemeClr>
                  </a:solidFill>
                </a:rPr>
                <a:t>2</a:t>
              </a:r>
              <a:endParaRPr lang="en-US" sz="2000" b="1" dirty="0">
                <a:solidFill>
                  <a:schemeClr val="bg2">
                    <a:lumMod val="10000"/>
                  </a:schemeClr>
                </a:solidFill>
              </a:endParaRPr>
            </a:p>
          </p:txBody>
        </p:sp>
        <p:sp>
          <p:nvSpPr>
            <p:cNvPr id="31" name="Flowchart: Connector 30"/>
            <p:cNvSpPr/>
            <p:nvPr/>
          </p:nvSpPr>
          <p:spPr>
            <a:xfrm>
              <a:off x="2595178" y="2991710"/>
              <a:ext cx="457200" cy="457200"/>
            </a:xfrm>
            <a:prstGeom prst="flowChartConnector">
              <a:avLst/>
            </a:prstGeom>
            <a:noFill/>
            <a:ln w="3175"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bg2">
                      <a:lumMod val="10000"/>
                    </a:schemeClr>
                  </a:solidFill>
                </a:rPr>
                <a:t>3</a:t>
              </a:r>
              <a:endParaRPr lang="en-US" sz="2000" b="1" dirty="0">
                <a:solidFill>
                  <a:schemeClr val="bg2">
                    <a:lumMod val="10000"/>
                  </a:schemeClr>
                </a:solidFill>
              </a:endParaRPr>
            </a:p>
          </p:txBody>
        </p:sp>
      </p:grpSp>
      <p:sp>
        <p:nvSpPr>
          <p:cNvPr id="32" name="TextBox 31"/>
          <p:cNvSpPr txBox="1"/>
          <p:nvPr/>
        </p:nvSpPr>
        <p:spPr>
          <a:xfrm>
            <a:off x="467544" y="3219822"/>
            <a:ext cx="3744416" cy="721578"/>
          </a:xfrm>
          <a:prstGeom prst="roundRect">
            <a:avLst>
              <a:gd name="adj" fmla="val 4230"/>
            </a:avLst>
          </a:prstGeom>
          <a:solidFill>
            <a:srgbClr val="FFFF99"/>
          </a:solidFill>
          <a:ln w="19050">
            <a:solidFill>
              <a:srgbClr val="990033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id-ID" sz="2000" b="1" dirty="0">
                <a:solidFill>
                  <a:srgbClr val="008080"/>
                </a:solidFill>
              </a:rPr>
              <a:t>Bilangan yang dilingkari merupakan </a:t>
            </a:r>
            <a:r>
              <a:rPr lang="id-ID" sz="2000" b="1" dirty="0" smtClean="0">
                <a:solidFill>
                  <a:srgbClr val="008080"/>
                </a:solidFill>
              </a:rPr>
              <a:t>faktor</a:t>
            </a:r>
            <a:r>
              <a:rPr lang="en-US" sz="2000" b="1" dirty="0" smtClean="0">
                <a:solidFill>
                  <a:srgbClr val="008080"/>
                </a:solidFill>
              </a:rPr>
              <a:t> </a:t>
            </a:r>
            <a:r>
              <a:rPr lang="id-ID" sz="2000" b="1" dirty="0" smtClean="0">
                <a:solidFill>
                  <a:srgbClr val="008080"/>
                </a:solidFill>
              </a:rPr>
              <a:t>prima </a:t>
            </a:r>
            <a:r>
              <a:rPr lang="id-ID" sz="2000" b="1" dirty="0">
                <a:solidFill>
                  <a:srgbClr val="008080"/>
                </a:solidFill>
              </a:rPr>
              <a:t>dari 18.</a:t>
            </a:r>
            <a:endParaRPr lang="en-US" sz="2000" b="1" dirty="0">
              <a:solidFill>
                <a:srgbClr val="008080"/>
              </a:solidFill>
            </a:endParaRP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09672"/>
            <a:ext cx="9144000" cy="554366"/>
          </a:xfrm>
          <a:prstGeom prst="rect">
            <a:avLst/>
          </a:prstGeom>
        </p:spPr>
      </p:pic>
      <p:grpSp>
        <p:nvGrpSpPr>
          <p:cNvPr id="35" name="Group 4"/>
          <p:cNvGrpSpPr/>
          <p:nvPr/>
        </p:nvGrpSpPr>
        <p:grpSpPr>
          <a:xfrm>
            <a:off x="5076056" y="339502"/>
            <a:ext cx="3456384" cy="1133042"/>
            <a:chOff x="513627" y="1433122"/>
            <a:chExt cx="3693940" cy="1133042"/>
          </a:xfrm>
        </p:grpSpPr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3627" y="1433122"/>
              <a:ext cx="3693940" cy="743385"/>
            </a:xfrm>
            <a:prstGeom prst="rect">
              <a:avLst/>
            </a:prstGeom>
          </p:spPr>
        </p:pic>
        <p:sp>
          <p:nvSpPr>
            <p:cNvPr id="37" name="TextBox 36"/>
            <p:cNvSpPr txBox="1"/>
            <p:nvPr/>
          </p:nvSpPr>
          <p:spPr>
            <a:xfrm>
              <a:off x="646894" y="1550501"/>
              <a:ext cx="3347149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tabLst>
                  <a:tab pos="0" algn="l"/>
                </a:tabLst>
              </a:pPr>
              <a:r>
                <a:rPr lang="en-US" sz="3000" b="1" dirty="0" err="1" smtClean="0">
                  <a:solidFill>
                    <a:srgbClr val="FF0066"/>
                  </a:solidFill>
                </a:rPr>
                <a:t>Teknik</a:t>
              </a:r>
              <a:r>
                <a:rPr lang="en-US" sz="3000" b="1" dirty="0" smtClean="0">
                  <a:solidFill>
                    <a:srgbClr val="FF0066"/>
                  </a:solidFill>
                </a:rPr>
                <a:t> </a:t>
              </a:r>
              <a:r>
                <a:rPr lang="en-US" sz="3000" b="1" dirty="0" err="1" smtClean="0">
                  <a:solidFill>
                    <a:srgbClr val="FF0066"/>
                  </a:solidFill>
                </a:rPr>
                <a:t>Sengkedan</a:t>
              </a:r>
              <a:endParaRPr lang="en-US" sz="3000" b="1" dirty="0" smtClean="0">
                <a:solidFill>
                  <a:srgbClr val="FF0066"/>
                </a:solidFill>
              </a:endParaRPr>
            </a:p>
          </p:txBody>
        </p:sp>
      </p:grpSp>
      <p:graphicFrame>
        <p:nvGraphicFramePr>
          <p:cNvPr id="38" name="Table 3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70158979"/>
              </p:ext>
            </p:extLst>
          </p:nvPr>
        </p:nvGraphicFramePr>
        <p:xfrm>
          <a:off x="5104234" y="1264199"/>
          <a:ext cx="1152128" cy="1584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7606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7606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365760"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18</a:t>
                      </a:r>
                      <a:endParaRPr lang="en-US" sz="2000" dirty="0">
                        <a:solidFill>
                          <a:schemeClr val="bg2">
                            <a:lumMod val="10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2</a:t>
                      </a:r>
                      <a:endParaRPr lang="en-US" sz="2000" dirty="0"/>
                    </a:p>
                  </a:txBody>
                  <a:tcPr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9</a:t>
                      </a:r>
                      <a:endParaRPr lang="en-US" sz="2000" dirty="0"/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3</a:t>
                      </a:r>
                      <a:endParaRPr lang="en-US" sz="2000" dirty="0"/>
                    </a:p>
                  </a:txBody>
                  <a:tcPr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3</a:t>
                      </a:r>
                      <a:endParaRPr lang="en-US" sz="2000" dirty="0"/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3</a:t>
                      </a:r>
                      <a:endParaRPr lang="en-US" sz="2000" dirty="0"/>
                    </a:p>
                  </a:txBody>
                  <a:tcPr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</a:t>
                      </a:r>
                      <a:endParaRPr lang="en-US" sz="2000" dirty="0"/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grpSp>
        <p:nvGrpSpPr>
          <p:cNvPr id="48" name="Group 47"/>
          <p:cNvGrpSpPr/>
          <p:nvPr/>
        </p:nvGrpSpPr>
        <p:grpSpPr>
          <a:xfrm>
            <a:off x="6347048" y="1598912"/>
            <a:ext cx="2185392" cy="461665"/>
            <a:chOff x="6347048" y="1598912"/>
            <a:chExt cx="2185392" cy="461665"/>
          </a:xfrm>
        </p:grpSpPr>
        <p:cxnSp>
          <p:nvCxnSpPr>
            <p:cNvPr id="40" name="Straight Arrow Connector 39"/>
            <p:cNvCxnSpPr/>
            <p:nvPr/>
          </p:nvCxnSpPr>
          <p:spPr>
            <a:xfrm flipV="1">
              <a:off x="6347048" y="1829745"/>
              <a:ext cx="457200" cy="0"/>
            </a:xfrm>
            <a:prstGeom prst="straightConnector1">
              <a:avLst/>
            </a:prstGeom>
            <a:ln>
              <a:solidFill>
                <a:schemeClr val="bg2">
                  <a:lumMod val="50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TextBox 41"/>
            <p:cNvSpPr txBox="1"/>
            <p:nvPr/>
          </p:nvSpPr>
          <p:spPr>
            <a:xfrm>
              <a:off x="7028858" y="1598912"/>
              <a:ext cx="150358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solidFill>
                    <a:srgbClr val="FF0066"/>
                  </a:solidFill>
                </a:rPr>
                <a:t>18 : 2 =9</a:t>
              </a:r>
              <a:endParaRPr lang="en-US" sz="2400" b="1" dirty="0">
                <a:solidFill>
                  <a:srgbClr val="FF0066"/>
                </a:solidFill>
              </a:endParaRPr>
            </a:p>
          </p:txBody>
        </p:sp>
      </p:grpSp>
      <p:grpSp>
        <p:nvGrpSpPr>
          <p:cNvPr id="49" name="Group 48"/>
          <p:cNvGrpSpPr/>
          <p:nvPr/>
        </p:nvGrpSpPr>
        <p:grpSpPr>
          <a:xfrm>
            <a:off x="6347048" y="2029216"/>
            <a:ext cx="2185392" cy="461665"/>
            <a:chOff x="6347048" y="2029216"/>
            <a:chExt cx="2185392" cy="461665"/>
          </a:xfrm>
        </p:grpSpPr>
        <p:cxnSp>
          <p:nvCxnSpPr>
            <p:cNvPr id="43" name="Straight Arrow Connector 42"/>
            <p:cNvCxnSpPr/>
            <p:nvPr/>
          </p:nvCxnSpPr>
          <p:spPr>
            <a:xfrm flipV="1">
              <a:off x="6347048" y="2260049"/>
              <a:ext cx="457200" cy="0"/>
            </a:xfrm>
            <a:prstGeom prst="straightConnector1">
              <a:avLst/>
            </a:prstGeom>
            <a:ln>
              <a:solidFill>
                <a:schemeClr val="bg2">
                  <a:lumMod val="50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TextBox 43"/>
            <p:cNvSpPr txBox="1"/>
            <p:nvPr/>
          </p:nvSpPr>
          <p:spPr>
            <a:xfrm>
              <a:off x="7028858" y="2029216"/>
              <a:ext cx="150358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solidFill>
                    <a:srgbClr val="FF0066"/>
                  </a:solidFill>
                </a:rPr>
                <a:t>9 : 3 = 3</a:t>
              </a:r>
              <a:endParaRPr lang="en-US" sz="2400" b="1" dirty="0">
                <a:solidFill>
                  <a:srgbClr val="FF0066"/>
                </a:solidFill>
              </a:endParaRPr>
            </a:p>
          </p:txBody>
        </p:sp>
      </p:grpSp>
      <p:grpSp>
        <p:nvGrpSpPr>
          <p:cNvPr id="50" name="Group 49"/>
          <p:cNvGrpSpPr/>
          <p:nvPr/>
        </p:nvGrpSpPr>
        <p:grpSpPr>
          <a:xfrm>
            <a:off x="6347048" y="2428354"/>
            <a:ext cx="2185392" cy="461665"/>
            <a:chOff x="6347048" y="2428354"/>
            <a:chExt cx="2185392" cy="461665"/>
          </a:xfrm>
        </p:grpSpPr>
        <p:cxnSp>
          <p:nvCxnSpPr>
            <p:cNvPr id="45" name="Straight Arrow Connector 44"/>
            <p:cNvCxnSpPr/>
            <p:nvPr/>
          </p:nvCxnSpPr>
          <p:spPr>
            <a:xfrm flipV="1">
              <a:off x="6347048" y="2659187"/>
              <a:ext cx="457200" cy="0"/>
            </a:xfrm>
            <a:prstGeom prst="straightConnector1">
              <a:avLst/>
            </a:prstGeom>
            <a:ln>
              <a:solidFill>
                <a:schemeClr val="bg2">
                  <a:lumMod val="50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TextBox 45"/>
            <p:cNvSpPr txBox="1"/>
            <p:nvPr/>
          </p:nvSpPr>
          <p:spPr>
            <a:xfrm>
              <a:off x="7028858" y="2428354"/>
              <a:ext cx="150358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solidFill>
                    <a:srgbClr val="FF0066"/>
                  </a:solidFill>
                </a:rPr>
                <a:t>3 : 3 = 1</a:t>
              </a:r>
              <a:endParaRPr lang="en-US" sz="2400" b="1" dirty="0">
                <a:solidFill>
                  <a:srgbClr val="FF0066"/>
                </a:solidFill>
              </a:endParaRPr>
            </a:p>
          </p:txBody>
        </p:sp>
      </p:grpSp>
      <p:sp>
        <p:nvSpPr>
          <p:cNvPr id="47" name="TextBox 46"/>
          <p:cNvSpPr txBox="1"/>
          <p:nvPr/>
        </p:nvSpPr>
        <p:spPr>
          <a:xfrm>
            <a:off x="4894492" y="3219822"/>
            <a:ext cx="3744416" cy="721578"/>
          </a:xfrm>
          <a:prstGeom prst="roundRect">
            <a:avLst>
              <a:gd name="adj" fmla="val 4230"/>
            </a:avLst>
          </a:prstGeom>
          <a:solidFill>
            <a:srgbClr val="FFFF99"/>
          </a:solidFill>
          <a:ln w="19050">
            <a:solidFill>
              <a:srgbClr val="990033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id-ID" sz="2000" b="1" dirty="0">
                <a:solidFill>
                  <a:srgbClr val="008080"/>
                </a:solidFill>
              </a:rPr>
              <a:t>Bilangan yang </a:t>
            </a:r>
            <a:r>
              <a:rPr lang="en-US" sz="2000" b="1" dirty="0" err="1" smtClean="0">
                <a:solidFill>
                  <a:srgbClr val="008080"/>
                </a:solidFill>
              </a:rPr>
              <a:t>diraster</a:t>
            </a:r>
            <a:r>
              <a:rPr lang="en-US" sz="2000" b="1" dirty="0" smtClean="0">
                <a:solidFill>
                  <a:srgbClr val="008080"/>
                </a:solidFill>
              </a:rPr>
              <a:t> </a:t>
            </a:r>
            <a:r>
              <a:rPr lang="id-ID" sz="2000" b="1" dirty="0" smtClean="0">
                <a:solidFill>
                  <a:srgbClr val="008080"/>
                </a:solidFill>
              </a:rPr>
              <a:t>merupakan faktor</a:t>
            </a:r>
            <a:r>
              <a:rPr lang="en-US" sz="2000" b="1" dirty="0" smtClean="0">
                <a:solidFill>
                  <a:srgbClr val="008080"/>
                </a:solidFill>
              </a:rPr>
              <a:t> </a:t>
            </a:r>
            <a:r>
              <a:rPr lang="id-ID" sz="2000" b="1" dirty="0" smtClean="0">
                <a:solidFill>
                  <a:srgbClr val="008080"/>
                </a:solidFill>
              </a:rPr>
              <a:t>prima </a:t>
            </a:r>
            <a:r>
              <a:rPr lang="id-ID" sz="2000" b="1" dirty="0">
                <a:solidFill>
                  <a:srgbClr val="008080"/>
                </a:solidFill>
              </a:rPr>
              <a:t>dari 18.</a:t>
            </a:r>
            <a:endParaRPr lang="en-US" sz="2000" b="1" dirty="0">
              <a:solidFill>
                <a:srgbClr val="008080"/>
              </a:solidFill>
            </a:endParaRPr>
          </a:p>
        </p:txBody>
      </p:sp>
      <p:grpSp>
        <p:nvGrpSpPr>
          <p:cNvPr id="56" name="Group 55"/>
          <p:cNvGrpSpPr/>
          <p:nvPr/>
        </p:nvGrpSpPr>
        <p:grpSpPr>
          <a:xfrm>
            <a:off x="515654" y="4058766"/>
            <a:ext cx="8123254" cy="514360"/>
            <a:chOff x="515654" y="4058766"/>
            <a:chExt cx="8123254" cy="514360"/>
          </a:xfrm>
        </p:grpSpPr>
        <p:sp>
          <p:nvSpPr>
            <p:cNvPr id="51" name="TextBox 50"/>
            <p:cNvSpPr txBox="1"/>
            <p:nvPr/>
          </p:nvSpPr>
          <p:spPr>
            <a:xfrm>
              <a:off x="515654" y="4165277"/>
              <a:ext cx="8123254" cy="407849"/>
            </a:xfrm>
            <a:prstGeom prst="roundRect">
              <a:avLst>
                <a:gd name="adj" fmla="val 4230"/>
              </a:avLst>
            </a:prstGeom>
            <a:solidFill>
              <a:srgbClr val="FFFF99"/>
            </a:solidFill>
            <a:ln w="19050">
              <a:solidFill>
                <a:srgbClr val="990033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2000" b="1" dirty="0">
                  <a:solidFill>
                    <a:srgbClr val="008080"/>
                  </a:solidFill>
                </a:rPr>
                <a:t>Jadi, faktorisasi prima dari 18 = 2 × 3 × 3 = 2 × </a:t>
              </a:r>
              <a:r>
                <a:rPr lang="it-IT" sz="2000" b="1" dirty="0" smtClean="0">
                  <a:solidFill>
                    <a:srgbClr val="008080"/>
                  </a:solidFill>
                </a:rPr>
                <a:t>3</a:t>
              </a:r>
              <a:endParaRPr lang="en-US" sz="2000" b="1" dirty="0">
                <a:solidFill>
                  <a:srgbClr val="008080"/>
                </a:solidFill>
              </a:endParaRPr>
            </a:p>
          </p:txBody>
        </p:sp>
        <p:sp>
          <p:nvSpPr>
            <p:cNvPr id="55" name="Flowchart: Connector 54"/>
            <p:cNvSpPr/>
            <p:nvPr/>
          </p:nvSpPr>
          <p:spPr>
            <a:xfrm>
              <a:off x="6851104" y="4058766"/>
              <a:ext cx="457200" cy="457200"/>
            </a:xfrm>
            <a:prstGeom prst="flowChartConnector">
              <a:avLst/>
            </a:prstGeom>
            <a:no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 smtClean="0">
                  <a:solidFill>
                    <a:schemeClr val="bg2">
                      <a:lumMod val="10000"/>
                    </a:schemeClr>
                  </a:solidFill>
                </a:rPr>
                <a:t>2</a:t>
              </a:r>
              <a:endParaRPr lang="en-US" sz="1400" b="1" dirty="0">
                <a:solidFill>
                  <a:schemeClr val="bg2">
                    <a:lumMod val="10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78768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1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2" dur="1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3" dur="1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1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" fill="hold">
                                          <p:stCondLst>
                                            <p:cond delay="1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" fill="hold">
                                          <p:stCondLst>
                                            <p:cond delay="29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" fill="hold">
                                          <p:stCondLst>
                                            <p:cond delay="447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8" dur="1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59" dur="1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0" dur="1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1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" fill="hold">
                                          <p:stCondLst>
                                            <p:cond delay="14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2" fill="hold">
                                          <p:stCondLst>
                                            <p:cond delay="29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" fill="hold">
                                          <p:stCondLst>
                                            <p:cond delay="447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2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750"/>
                            </p:stCondLst>
                            <p:childTnLst>
                              <p:par>
                                <p:cTn id="7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250"/>
                            </p:stCondLst>
                            <p:childTnLst>
                              <p:par>
                                <p:cTn id="7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750"/>
                            </p:stCondLst>
                            <p:childTnLst>
                              <p:par>
                                <p:cTn id="8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4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7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32" grpId="0" animBg="1"/>
      <p:bldP spid="4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42844" y="214296"/>
            <a:ext cx="5357850" cy="733044"/>
            <a:chOff x="295276" y="214296"/>
            <a:chExt cx="5357850" cy="733044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5276" y="214296"/>
              <a:ext cx="5357850" cy="733044"/>
            </a:xfrm>
            <a:prstGeom prst="rect">
              <a:avLst/>
            </a:prstGeom>
          </p:spPr>
        </p:pic>
        <p:sp>
          <p:nvSpPr>
            <p:cNvPr id="4" name="Rectangle 3"/>
            <p:cNvSpPr/>
            <p:nvPr/>
          </p:nvSpPr>
          <p:spPr>
            <a:xfrm>
              <a:off x="676276" y="267070"/>
              <a:ext cx="4905412" cy="53245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10000"/>
                </a:lnSpc>
                <a:buSzPct val="100000"/>
              </a:pPr>
              <a:r>
                <a:rPr lang="id-ID" sz="2600" b="1" dirty="0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B</a:t>
              </a:r>
              <a:r>
                <a:rPr lang="en-US" sz="2600" b="1" dirty="0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. </a:t>
              </a:r>
              <a:r>
                <a:rPr lang="id-ID" sz="2600" b="1" dirty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Menentukan KPK dan FPB</a:t>
              </a:r>
              <a:endParaRPr lang="en-US" sz="2600" b="1" dirty="0">
                <a:solidFill>
                  <a:schemeClr val="bg1"/>
                </a:solidFill>
                <a:latin typeface="+mj-lt"/>
                <a:cs typeface="Arial" pitchFamily="34" charset="0"/>
              </a:endParaRP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395536" y="1131590"/>
            <a:ext cx="770485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600" b="1" dirty="0">
                <a:solidFill>
                  <a:srgbClr val="008080"/>
                </a:solidFill>
              </a:rPr>
              <a:t>1. Menentukan Kelipatan Persekutuan Terkecil (KPK)</a:t>
            </a:r>
            <a:endParaRPr lang="en-US" sz="2600" b="1" dirty="0">
              <a:solidFill>
                <a:srgbClr val="008080"/>
              </a:solidFill>
            </a:endParaRPr>
          </a:p>
        </p:txBody>
      </p:sp>
      <p:pic>
        <p:nvPicPr>
          <p:cNvPr id="6" name="BUPENA 5A - 7 Menentukan KPK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90223" y="1624032"/>
            <a:ext cx="5397242" cy="3035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4359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2" fill="hold" grpId="0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9512" y="411510"/>
            <a:ext cx="770485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600" b="1" dirty="0" smtClean="0">
                <a:solidFill>
                  <a:srgbClr val="008080"/>
                </a:solidFill>
              </a:rPr>
              <a:t>21</a:t>
            </a:r>
            <a:r>
              <a:rPr lang="fi-FI" sz="2600" b="1" dirty="0">
                <a:solidFill>
                  <a:srgbClr val="008080"/>
                </a:solidFill>
              </a:rPr>
              <a:t>. Menentukan Faktor Persekutuan Terbesar (FPB)</a:t>
            </a:r>
            <a:endParaRPr lang="en-US" sz="2600" b="1" dirty="0">
              <a:solidFill>
                <a:srgbClr val="008080"/>
              </a:solidFill>
            </a:endParaRPr>
          </a:p>
        </p:txBody>
      </p:sp>
      <p:pic>
        <p:nvPicPr>
          <p:cNvPr id="3" name="BUPENA 5A - 8 Menentukan FBP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27584" y="903953"/>
            <a:ext cx="6552728" cy="3685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2936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1402</TotalTime>
  <Words>255</Words>
  <Application>Microsoft Office PowerPoint</Application>
  <PresentationFormat>On-screen Show (16:9)</PresentationFormat>
  <Paragraphs>68</Paragraphs>
  <Slides>8</Slides>
  <Notes>1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9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Aulia Dwiningtyas Putri</dc:creator>
  <cp:lastModifiedBy>Rahma Damayanti Arif</cp:lastModifiedBy>
  <cp:revision>83</cp:revision>
  <dcterms:created xsi:type="dcterms:W3CDTF">2022-01-17T01:37:52Z</dcterms:created>
  <dcterms:modified xsi:type="dcterms:W3CDTF">2023-07-08T13:15:44Z</dcterms:modified>
</cp:coreProperties>
</file>