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8" r:id="rId5"/>
    <p:sldId id="260" r:id="rId6"/>
    <p:sldId id="261" r:id="rId7"/>
    <p:sldId id="262" r:id="rId8"/>
    <p:sldId id="269" r:id="rId9"/>
    <p:sldId id="270" r:id="rId10"/>
    <p:sldId id="271" r:id="rId11"/>
    <p:sldId id="263" r:id="rId12"/>
    <p:sldId id="264" r:id="rId13"/>
    <p:sldId id="267" r:id="rId14"/>
    <p:sldId id="266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9ED1"/>
    <a:srgbClr val="BCA8C4"/>
    <a:srgbClr val="C9C011"/>
    <a:srgbClr val="BFD10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BEF02D-3247-491E-9D67-DD20614AC06F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642534F8-7F54-44A7-8650-6F3ABEA64082}">
      <dgm:prSet phldrT="[Text]" custT="1"/>
      <dgm:spPr/>
      <dgm:t>
        <a:bodyPr/>
        <a:lstStyle/>
        <a:p>
          <a:r>
            <a:rPr lang="id-ID" sz="2000" dirty="0"/>
            <a:t>Berisi pendapat, gagasan, dan keyakinan dari seseorang mengenai suatu masalah.</a:t>
          </a:r>
        </a:p>
      </dgm:t>
    </dgm:pt>
    <dgm:pt modelId="{20E4F223-3DF3-4BAA-B1D7-65322DBA234A}" type="parTrans" cxnId="{D65A5FDE-99C6-4054-99F0-BD900C62AC5B}">
      <dgm:prSet/>
      <dgm:spPr/>
      <dgm:t>
        <a:bodyPr/>
        <a:lstStyle/>
        <a:p>
          <a:endParaRPr lang="id-ID" sz="2000"/>
        </a:p>
      </dgm:t>
    </dgm:pt>
    <dgm:pt modelId="{D6F067B9-6E41-4520-B93E-43FE3D146748}" type="sibTrans" cxnId="{D65A5FDE-99C6-4054-99F0-BD900C62AC5B}">
      <dgm:prSet/>
      <dgm:spPr/>
      <dgm:t>
        <a:bodyPr/>
        <a:lstStyle/>
        <a:p>
          <a:endParaRPr lang="id-ID" sz="2000"/>
        </a:p>
      </dgm:t>
    </dgm:pt>
    <dgm:pt modelId="{7DC1AC37-ADA9-4059-AC9A-291DE6BBEBCB}">
      <dgm:prSet phldrT="[Text]" custT="1"/>
      <dgm:spPr/>
      <dgm:t>
        <a:bodyPr/>
        <a:lstStyle/>
        <a:p>
          <a:r>
            <a:rPr lang="id-ID" sz="2000" dirty="0"/>
            <a:t>Biasanya, diakhiri dengan simpulan dan kalimat penutup untuk memperkuat pendapat.</a:t>
          </a:r>
        </a:p>
      </dgm:t>
    </dgm:pt>
    <dgm:pt modelId="{E669E41A-D035-41B5-87B0-00547DA3A525}" type="parTrans" cxnId="{7B2B0EC1-5ABE-4B17-BA68-B15A40FB5CD4}">
      <dgm:prSet/>
      <dgm:spPr/>
      <dgm:t>
        <a:bodyPr/>
        <a:lstStyle/>
        <a:p>
          <a:endParaRPr lang="id-ID" sz="2000"/>
        </a:p>
      </dgm:t>
    </dgm:pt>
    <dgm:pt modelId="{95B149ED-AE7D-414C-AF95-3CD489CF19A4}" type="sibTrans" cxnId="{7B2B0EC1-5ABE-4B17-BA68-B15A40FB5CD4}">
      <dgm:prSet/>
      <dgm:spPr/>
      <dgm:t>
        <a:bodyPr/>
        <a:lstStyle/>
        <a:p>
          <a:endParaRPr lang="id-ID" sz="2000"/>
        </a:p>
      </dgm:t>
    </dgm:pt>
    <dgm:pt modelId="{01DA749C-C1FF-4B79-B1F6-56D2B26C024E}">
      <dgm:prSet phldrT="[Text]" custT="1"/>
      <dgm:spPr/>
      <dgm:t>
        <a:bodyPr/>
        <a:lstStyle/>
        <a:p>
          <a:r>
            <a:rPr lang="id-ID" sz="2000" dirty="0"/>
            <a:t>Bertujuan memengaruhi pembaca untuk meyakini pendapat penulis.</a:t>
          </a:r>
        </a:p>
      </dgm:t>
    </dgm:pt>
    <dgm:pt modelId="{251315B0-3515-4AB6-A45D-ECBF15BC69E3}" type="parTrans" cxnId="{C80E7B84-B900-46DA-BDBD-32A12A3FC8DE}">
      <dgm:prSet/>
      <dgm:spPr/>
      <dgm:t>
        <a:bodyPr/>
        <a:lstStyle/>
        <a:p>
          <a:endParaRPr lang="id-ID" sz="2000"/>
        </a:p>
      </dgm:t>
    </dgm:pt>
    <dgm:pt modelId="{35DBE0CA-F575-48ED-97AE-FAF97A351CC6}" type="sibTrans" cxnId="{C80E7B84-B900-46DA-BDBD-32A12A3FC8DE}">
      <dgm:prSet/>
      <dgm:spPr/>
      <dgm:t>
        <a:bodyPr/>
        <a:lstStyle/>
        <a:p>
          <a:endParaRPr lang="id-ID" sz="2000"/>
        </a:p>
      </dgm:t>
    </dgm:pt>
    <dgm:pt modelId="{BCDE45C3-9124-42C5-A19B-5343B0D12AE2}">
      <dgm:prSet phldrT="[Text]" custT="1"/>
      <dgm:spPr/>
      <dgm:t>
        <a:bodyPr/>
        <a:lstStyle/>
        <a:p>
          <a:r>
            <a:rPr lang="id-ID" sz="2000" dirty="0"/>
            <a:t>Ada data dan fakta sebagai alasan atau bukti untuk membuktikan kebenaran atau memperkuat pendapat.</a:t>
          </a:r>
        </a:p>
      </dgm:t>
    </dgm:pt>
    <dgm:pt modelId="{411B9276-9456-4D86-BA64-67D8051F9214}" type="parTrans" cxnId="{2093CC70-61FE-40F6-8657-745998609E48}">
      <dgm:prSet/>
      <dgm:spPr/>
      <dgm:t>
        <a:bodyPr/>
        <a:lstStyle/>
        <a:p>
          <a:endParaRPr lang="id-ID" sz="2000"/>
        </a:p>
      </dgm:t>
    </dgm:pt>
    <dgm:pt modelId="{07B766E4-3781-450C-84A3-FAF190B0F696}" type="sibTrans" cxnId="{2093CC70-61FE-40F6-8657-745998609E48}">
      <dgm:prSet/>
      <dgm:spPr/>
      <dgm:t>
        <a:bodyPr/>
        <a:lstStyle/>
        <a:p>
          <a:endParaRPr lang="id-ID" sz="2000"/>
        </a:p>
      </dgm:t>
    </dgm:pt>
    <dgm:pt modelId="{B8B40FC6-1E75-4AD6-BEBD-D7FE96B87237}" type="pres">
      <dgm:prSet presAssocID="{4DBEF02D-3247-491E-9D67-DD20614AC06F}" presName="linear" presStyleCnt="0">
        <dgm:presLayoutVars>
          <dgm:animLvl val="lvl"/>
          <dgm:resizeHandles val="exact"/>
        </dgm:presLayoutVars>
      </dgm:prSet>
      <dgm:spPr/>
    </dgm:pt>
    <dgm:pt modelId="{5C78776A-FD0F-4D13-985E-E62F0DF0F093}" type="pres">
      <dgm:prSet presAssocID="{642534F8-7F54-44A7-8650-6F3ABEA6408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18F1FD9-C9F8-49F8-9E23-8237EB17FEB6}" type="pres">
      <dgm:prSet presAssocID="{D6F067B9-6E41-4520-B93E-43FE3D146748}" presName="spacer" presStyleCnt="0"/>
      <dgm:spPr/>
    </dgm:pt>
    <dgm:pt modelId="{0471BECF-46D7-4EEB-80FF-2EAEA6CE04F3}" type="pres">
      <dgm:prSet presAssocID="{BCDE45C3-9124-42C5-A19B-5343B0D12AE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300DCB8-D8C1-4E93-8F50-9CF8410D7105}" type="pres">
      <dgm:prSet presAssocID="{07B766E4-3781-450C-84A3-FAF190B0F696}" presName="spacer" presStyleCnt="0"/>
      <dgm:spPr/>
    </dgm:pt>
    <dgm:pt modelId="{6531E798-1C87-4EDE-B388-4AC51DC3E4B3}" type="pres">
      <dgm:prSet presAssocID="{7DC1AC37-ADA9-4059-AC9A-291DE6BBEBC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4A79A51-D4BB-430D-BF8F-3F13EDE48614}" type="pres">
      <dgm:prSet presAssocID="{95B149ED-AE7D-414C-AF95-3CD489CF19A4}" presName="spacer" presStyleCnt="0"/>
      <dgm:spPr/>
    </dgm:pt>
    <dgm:pt modelId="{D744AEEC-EFEE-45E0-83EE-17E7FBC0CE2C}" type="pres">
      <dgm:prSet presAssocID="{01DA749C-C1FF-4B79-B1F6-56D2B26C024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AD7423B-5C2E-4D60-8CF0-04C426EF371B}" type="presOf" srcId="{7DC1AC37-ADA9-4059-AC9A-291DE6BBEBCB}" destId="{6531E798-1C87-4EDE-B388-4AC51DC3E4B3}" srcOrd="0" destOrd="0" presId="urn:microsoft.com/office/officeart/2005/8/layout/vList2"/>
    <dgm:cxn modelId="{5FD4803F-F6EA-45F1-A0B8-7FF17022A112}" type="presOf" srcId="{01DA749C-C1FF-4B79-B1F6-56D2B26C024E}" destId="{D744AEEC-EFEE-45E0-83EE-17E7FBC0CE2C}" srcOrd="0" destOrd="0" presId="urn:microsoft.com/office/officeart/2005/8/layout/vList2"/>
    <dgm:cxn modelId="{2093CC70-61FE-40F6-8657-745998609E48}" srcId="{4DBEF02D-3247-491E-9D67-DD20614AC06F}" destId="{BCDE45C3-9124-42C5-A19B-5343B0D12AE2}" srcOrd="1" destOrd="0" parTransId="{411B9276-9456-4D86-BA64-67D8051F9214}" sibTransId="{07B766E4-3781-450C-84A3-FAF190B0F696}"/>
    <dgm:cxn modelId="{873A9C5A-3BD6-473C-B46D-B39D1EF6922C}" type="presOf" srcId="{4DBEF02D-3247-491E-9D67-DD20614AC06F}" destId="{B8B40FC6-1E75-4AD6-BEBD-D7FE96B87237}" srcOrd="0" destOrd="0" presId="urn:microsoft.com/office/officeart/2005/8/layout/vList2"/>
    <dgm:cxn modelId="{C80E7B84-B900-46DA-BDBD-32A12A3FC8DE}" srcId="{4DBEF02D-3247-491E-9D67-DD20614AC06F}" destId="{01DA749C-C1FF-4B79-B1F6-56D2B26C024E}" srcOrd="3" destOrd="0" parTransId="{251315B0-3515-4AB6-A45D-ECBF15BC69E3}" sibTransId="{35DBE0CA-F575-48ED-97AE-FAF97A351CC6}"/>
    <dgm:cxn modelId="{7B2B0EC1-5ABE-4B17-BA68-B15A40FB5CD4}" srcId="{4DBEF02D-3247-491E-9D67-DD20614AC06F}" destId="{7DC1AC37-ADA9-4059-AC9A-291DE6BBEBCB}" srcOrd="2" destOrd="0" parTransId="{E669E41A-D035-41B5-87B0-00547DA3A525}" sibTransId="{95B149ED-AE7D-414C-AF95-3CD489CF19A4}"/>
    <dgm:cxn modelId="{E04586DA-3085-4309-8B47-8D3D94BBC4D7}" type="presOf" srcId="{BCDE45C3-9124-42C5-A19B-5343B0D12AE2}" destId="{0471BECF-46D7-4EEB-80FF-2EAEA6CE04F3}" srcOrd="0" destOrd="0" presId="urn:microsoft.com/office/officeart/2005/8/layout/vList2"/>
    <dgm:cxn modelId="{D65A5FDE-99C6-4054-99F0-BD900C62AC5B}" srcId="{4DBEF02D-3247-491E-9D67-DD20614AC06F}" destId="{642534F8-7F54-44A7-8650-6F3ABEA64082}" srcOrd="0" destOrd="0" parTransId="{20E4F223-3DF3-4BAA-B1D7-65322DBA234A}" sibTransId="{D6F067B9-6E41-4520-B93E-43FE3D146748}"/>
    <dgm:cxn modelId="{9C2F14F4-78AE-4C8A-AF71-5544EAAAE12C}" type="presOf" srcId="{642534F8-7F54-44A7-8650-6F3ABEA64082}" destId="{5C78776A-FD0F-4D13-985E-E62F0DF0F093}" srcOrd="0" destOrd="0" presId="urn:microsoft.com/office/officeart/2005/8/layout/vList2"/>
    <dgm:cxn modelId="{3AFBDC0A-B7D3-4613-A106-1DF59CA6AF1A}" type="presParOf" srcId="{B8B40FC6-1E75-4AD6-BEBD-D7FE96B87237}" destId="{5C78776A-FD0F-4D13-985E-E62F0DF0F093}" srcOrd="0" destOrd="0" presId="urn:microsoft.com/office/officeart/2005/8/layout/vList2"/>
    <dgm:cxn modelId="{1315A0B9-60E8-407D-A9A4-BD1A9F1EA788}" type="presParOf" srcId="{B8B40FC6-1E75-4AD6-BEBD-D7FE96B87237}" destId="{B18F1FD9-C9F8-49F8-9E23-8237EB17FEB6}" srcOrd="1" destOrd="0" presId="urn:microsoft.com/office/officeart/2005/8/layout/vList2"/>
    <dgm:cxn modelId="{C3D387B9-FD94-4580-8820-E82C56C30B30}" type="presParOf" srcId="{B8B40FC6-1E75-4AD6-BEBD-D7FE96B87237}" destId="{0471BECF-46D7-4EEB-80FF-2EAEA6CE04F3}" srcOrd="2" destOrd="0" presId="urn:microsoft.com/office/officeart/2005/8/layout/vList2"/>
    <dgm:cxn modelId="{58D5C820-3BAF-4496-A1E0-729F8D9C9086}" type="presParOf" srcId="{B8B40FC6-1E75-4AD6-BEBD-D7FE96B87237}" destId="{4300DCB8-D8C1-4E93-8F50-9CF8410D7105}" srcOrd="3" destOrd="0" presId="urn:microsoft.com/office/officeart/2005/8/layout/vList2"/>
    <dgm:cxn modelId="{A2A132C9-C9BF-476D-9B0A-D478C32C85F6}" type="presParOf" srcId="{B8B40FC6-1E75-4AD6-BEBD-D7FE96B87237}" destId="{6531E798-1C87-4EDE-B388-4AC51DC3E4B3}" srcOrd="4" destOrd="0" presId="urn:microsoft.com/office/officeart/2005/8/layout/vList2"/>
    <dgm:cxn modelId="{B2286228-31F9-4ECE-8B5B-7C2F95C0F758}" type="presParOf" srcId="{B8B40FC6-1E75-4AD6-BEBD-D7FE96B87237}" destId="{14A79A51-D4BB-430D-BF8F-3F13EDE48614}" srcOrd="5" destOrd="0" presId="urn:microsoft.com/office/officeart/2005/8/layout/vList2"/>
    <dgm:cxn modelId="{0605B02D-F03F-465C-9656-BDF25707AA0E}" type="presParOf" srcId="{B8B40FC6-1E75-4AD6-BEBD-D7FE96B87237}" destId="{D744AEEC-EFEE-45E0-83EE-17E7FBC0CE2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BEF02D-3247-491E-9D67-DD20614AC06F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642534F8-7F54-44A7-8650-6F3ABEA64082}">
      <dgm:prSet phldrT="[Text]" custT="1"/>
      <dgm:spPr/>
      <dgm:t>
        <a:bodyPr/>
        <a:lstStyle/>
        <a:p>
          <a:r>
            <a:rPr lang="id-ID" sz="2400" dirty="0"/>
            <a:t>Berisi penggambaran tentang sesuatu secara terperinci.</a:t>
          </a:r>
        </a:p>
      </dgm:t>
    </dgm:pt>
    <dgm:pt modelId="{20E4F223-3DF3-4BAA-B1D7-65322DBA234A}" type="parTrans" cxnId="{D65A5FDE-99C6-4054-99F0-BD900C62AC5B}">
      <dgm:prSet/>
      <dgm:spPr/>
      <dgm:t>
        <a:bodyPr/>
        <a:lstStyle/>
        <a:p>
          <a:endParaRPr lang="id-ID" sz="2400"/>
        </a:p>
      </dgm:t>
    </dgm:pt>
    <dgm:pt modelId="{D6F067B9-6E41-4520-B93E-43FE3D146748}" type="sibTrans" cxnId="{D65A5FDE-99C6-4054-99F0-BD900C62AC5B}">
      <dgm:prSet/>
      <dgm:spPr/>
      <dgm:t>
        <a:bodyPr/>
        <a:lstStyle/>
        <a:p>
          <a:endParaRPr lang="id-ID" sz="2400"/>
        </a:p>
      </dgm:t>
    </dgm:pt>
    <dgm:pt modelId="{7DC1AC37-ADA9-4059-AC9A-291DE6BBEBCB}">
      <dgm:prSet phldrT="[Text]" custT="1"/>
      <dgm:spPr/>
      <dgm:t>
        <a:bodyPr/>
        <a:lstStyle/>
        <a:p>
          <a:r>
            <a:rPr lang="id-ID" sz="2400" dirty="0"/>
            <a:t>Dapat menimbulkan kesan pada indra pembaca.</a:t>
          </a:r>
        </a:p>
      </dgm:t>
    </dgm:pt>
    <dgm:pt modelId="{E669E41A-D035-41B5-87B0-00547DA3A525}" type="parTrans" cxnId="{7B2B0EC1-5ABE-4B17-BA68-B15A40FB5CD4}">
      <dgm:prSet/>
      <dgm:spPr/>
      <dgm:t>
        <a:bodyPr/>
        <a:lstStyle/>
        <a:p>
          <a:endParaRPr lang="id-ID" sz="2400"/>
        </a:p>
      </dgm:t>
    </dgm:pt>
    <dgm:pt modelId="{95B149ED-AE7D-414C-AF95-3CD489CF19A4}" type="sibTrans" cxnId="{7B2B0EC1-5ABE-4B17-BA68-B15A40FB5CD4}">
      <dgm:prSet/>
      <dgm:spPr/>
      <dgm:t>
        <a:bodyPr/>
        <a:lstStyle/>
        <a:p>
          <a:endParaRPr lang="id-ID" sz="2400"/>
        </a:p>
      </dgm:t>
    </dgm:pt>
    <dgm:pt modelId="{BCDE45C3-9124-42C5-A19B-5343B0D12AE2}">
      <dgm:prSet phldrT="[Text]" custT="1"/>
      <dgm:spPr/>
      <dgm:t>
        <a:bodyPr/>
        <a:lstStyle/>
        <a:p>
          <a:r>
            <a:rPr lang="id-ID" sz="2400" dirty="0"/>
            <a:t>Berisi penjelasan ciri-ciri fisik atau situasi, seperti warna, ukuran, bentuk, dan keadaan.</a:t>
          </a:r>
        </a:p>
      </dgm:t>
    </dgm:pt>
    <dgm:pt modelId="{411B9276-9456-4D86-BA64-67D8051F9214}" type="parTrans" cxnId="{2093CC70-61FE-40F6-8657-745998609E48}">
      <dgm:prSet/>
      <dgm:spPr/>
      <dgm:t>
        <a:bodyPr/>
        <a:lstStyle/>
        <a:p>
          <a:endParaRPr lang="id-ID" sz="2400"/>
        </a:p>
      </dgm:t>
    </dgm:pt>
    <dgm:pt modelId="{07B766E4-3781-450C-84A3-FAF190B0F696}" type="sibTrans" cxnId="{2093CC70-61FE-40F6-8657-745998609E48}">
      <dgm:prSet/>
      <dgm:spPr/>
      <dgm:t>
        <a:bodyPr/>
        <a:lstStyle/>
        <a:p>
          <a:endParaRPr lang="id-ID" sz="2400"/>
        </a:p>
      </dgm:t>
    </dgm:pt>
    <dgm:pt modelId="{B8B40FC6-1E75-4AD6-BEBD-D7FE96B87237}" type="pres">
      <dgm:prSet presAssocID="{4DBEF02D-3247-491E-9D67-DD20614AC06F}" presName="linear" presStyleCnt="0">
        <dgm:presLayoutVars>
          <dgm:animLvl val="lvl"/>
          <dgm:resizeHandles val="exact"/>
        </dgm:presLayoutVars>
      </dgm:prSet>
      <dgm:spPr/>
    </dgm:pt>
    <dgm:pt modelId="{5C78776A-FD0F-4D13-985E-E62F0DF0F093}" type="pres">
      <dgm:prSet presAssocID="{642534F8-7F54-44A7-8650-6F3ABEA64082}" presName="parentText" presStyleLbl="node1" presStyleIdx="0" presStyleCnt="3" custScaleY="60096">
        <dgm:presLayoutVars>
          <dgm:chMax val="0"/>
          <dgm:bulletEnabled val="1"/>
        </dgm:presLayoutVars>
      </dgm:prSet>
      <dgm:spPr/>
    </dgm:pt>
    <dgm:pt modelId="{B18F1FD9-C9F8-49F8-9E23-8237EB17FEB6}" type="pres">
      <dgm:prSet presAssocID="{D6F067B9-6E41-4520-B93E-43FE3D146748}" presName="spacer" presStyleCnt="0"/>
      <dgm:spPr/>
    </dgm:pt>
    <dgm:pt modelId="{0471BECF-46D7-4EEB-80FF-2EAEA6CE04F3}" type="pres">
      <dgm:prSet presAssocID="{BCDE45C3-9124-42C5-A19B-5343B0D12AE2}" presName="parentText" presStyleLbl="node1" presStyleIdx="1" presStyleCnt="3" custScaleY="64103">
        <dgm:presLayoutVars>
          <dgm:chMax val="0"/>
          <dgm:bulletEnabled val="1"/>
        </dgm:presLayoutVars>
      </dgm:prSet>
      <dgm:spPr/>
    </dgm:pt>
    <dgm:pt modelId="{4300DCB8-D8C1-4E93-8F50-9CF8410D7105}" type="pres">
      <dgm:prSet presAssocID="{07B766E4-3781-450C-84A3-FAF190B0F696}" presName="spacer" presStyleCnt="0"/>
      <dgm:spPr/>
    </dgm:pt>
    <dgm:pt modelId="{6531E798-1C87-4EDE-B388-4AC51DC3E4B3}" type="pres">
      <dgm:prSet presAssocID="{7DC1AC37-ADA9-4059-AC9A-291DE6BBEBCB}" presName="parentText" presStyleLbl="node1" presStyleIdx="2" presStyleCnt="3" custScaleY="60096">
        <dgm:presLayoutVars>
          <dgm:chMax val="0"/>
          <dgm:bulletEnabled val="1"/>
        </dgm:presLayoutVars>
      </dgm:prSet>
      <dgm:spPr/>
    </dgm:pt>
  </dgm:ptLst>
  <dgm:cxnLst>
    <dgm:cxn modelId="{73FCA009-9F69-4FB4-9353-BB263BBC0076}" type="presOf" srcId="{4DBEF02D-3247-491E-9D67-DD20614AC06F}" destId="{B8B40FC6-1E75-4AD6-BEBD-D7FE96B87237}" srcOrd="0" destOrd="0" presId="urn:microsoft.com/office/officeart/2005/8/layout/vList2"/>
    <dgm:cxn modelId="{2093CC70-61FE-40F6-8657-745998609E48}" srcId="{4DBEF02D-3247-491E-9D67-DD20614AC06F}" destId="{BCDE45C3-9124-42C5-A19B-5343B0D12AE2}" srcOrd="1" destOrd="0" parTransId="{411B9276-9456-4D86-BA64-67D8051F9214}" sibTransId="{07B766E4-3781-450C-84A3-FAF190B0F696}"/>
    <dgm:cxn modelId="{CF109C8B-7DCA-4705-8FDA-07C0BA86E100}" type="presOf" srcId="{BCDE45C3-9124-42C5-A19B-5343B0D12AE2}" destId="{0471BECF-46D7-4EEB-80FF-2EAEA6CE04F3}" srcOrd="0" destOrd="0" presId="urn:microsoft.com/office/officeart/2005/8/layout/vList2"/>
    <dgm:cxn modelId="{7B2B0EC1-5ABE-4B17-BA68-B15A40FB5CD4}" srcId="{4DBEF02D-3247-491E-9D67-DD20614AC06F}" destId="{7DC1AC37-ADA9-4059-AC9A-291DE6BBEBCB}" srcOrd="2" destOrd="0" parTransId="{E669E41A-D035-41B5-87B0-00547DA3A525}" sibTransId="{95B149ED-AE7D-414C-AF95-3CD489CF19A4}"/>
    <dgm:cxn modelId="{5FAB79DB-6841-4B71-8993-451D56C9A4B8}" type="presOf" srcId="{642534F8-7F54-44A7-8650-6F3ABEA64082}" destId="{5C78776A-FD0F-4D13-985E-E62F0DF0F093}" srcOrd="0" destOrd="0" presId="urn:microsoft.com/office/officeart/2005/8/layout/vList2"/>
    <dgm:cxn modelId="{D65A5FDE-99C6-4054-99F0-BD900C62AC5B}" srcId="{4DBEF02D-3247-491E-9D67-DD20614AC06F}" destId="{642534F8-7F54-44A7-8650-6F3ABEA64082}" srcOrd="0" destOrd="0" parTransId="{20E4F223-3DF3-4BAA-B1D7-65322DBA234A}" sibTransId="{D6F067B9-6E41-4520-B93E-43FE3D146748}"/>
    <dgm:cxn modelId="{3BC097EB-D822-4A31-95D6-E3FD977AF0CF}" type="presOf" srcId="{7DC1AC37-ADA9-4059-AC9A-291DE6BBEBCB}" destId="{6531E798-1C87-4EDE-B388-4AC51DC3E4B3}" srcOrd="0" destOrd="0" presId="urn:microsoft.com/office/officeart/2005/8/layout/vList2"/>
    <dgm:cxn modelId="{D6E5C924-760A-443C-B282-944598A8CAC2}" type="presParOf" srcId="{B8B40FC6-1E75-4AD6-BEBD-D7FE96B87237}" destId="{5C78776A-FD0F-4D13-985E-E62F0DF0F093}" srcOrd="0" destOrd="0" presId="urn:microsoft.com/office/officeart/2005/8/layout/vList2"/>
    <dgm:cxn modelId="{057E990A-BDDE-4C7F-9882-669FF551F369}" type="presParOf" srcId="{B8B40FC6-1E75-4AD6-BEBD-D7FE96B87237}" destId="{B18F1FD9-C9F8-49F8-9E23-8237EB17FEB6}" srcOrd="1" destOrd="0" presId="urn:microsoft.com/office/officeart/2005/8/layout/vList2"/>
    <dgm:cxn modelId="{623B3067-E0AB-4335-AA7B-A2E56ACAC233}" type="presParOf" srcId="{B8B40FC6-1E75-4AD6-BEBD-D7FE96B87237}" destId="{0471BECF-46D7-4EEB-80FF-2EAEA6CE04F3}" srcOrd="2" destOrd="0" presId="urn:microsoft.com/office/officeart/2005/8/layout/vList2"/>
    <dgm:cxn modelId="{6DD211EE-CD63-4305-99F1-B87DDD2E2648}" type="presParOf" srcId="{B8B40FC6-1E75-4AD6-BEBD-D7FE96B87237}" destId="{4300DCB8-D8C1-4E93-8F50-9CF8410D7105}" srcOrd="3" destOrd="0" presId="urn:microsoft.com/office/officeart/2005/8/layout/vList2"/>
    <dgm:cxn modelId="{BCC5B28C-02ED-4B6E-8D93-71AB167A45D8}" type="presParOf" srcId="{B8B40FC6-1E75-4AD6-BEBD-D7FE96B87237}" destId="{6531E798-1C87-4EDE-B388-4AC51DC3E4B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8776A-FD0F-4D13-985E-E62F0DF0F093}">
      <dsp:nvSpPr>
        <dsp:cNvPr id="0" name=""/>
        <dsp:cNvSpPr/>
      </dsp:nvSpPr>
      <dsp:spPr>
        <a:xfrm>
          <a:off x="0" y="7200"/>
          <a:ext cx="7020000" cy="7956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Berisi pendapat, gagasan, dan keyakinan dari seseorang mengenai suatu masalah.</a:t>
          </a:r>
        </a:p>
      </dsp:txBody>
      <dsp:txXfrm>
        <a:off x="38838" y="46038"/>
        <a:ext cx="6942324" cy="717924"/>
      </dsp:txXfrm>
    </dsp:sp>
    <dsp:sp modelId="{0471BECF-46D7-4EEB-80FF-2EAEA6CE04F3}">
      <dsp:nvSpPr>
        <dsp:cNvPr id="0" name=""/>
        <dsp:cNvSpPr/>
      </dsp:nvSpPr>
      <dsp:spPr>
        <a:xfrm>
          <a:off x="0" y="817200"/>
          <a:ext cx="7020000" cy="795600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Ada data dan fakta sebagai alasan atau bukti untuk membuktikan kebenaran atau memperkuat pendapat.</a:t>
          </a:r>
        </a:p>
      </dsp:txBody>
      <dsp:txXfrm>
        <a:off x="38838" y="856038"/>
        <a:ext cx="6942324" cy="717924"/>
      </dsp:txXfrm>
    </dsp:sp>
    <dsp:sp modelId="{6531E798-1C87-4EDE-B388-4AC51DC3E4B3}">
      <dsp:nvSpPr>
        <dsp:cNvPr id="0" name=""/>
        <dsp:cNvSpPr/>
      </dsp:nvSpPr>
      <dsp:spPr>
        <a:xfrm>
          <a:off x="0" y="1627200"/>
          <a:ext cx="7020000" cy="795600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Biasanya, diakhiri dengan simpulan dan kalimat penutup untuk memperkuat pendapat.</a:t>
          </a:r>
        </a:p>
      </dsp:txBody>
      <dsp:txXfrm>
        <a:off x="38838" y="1666038"/>
        <a:ext cx="6942324" cy="717924"/>
      </dsp:txXfrm>
    </dsp:sp>
    <dsp:sp modelId="{D744AEEC-EFEE-45E0-83EE-17E7FBC0CE2C}">
      <dsp:nvSpPr>
        <dsp:cNvPr id="0" name=""/>
        <dsp:cNvSpPr/>
      </dsp:nvSpPr>
      <dsp:spPr>
        <a:xfrm>
          <a:off x="0" y="2437200"/>
          <a:ext cx="7020000" cy="79560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Bertujuan memengaruhi pembaca untuk meyakini pendapat penulis.</a:t>
          </a:r>
        </a:p>
      </dsp:txBody>
      <dsp:txXfrm>
        <a:off x="38838" y="2476038"/>
        <a:ext cx="6942324" cy="7179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8776A-FD0F-4D13-985E-E62F0DF0F093}">
      <dsp:nvSpPr>
        <dsp:cNvPr id="0" name=""/>
        <dsp:cNvSpPr/>
      </dsp:nvSpPr>
      <dsp:spPr>
        <a:xfrm>
          <a:off x="0" y="223679"/>
          <a:ext cx="7020000" cy="71999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/>
            <a:t>Berisi penggambaran tentang sesuatu secara terperinci.</a:t>
          </a:r>
        </a:p>
      </dsp:txBody>
      <dsp:txXfrm>
        <a:off x="35147" y="258826"/>
        <a:ext cx="6949706" cy="649704"/>
      </dsp:txXfrm>
    </dsp:sp>
    <dsp:sp modelId="{0471BECF-46D7-4EEB-80FF-2EAEA6CE04F3}">
      <dsp:nvSpPr>
        <dsp:cNvPr id="0" name=""/>
        <dsp:cNvSpPr/>
      </dsp:nvSpPr>
      <dsp:spPr>
        <a:xfrm>
          <a:off x="0" y="1127997"/>
          <a:ext cx="7020000" cy="768005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/>
            <a:t>Berisi penjelasan ciri-ciri fisik atau situasi, seperti warna, ukuran, bentuk, dan keadaan.</a:t>
          </a:r>
        </a:p>
      </dsp:txBody>
      <dsp:txXfrm>
        <a:off x="37491" y="1165488"/>
        <a:ext cx="6945018" cy="693023"/>
      </dsp:txXfrm>
    </dsp:sp>
    <dsp:sp modelId="{6531E798-1C87-4EDE-B388-4AC51DC3E4B3}">
      <dsp:nvSpPr>
        <dsp:cNvPr id="0" name=""/>
        <dsp:cNvSpPr/>
      </dsp:nvSpPr>
      <dsp:spPr>
        <a:xfrm>
          <a:off x="0" y="2080322"/>
          <a:ext cx="7020000" cy="719998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/>
            <a:t>Dapat menimbulkan kesan pada indra pembaca.</a:t>
          </a:r>
        </a:p>
      </dsp:txBody>
      <dsp:txXfrm>
        <a:off x="35147" y="2115469"/>
        <a:ext cx="6949706" cy="649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Bahasa</a:t>
            </a:r>
            <a:r>
              <a:rPr lang="en-US" b="1" dirty="0">
                <a:solidFill>
                  <a:srgbClr val="C9C011"/>
                </a:solidFill>
                <a:cs typeface="Arial" pitchFamily="34" charset="0"/>
              </a:rPr>
              <a:t> Indonesia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14638"/>
            <a:ext cx="2377967" cy="311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D7E52F8D-7349-6EA2-A676-4642C4D33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613" y="590550"/>
            <a:ext cx="7736587" cy="39703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dirty="0">
                <a:latin typeface="+mn-lt"/>
              </a:rPr>
              <a:t>M</a:t>
            </a:r>
            <a:r>
              <a:rPr lang="id-ID" sz="2800" dirty="0" err="1">
                <a:latin typeface="+mn-lt"/>
              </a:rPr>
              <a:t>enjelaskan</a:t>
            </a:r>
            <a:r>
              <a:rPr lang="id-ID" sz="2800" dirty="0">
                <a:latin typeface="+mn-lt"/>
              </a:rPr>
              <a:t> arah atau menyampaikan pendapat</a:t>
            </a:r>
            <a:r>
              <a:rPr lang="en-US" sz="2800" dirty="0">
                <a:latin typeface="+mn-lt"/>
              </a:rPr>
              <a:t> juga</a:t>
            </a:r>
            <a:r>
              <a:rPr lang="id-ID" sz="2800" dirty="0">
                <a:latin typeface="+mn-lt"/>
              </a:rPr>
              <a:t> dapat menggunakan konjungsi antarkalimat. </a:t>
            </a:r>
            <a:endParaRPr lang="en-US" sz="2800" dirty="0">
              <a:latin typeface="+mn-lt"/>
            </a:endParaRPr>
          </a:p>
          <a:p>
            <a:endParaRPr lang="en-US" sz="2800" b="1" dirty="0">
              <a:latin typeface="+mn-lt"/>
            </a:endParaRPr>
          </a:p>
          <a:p>
            <a:r>
              <a:rPr lang="id-ID" sz="2800" dirty="0">
                <a:latin typeface="+mn-lt"/>
              </a:rPr>
              <a:t>Contoh konjungsi antarkalima</a:t>
            </a:r>
            <a:r>
              <a:rPr lang="en-US" sz="2800" dirty="0">
                <a:latin typeface="+mn-lt"/>
              </a:rPr>
              <a:t>t </a:t>
            </a:r>
            <a:r>
              <a:rPr lang="en-US" sz="2800" dirty="0" err="1">
                <a:latin typeface="+mn-lt"/>
              </a:rPr>
              <a:t>adalah</a:t>
            </a:r>
            <a:r>
              <a:rPr lang="en-US" sz="2800" dirty="0">
                <a:latin typeface="+mn-lt"/>
              </a:rPr>
              <a:t> </a:t>
            </a:r>
            <a:r>
              <a:rPr lang="id-ID" sz="2800" i="1" dirty="0">
                <a:latin typeface="+mn-lt"/>
              </a:rPr>
              <a:t>setelah itu, akan tetapi, namun, </a:t>
            </a:r>
            <a:r>
              <a:rPr lang="id-ID" sz="2800" dirty="0">
                <a:latin typeface="+mn-lt"/>
              </a:rPr>
              <a:t>dan </a:t>
            </a:r>
            <a:r>
              <a:rPr lang="id-ID" sz="2800" i="1" dirty="0">
                <a:latin typeface="+mn-lt"/>
              </a:rPr>
              <a:t>oleh karena itu</a:t>
            </a:r>
            <a:r>
              <a:rPr lang="id-ID" sz="2800" dirty="0">
                <a:latin typeface="+mn-lt"/>
              </a:rPr>
              <a:t>. </a:t>
            </a:r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r>
              <a:rPr lang="id-ID" sz="2800" dirty="0">
                <a:latin typeface="+mn-lt"/>
              </a:rPr>
              <a:t>Konjungsi antarkalimat dapat berfungsi untuk menyatakan kelanjutan atau penambahan, kebalikan atau pertentangan, dan konsekuensi.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34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741797" y="438148"/>
            <a:ext cx="5649603" cy="3810002"/>
            <a:chOff x="598797" y="181348"/>
            <a:chExt cx="5649603" cy="3810002"/>
          </a:xfrm>
          <a:solidFill>
            <a:srgbClr val="BCA8C4"/>
          </a:solidFill>
        </p:grpSpPr>
        <p:sp>
          <p:nvSpPr>
            <p:cNvPr id="7" name="Snip Single Corner Rectangle 6"/>
            <p:cNvSpPr/>
            <p:nvPr/>
          </p:nvSpPr>
          <p:spPr>
            <a:xfrm>
              <a:off x="1066800" y="895350"/>
              <a:ext cx="5181600" cy="3096000"/>
            </a:xfrm>
            <a:prstGeom prst="snip1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 sz="2000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Group 13">
              <a:extLst>
                <a:ext uri="{FF2B5EF4-FFF2-40B4-BE49-F238E27FC236}">
                  <a16:creationId xmlns:a16="http://schemas.microsoft.com/office/drawing/2014/main" id="{F3C8BEDC-9ADF-674B-F1A0-B27DFB3BB9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797" y="181348"/>
              <a:ext cx="2830203" cy="989933"/>
              <a:chOff x="3923688" y="190084"/>
              <a:chExt cx="2028812" cy="710360"/>
            </a:xfrm>
            <a:grpFill/>
          </p:grpSpPr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4DDB2149-31A1-219F-FDDC-017D164D7F24}"/>
                  </a:ext>
                </a:extLst>
              </p:cNvPr>
              <p:cNvSpPr/>
              <p:nvPr/>
            </p:nvSpPr>
            <p:spPr>
              <a:xfrm rot="16200000">
                <a:off x="3917057" y="558330"/>
                <a:ext cx="348745" cy="335483"/>
              </a:xfrm>
              <a:prstGeom prst="triangle">
                <a:avLst>
                  <a:gd name="adj" fmla="val 5437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altLang="id-ID" sz="8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017BB9BB-49D0-CB5E-B23B-34608D130258}"/>
                  </a:ext>
                </a:extLst>
              </p:cNvPr>
              <p:cNvSpPr/>
              <p:nvPr/>
            </p:nvSpPr>
            <p:spPr>
              <a:xfrm>
                <a:off x="3931431" y="190084"/>
                <a:ext cx="2021069" cy="498577"/>
              </a:xfrm>
              <a:prstGeom prst="roundRect">
                <a:avLst>
                  <a:gd name="adj" fmla="val 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C</a:t>
                </a:r>
                <a:r>
                  <a:rPr lang="id-ID" sz="2000" b="1" dirty="0">
                    <a:solidFill>
                      <a:schemeClr val="tx1"/>
                    </a:solidFill>
                  </a:rPr>
                  <a:t>ontoh penggunaan konjungsi antarkalimat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: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9200" y="1019550"/>
              <a:ext cx="4800600" cy="28623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id-ID" sz="2000" dirty="0"/>
                <a:t>Siswa kelas </a:t>
              </a:r>
              <a:r>
                <a:rPr lang="en-US" sz="2000" dirty="0"/>
                <a:t>IV</a:t>
              </a:r>
              <a:r>
                <a:rPr lang="id-ID" sz="2000" dirty="0"/>
                <a:t> </a:t>
              </a:r>
              <a:r>
                <a:rPr lang="en-US" sz="2000" dirty="0" err="1"/>
                <a:t>mengunjungi</a:t>
              </a:r>
              <a:r>
                <a:rPr lang="en-US" sz="2000" dirty="0"/>
                <a:t> </a:t>
              </a:r>
              <a:r>
                <a:rPr lang="en-US" sz="2000" dirty="0" err="1"/>
                <a:t>Anjungan</a:t>
              </a:r>
              <a:r>
                <a:rPr lang="en-US" sz="2000" dirty="0"/>
                <a:t> </a:t>
              </a:r>
              <a:r>
                <a:rPr lang="en-US" sz="2000" dirty="0" err="1"/>
                <a:t>Jawa</a:t>
              </a:r>
              <a:r>
                <a:rPr lang="en-US" sz="2000" dirty="0"/>
                <a:t> Tengah di TMII</a:t>
              </a:r>
              <a:r>
                <a:rPr lang="id-ID" sz="2000" dirty="0"/>
                <a:t>. Setelah itu, mereka </a:t>
              </a:r>
              <a:r>
                <a:rPr lang="en-US" sz="2000" dirty="0" err="1"/>
                <a:t>mengunjungi</a:t>
              </a:r>
              <a:r>
                <a:rPr lang="en-US" sz="2000" dirty="0"/>
                <a:t> </a:t>
              </a:r>
              <a:r>
                <a:rPr lang="en-US" sz="2000" dirty="0" err="1"/>
                <a:t>Anjungan</a:t>
              </a:r>
              <a:r>
                <a:rPr lang="en-US" sz="2000" dirty="0"/>
                <a:t> </a:t>
              </a:r>
              <a:r>
                <a:rPr lang="en-US" sz="2000" dirty="0" err="1"/>
                <a:t>Jawa</a:t>
              </a:r>
              <a:r>
                <a:rPr lang="en-US" sz="2000" dirty="0"/>
                <a:t> </a:t>
              </a:r>
              <a:r>
                <a:rPr lang="en-US" sz="2000" dirty="0" err="1"/>
                <a:t>Timur</a:t>
              </a:r>
              <a:r>
                <a:rPr lang="en-US" sz="2000" dirty="0"/>
                <a:t>.</a:t>
              </a:r>
              <a:endParaRPr lang="id-ID" sz="2000" dirty="0"/>
            </a:p>
            <a:p>
              <a:pPr marL="342900" indent="-342900">
                <a:buFont typeface="Arial" pitchFamily="34" charset="0"/>
                <a:buChar char="•"/>
              </a:pPr>
              <a:r>
                <a:rPr lang="id-ID" sz="2000" dirty="0"/>
                <a:t>Ayah dan </a:t>
              </a:r>
              <a:r>
                <a:rPr lang="en-US" sz="2000" dirty="0" err="1"/>
                <a:t>i</a:t>
              </a:r>
              <a:r>
                <a:rPr lang="id-ID" sz="2000" dirty="0"/>
                <a:t>bu pergi ke rumah Paman Danu. Akan tetapi, rumah Paman Danu kosong.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id-ID" sz="2000" dirty="0"/>
                <a:t>Saat musim hujan datang, tubuh mudah sakit. Oleh karena itu, kita perlu makan makanan bergizi dan minum vitamin.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411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870"/>
            <a:ext cx="4953000" cy="10854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45720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4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Cerita Pengalaman dalam Bentuk Deskripsi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Folded Corner 1"/>
          <p:cNvSpPr/>
          <p:nvPr/>
        </p:nvSpPr>
        <p:spPr>
          <a:xfrm>
            <a:off x="1562100" y="1657350"/>
            <a:ext cx="6019800" cy="2736000"/>
          </a:xfrm>
          <a:prstGeom prst="foldedCorner">
            <a:avLst/>
          </a:prstGeom>
          <a:solidFill>
            <a:schemeClr val="bg2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tIns="180000" bIns="90000" rtlCol="0" anchor="t" anchorCtr="1"/>
          <a:lstStyle/>
          <a:p>
            <a:pPr algn="ctr"/>
            <a:r>
              <a:rPr lang="id-ID" sz="2400" dirty="0">
                <a:solidFill>
                  <a:schemeClr val="tx1"/>
                </a:solidFill>
              </a:rPr>
              <a:t>Teks deskrip</a:t>
            </a:r>
            <a:r>
              <a:rPr lang="en-US" sz="2400" dirty="0" err="1">
                <a:solidFill>
                  <a:schemeClr val="tx1"/>
                </a:solidFill>
              </a:rPr>
              <a:t>si</a:t>
            </a:r>
            <a:r>
              <a:rPr lang="id-ID" sz="2400" dirty="0">
                <a:solidFill>
                  <a:schemeClr val="tx1"/>
                </a:solidFill>
              </a:rPr>
              <a:t> adalah teks yang berisi penggambaran suatu objek, misalnya benda, tempat, atau peristiwa secara terperinci sehingga pembaca seolah-olah melihat, mendengar,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id-ID" sz="2400" dirty="0">
                <a:solidFill>
                  <a:schemeClr val="tx1"/>
                </a:solidFill>
              </a:rPr>
              <a:t>merasakan hal yang digambarkan oleh penulis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id-ID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548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3185716"/>
              </p:ext>
            </p:extLst>
          </p:nvPr>
        </p:nvGraphicFramePr>
        <p:xfrm>
          <a:off x="990600" y="1147950"/>
          <a:ext cx="7020000" cy="30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38400" y="445769"/>
            <a:ext cx="3451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b="1" dirty="0"/>
              <a:t>Ciri-</a:t>
            </a:r>
            <a:r>
              <a:rPr lang="en-US" sz="2800" b="1" dirty="0"/>
              <a:t>C</a:t>
            </a:r>
            <a:r>
              <a:rPr lang="id-ID" sz="2800" b="1" dirty="0"/>
              <a:t>iri </a:t>
            </a:r>
            <a:r>
              <a:rPr lang="en-US" sz="2800" b="1" dirty="0"/>
              <a:t>Teks</a:t>
            </a:r>
            <a:r>
              <a:rPr lang="id-ID" sz="2800" b="1" dirty="0"/>
              <a:t> </a:t>
            </a:r>
            <a:r>
              <a:rPr lang="id-ID" sz="2800" b="1" dirty="0" err="1"/>
              <a:t>Deskrip</a:t>
            </a:r>
            <a:r>
              <a:rPr lang="en-US" sz="2800" b="1" dirty="0" err="1"/>
              <a:t>si</a:t>
            </a:r>
            <a:endParaRPr lang="id-ID" sz="2800" b="1" dirty="0"/>
          </a:p>
        </p:txBody>
      </p:sp>
    </p:spTree>
    <p:extLst>
      <p:ext uri="{BB962C8B-B14F-4D97-AF65-F5344CB8AC3E}">
        <p14:creationId xmlns:p14="http://schemas.microsoft.com/office/powerpoint/2010/main" val="441668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09600" y="1084350"/>
            <a:ext cx="8000000" cy="3600001"/>
            <a:chOff x="594400" y="854782"/>
            <a:chExt cx="7446204" cy="4000000"/>
          </a:xfrm>
        </p:grpSpPr>
        <p:pic>
          <p:nvPicPr>
            <p:cNvPr id="11" name="Picture 4" descr="E:\ELISA\MEDIA ESPS IPS KELAS 4\BAB 4\Post it pink.png">
              <a:extLst>
                <a:ext uri="{FF2B5EF4-FFF2-40B4-BE49-F238E27FC236}">
                  <a16:creationId xmlns:a16="http://schemas.microsoft.com/office/drawing/2014/main" id="{1666DD56-2004-DABF-39EA-2A26C3BF6C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400" y="854782"/>
              <a:ext cx="7446204" cy="40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178555" y="1207449"/>
              <a:ext cx="6366504" cy="3522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tabLst>
                  <a:tab pos="457200" algn="l"/>
                </a:tabLst>
              </a:pPr>
              <a:r>
                <a:rPr lang="en-US" sz="2000" dirty="0">
                  <a:solidFill>
                    <a:schemeClr val="bg1"/>
                  </a:solidFill>
                </a:rPr>
                <a:t>	</a:t>
              </a:r>
              <a:r>
                <a:rPr lang="id-ID" sz="2000" dirty="0">
                  <a:solidFill>
                    <a:schemeClr val="bg1"/>
                  </a:solidFill>
                </a:rPr>
                <a:t>Malam minggu kemarin, Ayah mengajak Heri dan Hani ke pasar mala</a:t>
              </a:r>
              <a:r>
                <a:rPr lang="en-US" sz="2000" dirty="0">
                  <a:solidFill>
                    <a:schemeClr val="bg1"/>
                  </a:solidFill>
                </a:rPr>
                <a:t>m</a:t>
              </a:r>
              <a:r>
                <a:rPr lang="id-ID" sz="2000" dirty="0">
                  <a:solidFill>
                    <a:schemeClr val="bg1"/>
                  </a:solidFill>
                </a:rPr>
                <a:t>. Lokasi pasar malam tidak jauh dari rumah mereka. Pasar malam sangat ramai pengunjung. Di pasar malam ada berbagai permainan. Ada bianglala, kora-kora, permainan ombak, permainan memancing ikan, dan komidi putar. Di pasar malam juga terdapat banyak jajanan. Selain terdapat aneka permainan dan makanan, pasar malam terlihat indah karena banyak lampu warna-warni. Sebelum pulang, Heri dan Hani meminta ayah untuk dibelikan gula-gula kapas</a:t>
              </a:r>
              <a:r>
                <a:rPr lang="en-US" sz="2000" dirty="0">
                  <a:solidFill>
                    <a:schemeClr val="bg1"/>
                  </a:solidFill>
                </a:rPr>
                <a:t>.</a:t>
              </a:r>
              <a:endParaRPr lang="id-ID" sz="2000" dirty="0">
                <a:solidFill>
                  <a:schemeClr val="bg1"/>
                </a:solidFill>
              </a:endParaRPr>
            </a:p>
            <a:p>
              <a:pPr algn="just"/>
              <a:endParaRPr lang="id-ID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819400" y="361950"/>
            <a:ext cx="3428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b="1" dirty="0"/>
              <a:t>Contoh Teks </a:t>
            </a:r>
            <a:r>
              <a:rPr lang="id-ID" sz="2800" b="1" dirty="0" err="1"/>
              <a:t>Deskrip</a:t>
            </a:r>
            <a:r>
              <a:rPr lang="en-US" sz="2800" b="1" dirty="0" err="1"/>
              <a:t>si</a:t>
            </a:r>
            <a:endParaRPr lang="id-ID" sz="2800" b="1" dirty="0"/>
          </a:p>
        </p:txBody>
      </p:sp>
    </p:spTree>
    <p:extLst>
      <p:ext uri="{BB962C8B-B14F-4D97-AF65-F5344CB8AC3E}">
        <p14:creationId xmlns:p14="http://schemas.microsoft.com/office/powerpoint/2010/main" val="2024525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22\Gambar ESPS BI (link)\211460 0024100580 ESPS BI Kls-4 K21\ESPS BI 4 Bab 3\Links\anak main sepeda 2 shutterstock_176972615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/>
          <a:stretch/>
        </p:blipFill>
        <p:spPr bwMode="auto">
          <a:xfrm>
            <a:off x="4731488" y="-75738"/>
            <a:ext cx="5708902" cy="4952738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04800" y="139064"/>
            <a:ext cx="4626963" cy="1430001"/>
            <a:chOff x="457199" y="-126500"/>
            <a:chExt cx="4626765" cy="1429517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9" y="287698"/>
              <a:ext cx="4626765" cy="1015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id-ID" sz="3000" b="1" dirty="0">
                  <a:ln w="0"/>
                  <a:latin typeface="+mj-lt"/>
                  <a:cs typeface="Arial" panose="020B0604020202020204" pitchFamily="34" charset="0"/>
                </a:rPr>
                <a:t>AYO, JELAJAHI LINGKUNGAN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BAB </a:t>
              </a:r>
              <a:r>
                <a:rPr lang="id-ID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altLang="id-ID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28600" y="1724620"/>
            <a:ext cx="4648199" cy="2774454"/>
            <a:chOff x="157161" y="1733550"/>
            <a:chExt cx="4050135" cy="2774454"/>
          </a:xfrm>
        </p:grpSpPr>
        <p:sp>
          <p:nvSpPr>
            <p:cNvPr id="4" name="Rectangle 3"/>
            <p:cNvSpPr/>
            <p:nvPr/>
          </p:nvSpPr>
          <p:spPr>
            <a:xfrm>
              <a:off x="157161" y="1846521"/>
              <a:ext cx="2697651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65705" y="2199680"/>
              <a:ext cx="4041591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800" dirty="0">
                  <a:latin typeface="+mj-lt"/>
                </a:rPr>
                <a:t>menyampaikan petunjuk dan menggambarkan rute perjalanan;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dirty="0">
                  <a:latin typeface="+mj-lt"/>
                </a:rPr>
                <a:t>menyampaikan pendapat dalam bentuk teks argumentasi;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800" dirty="0">
                  <a:latin typeface="+mj-lt"/>
                </a:rPr>
                <a:t>menggunakan awalan </a:t>
              </a:r>
              <a:r>
                <a:rPr lang="id-ID" altLang="id-ID" sz="1800" i="1" dirty="0">
                  <a:latin typeface="+mj-lt"/>
                </a:rPr>
                <a:t>ber- </a:t>
              </a:r>
              <a:r>
                <a:rPr lang="id-ID" altLang="id-ID" sz="1800" dirty="0">
                  <a:latin typeface="+mj-lt"/>
                </a:rPr>
                <a:t> dan konjungsi antarkalimat;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dirty="0">
                  <a:latin typeface="+mj-lt"/>
                </a:rPr>
                <a:t>menulis cerita perjalan dalam bentuk deskripsi.</a:t>
              </a:r>
              <a:endParaRPr lang="en-US" altLang="id-ID" sz="18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52550"/>
            <a:ext cx="4451313" cy="3455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870"/>
            <a:ext cx="5715000" cy="10092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1054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Isi Teks Petunjuk dan Gambaran Rute Perjalanan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657350"/>
            <a:ext cx="419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/>
              <a:t>Teks petunjuk bertujuan menunjukkan cara atau proses. Teks petunjuk rute perjalanan menjelaskan proses menuju suatu tempat dengan arahan yang jelas. </a:t>
            </a:r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52550"/>
            <a:ext cx="4451313" cy="3455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374630"/>
            <a:ext cx="548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/>
              <a:t>Menunjukkan rute dapat menggunakan:</a:t>
            </a:r>
          </a:p>
          <a:p>
            <a:pPr marL="285750" indent="-285750">
              <a:buFont typeface="Arial" pitchFamily="34" charset="0"/>
              <a:buChar char="•"/>
              <a:tabLst>
                <a:tab pos="4624388" algn="l"/>
              </a:tabLst>
            </a:pPr>
            <a:r>
              <a:rPr lang="id-ID" sz="2400" dirty="0"/>
              <a:t>Kosakata posisi, seperti </a:t>
            </a:r>
            <a:r>
              <a:rPr lang="id-ID" sz="2400" i="1" dirty="0"/>
              <a:t>sebelah kiri </a:t>
            </a:r>
            <a:r>
              <a:rPr lang="en-US" sz="2400" i="1" dirty="0"/>
              <a:t>  </a:t>
            </a:r>
            <a:r>
              <a:rPr lang="id-ID" sz="2400" dirty="0"/>
              <a:t>atau </a:t>
            </a:r>
            <a:r>
              <a:rPr lang="id-ID" sz="2400" i="1" dirty="0"/>
              <a:t>kanan, seberang, depan, </a:t>
            </a:r>
            <a:r>
              <a:rPr lang="id-ID" sz="2400" dirty="0"/>
              <a:t>dan </a:t>
            </a:r>
            <a:r>
              <a:rPr lang="id-ID" sz="2400" i="1" dirty="0"/>
              <a:t>belakang.</a:t>
            </a:r>
          </a:p>
          <a:p>
            <a:pPr marL="285750" indent="-285750">
              <a:buFont typeface="Arial" pitchFamily="34" charset="0"/>
              <a:buChar char="•"/>
              <a:tabLst>
                <a:tab pos="4624388" algn="l"/>
              </a:tabLst>
            </a:pPr>
            <a:r>
              <a:rPr lang="id-ID" sz="2400" dirty="0"/>
              <a:t>Kosakata yang menunjukkan gerak, seperti </a:t>
            </a:r>
            <a:r>
              <a:rPr lang="id-ID" sz="2400" i="1" dirty="0"/>
              <a:t>jalan lurus, belok ke kanan, </a:t>
            </a:r>
            <a:r>
              <a:rPr lang="en-US" sz="2400" i="1" dirty="0"/>
              <a:t> </a:t>
            </a:r>
            <a:r>
              <a:rPr lang="id-ID" sz="2400" i="1" dirty="0"/>
              <a:t>belok ke kiri, maju, </a:t>
            </a:r>
            <a:r>
              <a:rPr lang="id-ID" sz="2400" dirty="0"/>
              <a:t>dan </a:t>
            </a:r>
            <a:r>
              <a:rPr lang="id-ID" sz="2400" i="1" dirty="0"/>
              <a:t>mundur.</a:t>
            </a:r>
          </a:p>
          <a:p>
            <a:pPr marL="285750" indent="-285750">
              <a:buFont typeface="Arial" pitchFamily="34" charset="0"/>
              <a:buChar char="•"/>
              <a:tabLst>
                <a:tab pos="4624388" algn="l"/>
              </a:tabLst>
            </a:pPr>
            <a:r>
              <a:rPr lang="id-ID" sz="2400" dirty="0"/>
              <a:t>Arah mata angin, seperti </a:t>
            </a:r>
            <a:r>
              <a:rPr lang="id-ID" sz="2400" i="1" dirty="0"/>
              <a:t>utara, </a:t>
            </a:r>
            <a:r>
              <a:rPr lang="en-US" sz="2400" i="1" dirty="0"/>
              <a:t>          </a:t>
            </a:r>
            <a:r>
              <a:rPr lang="id-ID" sz="2400" i="1" dirty="0"/>
              <a:t>timur, barat, </a:t>
            </a:r>
            <a:r>
              <a:rPr lang="id-ID" sz="2400" dirty="0"/>
              <a:t>atau </a:t>
            </a:r>
            <a:r>
              <a:rPr lang="id-ID" sz="2400" i="1" dirty="0"/>
              <a:t>selatan.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3875383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57350"/>
            <a:ext cx="3240000" cy="32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90870"/>
            <a:ext cx="4800599" cy="100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38862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Pendapat dalam Bentuk Teks Argumentasi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06302" y="1428750"/>
            <a:ext cx="5040000" cy="2743200"/>
            <a:chOff x="838200" y="1657350"/>
            <a:chExt cx="5040000" cy="2743200"/>
          </a:xfrm>
        </p:grpSpPr>
        <p:sp>
          <p:nvSpPr>
            <p:cNvPr id="3" name="Right Arrow Callout 2"/>
            <p:cNvSpPr/>
            <p:nvPr/>
          </p:nvSpPr>
          <p:spPr>
            <a:xfrm>
              <a:off x="838200" y="1657350"/>
              <a:ext cx="5040000" cy="2743200"/>
            </a:xfrm>
            <a:prstGeom prst="rightArrowCallout">
              <a:avLst>
                <a:gd name="adj1" fmla="val 24117"/>
                <a:gd name="adj2" fmla="val 27209"/>
                <a:gd name="adj3" fmla="val 25000"/>
                <a:gd name="adj4" fmla="val 81964"/>
              </a:avLst>
            </a:prstGeom>
            <a:solidFill>
              <a:schemeClr val="accent2">
                <a:lumMod val="40000"/>
                <a:lumOff val="60000"/>
              </a:schemeClr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90600" y="1916777"/>
              <a:ext cx="38100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dirty="0"/>
                <a:t>Menyampaikan pendapat dapat secara lisan </a:t>
              </a:r>
              <a:r>
                <a:rPr lang="en-US" sz="2400" dirty="0" err="1"/>
                <a:t>ataupun</a:t>
              </a:r>
              <a:r>
                <a:rPr lang="en-US" sz="2400" dirty="0"/>
                <a:t> </a:t>
              </a:r>
              <a:r>
                <a:rPr lang="id-ID" sz="2400" dirty="0"/>
                <a:t>tertulis. Teks argumentasi adalah teks yang ditulis berdasarkan alasan, fakta, atau bukti yang ada</a:t>
              </a:r>
              <a:r>
                <a:rPr lang="en-US" sz="2400" dirty="0"/>
                <a:t>.</a:t>
              </a:r>
              <a:endParaRPr lang="id-ID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3376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04012884"/>
              </p:ext>
            </p:extLst>
          </p:nvPr>
        </p:nvGraphicFramePr>
        <p:xfrm>
          <a:off x="990600" y="1022350"/>
          <a:ext cx="7020000" cy="32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52715" y="445769"/>
            <a:ext cx="343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400" b="1" dirty="0"/>
              <a:t>Ciri-</a:t>
            </a:r>
            <a:r>
              <a:rPr lang="en-US" sz="2400" b="1" dirty="0"/>
              <a:t>C</a:t>
            </a:r>
            <a:r>
              <a:rPr lang="id-ID" sz="2400" b="1" dirty="0"/>
              <a:t>iri Teks Argumentasi</a:t>
            </a:r>
          </a:p>
        </p:txBody>
      </p:sp>
    </p:spTree>
    <p:extLst>
      <p:ext uri="{BB962C8B-B14F-4D97-AF65-F5344CB8AC3E}">
        <p14:creationId xmlns:p14="http://schemas.microsoft.com/office/powerpoint/2010/main" val="481586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D7E52F8D-7349-6EA2-A676-4642C4D33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26" y="1504950"/>
            <a:ext cx="8615174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d-ID" sz="2800" dirty="0">
                <a:latin typeface="+mn-lt"/>
              </a:rPr>
              <a:t>Saat menjelaskan arah atau menyampaikan pendapat, </a:t>
            </a:r>
            <a:r>
              <a:rPr lang="en-US" sz="2800" dirty="0" err="1">
                <a:latin typeface="+mn-lt"/>
              </a:rPr>
              <a:t>kamu</a:t>
            </a:r>
            <a:r>
              <a:rPr lang="en-US" sz="2800" dirty="0">
                <a:latin typeface="+mn-lt"/>
              </a:rPr>
              <a:t> </a:t>
            </a:r>
            <a:r>
              <a:rPr lang="id-ID" sz="2800" dirty="0">
                <a:latin typeface="+mn-lt"/>
              </a:rPr>
              <a:t>dapat menggunakan kata berawalan </a:t>
            </a:r>
            <a:r>
              <a:rPr lang="id-ID" sz="2800" i="1" dirty="0" err="1">
                <a:latin typeface="+mn-lt"/>
              </a:rPr>
              <a:t>ber</a:t>
            </a:r>
            <a:r>
              <a:rPr lang="id-ID" sz="2800" i="1" dirty="0">
                <a:latin typeface="+mn-lt"/>
              </a:rPr>
              <a:t>-</a:t>
            </a:r>
            <a:r>
              <a:rPr lang="id-ID" sz="2800" dirty="0">
                <a:latin typeface="+mn-lt"/>
              </a:rPr>
              <a:t>. </a:t>
            </a:r>
            <a:endParaRPr lang="en-US" sz="2800" dirty="0">
              <a:latin typeface="+mn-lt"/>
            </a:endParaRPr>
          </a:p>
          <a:p>
            <a:endParaRPr lang="en-US" sz="2800" b="1" dirty="0">
              <a:latin typeface="+mn-lt"/>
            </a:endParaRPr>
          </a:p>
          <a:p>
            <a:r>
              <a:rPr lang="id-ID" sz="2800" b="1" dirty="0">
                <a:latin typeface="+mn-lt"/>
              </a:rPr>
              <a:t>Contoh kata berawalan </a:t>
            </a:r>
            <a:r>
              <a:rPr lang="id-ID" sz="2800" b="1" i="1" dirty="0">
                <a:latin typeface="+mn-lt"/>
              </a:rPr>
              <a:t>ber-</a:t>
            </a:r>
            <a:r>
              <a:rPr lang="en-US" sz="2800" b="1" i="1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adalah</a:t>
            </a:r>
            <a:r>
              <a:rPr lang="en-US" sz="2800" dirty="0">
                <a:latin typeface="+mn-lt"/>
              </a:rPr>
              <a:t> </a:t>
            </a:r>
            <a:r>
              <a:rPr lang="id-ID" sz="2800" i="1" dirty="0">
                <a:latin typeface="+mn-lt"/>
              </a:rPr>
              <a:t>berlari, bertempat, </a:t>
            </a:r>
            <a:r>
              <a:rPr lang="en-US" sz="2800" dirty="0">
                <a:latin typeface="+mn-lt"/>
              </a:rPr>
              <a:t>dan </a:t>
            </a:r>
            <a:r>
              <a:rPr lang="id-ID" sz="2800" i="1" dirty="0">
                <a:latin typeface="+mn-lt"/>
              </a:rPr>
              <a:t>bertemu</a:t>
            </a:r>
            <a:r>
              <a:rPr lang="id-ID" sz="2800" dirty="0">
                <a:latin typeface="+mn-lt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209550"/>
            <a:ext cx="5257797" cy="100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59254"/>
            <a:ext cx="55626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3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Penggunaan Awalan </a:t>
            </a:r>
            <a:r>
              <a:rPr lang="id-ID" sz="2400" b="1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ber- </a:t>
            </a: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dan Konjungsi Antarkalimat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81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>
            <a:extLst>
              <a:ext uri="{FF2B5EF4-FFF2-40B4-BE49-F238E27FC236}">
                <a16:creationId xmlns:a16="http://schemas.microsoft.com/office/drawing/2014/main" id="{C6A20236-F339-69BF-3652-26A938B0FEE3}"/>
              </a:ext>
            </a:extLst>
          </p:cNvPr>
          <p:cNvSpPr txBox="1"/>
          <p:nvPr/>
        </p:nvSpPr>
        <p:spPr>
          <a:xfrm>
            <a:off x="2789274" y="971550"/>
            <a:ext cx="54403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Ayo, </a:t>
            </a:r>
            <a:r>
              <a:rPr lang="en-US" sz="3200" dirty="0" err="1"/>
              <a:t>perhatikan</a:t>
            </a:r>
            <a:r>
              <a:rPr lang="en-US" sz="3200" dirty="0"/>
              <a:t> </a:t>
            </a:r>
            <a:r>
              <a:rPr lang="en-US" sz="3200" dirty="0" err="1"/>
              <a:t>tayangan</a:t>
            </a:r>
            <a:r>
              <a:rPr lang="en-US" sz="3200" dirty="0"/>
              <a:t> video </a:t>
            </a:r>
            <a:r>
              <a:rPr lang="en-US" sz="3200" dirty="0" err="1"/>
              <a:t>berikut</a:t>
            </a:r>
            <a:r>
              <a:rPr lang="en-US" sz="3200" dirty="0"/>
              <a:t> agar </a:t>
            </a:r>
            <a:r>
              <a:rPr lang="en-US" sz="3200" dirty="0" err="1"/>
              <a:t>kamu</a:t>
            </a:r>
            <a:r>
              <a:rPr lang="en-US" sz="3200" dirty="0"/>
              <a:t> </a:t>
            </a:r>
            <a:r>
              <a:rPr lang="en-US" sz="3200" dirty="0" err="1"/>
              <a:t>lebih</a:t>
            </a:r>
            <a:r>
              <a:rPr lang="en-US" sz="3200" dirty="0"/>
              <a:t> </a:t>
            </a:r>
            <a:r>
              <a:rPr lang="en-US" sz="3200" dirty="0" err="1"/>
              <a:t>memahami</a:t>
            </a:r>
            <a:r>
              <a:rPr lang="en-US" sz="3200" dirty="0"/>
              <a:t> </a:t>
            </a:r>
            <a:r>
              <a:rPr lang="en-US" sz="3200" dirty="0" err="1"/>
              <a:t>penggunaan</a:t>
            </a:r>
            <a:r>
              <a:rPr lang="en-US" sz="3200" dirty="0"/>
              <a:t> </a:t>
            </a:r>
            <a:r>
              <a:rPr lang="en-US" sz="3200" dirty="0" err="1"/>
              <a:t>awalan</a:t>
            </a:r>
            <a:r>
              <a:rPr lang="en-US" sz="3200" dirty="0"/>
              <a:t> </a:t>
            </a:r>
            <a:r>
              <a:rPr lang="en-US" sz="3200" i="1" dirty="0" err="1"/>
              <a:t>ber</a:t>
            </a:r>
            <a:r>
              <a:rPr lang="en-US" sz="3200" i="1" dirty="0"/>
              <a:t>-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 err="1"/>
              <a:t>Perhatikan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saksama</a:t>
            </a:r>
            <a:r>
              <a:rPr lang="en-US" sz="3200" dirty="0"/>
              <a:t>, </a:t>
            </a:r>
            <a:r>
              <a:rPr lang="en-US" sz="3200" dirty="0" err="1"/>
              <a:t>ya</a:t>
            </a:r>
            <a:r>
              <a:rPr lang="en-US" sz="3200" dirty="0"/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D7C9F2-84D5-3724-CF51-653089608564}"/>
              </a:ext>
            </a:extLst>
          </p:cNvPr>
          <p:cNvGrpSpPr/>
          <p:nvPr/>
        </p:nvGrpSpPr>
        <p:grpSpPr>
          <a:xfrm>
            <a:off x="249703" y="736297"/>
            <a:ext cx="2082371" cy="3568311"/>
            <a:chOff x="3798578" y="626501"/>
            <a:chExt cx="2250083" cy="38508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D34D1A1-41AB-B2A0-B60D-7BE951F9E716}"/>
                </a:ext>
              </a:extLst>
            </p:cNvPr>
            <p:cNvSpPr/>
            <p:nvPr/>
          </p:nvSpPr>
          <p:spPr>
            <a:xfrm>
              <a:off x="3798578" y="3912799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altLang="id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E:\ELISA\PPT ESPS\ibu guru.png">
              <a:extLst>
                <a:ext uri="{FF2B5EF4-FFF2-40B4-BE49-F238E27FC236}">
                  <a16:creationId xmlns:a16="http://schemas.microsoft.com/office/drawing/2014/main" id="{3B2371D5-14D5-51E0-801D-E8FDBCDCD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4471" t="6506" r="25594"/>
            <a:stretch>
              <a:fillRect/>
            </a:stretch>
          </p:blipFill>
          <p:spPr>
            <a:xfrm flipH="1">
              <a:off x="4127926" y="626501"/>
              <a:ext cx="1920735" cy="365305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5608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l 42">
            <a:hlinkClick r:id="" action="ppaction://media"/>
            <a:extLst>
              <a:ext uri="{FF2B5EF4-FFF2-40B4-BE49-F238E27FC236}">
                <a16:creationId xmlns:a16="http://schemas.microsoft.com/office/drawing/2014/main" id="{C2BDCA3E-F1FE-B3FC-3FF3-2AC06F7AFB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9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550</Words>
  <Application>Microsoft Office PowerPoint</Application>
  <PresentationFormat>On-screen Show (16:9)</PresentationFormat>
  <Paragraphs>47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08_points ZeroEight Points</cp:lastModifiedBy>
  <cp:revision>43</cp:revision>
  <dcterms:created xsi:type="dcterms:W3CDTF">2022-01-17T01:37:52Z</dcterms:created>
  <dcterms:modified xsi:type="dcterms:W3CDTF">2023-03-17T05:20:34Z</dcterms:modified>
</cp:coreProperties>
</file>