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5" r:id="rId2"/>
    <p:sldId id="277" r:id="rId3"/>
    <p:sldId id="306" r:id="rId4"/>
    <p:sldId id="307" r:id="rId5"/>
    <p:sldId id="308" r:id="rId6"/>
    <p:sldId id="309" r:id="rId7"/>
    <p:sldId id="310" r:id="rId8"/>
    <p:sldId id="276" r:id="rId9"/>
    <p:sldId id="311" r:id="rId10"/>
    <p:sldId id="312" r:id="rId11"/>
    <p:sldId id="279" r:id="rId12"/>
    <p:sldId id="313" r:id="rId13"/>
    <p:sldId id="314" r:id="rId14"/>
    <p:sldId id="315" r:id="rId15"/>
    <p:sldId id="316" r:id="rId16"/>
    <p:sldId id="317" r:id="rId17"/>
    <p:sldId id="318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663300"/>
    <a:srgbClr val="008080"/>
    <a:srgbClr val="990033"/>
    <a:srgbClr val="FF0066"/>
    <a:srgbClr val="FFFF99"/>
    <a:srgbClr val="FFFF66"/>
    <a:srgbClr val="FF9966"/>
    <a:srgbClr val="FF99CC"/>
    <a:srgbClr val="C9C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03" autoAdjust="0"/>
  </p:normalViewPr>
  <p:slideViewPr>
    <p:cSldViewPr>
      <p:cViewPr varScale="1">
        <p:scale>
          <a:sx n="71" d="100"/>
          <a:sy n="71" d="100"/>
        </p:scale>
        <p:origin x="-114" y="-8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FA59A-4039-4780-8827-E3A9A9D801E3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7492-1529-472A-95BF-2C0C16D7D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Warna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tulisan</a:t>
            </a:r>
            <a:r>
              <a:rPr lang="en-US" baseline="0" dirty="0" smtClean="0"/>
              <a:t> BUPENA </a:t>
            </a:r>
            <a:r>
              <a:rPr lang="en-US" baseline="0" dirty="0" err="1" smtClean="0"/>
              <a:t>disesuaikan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dgn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jenjang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254176" y="2071126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00B0ED"/>
                </a:solidFill>
                <a:cs typeface="Arial" pitchFamily="34" charset="0"/>
              </a:rPr>
              <a:t>BUPENA</a:t>
            </a:r>
            <a:endParaRPr lang="id-ID" b="1" dirty="0">
              <a:solidFill>
                <a:srgbClr val="00B0ED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54781" y="1488199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7822" y="28658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5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425010" y="763869"/>
            <a:ext cx="2553156" cy="3312267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3139" y="871897"/>
            <a:ext cx="2414719" cy="320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145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-1"/>
            <a:ext cx="9150890" cy="545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60" y="483518"/>
            <a:ext cx="5400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Ciri</a:t>
            </a:r>
            <a:r>
              <a:rPr lang="en-U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Kalimat</a:t>
            </a:r>
            <a:r>
              <a:rPr lang="en-U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Tidak</a:t>
            </a:r>
            <a:r>
              <a:rPr lang="en-U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Langsung</a:t>
            </a:r>
            <a:endParaRPr lang="en-U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1760" y="1059582"/>
            <a:ext cx="626469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</a:rPr>
              <a:t>Terdapat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perubahan</a:t>
            </a:r>
            <a:r>
              <a:rPr lang="en-US" sz="2600" b="1" dirty="0">
                <a:solidFill>
                  <a:schemeClr val="bg1"/>
                </a:solidFill>
              </a:rPr>
              <a:t> kata </a:t>
            </a:r>
            <a:r>
              <a:rPr lang="en-US" sz="2600" b="1" dirty="0" err="1">
                <a:solidFill>
                  <a:schemeClr val="bg1"/>
                </a:solidFill>
              </a:rPr>
              <a:t>ganti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smtClean="0">
                <a:solidFill>
                  <a:schemeClr val="bg1"/>
                </a:solidFill>
              </a:rPr>
              <a:t>orang </a:t>
            </a:r>
            <a:r>
              <a:rPr lang="en-US" sz="2600" b="1" dirty="0" err="1" smtClean="0">
                <a:solidFill>
                  <a:schemeClr val="bg1"/>
                </a:solidFill>
              </a:rPr>
              <a:t>pada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bagian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kalimat</a:t>
            </a:r>
            <a:r>
              <a:rPr lang="en-US" sz="2600" b="1" dirty="0">
                <a:solidFill>
                  <a:schemeClr val="bg1"/>
                </a:solidFill>
              </a:rPr>
              <a:t> yang </a:t>
            </a:r>
            <a:r>
              <a:rPr lang="en-US" sz="2600" b="1" dirty="0" err="1">
                <a:solidFill>
                  <a:schemeClr val="bg1"/>
                </a:solidFill>
              </a:rPr>
              <a:t>dikutip</a:t>
            </a:r>
            <a:r>
              <a:rPr lang="en-US" sz="2600" b="1" dirty="0">
                <a:solidFill>
                  <a:schemeClr val="bg1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err="1" smtClean="0">
                <a:solidFill>
                  <a:schemeClr val="bg1"/>
                </a:solidFill>
              </a:rPr>
              <a:t>Tidak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menggunakan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tanda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petik</a:t>
            </a:r>
            <a:r>
              <a:rPr lang="en-US" sz="2600" b="1" dirty="0">
                <a:solidFill>
                  <a:schemeClr val="bg1"/>
                </a:solidFill>
              </a:rPr>
              <a:t> (“. . .”).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err="1" smtClean="0">
                <a:solidFill>
                  <a:schemeClr val="bg1"/>
                </a:solidFill>
              </a:rPr>
              <a:t>Menggunakan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>
                <a:solidFill>
                  <a:schemeClr val="bg1"/>
                </a:solidFill>
              </a:rPr>
              <a:t>kata </a:t>
            </a:r>
            <a:r>
              <a:rPr lang="en-US" sz="2600" b="1" dirty="0" err="1">
                <a:solidFill>
                  <a:schemeClr val="bg1"/>
                </a:solidFill>
              </a:rPr>
              <a:t>hubung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</a:rPr>
              <a:t>bahwa</a:t>
            </a:r>
            <a:r>
              <a:rPr lang="en-US" sz="2600" b="1" dirty="0" smtClean="0">
                <a:solidFill>
                  <a:schemeClr val="bg1"/>
                </a:solidFill>
              </a:rPr>
              <a:t>, </a:t>
            </a:r>
            <a:r>
              <a:rPr lang="en-US" sz="2600" b="1" dirty="0" err="1" smtClean="0">
                <a:solidFill>
                  <a:schemeClr val="bg1"/>
                </a:solidFill>
              </a:rPr>
              <a:t>sebab</a:t>
            </a:r>
            <a:r>
              <a:rPr lang="en-US" sz="2600" b="1" dirty="0">
                <a:solidFill>
                  <a:schemeClr val="bg1"/>
                </a:solidFill>
              </a:rPr>
              <a:t>, </a:t>
            </a:r>
            <a:r>
              <a:rPr lang="en-US" sz="2600" b="1" dirty="0" err="1">
                <a:solidFill>
                  <a:schemeClr val="bg1"/>
                </a:solidFill>
              </a:rPr>
              <a:t>supaya</a:t>
            </a:r>
            <a:r>
              <a:rPr lang="en-US" sz="2600" b="1" dirty="0">
                <a:solidFill>
                  <a:schemeClr val="bg1"/>
                </a:solidFill>
              </a:rPr>
              <a:t>, </a:t>
            </a:r>
            <a:r>
              <a:rPr lang="en-US" sz="2600" b="1" dirty="0" err="1">
                <a:solidFill>
                  <a:schemeClr val="bg1"/>
                </a:solidFill>
              </a:rPr>
              <a:t>tentang</a:t>
            </a:r>
            <a:r>
              <a:rPr lang="en-US" sz="2600" b="1" dirty="0">
                <a:solidFill>
                  <a:schemeClr val="bg1"/>
                </a:solidFill>
              </a:rPr>
              <a:t>, </a:t>
            </a:r>
            <a:r>
              <a:rPr lang="en-US" sz="2600" b="1" dirty="0" err="1">
                <a:solidFill>
                  <a:schemeClr val="bg1"/>
                </a:solidFill>
              </a:rPr>
              <a:t>dan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sebagainya</a:t>
            </a:r>
            <a:r>
              <a:rPr lang="en-US" sz="2600" b="1" dirty="0">
                <a:solidFill>
                  <a:schemeClr val="bg1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err="1" smtClean="0">
                <a:solidFill>
                  <a:schemeClr val="bg1"/>
                </a:solidFill>
              </a:rPr>
              <a:t>Berupa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kalimat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berita</a:t>
            </a:r>
            <a:r>
              <a:rPr lang="en-US" sz="26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4" cstate="print"/>
          <a:srcRect b="37640"/>
          <a:stretch>
            <a:fillRect/>
          </a:stretch>
        </p:blipFill>
        <p:spPr bwMode="auto">
          <a:xfrm flipH="1">
            <a:off x="-363274" y="1214410"/>
            <a:ext cx="2775034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8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8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8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Tere\KONTEN QR\BACKGROUND\ku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3326" r="1920" b="10719"/>
          <a:stretch/>
        </p:blipFill>
        <p:spPr bwMode="auto">
          <a:xfrm flipH="1">
            <a:off x="19544" y="-190500"/>
            <a:ext cx="918051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I:\Template Bupena Merdeka (Konten QR-Media mengajar)\BAHAN\hija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5526"/>
            <a:ext cx="4248472" cy="2038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5576" y="892603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Kata </a:t>
            </a:r>
            <a:r>
              <a:rPr lang="en-US" sz="2400" b="1" dirty="0" err="1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ganti</a:t>
            </a:r>
            <a:r>
              <a:rPr lang="en-US" sz="24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adalah</a:t>
            </a:r>
            <a:r>
              <a:rPr lang="en-US" sz="2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kata 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yang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digunakan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untuk</a:t>
            </a:r>
            <a:r>
              <a:rPr lang="en-US" sz="2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mengacu</a:t>
            </a:r>
            <a:r>
              <a:rPr lang="en-US" sz="2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kepada</a:t>
            </a:r>
            <a:r>
              <a:rPr lang="en-US" sz="2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orang </a:t>
            </a:r>
            <a:r>
              <a:rPr lang="en-US" sz="2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atau</a:t>
            </a:r>
            <a:r>
              <a:rPr lang="en-US" sz="2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benda</a:t>
            </a:r>
            <a:r>
              <a:rPr lang="en-US" sz="2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9552" y="2715766"/>
            <a:ext cx="5832648" cy="1754326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d-ID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Kata ganti orang pertama berubah menjadi kata ganti orang ketiga</a:t>
            </a:r>
            <a:r>
              <a:rPr lang="id-ID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b="1" dirty="0" smtClean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Kata ganti orang kedua berubah menjadi kata ganti orang pertama</a:t>
            </a:r>
            <a:r>
              <a:rPr lang="it-IT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Kata </a:t>
            </a:r>
            <a:r>
              <a:rPr lang="en-US" b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ganti</a:t>
            </a:r>
            <a:r>
              <a:rPr lang="en-US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orang </a:t>
            </a:r>
            <a:r>
              <a:rPr lang="en-US" b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kedua</a:t>
            </a:r>
            <a:r>
              <a:rPr lang="en-US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jamak</a:t>
            </a:r>
            <a:r>
              <a:rPr lang="en-US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kita</a:t>
            </a:r>
            <a:r>
              <a:rPr lang="en-US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atau</a:t>
            </a:r>
            <a:r>
              <a:rPr lang="en-US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kalian </a:t>
            </a:r>
            <a:r>
              <a:rPr lang="en-US" b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berubah</a:t>
            </a:r>
            <a:r>
              <a:rPr lang="en-US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menjadi</a:t>
            </a:r>
            <a:r>
              <a:rPr lang="en-US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kami </a:t>
            </a:r>
            <a:r>
              <a:rPr lang="en-US" b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atau</a:t>
            </a:r>
            <a:r>
              <a:rPr lang="en-US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mereka</a:t>
            </a:r>
            <a:r>
              <a:rPr lang="en-US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tergantung</a:t>
            </a:r>
            <a:r>
              <a:rPr lang="en-US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isi</a:t>
            </a:r>
            <a:r>
              <a:rPr lang="en-US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kalimatnya</a:t>
            </a:r>
            <a:r>
              <a:rPr lang="en-US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5" cstate="print"/>
          <a:srcRect b="32516"/>
          <a:stretch>
            <a:fillRect/>
          </a:stretch>
        </p:blipFill>
        <p:spPr bwMode="auto">
          <a:xfrm flipH="1">
            <a:off x="6760482" y="1574905"/>
            <a:ext cx="2127007" cy="3338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Template Bupena Merdeka (Konten QR-Media mengajar)\BACKGROUND\kot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76" y="0"/>
            <a:ext cx="9159876" cy="5143500"/>
          </a:xfrm>
          <a:prstGeom prst="rect">
            <a:avLst/>
          </a:prstGeom>
          <a:noFill/>
        </p:spPr>
      </p:pic>
      <p:pic>
        <p:nvPicPr>
          <p:cNvPr id="3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6"/>
          <p:cNvGrpSpPr/>
          <p:nvPr/>
        </p:nvGrpSpPr>
        <p:grpSpPr>
          <a:xfrm>
            <a:off x="144554" y="339502"/>
            <a:ext cx="4931502" cy="785818"/>
            <a:chOff x="152400" y="214296"/>
            <a:chExt cx="4931502" cy="78581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14296"/>
              <a:ext cx="4931502" cy="78581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71472" y="267070"/>
              <a:ext cx="4080382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Teks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Fiksi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Nonfiksi</a:t>
              </a:r>
              <a:endParaRPr lang="id-ID" sz="2800" b="1" i="1" dirty="0" smtClean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824" y="1419622"/>
            <a:ext cx="502230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984448" y="1580719"/>
            <a:ext cx="45236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8080"/>
                </a:solidFill>
              </a:rPr>
              <a:t>Teks</a:t>
            </a:r>
            <a:r>
              <a:rPr lang="en-US" sz="3200" b="1" dirty="0">
                <a:solidFill>
                  <a:srgbClr val="008080"/>
                </a:solidFill>
              </a:rPr>
              <a:t> </a:t>
            </a:r>
            <a:r>
              <a:rPr lang="en-US" sz="3200" b="1" dirty="0" err="1">
                <a:solidFill>
                  <a:srgbClr val="008080"/>
                </a:solidFill>
              </a:rPr>
              <a:t>fiksi</a:t>
            </a:r>
            <a:r>
              <a:rPr lang="en-US" sz="3200" b="1" dirty="0">
                <a:solidFill>
                  <a:srgbClr val="00808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berisi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cerita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</a:rPr>
              <a:t>yang </a:t>
            </a:r>
            <a:r>
              <a:rPr lang="en-US" sz="3200" b="1" dirty="0" err="1" smtClean="0">
                <a:solidFill>
                  <a:srgbClr val="7030A0"/>
                </a:solidFill>
              </a:rPr>
              <a:t>merupakan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karangan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atau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imajinasi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penulisnya</a:t>
            </a:r>
            <a:r>
              <a:rPr lang="en-US" sz="3200" b="1" dirty="0">
                <a:solidFill>
                  <a:srgbClr val="008080"/>
                </a:solidFill>
              </a:rPr>
              <a:t>.</a:t>
            </a:r>
          </a:p>
        </p:txBody>
      </p:sp>
      <p:pic>
        <p:nvPicPr>
          <p:cNvPr id="10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6" cstate="print"/>
          <a:srcRect b="32516"/>
          <a:stretch>
            <a:fillRect/>
          </a:stretch>
        </p:blipFill>
        <p:spPr bwMode="auto">
          <a:xfrm flipH="1">
            <a:off x="6228184" y="1498626"/>
            <a:ext cx="2127007" cy="3338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8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:\Template Bupena Merdeka (Konten QR-Media mengajar)\BACKGROUND\bukit.jpg"/>
          <p:cNvPicPr>
            <a:picLocks noChangeAspect="1" noChangeArrowheads="1"/>
          </p:cNvPicPr>
          <p:nvPr/>
        </p:nvPicPr>
        <p:blipFill>
          <a:blip r:embed="rId2" cstate="print"/>
          <a:srcRect l="987" t="4974" r="1547" b="2473"/>
          <a:stretch>
            <a:fillRect/>
          </a:stretch>
        </p:blipFill>
        <p:spPr bwMode="auto">
          <a:xfrm>
            <a:off x="0" y="-17438"/>
            <a:ext cx="9144000" cy="5160938"/>
          </a:xfrm>
          <a:prstGeom prst="rect">
            <a:avLst/>
          </a:prstGeom>
          <a:noFill/>
        </p:spPr>
      </p:pic>
      <p:pic>
        <p:nvPicPr>
          <p:cNvPr id="2" name="Picture 1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2939" y="1734300"/>
            <a:ext cx="2676113" cy="31417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12" name="Group 6"/>
          <p:cNvGrpSpPr/>
          <p:nvPr/>
        </p:nvGrpSpPr>
        <p:grpSpPr>
          <a:xfrm>
            <a:off x="2285985" y="1480632"/>
            <a:ext cx="6357980" cy="2891317"/>
            <a:chOff x="3297206" y="712028"/>
            <a:chExt cx="5328670" cy="28913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" name="Group 7"/>
            <p:cNvGrpSpPr/>
            <p:nvPr/>
          </p:nvGrpSpPr>
          <p:grpSpPr>
            <a:xfrm>
              <a:off x="3297206" y="712028"/>
              <a:ext cx="5328670" cy="2891317"/>
              <a:chOff x="4148878" y="934322"/>
              <a:chExt cx="5414616" cy="2891317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4148878" y="934322"/>
                <a:ext cx="5414616" cy="2891317"/>
              </a:xfrm>
              <a:prstGeom prst="roundRect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4270555" y="1077200"/>
                <a:ext cx="5171263" cy="2604424"/>
              </a:xfrm>
              <a:prstGeom prst="roundRect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476823" y="926343"/>
              <a:ext cx="5089181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arabicPeriod"/>
              </a:pPr>
              <a:r>
                <a:rPr lang="en-US" sz="2600" b="1" dirty="0" err="1">
                  <a:solidFill>
                    <a:srgbClr val="FFFF99"/>
                  </a:solidFill>
                </a:rPr>
                <a:t>Berdasarkan</a:t>
              </a:r>
              <a:r>
                <a:rPr lang="en-US" sz="2600" b="1" dirty="0">
                  <a:solidFill>
                    <a:srgbClr val="FFFF99"/>
                  </a:solidFill>
                </a:rPr>
                <a:t> </a:t>
              </a:r>
              <a:r>
                <a:rPr lang="en-US" sz="2600" b="1" dirty="0" err="1">
                  <a:solidFill>
                    <a:srgbClr val="FFFF99"/>
                  </a:solidFill>
                </a:rPr>
                <a:t>khayalan</a:t>
              </a:r>
              <a:r>
                <a:rPr lang="en-US" sz="2600" b="1" dirty="0">
                  <a:solidFill>
                    <a:srgbClr val="FFFF99"/>
                  </a:solidFill>
                </a:rPr>
                <a:t>.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US" sz="2600" b="1" dirty="0" err="1" smtClean="0">
                  <a:solidFill>
                    <a:srgbClr val="FFFF99"/>
                  </a:solidFill>
                </a:rPr>
                <a:t>Bertujuan</a:t>
              </a:r>
              <a:r>
                <a:rPr lang="en-US" sz="2600" b="1" dirty="0" smtClean="0">
                  <a:solidFill>
                    <a:srgbClr val="FFFF99"/>
                  </a:solidFill>
                </a:rPr>
                <a:t> </a:t>
              </a:r>
              <a:r>
                <a:rPr lang="en-US" sz="2600" b="1" dirty="0" err="1">
                  <a:solidFill>
                    <a:srgbClr val="FFFF99"/>
                  </a:solidFill>
                </a:rPr>
                <a:t>untuk</a:t>
              </a:r>
              <a:r>
                <a:rPr lang="en-US" sz="2600" b="1" dirty="0">
                  <a:solidFill>
                    <a:srgbClr val="FFFF99"/>
                  </a:solidFill>
                </a:rPr>
                <a:t> </a:t>
              </a:r>
              <a:r>
                <a:rPr lang="en-US" sz="2600" b="1" dirty="0" err="1">
                  <a:solidFill>
                    <a:srgbClr val="FFFF99"/>
                  </a:solidFill>
                </a:rPr>
                <a:t>menghibur</a:t>
              </a:r>
              <a:r>
                <a:rPr lang="en-US" sz="2600" b="1" dirty="0">
                  <a:solidFill>
                    <a:srgbClr val="FFFF99"/>
                  </a:solidFill>
                </a:rPr>
                <a:t>.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US" sz="2600" b="1" dirty="0" err="1" smtClean="0">
                  <a:solidFill>
                    <a:srgbClr val="FFFF99"/>
                  </a:solidFill>
                </a:rPr>
                <a:t>Memiliki</a:t>
              </a:r>
              <a:r>
                <a:rPr lang="en-US" sz="2600" b="1" dirty="0" smtClean="0">
                  <a:solidFill>
                    <a:srgbClr val="FFFF99"/>
                  </a:solidFill>
                </a:rPr>
                <a:t> </a:t>
              </a:r>
              <a:r>
                <a:rPr lang="en-US" sz="2600" b="1" dirty="0" err="1">
                  <a:solidFill>
                    <a:srgbClr val="FFFF99"/>
                  </a:solidFill>
                </a:rPr>
                <a:t>alur</a:t>
              </a:r>
              <a:r>
                <a:rPr lang="en-US" sz="2600" b="1" dirty="0">
                  <a:solidFill>
                    <a:srgbClr val="FFFF99"/>
                  </a:solidFill>
                </a:rPr>
                <a:t> </a:t>
              </a:r>
              <a:r>
                <a:rPr lang="en-US" sz="2600" b="1" dirty="0" err="1">
                  <a:solidFill>
                    <a:srgbClr val="FFFF99"/>
                  </a:solidFill>
                </a:rPr>
                <a:t>cerita</a:t>
              </a:r>
              <a:r>
                <a:rPr lang="en-US" sz="2600" b="1" dirty="0">
                  <a:solidFill>
                    <a:srgbClr val="FFFF99"/>
                  </a:solidFill>
                </a:rPr>
                <a:t> </a:t>
              </a:r>
              <a:r>
                <a:rPr lang="en-US" sz="2600" b="1" dirty="0" err="1">
                  <a:solidFill>
                    <a:srgbClr val="FFFF99"/>
                  </a:solidFill>
                </a:rPr>
                <a:t>dan</a:t>
              </a:r>
              <a:r>
                <a:rPr lang="en-US" sz="2600" b="1" dirty="0">
                  <a:solidFill>
                    <a:srgbClr val="FFFF99"/>
                  </a:solidFill>
                </a:rPr>
                <a:t> </a:t>
              </a:r>
              <a:r>
                <a:rPr lang="en-US" sz="2600" b="1" dirty="0" err="1">
                  <a:solidFill>
                    <a:srgbClr val="FFFF99"/>
                  </a:solidFill>
                </a:rPr>
                <a:t>bahasa</a:t>
              </a:r>
              <a:r>
                <a:rPr lang="en-US" sz="2600" b="1" dirty="0">
                  <a:solidFill>
                    <a:srgbClr val="FFFF99"/>
                  </a:solidFill>
                </a:rPr>
                <a:t> yang </a:t>
              </a:r>
              <a:r>
                <a:rPr lang="en-US" sz="2600" b="1" dirty="0" err="1">
                  <a:solidFill>
                    <a:srgbClr val="FFFF99"/>
                  </a:solidFill>
                </a:rPr>
                <a:t>menarik</a:t>
              </a:r>
              <a:r>
                <a:rPr lang="en-US" sz="2600" b="1" dirty="0">
                  <a:solidFill>
                    <a:srgbClr val="FFFF99"/>
                  </a:solidFill>
                </a:rPr>
                <a:t>.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US" sz="2600" b="1" dirty="0" err="1" smtClean="0">
                  <a:solidFill>
                    <a:srgbClr val="FFFF99"/>
                  </a:solidFill>
                </a:rPr>
                <a:t>Memberikan</a:t>
              </a:r>
              <a:r>
                <a:rPr lang="en-US" sz="2600" b="1" dirty="0" smtClean="0">
                  <a:solidFill>
                    <a:srgbClr val="FFFF99"/>
                  </a:solidFill>
                </a:rPr>
                <a:t> </a:t>
              </a:r>
              <a:r>
                <a:rPr lang="en-US" sz="2600" b="1" dirty="0" err="1">
                  <a:solidFill>
                    <a:srgbClr val="FFFF99"/>
                  </a:solidFill>
                </a:rPr>
                <a:t>tekanan</a:t>
              </a:r>
              <a:r>
                <a:rPr lang="en-US" sz="2600" b="1" dirty="0">
                  <a:solidFill>
                    <a:srgbClr val="FFFF99"/>
                  </a:solidFill>
                </a:rPr>
                <a:t> </a:t>
              </a:r>
              <a:r>
                <a:rPr lang="en-US" sz="2600" b="1" dirty="0" err="1">
                  <a:solidFill>
                    <a:srgbClr val="FFFF99"/>
                  </a:solidFill>
                </a:rPr>
                <a:t>emosi</a:t>
              </a:r>
              <a:r>
                <a:rPr lang="en-US" sz="2600" b="1" dirty="0">
                  <a:solidFill>
                    <a:srgbClr val="FFFF99"/>
                  </a:solidFill>
                </a:rPr>
                <a:t> </a:t>
              </a:r>
              <a:r>
                <a:rPr lang="en-US" sz="2600" b="1" dirty="0" err="1">
                  <a:solidFill>
                    <a:srgbClr val="FFFF99"/>
                  </a:solidFill>
                </a:rPr>
                <a:t>atau</a:t>
              </a:r>
              <a:r>
                <a:rPr lang="en-US" sz="2600" b="1" dirty="0">
                  <a:solidFill>
                    <a:srgbClr val="FFFF99"/>
                  </a:solidFill>
                </a:rPr>
                <a:t> </a:t>
              </a:r>
              <a:r>
                <a:rPr lang="en-US" sz="2600" b="1" dirty="0" err="1">
                  <a:solidFill>
                    <a:srgbClr val="FFFF99"/>
                  </a:solidFill>
                </a:rPr>
                <a:t>perasaan</a:t>
              </a:r>
              <a:r>
                <a:rPr lang="en-US" sz="2600" b="1" dirty="0">
                  <a:solidFill>
                    <a:srgbClr val="FFFF99"/>
                  </a:solidFill>
                </a:rPr>
                <a:t> </a:t>
              </a:r>
              <a:r>
                <a:rPr lang="en-US" sz="2600" b="1" dirty="0" err="1">
                  <a:solidFill>
                    <a:srgbClr val="FFFF99"/>
                  </a:solidFill>
                </a:rPr>
                <a:t>kepada</a:t>
              </a:r>
              <a:r>
                <a:rPr lang="en-US" sz="2600" b="1" dirty="0">
                  <a:solidFill>
                    <a:srgbClr val="FFFF99"/>
                  </a:solidFill>
                </a:rPr>
                <a:t> </a:t>
              </a:r>
              <a:r>
                <a:rPr lang="en-US" sz="2600" b="1" dirty="0" err="1">
                  <a:solidFill>
                    <a:srgbClr val="FFFF99"/>
                  </a:solidFill>
                </a:rPr>
                <a:t>pembacanya</a:t>
              </a:r>
              <a:r>
                <a:rPr lang="en-US" sz="2600" b="1" dirty="0">
                  <a:solidFill>
                    <a:srgbClr val="FFFF99"/>
                  </a:solidFill>
                </a:rPr>
                <a:t>.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79888" y="771550"/>
            <a:ext cx="2847260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99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Ciri-ciri</a:t>
            </a:r>
            <a:r>
              <a:rPr lang="en-US" sz="26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Teks</a:t>
            </a:r>
            <a:r>
              <a:rPr lang="en-US" sz="26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Fiksi</a:t>
            </a:r>
            <a:endParaRPr lang="en-US" sz="2600" b="1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1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Template Bupena Merdeka (Konten QR-Media mengajar)\BACKGROUND\kot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76" y="0"/>
            <a:ext cx="9159876" cy="5143500"/>
          </a:xfrm>
          <a:prstGeom prst="rect">
            <a:avLst/>
          </a:prstGeom>
          <a:noFill/>
        </p:spPr>
      </p:pic>
      <p:pic>
        <p:nvPicPr>
          <p:cNvPr id="3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824" y="843558"/>
            <a:ext cx="5814392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67172" y="1131590"/>
            <a:ext cx="50610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8080"/>
                </a:solidFill>
              </a:rPr>
              <a:t>Teks</a:t>
            </a:r>
            <a:r>
              <a:rPr lang="en-US" sz="3200" b="1" dirty="0">
                <a:solidFill>
                  <a:srgbClr val="008080"/>
                </a:solidFill>
              </a:rPr>
              <a:t> </a:t>
            </a:r>
            <a:r>
              <a:rPr lang="en-US" sz="3200" b="1" dirty="0" err="1">
                <a:solidFill>
                  <a:srgbClr val="008080"/>
                </a:solidFill>
              </a:rPr>
              <a:t>nonfiksi</a:t>
            </a:r>
            <a:r>
              <a:rPr lang="en-US" sz="3200" b="1" dirty="0">
                <a:solidFill>
                  <a:srgbClr val="00808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adalah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teks</a:t>
            </a:r>
            <a:r>
              <a:rPr lang="en-US" sz="3200" b="1" dirty="0">
                <a:solidFill>
                  <a:srgbClr val="7030A0"/>
                </a:solidFill>
              </a:rPr>
              <a:t> yang </a:t>
            </a:r>
            <a:r>
              <a:rPr lang="en-US" sz="3200" b="1" dirty="0" err="1">
                <a:solidFill>
                  <a:srgbClr val="7030A0"/>
                </a:solidFill>
              </a:rPr>
              <a:t>berisi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fakta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atau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hal-hal</a:t>
            </a:r>
            <a:r>
              <a:rPr lang="en-US" sz="3200" b="1" dirty="0">
                <a:solidFill>
                  <a:srgbClr val="7030A0"/>
                </a:solidFill>
              </a:rPr>
              <a:t> yang </a:t>
            </a:r>
            <a:r>
              <a:rPr lang="en-US" sz="3200" b="1" dirty="0" err="1">
                <a:solidFill>
                  <a:srgbClr val="7030A0"/>
                </a:solidFill>
              </a:rPr>
              <a:t>benar-benar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terjadi</a:t>
            </a:r>
            <a:endParaRPr lang="en-US" sz="3200" b="1" dirty="0">
              <a:solidFill>
                <a:srgbClr val="7030A0"/>
              </a:solidFill>
            </a:endParaRPr>
          </a:p>
          <a:p>
            <a:r>
              <a:rPr lang="en-US" sz="3200" b="1" dirty="0" err="1">
                <a:solidFill>
                  <a:srgbClr val="7030A0"/>
                </a:solidFill>
              </a:rPr>
              <a:t>dalam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kehidupan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sehari-hari</a:t>
            </a:r>
            <a:r>
              <a:rPr lang="en-US" sz="3200" b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7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5" cstate="print"/>
          <a:srcRect b="32516"/>
          <a:stretch>
            <a:fillRect/>
          </a:stretch>
        </p:blipFill>
        <p:spPr bwMode="auto">
          <a:xfrm flipH="1">
            <a:off x="6228184" y="1498626"/>
            <a:ext cx="2127007" cy="3338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2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:\Template Bupena Merdeka (Konten QR-Media mengajar)\BACKGROUND\bukit.jpg"/>
          <p:cNvPicPr>
            <a:picLocks noChangeAspect="1" noChangeArrowheads="1"/>
          </p:cNvPicPr>
          <p:nvPr/>
        </p:nvPicPr>
        <p:blipFill>
          <a:blip r:embed="rId2" cstate="print"/>
          <a:srcRect l="987" t="4974" r="1547" b="2473"/>
          <a:stretch>
            <a:fillRect/>
          </a:stretch>
        </p:blipFill>
        <p:spPr bwMode="auto">
          <a:xfrm>
            <a:off x="0" y="-17438"/>
            <a:ext cx="9144000" cy="5160938"/>
          </a:xfrm>
          <a:prstGeom prst="rect">
            <a:avLst/>
          </a:prstGeom>
          <a:noFill/>
        </p:spPr>
      </p:pic>
      <p:pic>
        <p:nvPicPr>
          <p:cNvPr id="2" name="Picture 1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2939" y="1734300"/>
            <a:ext cx="2676113" cy="31417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12" name="Group 6"/>
          <p:cNvGrpSpPr/>
          <p:nvPr/>
        </p:nvGrpSpPr>
        <p:grpSpPr>
          <a:xfrm>
            <a:off x="2285985" y="1282858"/>
            <a:ext cx="6357980" cy="3161100"/>
            <a:chOff x="3297206" y="712028"/>
            <a:chExt cx="5328670" cy="28919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" name="Group 7"/>
            <p:cNvGrpSpPr/>
            <p:nvPr/>
          </p:nvGrpSpPr>
          <p:grpSpPr>
            <a:xfrm>
              <a:off x="3297206" y="712028"/>
              <a:ext cx="5328670" cy="2891317"/>
              <a:chOff x="4148878" y="934322"/>
              <a:chExt cx="5414616" cy="2891317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4148878" y="934322"/>
                <a:ext cx="5414616" cy="2891317"/>
              </a:xfrm>
              <a:prstGeom prst="roundRect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4270555" y="1077200"/>
                <a:ext cx="5171263" cy="2604424"/>
              </a:xfrm>
              <a:prstGeom prst="roundRect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476823" y="926343"/>
              <a:ext cx="50891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arabicPeriod"/>
              </a:pPr>
              <a:r>
                <a:rPr lang="en-US" sz="2400" b="1" dirty="0" err="1">
                  <a:solidFill>
                    <a:srgbClr val="FFFF99"/>
                  </a:solidFill>
                </a:rPr>
                <a:t>Berisi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penjelasan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tentang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suatu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hal</a:t>
              </a:r>
              <a:r>
                <a:rPr lang="en-US" sz="2400" b="1" dirty="0">
                  <a:solidFill>
                    <a:srgbClr val="FFFF99"/>
                  </a:solidFill>
                </a:rPr>
                <a:t> yang </a:t>
              </a:r>
              <a:r>
                <a:rPr lang="en-US" sz="2400" b="1" dirty="0" err="1">
                  <a:solidFill>
                    <a:srgbClr val="FFFF99"/>
                  </a:solidFill>
                </a:rPr>
                <a:t>faktual</a:t>
              </a:r>
              <a:r>
                <a:rPr lang="en-US" sz="2400" b="1" dirty="0">
                  <a:solidFill>
                    <a:srgbClr val="FFFF99"/>
                  </a:solidFill>
                </a:rPr>
                <a:t> (</a:t>
              </a:r>
              <a:r>
                <a:rPr lang="en-US" sz="2400" b="1" dirty="0" err="1">
                  <a:solidFill>
                    <a:srgbClr val="FFFF99"/>
                  </a:solidFill>
                </a:rPr>
                <a:t>sesuai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fakta</a:t>
              </a:r>
              <a:r>
                <a:rPr lang="en-US" sz="2400" b="1" dirty="0">
                  <a:solidFill>
                    <a:srgbClr val="FFFF99"/>
                  </a:solidFill>
                </a:rPr>
                <a:t>) </a:t>
              </a:r>
              <a:r>
                <a:rPr lang="en-US" sz="2400" b="1" dirty="0" err="1">
                  <a:solidFill>
                    <a:srgbClr val="FFFF99"/>
                  </a:solidFill>
                </a:rPr>
                <a:t>dan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masuk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akal</a:t>
              </a:r>
              <a:r>
                <a:rPr lang="en-US" sz="2400" b="1" dirty="0">
                  <a:solidFill>
                    <a:srgbClr val="FFFF99"/>
                  </a:solidFill>
                </a:rPr>
                <a:t>.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US" sz="2400" b="1" dirty="0" err="1" smtClean="0">
                  <a:solidFill>
                    <a:srgbClr val="FFFF99"/>
                  </a:solidFill>
                </a:rPr>
                <a:t>Menggunakan</a:t>
              </a:r>
              <a:r>
                <a:rPr lang="en-US" sz="2400" b="1" dirty="0" smtClean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bahasa</a:t>
              </a:r>
              <a:r>
                <a:rPr lang="en-US" sz="2400" b="1" dirty="0">
                  <a:solidFill>
                    <a:srgbClr val="FFFF99"/>
                  </a:solidFill>
                </a:rPr>
                <a:t> yang </a:t>
              </a:r>
              <a:r>
                <a:rPr lang="en-US" sz="2400" b="1" dirty="0" err="1">
                  <a:solidFill>
                    <a:srgbClr val="FFFF99"/>
                  </a:solidFill>
                </a:rPr>
                <a:t>denotatif</a:t>
              </a:r>
              <a:r>
                <a:rPr lang="en-US" sz="2400" b="1" dirty="0">
                  <a:solidFill>
                    <a:srgbClr val="FFFF99"/>
                  </a:solidFill>
                </a:rPr>
                <a:t> (</a:t>
              </a:r>
              <a:r>
                <a:rPr lang="en-US" sz="2400" b="1" dirty="0" err="1">
                  <a:solidFill>
                    <a:srgbClr val="FFFF99"/>
                  </a:solidFill>
                </a:rPr>
                <a:t>makna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sebenarnya</a:t>
              </a:r>
              <a:r>
                <a:rPr lang="en-US" sz="2400" b="1" dirty="0">
                  <a:solidFill>
                    <a:srgbClr val="FFFF99"/>
                  </a:solidFill>
                </a:rPr>
                <a:t>).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US" sz="2400" b="1" dirty="0" smtClean="0">
                  <a:solidFill>
                    <a:srgbClr val="FFFF99"/>
                  </a:solidFill>
                </a:rPr>
                <a:t>Isi </a:t>
              </a:r>
              <a:r>
                <a:rPr lang="en-US" sz="2400" b="1" dirty="0" err="1">
                  <a:solidFill>
                    <a:srgbClr val="FFFF99"/>
                  </a:solidFill>
                </a:rPr>
                <a:t>teks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dapat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berupa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fakta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atau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pendapat</a:t>
              </a:r>
              <a:r>
                <a:rPr lang="en-US" sz="2400" b="1" dirty="0">
                  <a:solidFill>
                    <a:srgbClr val="FFFF99"/>
                  </a:solidFill>
                </a:rPr>
                <a:t>.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US" sz="2400" b="1" dirty="0" err="1" smtClean="0">
                  <a:solidFill>
                    <a:srgbClr val="FFFF99"/>
                  </a:solidFill>
                </a:rPr>
                <a:t>Dapat</a:t>
              </a:r>
              <a:r>
                <a:rPr lang="en-US" sz="2400" b="1" dirty="0" smtClean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dilengkapi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dengan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gambar</a:t>
              </a:r>
              <a:r>
                <a:rPr lang="en-US" sz="2400" b="1" dirty="0">
                  <a:solidFill>
                    <a:srgbClr val="FFFF99"/>
                  </a:solidFill>
                </a:rPr>
                <a:t>, </a:t>
              </a:r>
              <a:r>
                <a:rPr lang="en-US" sz="2400" b="1" dirty="0" err="1">
                  <a:solidFill>
                    <a:srgbClr val="FFFF99"/>
                  </a:solidFill>
                </a:rPr>
                <a:t>grafik</a:t>
              </a:r>
              <a:r>
                <a:rPr lang="en-US" sz="2400" b="1" dirty="0">
                  <a:solidFill>
                    <a:srgbClr val="FFFF99"/>
                  </a:solidFill>
                </a:rPr>
                <a:t>, </a:t>
              </a:r>
              <a:r>
                <a:rPr lang="en-US" sz="2400" b="1" dirty="0" err="1">
                  <a:solidFill>
                    <a:srgbClr val="FFFF99"/>
                  </a:solidFill>
                </a:rPr>
                <a:t>atau</a:t>
              </a:r>
              <a:r>
                <a:rPr lang="en-US" sz="2400" b="1" dirty="0">
                  <a:solidFill>
                    <a:srgbClr val="FFFF99"/>
                  </a:solidFill>
                </a:rPr>
                <a:t> </a:t>
              </a:r>
              <a:r>
                <a:rPr lang="en-US" sz="2400" b="1" dirty="0" err="1">
                  <a:solidFill>
                    <a:srgbClr val="FFFF99"/>
                  </a:solidFill>
                </a:rPr>
                <a:t>tabel</a:t>
              </a:r>
              <a:r>
                <a:rPr lang="en-US" sz="2400" b="1" dirty="0">
                  <a:solidFill>
                    <a:srgbClr val="FFFF99"/>
                  </a:solidFill>
                </a:rPr>
                <a:t>.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79887" y="555526"/>
            <a:ext cx="3185087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99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Ciri-ciri</a:t>
            </a:r>
            <a:r>
              <a:rPr lang="en-US" sz="26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Teks</a:t>
            </a:r>
            <a:r>
              <a:rPr lang="en-US" sz="26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Nonfiksi</a:t>
            </a:r>
            <a:endParaRPr lang="en-US" sz="2600" b="1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52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80962" y="214296"/>
            <a:ext cx="8379470" cy="733044"/>
            <a:chOff x="152400" y="214296"/>
            <a:chExt cx="8379470" cy="7330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14296"/>
              <a:ext cx="8379470" cy="73304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76276" y="267070"/>
              <a:ext cx="7753376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E.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Bagian-Bagian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Buku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Proses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Membuat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Buku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5" name="BUPENA 5A - 3 Bagian-Bagian Buk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0377" y="1059582"/>
            <a:ext cx="576064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0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Template Bupena Merdeka (Konten QR-Media mengajar)\BACKGROUND\kelas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2581489"/>
            <a:ext cx="2084659" cy="24473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6" name="Group 7"/>
          <p:cNvGrpSpPr/>
          <p:nvPr/>
        </p:nvGrpSpPr>
        <p:grpSpPr>
          <a:xfrm>
            <a:off x="395536" y="378071"/>
            <a:ext cx="5644742" cy="642942"/>
            <a:chOff x="685800" y="1838738"/>
            <a:chExt cx="5897494" cy="6429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4031575" cy="64294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61628" y="1921553"/>
              <a:ext cx="582166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2600" b="1" dirty="0" smtClean="0">
                  <a:solidFill>
                    <a:srgbClr val="009999"/>
                  </a:solidFill>
                </a:rPr>
                <a:t>Proses </a:t>
              </a:r>
              <a:r>
                <a:rPr lang="en-US" sz="2600" b="1" dirty="0" err="1" smtClean="0">
                  <a:solidFill>
                    <a:srgbClr val="009999"/>
                  </a:solidFill>
                </a:rPr>
                <a:t>Membuat</a:t>
              </a:r>
              <a:r>
                <a:rPr lang="en-US" sz="2600" b="1" dirty="0" smtClean="0">
                  <a:solidFill>
                    <a:srgbClr val="009999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009999"/>
                  </a:solidFill>
                </a:rPr>
                <a:t>Buku</a:t>
              </a:r>
              <a:endParaRPr lang="en-US" sz="2600" b="1" dirty="0" smtClean="0">
                <a:solidFill>
                  <a:srgbClr val="009999"/>
                </a:solidFill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2146907" y="1427833"/>
            <a:ext cx="1633005" cy="783193"/>
          </a:xfrm>
          <a:prstGeom prst="roundRect">
            <a:avLst/>
          </a:prstGeom>
          <a:solidFill>
            <a:srgbClr val="FFCC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8080"/>
                </a:solidFill>
              </a:rPr>
              <a:t>Menyiapkan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naskah</a:t>
            </a:r>
            <a:endParaRPr lang="en-US" sz="2000" b="1" dirty="0">
              <a:solidFill>
                <a:srgbClr val="660033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54328" y="1427833"/>
            <a:ext cx="1633005" cy="783193"/>
          </a:xfrm>
          <a:prstGeom prst="roundRect">
            <a:avLst/>
          </a:prstGeom>
          <a:solidFill>
            <a:srgbClr val="FFCC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8080"/>
                </a:solidFill>
              </a:rPr>
              <a:t>Menulis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naskah</a:t>
            </a:r>
            <a:endParaRPr lang="en-US" sz="2000" b="1" dirty="0">
              <a:solidFill>
                <a:srgbClr val="660033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300192" y="1427833"/>
            <a:ext cx="2304256" cy="783193"/>
          </a:xfrm>
          <a:prstGeom prst="roundRect">
            <a:avLst/>
          </a:prstGeom>
          <a:solidFill>
            <a:srgbClr val="FFCC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8080"/>
                </a:solidFill>
              </a:rPr>
              <a:t>Penawaran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naskah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kepada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penerbit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endParaRPr lang="en-US" sz="2000" b="1" dirty="0">
              <a:solidFill>
                <a:srgbClr val="660033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300192" y="2643758"/>
            <a:ext cx="2520280" cy="783193"/>
          </a:xfrm>
          <a:prstGeom prst="roundRect">
            <a:avLst/>
          </a:prstGeom>
          <a:solidFill>
            <a:srgbClr val="FFCC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8080"/>
                </a:solidFill>
              </a:rPr>
              <a:t>Naskah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diterima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lalu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diedit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dan</a:t>
            </a:r>
            <a:r>
              <a:rPr lang="en-US" sz="2000" b="1" dirty="0" smtClean="0">
                <a:solidFill>
                  <a:srgbClr val="008080"/>
                </a:solidFill>
              </a:rPr>
              <a:t> di-</a:t>
            </a:r>
            <a:r>
              <a:rPr lang="en-US" sz="2000" b="1" i="1" dirty="0" smtClean="0">
                <a:solidFill>
                  <a:srgbClr val="008080"/>
                </a:solidFill>
              </a:rPr>
              <a:t>layout</a:t>
            </a:r>
            <a:r>
              <a:rPr lang="en-US" sz="2000" b="1" dirty="0" smtClean="0">
                <a:solidFill>
                  <a:srgbClr val="008080"/>
                </a:solidFill>
              </a:rPr>
              <a:t>.</a:t>
            </a:r>
            <a:endParaRPr lang="en-US" sz="2000" b="1" dirty="0">
              <a:solidFill>
                <a:srgbClr val="660033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254195" y="2643758"/>
            <a:ext cx="2520280" cy="783193"/>
          </a:xfrm>
          <a:prstGeom prst="roundRect">
            <a:avLst/>
          </a:prstGeom>
          <a:solidFill>
            <a:srgbClr val="FFCC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8080"/>
                </a:solidFill>
              </a:rPr>
              <a:t>Menentukan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desain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kover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dan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ilustrator</a:t>
            </a:r>
            <a:r>
              <a:rPr lang="en-US" sz="2000" b="1" dirty="0">
                <a:solidFill>
                  <a:srgbClr val="008080"/>
                </a:solidFill>
              </a:rPr>
              <a:t>.</a:t>
            </a:r>
            <a:endParaRPr lang="en-US" sz="2000" b="1" dirty="0">
              <a:solidFill>
                <a:srgbClr val="660033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859031" y="3767469"/>
            <a:ext cx="2790329" cy="783193"/>
          </a:xfrm>
          <a:prstGeom prst="roundRect">
            <a:avLst/>
          </a:prstGeom>
          <a:solidFill>
            <a:srgbClr val="FFCC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8080"/>
                </a:solidFill>
              </a:rPr>
              <a:t>Penulis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membaca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naskah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sebelum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cetak</a:t>
            </a:r>
            <a:r>
              <a:rPr lang="en-US" sz="2000" b="1" dirty="0" smtClean="0">
                <a:solidFill>
                  <a:srgbClr val="008080"/>
                </a:solidFill>
              </a:rPr>
              <a:t>.</a:t>
            </a:r>
            <a:endParaRPr lang="en-US" sz="2000" b="1" dirty="0">
              <a:solidFill>
                <a:srgbClr val="660033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148982" y="3767469"/>
            <a:ext cx="3671490" cy="783193"/>
          </a:xfrm>
          <a:prstGeom prst="roundRect">
            <a:avLst/>
          </a:prstGeom>
          <a:solidFill>
            <a:srgbClr val="FFCC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8080"/>
                </a:solidFill>
              </a:rPr>
              <a:t>Buku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dicetak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dan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didistribusikan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ke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toko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buku</a:t>
            </a:r>
            <a:r>
              <a:rPr lang="en-US" sz="2000" b="1" dirty="0" smtClean="0">
                <a:solidFill>
                  <a:srgbClr val="008080"/>
                </a:solidFill>
              </a:rPr>
              <a:t>.</a:t>
            </a:r>
            <a:endParaRPr lang="en-US" sz="2000" b="1" dirty="0">
              <a:solidFill>
                <a:srgbClr val="660033"/>
              </a:solidFill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3897636" y="1577113"/>
            <a:ext cx="242316" cy="484632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5991581" y="1577113"/>
            <a:ext cx="242316" cy="484632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4785508" y="3988864"/>
            <a:ext cx="242316" cy="484632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hevron 21"/>
          <p:cNvSpPr/>
          <p:nvPr/>
        </p:nvSpPr>
        <p:spPr>
          <a:xfrm flipH="1">
            <a:off x="5922001" y="2793038"/>
            <a:ext cx="242316" cy="484632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 rot="5400000">
            <a:off x="7439174" y="2209070"/>
            <a:ext cx="242316" cy="484632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 rot="5400000">
            <a:off x="3388582" y="3368833"/>
            <a:ext cx="242316" cy="484632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46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75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75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3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452954" y="506167"/>
            <a:ext cx="46269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Ayo, </a:t>
            </a:r>
            <a:r>
              <a:rPr lang="en-US" sz="36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Membaca</a:t>
            </a:r>
            <a:r>
              <a:rPr lang="en-US" sz="36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Buku</a:t>
            </a:r>
            <a:endParaRPr lang="id-ID" sz="36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32" y="1500180"/>
            <a:ext cx="4860064" cy="733044"/>
            <a:chOff x="152400" y="214296"/>
            <a:chExt cx="4860064" cy="7330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14296"/>
              <a:ext cx="4860064" cy="7330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3876688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Unsur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Intrinsik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Cerita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89148" y="2571750"/>
            <a:ext cx="3971936" cy="830997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Unsur intrinsik cerita </a:t>
            </a:r>
            <a:r>
              <a:rPr lang="id-ID" sz="2400" b="1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disebut juga </a:t>
            </a:r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unsur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pembangun </a:t>
            </a:r>
            <a:r>
              <a:rPr lang="id-ID" sz="2400" b="1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cerita.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2" name="Picture 3" descr="D:\Tere\BUPENA 1B\PP\BAB 2\a3 Gb anak belajar diruma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1679858"/>
            <a:ext cx="3786214" cy="309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Tere\KONTEN QR\BACKGROUND\ruang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3"/>
          <a:stretch>
            <a:fillRect/>
          </a:stretch>
        </p:blipFill>
        <p:spPr bwMode="auto">
          <a:xfrm flipH="1">
            <a:off x="-36512" y="-18"/>
            <a:ext cx="9180544" cy="514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G:\Template Bupena Merdeka (Konten QR-Media mengajar)\WARNA BUPENA 1A\BAHASA INDONESIA\BAB 1\a16 Gb menulis di meja ada alat tulis F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851670"/>
            <a:ext cx="4143372" cy="3030817"/>
          </a:xfrm>
          <a:prstGeom prst="rect">
            <a:avLst/>
          </a:prstGeom>
          <a:noFill/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164" y="10823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84247" y="591018"/>
            <a:ext cx="3743252" cy="1476676"/>
            <a:chOff x="3851920" y="1854129"/>
            <a:chExt cx="2592288" cy="1476676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6" name="Flowchart: Off-page Connector 5"/>
            <p:cNvSpPr/>
            <p:nvPr/>
          </p:nvSpPr>
          <p:spPr>
            <a:xfrm>
              <a:off x="3851920" y="1854129"/>
              <a:ext cx="2592288" cy="1476676"/>
            </a:xfrm>
            <a:prstGeom prst="flowChartOffpageConnector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902363" y="1986208"/>
              <a:ext cx="2541845" cy="1148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buSzPct val="100000"/>
              </a:pPr>
              <a:r>
                <a:rPr lang="en-US" sz="3200" b="1" dirty="0" err="1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Unsur</a:t>
              </a:r>
              <a:r>
                <a:rPr lang="en-US" sz="32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Intrinsik</a:t>
              </a:r>
              <a:r>
                <a:rPr lang="en-US" sz="32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Cerita</a:t>
              </a:r>
              <a:r>
                <a:rPr lang="en-US" sz="32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 </a:t>
              </a:r>
              <a:endParaRPr lang="en-US" sz="3200" b="1" dirty="0">
                <a:solidFill>
                  <a:srgbClr val="002060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16461" y="3789164"/>
            <a:ext cx="1785950" cy="510778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9900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8080"/>
                </a:solidFill>
              </a:rPr>
              <a:t>Alur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6461" y="3022997"/>
            <a:ext cx="1785950" cy="510778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9900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8080"/>
                </a:solidFill>
              </a:rPr>
              <a:t>Tokoh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0296" y="3573867"/>
            <a:ext cx="1785950" cy="510778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9900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8080"/>
                </a:solidFill>
              </a:rPr>
              <a:t>Latar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0910" y="2309228"/>
            <a:ext cx="1785950" cy="510778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9900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8080"/>
                </a:solidFill>
              </a:rPr>
              <a:t>Tema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5816" y="2767608"/>
            <a:ext cx="1785950" cy="510778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9900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8080"/>
                </a:solidFill>
              </a:rPr>
              <a:t>Amanat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endParaRPr lang="en-US" sz="24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1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Tere\KONTEN QR\BACKGROUND\ku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3326" r="1920" b="10719"/>
          <a:stretch/>
        </p:blipFill>
        <p:spPr bwMode="auto">
          <a:xfrm>
            <a:off x="0" y="0"/>
            <a:ext cx="9180513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0962" y="214296"/>
            <a:ext cx="8451478" cy="733044"/>
            <a:chOff x="152400" y="214296"/>
            <a:chExt cx="8451478" cy="7330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14296"/>
              <a:ext cx="8451478" cy="73304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76276" y="267070"/>
              <a:ext cx="7753376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Majas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(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Metafora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,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Personifikasi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,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Hiperbola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)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96713" y="1203598"/>
            <a:ext cx="507950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7030A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Majas</a:t>
            </a:r>
            <a:r>
              <a:rPr lang="id-ID" sz="24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merupakan gaya bahasa atau ungkapan </a:t>
            </a:r>
            <a:r>
              <a:rPr lang="id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untuk</a:t>
            </a:r>
            <a:r>
              <a:rPr lang="en-US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id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menyampaikan pesan</a:t>
            </a:r>
            <a:r>
              <a:rPr lang="en-US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id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menggunakan </a:t>
            </a:r>
            <a:r>
              <a:rPr lang="id-ID" sz="24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kata-kata kiasan.</a:t>
            </a:r>
            <a:endParaRPr lang="en-US" sz="2400" b="1" dirty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044" y="2571750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  <a:tab pos="2630488" algn="l"/>
              </a:tabLst>
            </a:pPr>
            <a:r>
              <a:rPr lang="en-US" sz="2400" dirty="0" err="1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Jenis-jenis</a:t>
            </a:r>
            <a:r>
              <a:rPr lang="en-US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majas</a:t>
            </a:r>
            <a:r>
              <a:rPr lang="en-US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:</a:t>
            </a:r>
            <a:endParaRPr lang="en-US" sz="24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781180" y="3075806"/>
            <a:ext cx="2549627" cy="500066"/>
            <a:chOff x="1490574" y="5799738"/>
            <a:chExt cx="5262691" cy="5000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ounded Rectangle 10"/>
            <p:cNvSpPr/>
            <p:nvPr/>
          </p:nvSpPr>
          <p:spPr>
            <a:xfrm>
              <a:off x="1490574" y="5799739"/>
              <a:ext cx="5262691" cy="50006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54691" y="5799738"/>
              <a:ext cx="47268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Majas</a:t>
              </a:r>
              <a:r>
                <a:rPr lang="en-US" sz="2000" b="1" dirty="0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Metafora</a:t>
              </a:r>
              <a:endParaRPr lang="en-US" sz="20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0"/>
          <p:cNvGrpSpPr/>
          <p:nvPr/>
        </p:nvGrpSpPr>
        <p:grpSpPr>
          <a:xfrm>
            <a:off x="3606549" y="3075807"/>
            <a:ext cx="2549627" cy="500066"/>
            <a:chOff x="1490574" y="5799738"/>
            <a:chExt cx="5262691" cy="5000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Rounded Rectangle 13"/>
            <p:cNvSpPr/>
            <p:nvPr/>
          </p:nvSpPr>
          <p:spPr>
            <a:xfrm>
              <a:off x="1490574" y="5799739"/>
              <a:ext cx="5262691" cy="50006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54691" y="5799738"/>
              <a:ext cx="47268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Majas</a:t>
              </a:r>
              <a:r>
                <a:rPr lang="en-US" sz="2000" b="1" dirty="0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Personifikasi</a:t>
              </a:r>
              <a:r>
                <a:rPr lang="en-US" sz="2000" b="1" dirty="0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 </a:t>
              </a:r>
              <a:endParaRPr lang="en-US" sz="20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0"/>
          <p:cNvGrpSpPr/>
          <p:nvPr/>
        </p:nvGrpSpPr>
        <p:grpSpPr>
          <a:xfrm>
            <a:off x="2172606" y="3832726"/>
            <a:ext cx="2549627" cy="500066"/>
            <a:chOff x="1490574" y="5799738"/>
            <a:chExt cx="5262691" cy="5000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Rounded Rectangle 16"/>
            <p:cNvSpPr/>
            <p:nvPr/>
          </p:nvSpPr>
          <p:spPr>
            <a:xfrm>
              <a:off x="1490574" y="5799739"/>
              <a:ext cx="5262691" cy="50006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54691" y="5799738"/>
              <a:ext cx="47268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Majas</a:t>
              </a:r>
              <a:r>
                <a:rPr lang="en-US" sz="2000" b="1" dirty="0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Hiperbola</a:t>
              </a:r>
              <a:endParaRPr lang="en-US" sz="20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5" cstate="print"/>
          <a:srcRect b="32516"/>
          <a:stretch>
            <a:fillRect/>
          </a:stretch>
        </p:blipFill>
        <p:spPr bwMode="auto">
          <a:xfrm flipH="1">
            <a:off x="6372841" y="1712395"/>
            <a:ext cx="2127007" cy="3338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3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G:\Template Bupena Merdeka (Konten QR-Media mengajar)\BACKGROUND\cream.jpg"/>
          <p:cNvPicPr>
            <a:picLocks noChangeAspect="1" noChangeArrowheads="1"/>
          </p:cNvPicPr>
          <p:nvPr/>
        </p:nvPicPr>
        <p:blipFill>
          <a:blip r:embed="rId2" cstate="print"/>
          <a:srcRect r="921" b="667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6" name="Picture 5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Template Bupena Merdeka (Konten QR-Media mengajar)\BAHAN\Guru 1.png"/>
          <p:cNvPicPr>
            <a:picLocks noChangeAspect="1" noChangeArrowheads="1"/>
          </p:cNvPicPr>
          <p:nvPr/>
        </p:nvPicPr>
        <p:blipFill>
          <a:blip r:embed="rId4" cstate="print"/>
          <a:srcRect b="22380"/>
          <a:stretch>
            <a:fillRect/>
          </a:stretch>
        </p:blipFill>
        <p:spPr bwMode="auto">
          <a:xfrm>
            <a:off x="5982483" y="1571618"/>
            <a:ext cx="3054013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00034" y="2427734"/>
            <a:ext cx="4504014" cy="2000264"/>
            <a:chOff x="3643306" y="777820"/>
            <a:chExt cx="5976018" cy="20002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0" name="Group 8"/>
            <p:cNvGrpSpPr/>
            <p:nvPr/>
          </p:nvGrpSpPr>
          <p:grpSpPr>
            <a:xfrm>
              <a:off x="3643306" y="777820"/>
              <a:ext cx="5976018" cy="2000264"/>
              <a:chOff x="4500562" y="1000114"/>
              <a:chExt cx="6072405" cy="2000264"/>
            </a:xfrm>
          </p:grpSpPr>
          <p:sp>
            <p:nvSpPr>
              <p:cNvPr id="12" name="Rounded Rectangle 19"/>
              <p:cNvSpPr/>
              <p:nvPr/>
            </p:nvSpPr>
            <p:spPr>
              <a:xfrm>
                <a:off x="4500562" y="1000114"/>
                <a:ext cx="6072405" cy="200026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3" name="Rounded Rectangle 20"/>
              <p:cNvSpPr/>
              <p:nvPr/>
            </p:nvSpPr>
            <p:spPr>
              <a:xfrm>
                <a:off x="4572000" y="1071552"/>
                <a:ext cx="5896317" cy="1857388"/>
              </a:xfrm>
              <a:prstGeom prst="rect">
                <a:avLst/>
              </a:prstGeom>
              <a:noFill/>
              <a:ln w="19050">
                <a:solidFill>
                  <a:srgbClr val="FF00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3857620" y="993844"/>
              <a:ext cx="56587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200" b="1" dirty="0">
                  <a:solidFill>
                    <a:srgbClr val="008080"/>
                  </a:solidFill>
                </a:rPr>
                <a:t>Anita sangat </a:t>
              </a:r>
              <a:r>
                <a:rPr lang="id-ID" sz="2200" b="1" dirty="0">
                  <a:solidFill>
                    <a:srgbClr val="990033"/>
                  </a:solidFill>
                </a:rPr>
                <a:t>berat hati </a:t>
              </a:r>
              <a:r>
                <a:rPr lang="id-ID" sz="2200" b="1" dirty="0">
                  <a:solidFill>
                    <a:srgbClr val="008080"/>
                  </a:solidFill>
                </a:rPr>
                <a:t>melepaskan kepergian ayahnya.</a:t>
              </a:r>
              <a:endParaRPr lang="id-ID" sz="2200" b="1" dirty="0" smtClean="0">
                <a:solidFill>
                  <a:srgbClr val="00808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57621" y="1857940"/>
              <a:ext cx="5475080" cy="76944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id-ID" sz="2200" b="1" dirty="0" smtClean="0">
                  <a:solidFill>
                    <a:srgbClr val="990033"/>
                  </a:solidFill>
                </a:rPr>
                <a:t>Berat </a:t>
              </a:r>
              <a:r>
                <a:rPr lang="id-ID" sz="2200" b="1" dirty="0">
                  <a:solidFill>
                    <a:srgbClr val="990033"/>
                  </a:solidFill>
                </a:rPr>
                <a:t>hati</a:t>
              </a:r>
              <a:r>
                <a:rPr lang="id-ID" sz="2200" b="1" dirty="0">
                  <a:solidFill>
                    <a:srgbClr val="008080"/>
                  </a:solidFill>
                </a:rPr>
                <a:t>, artinya kurang suka atau enggan melakukan </a:t>
              </a:r>
              <a:r>
                <a:rPr lang="id-ID" sz="2200" b="1" dirty="0" smtClean="0">
                  <a:solidFill>
                    <a:srgbClr val="008080"/>
                  </a:solidFill>
                </a:rPr>
                <a:t>sesuatu</a:t>
              </a:r>
              <a:r>
                <a:rPr lang="en-US" sz="2200" b="1" dirty="0" smtClean="0">
                  <a:solidFill>
                    <a:srgbClr val="008080"/>
                  </a:solidFill>
                </a:rPr>
                <a:t>. </a:t>
              </a:r>
              <a:endParaRPr lang="id-ID" sz="2200" b="1" dirty="0" smtClean="0">
                <a:solidFill>
                  <a:srgbClr val="00808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8596" y="1283586"/>
            <a:ext cx="5072098" cy="1275516"/>
            <a:chOff x="3643306" y="777820"/>
            <a:chExt cx="5357850" cy="10001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5" name="Group 8"/>
            <p:cNvGrpSpPr/>
            <p:nvPr/>
          </p:nvGrpSpPr>
          <p:grpSpPr>
            <a:xfrm>
              <a:off x="3643306" y="777820"/>
              <a:ext cx="5357850" cy="1000132"/>
              <a:chOff x="4500562" y="1000114"/>
              <a:chExt cx="5444267" cy="1000132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4500562" y="1000114"/>
                <a:ext cx="5444267" cy="1000132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4572000" y="1071552"/>
                <a:ext cx="5300239" cy="857256"/>
              </a:xfrm>
              <a:prstGeom prst="roundRect">
                <a:avLst/>
              </a:prstGeom>
              <a:noFill/>
              <a:ln w="19050">
                <a:solidFill>
                  <a:srgbClr val="FF00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857620" y="849258"/>
              <a:ext cx="5143536" cy="86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err="1" smtClean="0">
                  <a:solidFill>
                    <a:srgbClr val="008080"/>
                  </a:solidFill>
                </a:rPr>
                <a:t>Majas</a:t>
              </a:r>
              <a:r>
                <a:rPr lang="en-US" sz="2200" b="1" dirty="0" smtClean="0">
                  <a:solidFill>
                    <a:srgbClr val="008080"/>
                  </a:solidFill>
                </a:rPr>
                <a:t> yang </a:t>
              </a:r>
              <a:r>
                <a:rPr lang="id-ID" sz="2200" b="1" dirty="0" smtClean="0">
                  <a:solidFill>
                    <a:srgbClr val="008080"/>
                  </a:solidFill>
                </a:rPr>
                <a:t>menggunakan </a:t>
              </a:r>
              <a:r>
                <a:rPr lang="id-ID" sz="2200" b="1" dirty="0">
                  <a:solidFill>
                    <a:srgbClr val="008080"/>
                  </a:solidFill>
                </a:rPr>
                <a:t>kata yang menjadi simbol dan mewakili arti atau</a:t>
              </a:r>
            </a:p>
            <a:p>
              <a:r>
                <a:rPr lang="id-ID" sz="2200" b="1" dirty="0">
                  <a:solidFill>
                    <a:srgbClr val="008080"/>
                  </a:solidFill>
                </a:rPr>
                <a:t>makna sebenarnya</a:t>
              </a:r>
              <a:r>
                <a:rPr lang="id-ID" sz="2200" b="1" dirty="0" smtClean="0">
                  <a:solidFill>
                    <a:srgbClr val="008080"/>
                  </a:solidFill>
                </a:rPr>
                <a:t>.</a:t>
              </a:r>
              <a:r>
                <a:rPr lang="en-US" sz="2200" b="1" dirty="0" smtClean="0">
                  <a:solidFill>
                    <a:srgbClr val="008080"/>
                  </a:solidFill>
                </a:rPr>
                <a:t> </a:t>
              </a:r>
              <a:endParaRPr lang="id-ID" sz="2200" b="1" dirty="0" smtClean="0">
                <a:solidFill>
                  <a:srgbClr val="008080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00034" y="555526"/>
            <a:ext cx="4143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Majas</a:t>
            </a:r>
            <a:r>
              <a:rPr lang="en-US" sz="32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Metafora</a:t>
            </a:r>
            <a:endParaRPr lang="en-US" sz="32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41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" fill="hold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" fill="hold">
                                          <p:stCondLst>
                                            <p:cond delay="39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" fill="hold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3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15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" fill="hold">
                                          <p:stCondLst>
                                            <p:cond delay="39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" fill="hold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G:\Template Bupena Merdeka (Konten QR-Media mengajar)\BACKGROUND\cream.jpg"/>
          <p:cNvPicPr>
            <a:picLocks noChangeAspect="1" noChangeArrowheads="1"/>
          </p:cNvPicPr>
          <p:nvPr/>
        </p:nvPicPr>
        <p:blipFill>
          <a:blip r:embed="rId2" cstate="print"/>
          <a:srcRect r="921" b="667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6" name="Picture 5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Template Bupena Merdeka (Konten QR-Media mengajar)\BAHAN\Guru 1.png"/>
          <p:cNvPicPr>
            <a:picLocks noChangeAspect="1" noChangeArrowheads="1"/>
          </p:cNvPicPr>
          <p:nvPr/>
        </p:nvPicPr>
        <p:blipFill>
          <a:blip r:embed="rId4" cstate="print"/>
          <a:srcRect b="22380"/>
          <a:stretch>
            <a:fillRect/>
          </a:stretch>
        </p:blipFill>
        <p:spPr bwMode="auto">
          <a:xfrm>
            <a:off x="5982483" y="1571618"/>
            <a:ext cx="3054013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00034" y="2427734"/>
            <a:ext cx="4504014" cy="1152128"/>
            <a:chOff x="3643306" y="777820"/>
            <a:chExt cx="5976018" cy="11521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0" name="Group 8"/>
            <p:cNvGrpSpPr/>
            <p:nvPr/>
          </p:nvGrpSpPr>
          <p:grpSpPr>
            <a:xfrm>
              <a:off x="3643306" y="777820"/>
              <a:ext cx="5976018" cy="1152128"/>
              <a:chOff x="4500562" y="1000114"/>
              <a:chExt cx="6072405" cy="1152128"/>
            </a:xfrm>
          </p:grpSpPr>
          <p:sp>
            <p:nvSpPr>
              <p:cNvPr id="12" name="Rounded Rectangle 19"/>
              <p:cNvSpPr/>
              <p:nvPr/>
            </p:nvSpPr>
            <p:spPr>
              <a:xfrm>
                <a:off x="4500562" y="1000114"/>
                <a:ext cx="6072405" cy="115212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3" name="Rounded Rectangle 20"/>
              <p:cNvSpPr/>
              <p:nvPr/>
            </p:nvSpPr>
            <p:spPr>
              <a:xfrm>
                <a:off x="4572000" y="1071552"/>
                <a:ext cx="5896317" cy="928694"/>
              </a:xfrm>
              <a:prstGeom prst="rect">
                <a:avLst/>
              </a:prstGeom>
              <a:noFill/>
              <a:ln w="19050">
                <a:solidFill>
                  <a:srgbClr val="FF00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3857619" y="993844"/>
              <a:ext cx="56587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200" b="1" dirty="0">
                  <a:solidFill>
                    <a:schemeClr val="accent6">
                      <a:lumMod val="75000"/>
                    </a:schemeClr>
                  </a:solidFill>
                </a:rPr>
                <a:t>Gunung </a:t>
              </a:r>
              <a:r>
                <a:rPr lang="id-ID" sz="2200" b="1" dirty="0" smtClean="0">
                  <a:solidFill>
                    <a:schemeClr val="accent6">
                      <a:lumMod val="75000"/>
                    </a:schemeClr>
                  </a:solidFill>
                </a:rPr>
                <a:t>berapi</a:t>
              </a:r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id-ID" sz="2200" b="1" dirty="0" smtClean="0">
                  <a:solidFill>
                    <a:srgbClr val="008080"/>
                  </a:solidFill>
                </a:rPr>
                <a:t>meletus </a:t>
              </a:r>
              <a:r>
                <a:rPr lang="id-ID" sz="2200" b="1" dirty="0">
                  <a:solidFill>
                    <a:srgbClr val="008080"/>
                  </a:solidFill>
                </a:rPr>
                <a:t>memuntahkan isi </a:t>
              </a:r>
              <a:r>
                <a:rPr lang="id-ID" sz="2200" b="1" dirty="0" smtClean="0">
                  <a:solidFill>
                    <a:srgbClr val="008080"/>
                  </a:solidFill>
                </a:rPr>
                <a:t>perutnya</a:t>
              </a:r>
              <a:r>
                <a:rPr lang="en-US" sz="2200" b="1" dirty="0" smtClean="0">
                  <a:solidFill>
                    <a:srgbClr val="008080"/>
                  </a:solidFill>
                </a:rPr>
                <a:t>. </a:t>
              </a:r>
              <a:endParaRPr lang="id-ID" sz="2200" b="1" dirty="0" smtClean="0">
                <a:solidFill>
                  <a:srgbClr val="00808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8596" y="1283586"/>
            <a:ext cx="5072098" cy="1275516"/>
            <a:chOff x="3643306" y="777820"/>
            <a:chExt cx="5357850" cy="10001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5" name="Group 8"/>
            <p:cNvGrpSpPr/>
            <p:nvPr/>
          </p:nvGrpSpPr>
          <p:grpSpPr>
            <a:xfrm>
              <a:off x="3643306" y="777820"/>
              <a:ext cx="5357850" cy="1000132"/>
              <a:chOff x="4500562" y="1000114"/>
              <a:chExt cx="5444267" cy="1000132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4500562" y="1000114"/>
                <a:ext cx="5444267" cy="1000132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4572000" y="1071552"/>
                <a:ext cx="5300239" cy="857256"/>
              </a:xfrm>
              <a:prstGeom prst="roundRect">
                <a:avLst/>
              </a:prstGeom>
              <a:noFill/>
              <a:ln w="19050">
                <a:solidFill>
                  <a:srgbClr val="FF00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857620" y="849258"/>
              <a:ext cx="5143536" cy="868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err="1" smtClean="0">
                  <a:solidFill>
                    <a:srgbClr val="008080"/>
                  </a:solidFill>
                </a:rPr>
                <a:t>Majas</a:t>
              </a:r>
              <a:r>
                <a:rPr lang="en-US" sz="2200" b="1" dirty="0" smtClean="0">
                  <a:solidFill>
                    <a:srgbClr val="008080"/>
                  </a:solidFill>
                </a:rPr>
                <a:t> yang </a:t>
              </a:r>
              <a:r>
                <a:rPr lang="en-US" sz="2200" b="1" dirty="0" err="1">
                  <a:solidFill>
                    <a:srgbClr val="008080"/>
                  </a:solidFill>
                </a:rPr>
                <a:t>digunakan</a:t>
              </a:r>
              <a:r>
                <a:rPr lang="en-US" sz="2200" b="1" dirty="0">
                  <a:solidFill>
                    <a:srgbClr val="008080"/>
                  </a:solidFill>
                </a:rPr>
                <a:t> </a:t>
              </a:r>
              <a:r>
                <a:rPr lang="en-US" sz="2200" b="1" dirty="0" err="1" smtClean="0">
                  <a:solidFill>
                    <a:srgbClr val="008080"/>
                  </a:solidFill>
                </a:rPr>
                <a:t>untuk</a:t>
              </a:r>
              <a:r>
                <a:rPr lang="en-US" sz="22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200" b="1" dirty="0" err="1" smtClean="0">
                  <a:solidFill>
                    <a:srgbClr val="008080"/>
                  </a:solidFill>
                </a:rPr>
                <a:t>mengumpamakan</a:t>
              </a:r>
              <a:r>
                <a:rPr lang="en-US" sz="22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200" b="1" dirty="0" err="1">
                  <a:solidFill>
                    <a:srgbClr val="008080"/>
                  </a:solidFill>
                </a:rPr>
                <a:t>benda</a:t>
              </a:r>
              <a:r>
                <a:rPr lang="en-US" sz="2200" b="1" dirty="0">
                  <a:solidFill>
                    <a:srgbClr val="008080"/>
                  </a:solidFill>
                </a:rPr>
                <a:t> </a:t>
              </a:r>
              <a:r>
                <a:rPr lang="en-US" sz="2200" b="1" dirty="0" err="1">
                  <a:solidFill>
                    <a:srgbClr val="008080"/>
                  </a:solidFill>
                </a:rPr>
                <a:t>tidak</a:t>
              </a:r>
              <a:r>
                <a:rPr lang="en-US" sz="2200" b="1" dirty="0">
                  <a:solidFill>
                    <a:srgbClr val="008080"/>
                  </a:solidFill>
                </a:rPr>
                <a:t> </a:t>
              </a:r>
              <a:r>
                <a:rPr lang="en-US" sz="2200" b="1" dirty="0" err="1">
                  <a:solidFill>
                    <a:srgbClr val="008080"/>
                  </a:solidFill>
                </a:rPr>
                <a:t>hidup</a:t>
              </a:r>
              <a:r>
                <a:rPr lang="en-US" sz="2200" b="1" dirty="0">
                  <a:solidFill>
                    <a:srgbClr val="008080"/>
                  </a:solidFill>
                </a:rPr>
                <a:t> </a:t>
              </a:r>
              <a:r>
                <a:rPr lang="en-US" sz="2200" b="1" dirty="0" err="1">
                  <a:solidFill>
                    <a:srgbClr val="008080"/>
                  </a:solidFill>
                </a:rPr>
                <a:t>seolah-olah</a:t>
              </a:r>
              <a:r>
                <a:rPr lang="en-US" sz="2200" b="1" dirty="0">
                  <a:solidFill>
                    <a:srgbClr val="008080"/>
                  </a:solidFill>
                </a:rPr>
                <a:t> </a:t>
              </a:r>
              <a:r>
                <a:rPr lang="en-US" sz="2200" b="1" dirty="0" err="1">
                  <a:solidFill>
                    <a:srgbClr val="008080"/>
                  </a:solidFill>
                </a:rPr>
                <a:t>bersifat</a:t>
              </a:r>
              <a:r>
                <a:rPr lang="en-US" sz="2200" b="1" dirty="0">
                  <a:solidFill>
                    <a:srgbClr val="008080"/>
                  </a:solidFill>
                </a:rPr>
                <a:t> </a:t>
              </a:r>
              <a:r>
                <a:rPr lang="en-US" sz="2200" b="1" dirty="0" err="1" smtClean="0">
                  <a:solidFill>
                    <a:srgbClr val="008080"/>
                  </a:solidFill>
                </a:rPr>
                <a:t>seperti</a:t>
              </a:r>
              <a:r>
                <a:rPr lang="en-US" sz="22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200" b="1" dirty="0" err="1" smtClean="0">
                  <a:solidFill>
                    <a:srgbClr val="008080"/>
                  </a:solidFill>
                </a:rPr>
                <a:t>manusia</a:t>
              </a:r>
              <a:r>
                <a:rPr lang="en-US" sz="2200" b="1" dirty="0">
                  <a:solidFill>
                    <a:srgbClr val="008080"/>
                  </a:solidFill>
                </a:rPr>
                <a:t>.</a:t>
              </a:r>
              <a:endParaRPr lang="id-ID" sz="2200" b="1" dirty="0" smtClean="0">
                <a:solidFill>
                  <a:srgbClr val="008080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00034" y="555526"/>
            <a:ext cx="4143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Majas</a:t>
            </a:r>
            <a:r>
              <a:rPr lang="en-US" sz="32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Personifikasi</a:t>
            </a:r>
            <a:endParaRPr lang="en-US" sz="32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147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" fill="hold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" fill="hold">
                                          <p:stCondLst>
                                            <p:cond delay="39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" fill="hold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3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15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" fill="hold">
                                          <p:stCondLst>
                                            <p:cond delay="39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" fill="hold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G:\Template Bupena Merdeka (Konten QR-Media mengajar)\BACKGROUND\cream.jpg"/>
          <p:cNvPicPr>
            <a:picLocks noChangeAspect="1" noChangeArrowheads="1"/>
          </p:cNvPicPr>
          <p:nvPr/>
        </p:nvPicPr>
        <p:blipFill>
          <a:blip r:embed="rId2" cstate="print"/>
          <a:srcRect r="921" b="667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6" name="Picture 5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Template Bupena Merdeka (Konten QR-Media mengajar)\BAHAN\Guru 1.png"/>
          <p:cNvPicPr>
            <a:picLocks noChangeAspect="1" noChangeArrowheads="1"/>
          </p:cNvPicPr>
          <p:nvPr/>
        </p:nvPicPr>
        <p:blipFill>
          <a:blip r:embed="rId4" cstate="print"/>
          <a:srcRect b="22380"/>
          <a:stretch>
            <a:fillRect/>
          </a:stretch>
        </p:blipFill>
        <p:spPr bwMode="auto">
          <a:xfrm>
            <a:off x="5982483" y="1571618"/>
            <a:ext cx="3054013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00034" y="2427734"/>
            <a:ext cx="4504014" cy="2000264"/>
            <a:chOff x="3643306" y="777820"/>
            <a:chExt cx="5976018" cy="20002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0" name="Group 8"/>
            <p:cNvGrpSpPr/>
            <p:nvPr/>
          </p:nvGrpSpPr>
          <p:grpSpPr>
            <a:xfrm>
              <a:off x="3643306" y="777820"/>
              <a:ext cx="5976018" cy="2000264"/>
              <a:chOff x="4500562" y="1000114"/>
              <a:chExt cx="6072405" cy="2000264"/>
            </a:xfrm>
          </p:grpSpPr>
          <p:sp>
            <p:nvSpPr>
              <p:cNvPr id="12" name="Rounded Rectangle 19"/>
              <p:cNvSpPr/>
              <p:nvPr/>
            </p:nvSpPr>
            <p:spPr>
              <a:xfrm>
                <a:off x="4500562" y="1000114"/>
                <a:ext cx="6072405" cy="200026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3" name="Rounded Rectangle 20"/>
              <p:cNvSpPr/>
              <p:nvPr/>
            </p:nvSpPr>
            <p:spPr>
              <a:xfrm>
                <a:off x="4572000" y="1071552"/>
                <a:ext cx="5896317" cy="1857388"/>
              </a:xfrm>
              <a:prstGeom prst="rect">
                <a:avLst/>
              </a:prstGeom>
              <a:noFill/>
              <a:ln w="19050">
                <a:solidFill>
                  <a:srgbClr val="FF00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3857620" y="993844"/>
              <a:ext cx="56587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200" b="1" dirty="0">
                  <a:solidFill>
                    <a:srgbClr val="008080"/>
                  </a:solidFill>
                </a:rPr>
                <a:t>Dentuman tembakan itu </a:t>
              </a:r>
              <a:r>
                <a:rPr lang="id-ID" sz="2200" b="1" dirty="0">
                  <a:solidFill>
                    <a:schemeClr val="accent6">
                      <a:lumMod val="75000"/>
                    </a:schemeClr>
                  </a:solidFill>
                </a:rPr>
                <a:t>membelah angkasa</a:t>
              </a:r>
              <a:r>
                <a:rPr lang="id-ID" sz="2200" b="1" dirty="0">
                  <a:solidFill>
                    <a:srgbClr val="008080"/>
                  </a:solidFill>
                </a:rPr>
                <a:t>.</a:t>
              </a:r>
              <a:endParaRPr lang="id-ID" sz="2200" b="1" dirty="0" smtClean="0">
                <a:solidFill>
                  <a:srgbClr val="00808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57621" y="1857940"/>
              <a:ext cx="5475080" cy="76944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id-ID" sz="2200" b="1" dirty="0">
                  <a:solidFill>
                    <a:srgbClr val="990033"/>
                  </a:solidFill>
                </a:rPr>
                <a:t>Membelah angkasa, </a:t>
              </a:r>
              <a:r>
                <a:rPr lang="id-ID" sz="2200" b="1" dirty="0">
                  <a:solidFill>
                    <a:schemeClr val="bg2">
                      <a:lumMod val="25000"/>
                    </a:schemeClr>
                  </a:solidFill>
                </a:rPr>
                <a:t>artinya </a:t>
              </a:r>
              <a:r>
                <a:rPr lang="id-ID" sz="2200" b="1" dirty="0" smtClean="0">
                  <a:solidFill>
                    <a:schemeClr val="bg2">
                      <a:lumMod val="25000"/>
                    </a:schemeClr>
                  </a:solidFill>
                </a:rPr>
                <a:t>menggelegar</a:t>
              </a:r>
              <a:r>
                <a:rPr lang="en-US" sz="2200" b="1" dirty="0" smtClean="0">
                  <a:solidFill>
                    <a:schemeClr val="bg2">
                      <a:lumMod val="25000"/>
                    </a:schemeClr>
                  </a:solidFill>
                </a:rPr>
                <a:t>.</a:t>
              </a:r>
              <a:endParaRPr lang="id-ID" sz="2200" b="1" dirty="0" smtClean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8596" y="1283586"/>
            <a:ext cx="5072098" cy="1275516"/>
            <a:chOff x="3643306" y="777820"/>
            <a:chExt cx="5357850" cy="10001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5" name="Group 8"/>
            <p:cNvGrpSpPr/>
            <p:nvPr/>
          </p:nvGrpSpPr>
          <p:grpSpPr>
            <a:xfrm>
              <a:off x="3643306" y="777820"/>
              <a:ext cx="5357850" cy="1000132"/>
              <a:chOff x="4500562" y="1000114"/>
              <a:chExt cx="5444267" cy="1000132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4500562" y="1000114"/>
                <a:ext cx="5444267" cy="1000132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4572000" y="1071552"/>
                <a:ext cx="5300239" cy="857256"/>
              </a:xfrm>
              <a:prstGeom prst="roundRect">
                <a:avLst/>
              </a:prstGeom>
              <a:noFill/>
              <a:ln w="19050">
                <a:solidFill>
                  <a:srgbClr val="FF00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857620" y="849258"/>
              <a:ext cx="5143536" cy="868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err="1" smtClean="0">
                  <a:solidFill>
                    <a:srgbClr val="008080"/>
                  </a:solidFill>
                </a:rPr>
                <a:t>Majas</a:t>
              </a:r>
              <a:r>
                <a:rPr lang="en-US" sz="22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200" b="1" dirty="0" err="1" smtClean="0">
                  <a:solidFill>
                    <a:srgbClr val="008080"/>
                  </a:solidFill>
                </a:rPr>
                <a:t>berupa</a:t>
              </a:r>
              <a:r>
                <a:rPr lang="en-US" sz="22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200" b="1" dirty="0" err="1">
                  <a:solidFill>
                    <a:srgbClr val="008080"/>
                  </a:solidFill>
                </a:rPr>
                <a:t>ungkapan</a:t>
              </a:r>
              <a:r>
                <a:rPr lang="en-US" sz="2200" b="1" dirty="0">
                  <a:solidFill>
                    <a:srgbClr val="008080"/>
                  </a:solidFill>
                </a:rPr>
                <a:t> </a:t>
              </a:r>
              <a:r>
                <a:rPr lang="en-US" sz="2200" b="1" dirty="0" smtClean="0">
                  <a:solidFill>
                    <a:srgbClr val="008080"/>
                  </a:solidFill>
                </a:rPr>
                <a:t>yang </a:t>
              </a:r>
              <a:r>
                <a:rPr lang="en-US" sz="2200" b="1" dirty="0" err="1" smtClean="0">
                  <a:solidFill>
                    <a:srgbClr val="008080"/>
                  </a:solidFill>
                </a:rPr>
                <a:t>berlebihan</a:t>
              </a:r>
              <a:r>
                <a:rPr lang="en-US" sz="22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200" b="1" dirty="0" err="1">
                  <a:solidFill>
                    <a:srgbClr val="008080"/>
                  </a:solidFill>
                </a:rPr>
                <a:t>dan</a:t>
              </a:r>
              <a:r>
                <a:rPr lang="en-US" sz="2200" b="1" dirty="0">
                  <a:solidFill>
                    <a:srgbClr val="008080"/>
                  </a:solidFill>
                </a:rPr>
                <a:t> </a:t>
              </a:r>
              <a:r>
                <a:rPr lang="en-US" sz="2200" b="1" dirty="0" err="1">
                  <a:solidFill>
                    <a:srgbClr val="008080"/>
                  </a:solidFill>
                </a:rPr>
                <a:t>tidak</a:t>
              </a:r>
              <a:r>
                <a:rPr lang="en-US" sz="2200" b="1" dirty="0">
                  <a:solidFill>
                    <a:srgbClr val="008080"/>
                  </a:solidFill>
                </a:rPr>
                <a:t> </a:t>
              </a:r>
              <a:r>
                <a:rPr lang="en-US" sz="2200" b="1" dirty="0" err="1" smtClean="0">
                  <a:solidFill>
                    <a:srgbClr val="008080"/>
                  </a:solidFill>
                </a:rPr>
                <a:t>masuk</a:t>
              </a:r>
              <a:r>
                <a:rPr lang="en-US" sz="22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200" b="1" dirty="0" err="1" smtClean="0">
                  <a:solidFill>
                    <a:srgbClr val="008080"/>
                  </a:solidFill>
                </a:rPr>
                <a:t>akal</a:t>
              </a:r>
              <a:r>
                <a:rPr lang="en-US" sz="22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200" b="1" dirty="0" err="1" smtClean="0">
                  <a:solidFill>
                    <a:srgbClr val="008080"/>
                  </a:solidFill>
                </a:rPr>
                <a:t>untuk</a:t>
              </a:r>
              <a:r>
                <a:rPr lang="en-US" sz="22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200" b="1" dirty="0" err="1" smtClean="0">
                  <a:solidFill>
                    <a:srgbClr val="008080"/>
                  </a:solidFill>
                </a:rPr>
                <a:t>menekankan</a:t>
              </a:r>
              <a:r>
                <a:rPr lang="en-US" sz="22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200" b="1" dirty="0" err="1">
                  <a:solidFill>
                    <a:srgbClr val="008080"/>
                  </a:solidFill>
                </a:rPr>
                <a:t>maksud</a:t>
              </a:r>
              <a:r>
                <a:rPr lang="en-US" sz="2200" b="1" dirty="0">
                  <a:solidFill>
                    <a:srgbClr val="008080"/>
                  </a:solidFill>
                </a:rPr>
                <a:t> </a:t>
              </a:r>
              <a:r>
                <a:rPr lang="en-US" sz="2200" b="1" dirty="0" err="1" smtClean="0">
                  <a:solidFill>
                    <a:srgbClr val="008080"/>
                  </a:solidFill>
                </a:rPr>
                <a:t>tertentu</a:t>
              </a:r>
              <a:r>
                <a:rPr lang="en-US" sz="2200" b="1" dirty="0" smtClean="0">
                  <a:solidFill>
                    <a:srgbClr val="008080"/>
                  </a:solidFill>
                </a:rPr>
                <a:t>.</a:t>
              </a:r>
              <a:endParaRPr lang="id-ID" sz="2200" b="1" dirty="0" smtClean="0">
                <a:solidFill>
                  <a:srgbClr val="008080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00034" y="555526"/>
            <a:ext cx="4143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Majas</a:t>
            </a:r>
            <a:r>
              <a:rPr lang="en-US" sz="32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Hiperbola</a:t>
            </a:r>
            <a:endParaRPr lang="en-US" sz="32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147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" fill="hold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" fill="hold">
                                          <p:stCondLst>
                                            <p:cond delay="39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" fill="hold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3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15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" fill="hold">
                                          <p:stCondLst>
                                            <p:cond delay="39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" fill="hold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Tere\KONTEN QR\BACKGROUND\ruang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3"/>
          <a:stretch>
            <a:fillRect/>
          </a:stretch>
        </p:blipFill>
        <p:spPr bwMode="auto">
          <a:xfrm flipH="1">
            <a:off x="-36512" y="-18"/>
            <a:ext cx="9180544" cy="514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80962" y="214296"/>
            <a:ext cx="8277252" cy="733044"/>
            <a:chOff x="152400" y="214296"/>
            <a:chExt cx="8277252" cy="7330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14296"/>
              <a:ext cx="7155334" cy="7330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7753376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C.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Kalimat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Langsung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Tidak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Langsung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28596" y="1587445"/>
            <a:ext cx="5583564" cy="1200329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Kalimat langsung </a:t>
            </a:r>
            <a:r>
              <a:rPr lang="id-ID" sz="24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merupakan kalimat hasil kutipan langsung yang sama </a:t>
            </a:r>
            <a:r>
              <a:rPr lang="id-ID" sz="2400" b="1" dirty="0" smtClean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persis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id-ID" sz="2400" b="1" dirty="0" smtClean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dengan </a:t>
            </a:r>
            <a:r>
              <a:rPr lang="id-ID" sz="24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ucapan pembicara</a:t>
            </a:r>
            <a:r>
              <a:rPr lang="id-ID" sz="2400" b="1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Picture 3" descr="G:\Template Bupena Merdeka (Konten QR-Media mengajar)\WARNA BUPENA 1A\BAHASA INDONESIA\BAB 1\a16 Gb menulis di meja ada alat tulis F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1236" y="1714494"/>
            <a:ext cx="4143372" cy="3030817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16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28596" y="3075806"/>
            <a:ext cx="5583564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7030A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Kalimat tidak langsung </a:t>
            </a:r>
            <a:r>
              <a:rPr lang="sv-SE" sz="24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merupakan kalimat yang </a:t>
            </a:r>
            <a:r>
              <a:rPr lang="sv-SE" sz="24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digunakan untuk </a:t>
            </a:r>
            <a:r>
              <a:rPr lang="sv-SE" sz="24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menyampaikan kembali ucapan seseorang dalam bentuk kalimat </a:t>
            </a:r>
            <a:r>
              <a:rPr lang="sv-SE" sz="24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berita.</a:t>
            </a:r>
            <a:endParaRPr lang="en-US" sz="24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-1"/>
            <a:ext cx="9150890" cy="545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60" y="483518"/>
            <a:ext cx="5400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Ciri</a:t>
            </a:r>
            <a:r>
              <a:rPr lang="en-U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Kalimat</a:t>
            </a:r>
            <a:r>
              <a:rPr lang="en-U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Langsung</a:t>
            </a:r>
            <a:endParaRPr lang="en-U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1760" y="1059582"/>
            <a:ext cx="626469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</a:rPr>
              <a:t>Diapit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oleh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tanda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petik</a:t>
            </a:r>
            <a:r>
              <a:rPr lang="en-US" sz="2600" b="1" dirty="0">
                <a:solidFill>
                  <a:schemeClr val="bg1"/>
                </a:solidFill>
              </a:rPr>
              <a:t> (“. . .”).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err="1" smtClean="0">
                <a:solidFill>
                  <a:schemeClr val="bg1"/>
                </a:solidFill>
              </a:rPr>
              <a:t>Huruf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pertama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pada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kalimat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</a:rPr>
              <a:t>dalam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</a:rPr>
              <a:t>tanda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petik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ditulis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</a:rPr>
              <a:t>menggunakan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</a:rPr>
              <a:t>huruf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kapital</a:t>
            </a:r>
            <a:r>
              <a:rPr lang="en-US" sz="2600" b="1" dirty="0">
                <a:solidFill>
                  <a:schemeClr val="bg1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err="1" smtClean="0">
                <a:solidFill>
                  <a:schemeClr val="bg1"/>
                </a:solidFill>
              </a:rPr>
              <a:t>Menggunakan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tanda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koma</a:t>
            </a:r>
            <a:r>
              <a:rPr lang="en-US" sz="2600" b="1" dirty="0">
                <a:solidFill>
                  <a:schemeClr val="bg1"/>
                </a:solidFill>
              </a:rPr>
              <a:t> (,) </a:t>
            </a:r>
            <a:r>
              <a:rPr lang="en-US" sz="2600" b="1" dirty="0" err="1" smtClean="0">
                <a:solidFill>
                  <a:schemeClr val="bg1"/>
                </a:solidFill>
              </a:rPr>
              <a:t>untuk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</a:rPr>
              <a:t>memisahkan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kalimat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langsung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</a:rPr>
              <a:t>dari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</a:rPr>
              <a:t>bagian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>
                <a:solidFill>
                  <a:schemeClr val="bg1"/>
                </a:solidFill>
              </a:rPr>
              <a:t>di </a:t>
            </a:r>
            <a:r>
              <a:rPr lang="en-US" sz="2600" b="1" dirty="0" err="1">
                <a:solidFill>
                  <a:schemeClr val="bg1"/>
                </a:solidFill>
              </a:rPr>
              <a:t>luar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tanda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petik</a:t>
            </a:r>
            <a:r>
              <a:rPr lang="en-US" sz="26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4" cstate="print"/>
          <a:srcRect b="37640"/>
          <a:stretch>
            <a:fillRect/>
          </a:stretch>
        </p:blipFill>
        <p:spPr bwMode="auto">
          <a:xfrm flipH="1">
            <a:off x="-363274" y="1214410"/>
            <a:ext cx="2775034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9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8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478</Words>
  <Application>Microsoft Office PowerPoint</Application>
  <PresentationFormat>On-screen Show (16:9)</PresentationFormat>
  <Paragraphs>73</Paragraphs>
  <Slides>17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Rahma Damayanti Arif Triyono</cp:lastModifiedBy>
  <cp:revision>73</cp:revision>
  <dcterms:created xsi:type="dcterms:W3CDTF">2022-01-17T01:37:52Z</dcterms:created>
  <dcterms:modified xsi:type="dcterms:W3CDTF">2023-07-04T08:39:11Z</dcterms:modified>
</cp:coreProperties>
</file>