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77" r:id="rId6"/>
    <p:sldId id="259" r:id="rId7"/>
    <p:sldId id="278" r:id="rId8"/>
    <p:sldId id="260" r:id="rId9"/>
    <p:sldId id="274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A62C"/>
    <a:srgbClr val="A7E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94" autoAdjust="0"/>
  </p:normalViewPr>
  <p:slideViewPr>
    <p:cSldViewPr>
      <p:cViewPr varScale="1">
        <p:scale>
          <a:sx n="86" d="100"/>
          <a:sy n="86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hyperlink" Target="Pelajaran%20V.pptx" TargetMode="Externa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hyperlink" Target="Pelajaran%20VII.pptx" TargetMode="External"/><Relationship Id="rId20" Type="http://schemas.openxmlformats.org/officeDocument/2006/relationships/hyperlink" Target="Pelajaran%20VI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2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judul.pptx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8594" r="6250" b="81250"/>
          <a:stretch>
            <a:fillRect/>
          </a:stretch>
        </p:blipFill>
        <p:spPr bwMode="auto">
          <a:xfrm>
            <a:off x="0" y="0"/>
            <a:ext cx="9144000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Rectangle 24">
            <a:hlinkClick r:id="rId14" action="ppaction://hlinkpres?slideindex=1&amp;slidetitle="/>
          </p:cNvPr>
          <p:cNvSpPr/>
          <p:nvPr userDrawn="1"/>
        </p:nvSpPr>
        <p:spPr>
          <a:xfrm>
            <a:off x="3736580" y="236425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none" dirty="0" smtClean="0">
                <a:solidFill>
                  <a:srgbClr val="002060"/>
                </a:solidFill>
              </a:rPr>
              <a:t>JUDUL</a:t>
            </a:r>
            <a:endParaRPr lang="en-US" b="1" u="none" dirty="0">
              <a:solidFill>
                <a:srgbClr val="002060"/>
              </a:solidFill>
            </a:endParaRPr>
          </a:p>
        </p:txBody>
      </p:sp>
      <p:sp>
        <p:nvSpPr>
          <p:cNvPr id="26" name="Rectangle 25">
            <a:hlinkClick r:id="rId15" action="ppaction://hlinksldjump"/>
          </p:cNvPr>
          <p:cNvSpPr/>
          <p:nvPr userDrawn="1"/>
        </p:nvSpPr>
        <p:spPr>
          <a:xfrm>
            <a:off x="4665274" y="236425"/>
            <a:ext cx="1208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none" dirty="0" smtClean="0"/>
              <a:t>ISI MATERI</a:t>
            </a:r>
            <a:endParaRPr lang="en-US" b="1" u="none" dirty="0"/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2714612" y="228804"/>
            <a:ext cx="4057899" cy="371704"/>
            <a:chOff x="100244" y="896401"/>
            <a:chExt cx="4057899" cy="371704"/>
          </a:xfrm>
        </p:grpSpPr>
        <p:grpSp>
          <p:nvGrpSpPr>
            <p:cNvPr id="28" name="Group 25"/>
            <p:cNvGrpSpPr/>
            <p:nvPr/>
          </p:nvGrpSpPr>
          <p:grpSpPr>
            <a:xfrm>
              <a:off x="100244" y="896401"/>
              <a:ext cx="907871" cy="369332"/>
              <a:chOff x="1071538" y="884259"/>
              <a:chExt cx="907871" cy="369332"/>
            </a:xfrm>
          </p:grpSpPr>
          <p:sp>
            <p:nvSpPr>
              <p:cNvPr id="54" name="TextBox 53">
                <a:hlinkClick r:id="" action="ppaction://hlinkshowjump?jump=previousslide"/>
              </p:cNvPr>
              <p:cNvSpPr txBox="1"/>
              <p:nvPr/>
            </p:nvSpPr>
            <p:spPr>
              <a:xfrm>
                <a:off x="1154497" y="884259"/>
                <a:ext cx="82491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u="none" dirty="0" smtClean="0">
                    <a:solidFill>
                      <a:srgbClr val="FFFF00"/>
                    </a:solidFill>
                  </a:rPr>
                  <a:t>PREV</a:t>
                </a:r>
                <a:endParaRPr lang="en-US" b="1" u="none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5" name="Chevron 21">
                <a:hlinkClick r:id="" action="ppaction://hlinkshowjump?jump=previousslide"/>
              </p:cNvPr>
              <p:cNvSpPr/>
              <p:nvPr/>
            </p:nvSpPr>
            <p:spPr>
              <a:xfrm flipH="1">
                <a:off x="1071538" y="928670"/>
                <a:ext cx="142876" cy="285752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29" name="Group 24"/>
            <p:cNvGrpSpPr/>
            <p:nvPr/>
          </p:nvGrpSpPr>
          <p:grpSpPr>
            <a:xfrm>
              <a:off x="3351055" y="898773"/>
              <a:ext cx="807088" cy="369332"/>
              <a:chOff x="3351055" y="886631"/>
              <a:chExt cx="807088" cy="369332"/>
            </a:xfrm>
          </p:grpSpPr>
          <p:sp>
            <p:nvSpPr>
              <p:cNvPr id="30" name="TextBox 29">
                <a:hlinkClick r:id="" action="ppaction://hlinkshowjump?jump=nextslide"/>
              </p:cNvPr>
              <p:cNvSpPr txBox="1"/>
              <p:nvPr/>
            </p:nvSpPr>
            <p:spPr>
              <a:xfrm>
                <a:off x="3351055" y="886631"/>
                <a:ext cx="80708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u="none" dirty="0" smtClean="0">
                    <a:solidFill>
                      <a:srgbClr val="FFFF00"/>
                    </a:solidFill>
                  </a:rPr>
                  <a:t>NEXT</a:t>
                </a:r>
                <a:endParaRPr lang="en-US" b="1" u="none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1" name="Chevron 20">
                <a:hlinkClick r:id="" action="ppaction://hlinkshowjump?jump=nextslide"/>
              </p:cNvPr>
              <p:cNvSpPr/>
              <p:nvPr/>
            </p:nvSpPr>
            <p:spPr>
              <a:xfrm>
                <a:off x="3993997" y="928670"/>
                <a:ext cx="142876" cy="285752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50"/>
                  </a:solidFill>
                </a:endParaRPr>
              </a:p>
            </p:txBody>
          </p:sp>
        </p:grpSp>
      </p:grpSp>
      <p:pic>
        <p:nvPicPr>
          <p:cNvPr id="57" name="Picture 2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49177" r="40844" b="90625"/>
          <a:stretch>
            <a:fillRect/>
          </a:stretch>
        </p:blipFill>
        <p:spPr bwMode="auto">
          <a:xfrm flipV="1">
            <a:off x="8072462" y="760902"/>
            <a:ext cx="1071538" cy="609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" name="TextBox 57"/>
          <p:cNvSpPr txBox="1"/>
          <p:nvPr userDrawn="1"/>
        </p:nvSpPr>
        <p:spPr>
          <a:xfrm>
            <a:off x="7643834" y="162108"/>
            <a:ext cx="1500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Dunia</a:t>
            </a:r>
            <a:endParaRPr lang="en-US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Matematika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5</a:t>
            </a:r>
            <a:endParaRPr lang="id-ID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9" name="Group 58"/>
          <p:cNvGrpSpPr/>
          <p:nvPr userDrawn="1"/>
        </p:nvGrpSpPr>
        <p:grpSpPr>
          <a:xfrm>
            <a:off x="8072430" y="4786322"/>
            <a:ext cx="1071570" cy="1000132"/>
            <a:chOff x="8072430" y="4786322"/>
            <a:chExt cx="1071570" cy="1000132"/>
          </a:xfrm>
        </p:grpSpPr>
        <p:sp>
          <p:nvSpPr>
            <p:cNvPr id="60" name="TextBox 59">
              <a:hlinkClick r:id="rId16" action="ppaction://hlinkpres?slideindex=1&amp;slidetitle="/>
            </p:cNvPr>
            <p:cNvSpPr txBox="1"/>
            <p:nvPr/>
          </p:nvSpPr>
          <p:spPr>
            <a:xfrm>
              <a:off x="8072430" y="4786322"/>
              <a:ext cx="10715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1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VII</a:t>
              </a:r>
              <a:endParaRPr lang="en-US" sz="11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1" name="Picture 2">
              <a:hlinkClick r:id="rId16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8134375" y="5072074"/>
              <a:ext cx="942318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2" name="Group 61"/>
          <p:cNvGrpSpPr/>
          <p:nvPr userDrawn="1"/>
        </p:nvGrpSpPr>
        <p:grpSpPr>
          <a:xfrm>
            <a:off x="8001024" y="1357298"/>
            <a:ext cx="1116082" cy="978862"/>
            <a:chOff x="8001024" y="1357298"/>
            <a:chExt cx="1116082" cy="978862"/>
          </a:xfrm>
        </p:grpSpPr>
        <p:sp>
          <p:nvSpPr>
            <p:cNvPr id="63" name="TextBox 62">
              <a:hlinkClick r:id="rId18" action="ppaction://hlinkpres?slideindex=1&amp;slidetitle="/>
            </p:cNvPr>
            <p:cNvSpPr txBox="1"/>
            <p:nvPr/>
          </p:nvSpPr>
          <p:spPr>
            <a:xfrm>
              <a:off x="8001024" y="1357298"/>
              <a:ext cx="11160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V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4" name="Picture 2">
              <a:hlinkClick r:id="rId18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8113211" y="1652575"/>
              <a:ext cx="983164" cy="683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5" name="Group 64"/>
          <p:cNvGrpSpPr/>
          <p:nvPr userDrawn="1"/>
        </p:nvGrpSpPr>
        <p:grpSpPr>
          <a:xfrm>
            <a:off x="8072462" y="3071810"/>
            <a:ext cx="1071538" cy="1011325"/>
            <a:chOff x="8072462" y="3071810"/>
            <a:chExt cx="1071538" cy="1011325"/>
          </a:xfrm>
        </p:grpSpPr>
        <p:sp>
          <p:nvSpPr>
            <p:cNvPr id="66" name="TextBox 65">
              <a:hlinkClick r:id="rId20" action="ppaction://hlinkpres?slideindex=1&amp;slidetitle="/>
            </p:cNvPr>
            <p:cNvSpPr txBox="1"/>
            <p:nvPr userDrawn="1"/>
          </p:nvSpPr>
          <p:spPr>
            <a:xfrm>
              <a:off x="8072462" y="3071810"/>
              <a:ext cx="107153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VI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7" name="Picture 2">
              <a:hlinkClick r:id="rId20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8101037" y="3367087"/>
              <a:ext cx="1000132" cy="716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56958" y="812379"/>
            <a:ext cx="1785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Pelajaran</a:t>
            </a:r>
            <a:endParaRPr lang="en-US" sz="26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7422" y="714356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en-US" sz="4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5144" y="808946"/>
            <a:ext cx="46858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Volume </a:t>
            </a:r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Kubus</a:t>
            </a: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Balok</a:t>
            </a:r>
            <a:endParaRPr lang="en-US" sz="26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2550" y="4869618"/>
            <a:ext cx="784573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Pak Surya </a:t>
            </a:r>
            <a:r>
              <a:rPr lang="en-US" sz="2000" dirty="0" err="1" smtClean="0"/>
              <a:t>membangun</a:t>
            </a:r>
            <a:r>
              <a:rPr lang="en-US" sz="2000" dirty="0" smtClean="0"/>
              <a:t> </a:t>
            </a:r>
            <a:r>
              <a:rPr lang="en-US" sz="2000" dirty="0" err="1" smtClean="0"/>
              <a:t>bak</a:t>
            </a:r>
            <a:r>
              <a:rPr lang="en-US" sz="2000" dirty="0" smtClean="0"/>
              <a:t> </a:t>
            </a:r>
            <a:r>
              <a:rPr lang="en-US" sz="2000" dirty="0" err="1" smtClean="0"/>
              <a:t>penampungan</a:t>
            </a:r>
            <a:r>
              <a:rPr lang="en-US" sz="2000" dirty="0" smtClean="0"/>
              <a:t> air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samping</a:t>
            </a:r>
            <a:r>
              <a:rPr lang="en-US" sz="2000" dirty="0" smtClean="0"/>
              <a:t> </a:t>
            </a:r>
            <a:r>
              <a:rPr lang="en-US" sz="2000" dirty="0" err="1" smtClean="0"/>
              <a:t>rumahnya</a:t>
            </a:r>
            <a:r>
              <a:rPr lang="en-US" sz="2000" dirty="0" smtClean="0"/>
              <a:t>. </a:t>
            </a:r>
            <a:r>
              <a:rPr lang="en-US" sz="2000" dirty="0" err="1" smtClean="0"/>
              <a:t>Bak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berukuran</a:t>
            </a:r>
            <a:r>
              <a:rPr lang="en-US" sz="2000" dirty="0" smtClean="0"/>
              <a:t> </a:t>
            </a:r>
            <a:r>
              <a:rPr lang="en-US" sz="2000" dirty="0" err="1" smtClean="0"/>
              <a:t>panjang</a:t>
            </a:r>
            <a:r>
              <a:rPr lang="en-US" sz="2000" dirty="0" smtClean="0"/>
              <a:t> 1 m, </a:t>
            </a:r>
            <a:r>
              <a:rPr lang="en-US" sz="2000" dirty="0" err="1" smtClean="0"/>
              <a:t>lebar</a:t>
            </a:r>
            <a:r>
              <a:rPr lang="en-US" sz="2000" dirty="0" smtClean="0"/>
              <a:t> 1 m,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1 m. </a:t>
            </a:r>
            <a:r>
              <a:rPr lang="en-US" sz="2000" dirty="0" err="1" smtClean="0"/>
              <a:t>Berbentuk</a:t>
            </a:r>
            <a:r>
              <a:rPr lang="en-US" sz="2000" dirty="0" smtClean="0"/>
              <a:t> </a:t>
            </a:r>
            <a:r>
              <a:rPr lang="en-US" sz="2000" dirty="0" err="1" smtClean="0"/>
              <a:t>apakah</a:t>
            </a:r>
            <a:r>
              <a:rPr lang="en-US" sz="2000" dirty="0" smtClean="0"/>
              <a:t> </a:t>
            </a:r>
            <a:r>
              <a:rPr lang="en-US" sz="2000" dirty="0" err="1" smtClean="0"/>
              <a:t>bak</a:t>
            </a:r>
            <a:r>
              <a:rPr lang="en-US" sz="2000" dirty="0" smtClean="0"/>
              <a:t> </a:t>
            </a:r>
            <a:r>
              <a:rPr lang="en-US" sz="2000" dirty="0" err="1" smtClean="0"/>
              <a:t>penampungan</a:t>
            </a:r>
            <a:r>
              <a:rPr lang="en-US" sz="2000" dirty="0" smtClean="0"/>
              <a:t> air Pak Surya? </a:t>
            </a:r>
            <a:r>
              <a:rPr lang="en-US" sz="2000" dirty="0" err="1" smtClean="0"/>
              <a:t>Berapa</a:t>
            </a:r>
            <a:r>
              <a:rPr lang="en-US" sz="2000" dirty="0" smtClean="0"/>
              <a:t> liter </a:t>
            </a:r>
            <a:r>
              <a:rPr lang="en-US" sz="2000" dirty="0" err="1" smtClean="0"/>
              <a:t>maksimum</a:t>
            </a:r>
            <a:r>
              <a:rPr lang="en-US" sz="2000" dirty="0" smtClean="0"/>
              <a:t> air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diisikan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bak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?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pelajaran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kamu</a:t>
            </a:r>
            <a:r>
              <a:rPr lang="en-US" sz="2000" dirty="0" smtClean="0"/>
              <a:t> </a:t>
            </a:r>
            <a:r>
              <a:rPr lang="nl-NL" sz="2000" dirty="0" smtClean="0"/>
              <a:t>akan mempelajari volume (isi) kubus dan balok.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7266" y="1752605"/>
            <a:ext cx="4054998" cy="281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7158" y="1214422"/>
            <a:ext cx="74295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/>
            <a:r>
              <a:rPr lang="en-US" sz="2200" b="1" dirty="0" smtClean="0">
                <a:solidFill>
                  <a:srgbClr val="002060"/>
                </a:solidFill>
              </a:rPr>
              <a:t>D.   </a:t>
            </a:r>
            <a:r>
              <a:rPr lang="en-US" sz="2200" b="1" dirty="0" err="1" smtClean="0">
                <a:solidFill>
                  <a:srgbClr val="002060"/>
                </a:solidFill>
              </a:rPr>
              <a:t>Menyelesaikan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Masalah</a:t>
            </a:r>
            <a:r>
              <a:rPr lang="en-US" sz="2200" b="1" dirty="0" smtClean="0">
                <a:solidFill>
                  <a:srgbClr val="002060"/>
                </a:solidFill>
              </a:rPr>
              <a:t> yang </a:t>
            </a:r>
            <a:r>
              <a:rPr lang="en-US" sz="2200" b="1" dirty="0" err="1" smtClean="0">
                <a:solidFill>
                  <a:srgbClr val="002060"/>
                </a:solidFill>
              </a:rPr>
              <a:t>Terkait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dengan</a:t>
            </a:r>
            <a:r>
              <a:rPr lang="en-US" sz="2200" b="1" dirty="0" smtClean="0">
                <a:solidFill>
                  <a:srgbClr val="002060"/>
                </a:solidFill>
              </a:rPr>
              <a:t> Volume </a:t>
            </a:r>
            <a:r>
              <a:rPr lang="en-US" sz="2200" b="1" dirty="0" err="1" smtClean="0">
                <a:solidFill>
                  <a:srgbClr val="002060"/>
                </a:solidFill>
              </a:rPr>
              <a:t>Kubus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Balok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158" y="2000240"/>
            <a:ext cx="778674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 smtClean="0"/>
              <a:t>Contoh</a:t>
            </a:r>
            <a:endParaRPr lang="en-US" sz="2000" b="1" dirty="0" smtClean="0"/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kotak</a:t>
            </a:r>
            <a:r>
              <a:rPr lang="en-US" sz="2000" dirty="0" smtClean="0"/>
              <a:t> </a:t>
            </a:r>
            <a:r>
              <a:rPr lang="en-US" sz="2000" dirty="0" err="1" smtClean="0"/>
              <a:t>berbentuk</a:t>
            </a:r>
            <a:r>
              <a:rPr lang="en-US" sz="2000" dirty="0" smtClean="0"/>
              <a:t> </a:t>
            </a:r>
            <a:r>
              <a:rPr lang="en-US" sz="2000" dirty="0" err="1" smtClean="0"/>
              <a:t>kubus</a:t>
            </a:r>
            <a:r>
              <a:rPr lang="en-US" sz="2000" dirty="0" smtClean="0"/>
              <a:t>. </a:t>
            </a:r>
            <a:r>
              <a:rPr lang="en-US" sz="2000" dirty="0" err="1" smtClean="0"/>
              <a:t>Kotak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wadah</a:t>
            </a:r>
            <a:r>
              <a:rPr lang="en-US" sz="2000" dirty="0" smtClean="0"/>
              <a:t> air. </a:t>
            </a:r>
            <a:r>
              <a:rPr lang="en-US" sz="2000" dirty="0" err="1" smtClean="0"/>
              <a:t>Berapa</a:t>
            </a:r>
            <a:r>
              <a:rPr lang="en-US" sz="2000" dirty="0" smtClean="0"/>
              <a:t> </a:t>
            </a:r>
            <a:r>
              <a:rPr lang="en-US" sz="2000" dirty="0" err="1" smtClean="0"/>
              <a:t>literkah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air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diisikan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kotak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panjang</a:t>
            </a:r>
            <a:r>
              <a:rPr lang="en-US" sz="2000" dirty="0" smtClean="0"/>
              <a:t> </a:t>
            </a:r>
            <a:r>
              <a:rPr lang="en-US" sz="2000" dirty="0" err="1" smtClean="0"/>
              <a:t>rusuk</a:t>
            </a:r>
            <a:r>
              <a:rPr lang="en-US" sz="2000" dirty="0" smtClean="0"/>
              <a:t> </a:t>
            </a:r>
            <a:r>
              <a:rPr lang="en-US" sz="2000" dirty="0" err="1" smtClean="0"/>
              <a:t>kotak</a:t>
            </a:r>
            <a:r>
              <a:rPr lang="en-US" sz="2000" dirty="0" smtClean="0"/>
              <a:t> 10 dm?</a:t>
            </a:r>
          </a:p>
          <a:p>
            <a:pPr>
              <a:lnSpc>
                <a:spcPct val="150000"/>
              </a:lnSpc>
            </a:pPr>
            <a:r>
              <a:rPr lang="en-US" sz="2000" b="1" dirty="0" err="1" smtClean="0"/>
              <a:t>Jawab</a:t>
            </a:r>
            <a:r>
              <a:rPr lang="en-US" sz="2000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Diketahui</a:t>
            </a:r>
            <a:r>
              <a:rPr lang="en-US" sz="2000" dirty="0" smtClean="0"/>
              <a:t> </a:t>
            </a:r>
            <a:r>
              <a:rPr lang="en-US" sz="2000" dirty="0" err="1" smtClean="0"/>
              <a:t>panjang</a:t>
            </a:r>
            <a:r>
              <a:rPr lang="en-US" sz="2000" dirty="0" smtClean="0"/>
              <a:t> </a:t>
            </a:r>
            <a:r>
              <a:rPr lang="en-US" sz="2000" dirty="0" err="1" smtClean="0"/>
              <a:t>rusuk</a:t>
            </a:r>
            <a:r>
              <a:rPr lang="en-US" sz="2000" dirty="0" smtClean="0"/>
              <a:t> </a:t>
            </a:r>
            <a:r>
              <a:rPr lang="en-US" sz="2000" i="1" dirty="0" smtClean="0"/>
              <a:t>s = </a:t>
            </a:r>
            <a:r>
              <a:rPr lang="en-US" sz="2000" dirty="0" smtClean="0"/>
              <a:t>10 dm</a:t>
            </a:r>
          </a:p>
          <a:p>
            <a:pPr>
              <a:lnSpc>
                <a:spcPct val="150000"/>
              </a:lnSpc>
              <a:tabLst>
                <a:tab pos="2152650" algn="l"/>
              </a:tabLst>
            </a:pPr>
            <a:r>
              <a:rPr lang="en-US" sz="2000" dirty="0" smtClean="0"/>
              <a:t>Volume air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i="1" dirty="0" smtClean="0"/>
              <a:t>V 	= s × s × s</a:t>
            </a:r>
          </a:p>
          <a:p>
            <a:pPr>
              <a:lnSpc>
                <a:spcPct val="150000"/>
              </a:lnSpc>
              <a:tabLst>
                <a:tab pos="2152650" algn="l"/>
              </a:tabLst>
            </a:pPr>
            <a:r>
              <a:rPr lang="en-US" sz="2000" dirty="0" smtClean="0"/>
              <a:t>	= 10 × 10 × 10</a:t>
            </a:r>
          </a:p>
          <a:p>
            <a:pPr>
              <a:lnSpc>
                <a:spcPct val="150000"/>
              </a:lnSpc>
              <a:tabLst>
                <a:tab pos="2152650" algn="l"/>
              </a:tabLst>
            </a:pPr>
            <a:r>
              <a:rPr lang="en-US" sz="2000" dirty="0" smtClean="0"/>
              <a:t>	= 1.000 dm</a:t>
            </a:r>
            <a:r>
              <a:rPr lang="en-US" sz="2000" baseline="30000" dirty="0" smtClean="0"/>
              <a:t>3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Karena</a:t>
            </a:r>
            <a:r>
              <a:rPr lang="en-US" sz="2000" dirty="0" smtClean="0"/>
              <a:t> 1 dm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= 1 liter, volume air yang </a:t>
            </a:r>
            <a:r>
              <a:rPr lang="en-US" sz="2000" dirty="0" err="1" smtClean="0"/>
              <a:t>diisikan</a:t>
            </a:r>
            <a:r>
              <a:rPr lang="en-US" sz="2000" dirty="0" smtClean="0"/>
              <a:t> </a:t>
            </a:r>
            <a:r>
              <a:rPr lang="en-US" sz="2000" dirty="0" err="1" smtClean="0"/>
              <a:t>maksimum</a:t>
            </a:r>
            <a:r>
              <a:rPr lang="en-US" sz="2000" dirty="0" smtClean="0"/>
              <a:t> 1.000 liter.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hlinkClick r:id="rId2" action="ppaction://hlinksldjump"/>
          </p:cNvPr>
          <p:cNvSpPr/>
          <p:nvPr/>
        </p:nvSpPr>
        <p:spPr>
          <a:xfrm>
            <a:off x="737290" y="2024030"/>
            <a:ext cx="7162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/>
            <a:r>
              <a:rPr lang="de-DE" sz="2200" b="1" dirty="0" smtClean="0">
                <a:solidFill>
                  <a:srgbClr val="002060"/>
                </a:solidFill>
                <a:cs typeface="Arial" pitchFamily="34" charset="0"/>
              </a:rPr>
              <a:t>A.  Volume Kubus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3071802" y="1357298"/>
            <a:ext cx="2500330" cy="500066"/>
          </a:xfrm>
          <a:prstGeom prst="roundRect">
            <a:avLst>
              <a:gd name="adj" fmla="val 4459"/>
            </a:avLst>
          </a:prstGeom>
          <a:solidFill>
            <a:schemeClr val="accent2">
              <a:lumMod val="40000"/>
              <a:lumOff val="60000"/>
              <a:alpha val="98000"/>
            </a:schemeClr>
          </a:solidFill>
          <a:scene3d>
            <a:camera prst="orthographicFront">
              <a:rot lat="0" lon="0" rev="0"/>
            </a:camera>
            <a:lightRig rig="flood" dir="t"/>
          </a:scene3d>
          <a:sp3d prstMaterial="matte">
            <a:bevelT w="190500" h="25400"/>
            <a:bevelB w="139700" h="1397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544440" y="1384960"/>
            <a:ext cx="17859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Materi</a:t>
            </a:r>
            <a:endParaRPr lang="en-US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714348" y="2590380"/>
            <a:ext cx="7162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/>
            <a:r>
              <a:rPr lang="sv-SE" sz="2200" b="1" dirty="0" smtClean="0">
                <a:solidFill>
                  <a:srgbClr val="002060"/>
                </a:solidFill>
                <a:cs typeface="Arial" pitchFamily="34" charset="0"/>
              </a:rPr>
              <a:t>B</a:t>
            </a:r>
            <a:r>
              <a:rPr lang="sv-SE" sz="2200" b="1" dirty="0">
                <a:solidFill>
                  <a:srgbClr val="002060"/>
                </a:solidFill>
                <a:cs typeface="Arial" pitchFamily="34" charset="0"/>
              </a:rPr>
              <a:t>. </a:t>
            </a:r>
            <a:r>
              <a:rPr lang="sv-SE" sz="2200" b="1" dirty="0" smtClean="0">
                <a:solidFill>
                  <a:srgbClr val="002060"/>
                </a:solidFill>
                <a:cs typeface="Arial" pitchFamily="34" charset="0"/>
              </a:rPr>
              <a:t> Volume Balok</a:t>
            </a:r>
            <a:endParaRPr lang="sv-SE" sz="22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714348" y="3134690"/>
            <a:ext cx="716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/>
            <a:r>
              <a:rPr lang="en-US" sz="2200" b="1" dirty="0" smtClean="0">
                <a:solidFill>
                  <a:srgbClr val="002060"/>
                </a:solidFill>
                <a:cs typeface="Arial" pitchFamily="34" charset="0"/>
              </a:rPr>
              <a:t>C</a:t>
            </a:r>
            <a:r>
              <a:rPr lang="en-US" sz="2200" b="1" dirty="0">
                <a:solidFill>
                  <a:srgbClr val="002060"/>
                </a:solidFill>
                <a:cs typeface="Arial" pitchFamily="34" charset="0"/>
              </a:rPr>
              <a:t>. </a:t>
            </a:r>
            <a:r>
              <a:rPr lang="en-US" sz="2200" b="1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sv-SE" sz="2400" b="1" dirty="0" smtClean="0">
                <a:solidFill>
                  <a:srgbClr val="002060"/>
                </a:solidFill>
              </a:rPr>
              <a:t>Hubungan antara Pangkat Tiga dan Akar Pangkat Tiga</a:t>
            </a:r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714348" y="4033931"/>
            <a:ext cx="7162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/>
            <a:r>
              <a:rPr lang="en-US" sz="2200" b="1" dirty="0" smtClean="0">
                <a:solidFill>
                  <a:srgbClr val="002060"/>
                </a:solidFill>
                <a:cs typeface="Arial" pitchFamily="34" charset="0"/>
              </a:rPr>
              <a:t>D</a:t>
            </a:r>
            <a:r>
              <a:rPr lang="en-US" sz="2200" b="1" dirty="0">
                <a:solidFill>
                  <a:srgbClr val="002060"/>
                </a:solidFill>
                <a:cs typeface="Arial" pitchFamily="34" charset="0"/>
              </a:rPr>
              <a:t>. </a:t>
            </a:r>
            <a:r>
              <a:rPr lang="en-US" sz="2200" b="1" dirty="0" smtClean="0">
                <a:solidFill>
                  <a:srgbClr val="002060"/>
                </a:solidFill>
                <a:cs typeface="Arial" pitchFamily="34" charset="0"/>
              </a:rPr>
              <a:t>	</a:t>
            </a:r>
            <a:r>
              <a:rPr lang="en-US" sz="2200" b="1" dirty="0" err="1" smtClean="0">
                <a:solidFill>
                  <a:srgbClr val="002060"/>
                </a:solidFill>
              </a:rPr>
              <a:t>Menyelesaikan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Masalah</a:t>
            </a:r>
            <a:r>
              <a:rPr lang="en-US" sz="2200" b="1" dirty="0" smtClean="0">
                <a:solidFill>
                  <a:srgbClr val="002060"/>
                </a:solidFill>
              </a:rPr>
              <a:t> yang </a:t>
            </a:r>
            <a:r>
              <a:rPr lang="en-US" sz="2200" b="1" dirty="0" err="1" smtClean="0">
                <a:solidFill>
                  <a:srgbClr val="002060"/>
                </a:solidFill>
              </a:rPr>
              <a:t>Terkait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dengan</a:t>
            </a:r>
            <a:r>
              <a:rPr lang="en-US" sz="2200" b="1" dirty="0" smtClean="0">
                <a:solidFill>
                  <a:srgbClr val="002060"/>
                </a:solidFill>
              </a:rPr>
              <a:t> Volume </a:t>
            </a:r>
            <a:r>
              <a:rPr lang="en-US" sz="2200" b="1" dirty="0" err="1" smtClean="0">
                <a:solidFill>
                  <a:srgbClr val="002060"/>
                </a:solidFill>
              </a:rPr>
              <a:t>Kubus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Balok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7158" y="1285860"/>
            <a:ext cx="223849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A.  Volume </a:t>
            </a:r>
            <a:r>
              <a:rPr lang="en-US" sz="2200" b="1" dirty="0" err="1" smtClean="0">
                <a:solidFill>
                  <a:srgbClr val="002060"/>
                </a:solidFill>
              </a:rPr>
              <a:t>Kubus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158" y="1785926"/>
            <a:ext cx="764386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Menentukan</a:t>
            </a:r>
            <a:r>
              <a:rPr lang="en-US" sz="2200" b="1" dirty="0" smtClean="0">
                <a:solidFill>
                  <a:srgbClr val="00B0F0"/>
                </a:solidFill>
              </a:rPr>
              <a:t> Volume </a:t>
            </a:r>
            <a:r>
              <a:rPr lang="en-US" sz="2200" b="1" dirty="0" err="1" smtClean="0">
                <a:solidFill>
                  <a:srgbClr val="00B0F0"/>
                </a:solidFill>
              </a:rPr>
              <a:t>Kubus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dengan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Kubus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Satuan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7158" y="2214554"/>
            <a:ext cx="564360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Kubus</a:t>
            </a:r>
            <a:r>
              <a:rPr lang="en-US" sz="2200" dirty="0" smtClean="0"/>
              <a:t> </a:t>
            </a:r>
            <a:r>
              <a:rPr lang="en-US" sz="2200" dirty="0" err="1" smtClean="0"/>
              <a:t>satuan</a:t>
            </a:r>
            <a:r>
              <a:rPr lang="en-US" sz="2200" dirty="0" smtClean="0"/>
              <a:t> </a:t>
            </a:r>
            <a:r>
              <a:rPr lang="en-US" sz="2200" dirty="0" err="1" smtClean="0"/>
              <a:t>memiliki</a:t>
            </a:r>
            <a:r>
              <a:rPr lang="en-US" sz="2200" dirty="0" smtClean="0"/>
              <a:t> </a:t>
            </a:r>
            <a:r>
              <a:rPr lang="en-US" sz="2200" dirty="0" err="1" smtClean="0"/>
              <a:t>panjang</a:t>
            </a:r>
            <a:r>
              <a:rPr lang="en-US" sz="2200" dirty="0" smtClean="0"/>
              <a:t> </a:t>
            </a:r>
            <a:r>
              <a:rPr lang="en-US" sz="2200" dirty="0" err="1" smtClean="0"/>
              <a:t>rusuk</a:t>
            </a:r>
            <a:r>
              <a:rPr lang="en-US" sz="2200" dirty="0" smtClean="0"/>
              <a:t> 1 </a:t>
            </a:r>
            <a:r>
              <a:rPr lang="en-US" sz="2200" dirty="0" err="1" smtClean="0"/>
              <a:t>satuan</a:t>
            </a:r>
            <a:r>
              <a:rPr lang="en-US" sz="2200" dirty="0" smtClean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3500438"/>
            <a:ext cx="1173151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76931" y="4833199"/>
            <a:ext cx="2152655" cy="181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2357430"/>
            <a:ext cx="738186" cy="69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357158" y="4929198"/>
            <a:ext cx="5143536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Ada</a:t>
            </a:r>
            <a:r>
              <a:rPr lang="en-US" sz="2200" dirty="0" smtClean="0"/>
              <a:t> </a:t>
            </a:r>
            <a:r>
              <a:rPr lang="en-US" sz="2200" dirty="0" err="1" smtClean="0"/>
              <a:t>berapa</a:t>
            </a:r>
            <a:r>
              <a:rPr lang="en-US" sz="2200" dirty="0" smtClean="0"/>
              <a:t> </a:t>
            </a:r>
            <a:r>
              <a:rPr lang="en-US" sz="2200" dirty="0" err="1" smtClean="0"/>
              <a:t>kubus</a:t>
            </a:r>
            <a:r>
              <a:rPr lang="en-US" sz="2200" dirty="0" smtClean="0"/>
              <a:t> </a:t>
            </a:r>
            <a:r>
              <a:rPr lang="en-US" sz="2200" dirty="0" err="1" smtClean="0"/>
              <a:t>satuan</a:t>
            </a:r>
            <a:r>
              <a:rPr lang="en-US" sz="2200" dirty="0" smtClean="0"/>
              <a:t> </a:t>
            </a:r>
            <a:r>
              <a:rPr lang="en-US" sz="2200" dirty="0" err="1" smtClean="0"/>
              <a:t>bangun</a:t>
            </a:r>
            <a:r>
              <a:rPr lang="en-US" sz="2200" dirty="0" smtClean="0"/>
              <a:t> </a:t>
            </a:r>
            <a:r>
              <a:rPr lang="en-US" sz="2200" dirty="0" err="1" smtClean="0"/>
              <a:t>ruang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samping</a:t>
            </a:r>
            <a:r>
              <a:rPr lang="en-US" sz="2200" dirty="0" smtClean="0"/>
              <a:t>? </a:t>
            </a:r>
            <a:r>
              <a:rPr lang="en-US" sz="2200" dirty="0" err="1" smtClean="0"/>
              <a:t>Tentu</a:t>
            </a:r>
            <a:r>
              <a:rPr lang="en-US" sz="2200" dirty="0" smtClean="0"/>
              <a:t> </a:t>
            </a:r>
            <a:r>
              <a:rPr lang="en-US" sz="2200" dirty="0" err="1" smtClean="0"/>
              <a:t>ada</a:t>
            </a:r>
            <a:r>
              <a:rPr lang="en-US" sz="2200" dirty="0" smtClean="0"/>
              <a:t> 27 </a:t>
            </a:r>
            <a:r>
              <a:rPr lang="fi-FI" sz="2200" dirty="0" smtClean="0"/>
              <a:t>kubus satuan, yaitu 3 × 3 × 3 = 27 kubus satuan.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7158" y="3222945"/>
            <a:ext cx="5214974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Ada</a:t>
            </a:r>
            <a:r>
              <a:rPr lang="en-US" sz="2200" dirty="0" smtClean="0"/>
              <a:t> </a:t>
            </a:r>
            <a:r>
              <a:rPr lang="en-US" sz="2200" dirty="0" err="1" smtClean="0"/>
              <a:t>berapa</a:t>
            </a:r>
            <a:r>
              <a:rPr lang="en-US" sz="2200" dirty="0" smtClean="0"/>
              <a:t> </a:t>
            </a:r>
            <a:r>
              <a:rPr lang="en-US" sz="2200" dirty="0" err="1" smtClean="0"/>
              <a:t>kubus</a:t>
            </a:r>
            <a:r>
              <a:rPr lang="en-US" sz="2200" dirty="0" smtClean="0"/>
              <a:t> </a:t>
            </a:r>
            <a:r>
              <a:rPr lang="en-US" sz="2200" dirty="0" err="1" smtClean="0"/>
              <a:t>satuankah</a:t>
            </a:r>
            <a:r>
              <a:rPr lang="en-US" sz="2200" dirty="0" smtClean="0"/>
              <a:t> </a:t>
            </a:r>
            <a:r>
              <a:rPr lang="en-US" sz="2200" dirty="0" err="1" smtClean="0"/>
              <a:t>bangun</a:t>
            </a:r>
            <a:r>
              <a:rPr lang="en-US" sz="2200" dirty="0" smtClean="0"/>
              <a:t> </a:t>
            </a:r>
            <a:r>
              <a:rPr lang="en-US" sz="2200" dirty="0" err="1" smtClean="0"/>
              <a:t>ruang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samping</a:t>
            </a:r>
            <a:r>
              <a:rPr lang="en-US" sz="2200" dirty="0" smtClean="0"/>
              <a:t>? </a:t>
            </a:r>
            <a:r>
              <a:rPr lang="en-US" sz="2200" dirty="0" err="1" smtClean="0"/>
              <a:t>Tentu</a:t>
            </a:r>
            <a:r>
              <a:rPr lang="en-US" sz="2200" dirty="0" smtClean="0"/>
              <a:t> </a:t>
            </a:r>
            <a:r>
              <a:rPr lang="en-US" sz="2200" dirty="0" err="1" smtClean="0"/>
              <a:t>ada</a:t>
            </a:r>
            <a:r>
              <a:rPr lang="en-US" sz="2200" dirty="0" smtClean="0"/>
              <a:t> 8 </a:t>
            </a:r>
            <a:r>
              <a:rPr lang="fi-FI" sz="2200" dirty="0" smtClean="0"/>
              <a:t>kubus satuan, yaitu 2 × 2 × 2 = 8 kubus satuan.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71472" y="1684226"/>
            <a:ext cx="7429552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200" dirty="0" smtClean="0"/>
              <a:t>Dengan menggunakan pemikiran yang sama seperti </a:t>
            </a:r>
            <a:r>
              <a:rPr lang="en-US" sz="2200" dirty="0" err="1" smtClean="0"/>
              <a:t>menentukan</a:t>
            </a:r>
            <a:r>
              <a:rPr lang="en-US" sz="2200" dirty="0" smtClean="0"/>
              <a:t> volume </a:t>
            </a:r>
            <a:r>
              <a:rPr lang="en-US" sz="2200" dirty="0" err="1" smtClean="0"/>
              <a:t>kubus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menggunakan</a:t>
            </a:r>
            <a:r>
              <a:rPr lang="en-US" sz="2200" dirty="0" smtClean="0"/>
              <a:t> </a:t>
            </a:r>
            <a:r>
              <a:rPr lang="en-US" sz="2200" dirty="0" err="1" smtClean="0"/>
              <a:t>kubus</a:t>
            </a: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satuan</a:t>
            </a:r>
            <a:r>
              <a:rPr lang="en-US" sz="2200" dirty="0" smtClean="0"/>
              <a:t>, volume </a:t>
            </a:r>
            <a:r>
              <a:rPr lang="en-US" sz="2200" dirty="0" err="1" smtClean="0"/>
              <a:t>kubus</a:t>
            </a:r>
            <a:r>
              <a:rPr lang="en-US" sz="2200" dirty="0" smtClean="0"/>
              <a:t> </a:t>
            </a:r>
            <a:r>
              <a:rPr lang="en-US" sz="2200" dirty="0" err="1" smtClean="0"/>
              <a:t>dirumuskan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Volume </a:t>
            </a:r>
            <a:r>
              <a:rPr lang="en-US" sz="2200" dirty="0" err="1" smtClean="0"/>
              <a:t>kubus</a:t>
            </a:r>
            <a:r>
              <a:rPr lang="en-US" sz="2200" dirty="0" smtClean="0"/>
              <a:t> = </a:t>
            </a:r>
            <a:r>
              <a:rPr lang="en-US" sz="2200" dirty="0" err="1" smtClean="0"/>
              <a:t>panjang</a:t>
            </a:r>
            <a:r>
              <a:rPr lang="en-US" sz="2200" dirty="0" smtClean="0"/>
              <a:t> </a:t>
            </a:r>
            <a:r>
              <a:rPr lang="en-US" sz="2200" dirty="0" err="1" smtClean="0"/>
              <a:t>rusuk</a:t>
            </a:r>
            <a:r>
              <a:rPr lang="en-US" sz="2200" dirty="0" smtClean="0"/>
              <a:t> × </a:t>
            </a:r>
            <a:r>
              <a:rPr lang="en-US" sz="2200" dirty="0" err="1" smtClean="0"/>
              <a:t>panjang</a:t>
            </a:r>
            <a:r>
              <a:rPr lang="en-US" sz="2200" dirty="0" smtClean="0"/>
              <a:t> </a:t>
            </a:r>
            <a:r>
              <a:rPr lang="en-US" sz="2200" dirty="0" err="1" smtClean="0"/>
              <a:t>rusuk</a:t>
            </a:r>
            <a:r>
              <a:rPr lang="en-US" sz="2200" dirty="0" smtClean="0"/>
              <a:t> × </a:t>
            </a:r>
            <a:r>
              <a:rPr lang="en-US" sz="2200" dirty="0" err="1" smtClean="0"/>
              <a:t>panjang</a:t>
            </a:r>
            <a:r>
              <a:rPr lang="en-US" sz="2200" dirty="0" smtClean="0"/>
              <a:t> </a:t>
            </a:r>
            <a:r>
              <a:rPr lang="en-US" sz="2200" dirty="0" err="1" smtClean="0"/>
              <a:t>rusuk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Misalkan</a:t>
            </a:r>
            <a:r>
              <a:rPr lang="en-US" sz="2200" dirty="0" smtClean="0"/>
              <a:t> volume </a:t>
            </a:r>
            <a:r>
              <a:rPr lang="en-US" sz="2200" i="1" dirty="0" smtClean="0"/>
              <a:t>V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panjang</a:t>
            </a:r>
            <a:r>
              <a:rPr lang="en-US" sz="2200" dirty="0" smtClean="0"/>
              <a:t> </a:t>
            </a:r>
            <a:r>
              <a:rPr lang="en-US" sz="2200" dirty="0" err="1" smtClean="0"/>
              <a:t>rusuk</a:t>
            </a:r>
            <a:r>
              <a:rPr lang="en-US" sz="2200" dirty="0" smtClean="0"/>
              <a:t> </a:t>
            </a:r>
            <a:r>
              <a:rPr lang="en-US" sz="2200" i="1" dirty="0" smtClean="0"/>
              <a:t>s</a:t>
            </a:r>
            <a:r>
              <a:rPr lang="en-US" sz="2200" dirty="0" smtClean="0"/>
              <a:t> </a:t>
            </a:r>
            <a:r>
              <a:rPr lang="en-US" sz="2200" dirty="0" err="1" smtClean="0"/>
              <a:t>maka</a:t>
            </a:r>
            <a:r>
              <a:rPr lang="en-US" sz="2200" dirty="0" smtClean="0"/>
              <a:t> volume </a:t>
            </a:r>
            <a:r>
              <a:rPr lang="en-US" sz="2200" dirty="0" err="1" smtClean="0"/>
              <a:t>kubus</a:t>
            </a:r>
            <a:r>
              <a:rPr lang="en-US" sz="2200" dirty="0" smtClean="0"/>
              <a:t> </a:t>
            </a:r>
            <a:r>
              <a:rPr lang="en-US" sz="2200" dirty="0" err="1" smtClean="0"/>
              <a:t>dirumuskan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endParaRPr lang="en-US" sz="22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5470440"/>
            <a:ext cx="2500330" cy="81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571472" y="1214422"/>
            <a:ext cx="429181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Menentukan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Rumus</a:t>
            </a:r>
            <a:r>
              <a:rPr lang="en-US" sz="2200" b="1" dirty="0" smtClean="0">
                <a:solidFill>
                  <a:srgbClr val="00B0F0"/>
                </a:solidFill>
              </a:rPr>
              <a:t> Volume </a:t>
            </a:r>
            <a:r>
              <a:rPr lang="en-US" sz="2200" b="1" dirty="0" err="1" smtClean="0">
                <a:solidFill>
                  <a:srgbClr val="00B0F0"/>
                </a:solidFill>
              </a:rPr>
              <a:t>Kubus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1214422"/>
            <a:ext cx="707236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b="1" dirty="0" err="1" smtClean="0"/>
              <a:t>Contoh</a:t>
            </a:r>
            <a:endParaRPr lang="en-US" sz="2300" b="1" dirty="0" smtClean="0"/>
          </a:p>
          <a:p>
            <a:pPr>
              <a:lnSpc>
                <a:spcPct val="150000"/>
              </a:lnSpc>
            </a:pPr>
            <a:r>
              <a:rPr lang="en-US" sz="2300" dirty="0" err="1" smtClean="0"/>
              <a:t>Berapakah</a:t>
            </a:r>
            <a:r>
              <a:rPr lang="en-US" sz="2300" dirty="0" smtClean="0"/>
              <a:t> volume </a:t>
            </a:r>
            <a:r>
              <a:rPr lang="en-US" sz="2300" dirty="0" err="1" smtClean="0"/>
              <a:t>kubus</a:t>
            </a:r>
            <a:r>
              <a:rPr lang="en-US" sz="2300" dirty="0" smtClean="0"/>
              <a:t> </a:t>
            </a:r>
            <a:r>
              <a:rPr lang="en-US" sz="2300" dirty="0" err="1" smtClean="0"/>
              <a:t>pada</a:t>
            </a:r>
            <a:r>
              <a:rPr lang="en-US" sz="2300" dirty="0" smtClean="0"/>
              <a:t> </a:t>
            </a:r>
            <a:r>
              <a:rPr lang="en-US" sz="2300" dirty="0" err="1" smtClean="0"/>
              <a:t>gambar</a:t>
            </a:r>
            <a:r>
              <a:rPr lang="en-US" sz="2300" dirty="0" smtClean="0"/>
              <a:t> </a:t>
            </a:r>
            <a:r>
              <a:rPr lang="en-US" sz="2300" dirty="0" err="1" smtClean="0"/>
              <a:t>berikut</a:t>
            </a:r>
            <a:r>
              <a:rPr lang="en-US" sz="2300" dirty="0" smtClean="0"/>
              <a:t>?</a:t>
            </a:r>
          </a:p>
          <a:p>
            <a:pPr>
              <a:lnSpc>
                <a:spcPct val="150000"/>
              </a:lnSpc>
            </a:pPr>
            <a:endParaRPr lang="en-US" sz="2300" dirty="0" smtClean="0"/>
          </a:p>
          <a:p>
            <a:pPr>
              <a:lnSpc>
                <a:spcPct val="150000"/>
              </a:lnSpc>
            </a:pPr>
            <a:endParaRPr lang="en-US" sz="2300" dirty="0" smtClean="0"/>
          </a:p>
          <a:p>
            <a:pPr>
              <a:lnSpc>
                <a:spcPct val="150000"/>
              </a:lnSpc>
            </a:pPr>
            <a:endParaRPr lang="en-US" sz="2300" dirty="0" smtClean="0"/>
          </a:p>
          <a:p>
            <a:pPr>
              <a:lnSpc>
                <a:spcPct val="150000"/>
              </a:lnSpc>
            </a:pPr>
            <a:r>
              <a:rPr lang="en-US" sz="2300" b="1" dirty="0" err="1" smtClean="0"/>
              <a:t>Jawab</a:t>
            </a:r>
            <a:r>
              <a:rPr lang="en-US" sz="2300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2300" dirty="0" err="1" smtClean="0"/>
              <a:t>Panjang</a:t>
            </a:r>
            <a:r>
              <a:rPr lang="en-US" sz="2300" dirty="0" smtClean="0"/>
              <a:t> </a:t>
            </a:r>
            <a:r>
              <a:rPr lang="en-US" sz="2300" dirty="0" err="1" smtClean="0"/>
              <a:t>rusuk</a:t>
            </a:r>
            <a:r>
              <a:rPr lang="en-US" sz="2300" dirty="0" smtClean="0"/>
              <a:t> </a:t>
            </a:r>
            <a:r>
              <a:rPr lang="en-US" sz="2300" dirty="0" err="1" smtClean="0"/>
              <a:t>kubus</a:t>
            </a:r>
            <a:r>
              <a:rPr lang="en-US" sz="2300" dirty="0" smtClean="0"/>
              <a:t> </a:t>
            </a:r>
            <a:r>
              <a:rPr lang="en-US" sz="2300" i="1" dirty="0" smtClean="0"/>
              <a:t>s = </a:t>
            </a:r>
            <a:r>
              <a:rPr lang="en-US" sz="2300" dirty="0" smtClean="0"/>
              <a:t>7</a:t>
            </a:r>
            <a:r>
              <a:rPr lang="en-US" sz="2300" i="1" dirty="0" smtClean="0"/>
              <a:t> </a:t>
            </a:r>
            <a:r>
              <a:rPr lang="en-US" sz="2300" dirty="0" smtClean="0"/>
              <a:t>cm</a:t>
            </a:r>
          </a:p>
          <a:p>
            <a:pPr>
              <a:lnSpc>
                <a:spcPct val="150000"/>
              </a:lnSpc>
              <a:tabLst>
                <a:tab pos="1608138" algn="l"/>
              </a:tabLst>
            </a:pPr>
            <a:r>
              <a:rPr lang="en-US" sz="2300" dirty="0" err="1" smtClean="0"/>
              <a:t>Jadi</a:t>
            </a:r>
            <a:r>
              <a:rPr lang="en-US" sz="2300" dirty="0" smtClean="0"/>
              <a:t>, volume 	= </a:t>
            </a:r>
            <a:r>
              <a:rPr lang="en-US" sz="2300" i="1" dirty="0" smtClean="0"/>
              <a:t>s × s × s</a:t>
            </a:r>
          </a:p>
          <a:p>
            <a:pPr>
              <a:lnSpc>
                <a:spcPct val="150000"/>
              </a:lnSpc>
              <a:tabLst>
                <a:tab pos="1608138" algn="l"/>
              </a:tabLst>
            </a:pPr>
            <a:r>
              <a:rPr lang="en-US" sz="2300" dirty="0" smtClean="0"/>
              <a:t>	= 7 cm × 7 cm × 7 cm</a:t>
            </a:r>
          </a:p>
          <a:p>
            <a:pPr>
              <a:lnSpc>
                <a:spcPct val="150000"/>
              </a:lnSpc>
              <a:tabLst>
                <a:tab pos="1608138" algn="l"/>
              </a:tabLst>
            </a:pPr>
            <a:r>
              <a:rPr lang="en-US" sz="2300" dirty="0" smtClean="0"/>
              <a:t>	= 343 cm</a:t>
            </a:r>
            <a:r>
              <a:rPr lang="en-US" sz="2300" baseline="30000" dirty="0" smtClean="0"/>
              <a:t>3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357431"/>
            <a:ext cx="2224319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0034" y="1357298"/>
            <a:ext cx="222663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B.   Volume </a:t>
            </a:r>
            <a:r>
              <a:rPr lang="en-US" sz="2200" b="1" dirty="0" err="1" smtClean="0">
                <a:solidFill>
                  <a:srgbClr val="002060"/>
                </a:solidFill>
              </a:rPr>
              <a:t>Balok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7158" y="3488858"/>
            <a:ext cx="764386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  <a:tabLst>
                <a:tab pos="354013" algn="l"/>
              </a:tabLst>
            </a:pPr>
            <a:r>
              <a:rPr lang="en-US" sz="2200" dirty="0" err="1" smtClean="0"/>
              <a:t>Misal</a:t>
            </a:r>
            <a:r>
              <a:rPr lang="en-US" sz="2200" dirty="0" smtClean="0"/>
              <a:t> </a:t>
            </a:r>
            <a:r>
              <a:rPr lang="en-US" sz="2200" dirty="0" err="1" smtClean="0"/>
              <a:t>ukuran</a:t>
            </a:r>
            <a:r>
              <a:rPr lang="en-US" sz="2200" dirty="0" smtClean="0"/>
              <a:t> </a:t>
            </a:r>
            <a:r>
              <a:rPr lang="en-US" sz="2200" dirty="0" err="1" smtClean="0"/>
              <a:t>balok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panjang</a:t>
            </a:r>
            <a:r>
              <a:rPr lang="en-US" sz="2200" dirty="0" smtClean="0"/>
              <a:t> </a:t>
            </a:r>
            <a:r>
              <a:rPr lang="en-US" sz="2200" i="1" dirty="0" smtClean="0"/>
              <a:t>p, </a:t>
            </a:r>
            <a:r>
              <a:rPr lang="en-US" sz="2200" dirty="0" err="1" smtClean="0"/>
              <a:t>lebar</a:t>
            </a:r>
            <a:r>
              <a:rPr lang="en-US" sz="2200" i="1" dirty="0" smtClean="0"/>
              <a:t> l,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tinggi</a:t>
            </a:r>
            <a:r>
              <a:rPr lang="en-US" sz="2200" i="1" dirty="0" smtClean="0"/>
              <a:t> t.</a:t>
            </a:r>
          </a:p>
          <a:p>
            <a:pPr marL="354013" indent="-354013">
              <a:lnSpc>
                <a:spcPct val="150000"/>
              </a:lnSpc>
              <a:tabLst>
                <a:tab pos="354013" algn="l"/>
              </a:tabLst>
            </a:pPr>
            <a:r>
              <a:rPr lang="en-US" sz="2200" dirty="0" smtClean="0"/>
              <a:t>	Total </a:t>
            </a:r>
            <a:r>
              <a:rPr lang="en-US" sz="2200" dirty="0" err="1" smtClean="0"/>
              <a:t>rusuk</a:t>
            </a:r>
            <a:r>
              <a:rPr lang="en-US" sz="2200" dirty="0" smtClean="0"/>
              <a:t> </a:t>
            </a:r>
            <a:r>
              <a:rPr lang="en-US" sz="2200" dirty="0" err="1" smtClean="0"/>
              <a:t>ada</a:t>
            </a:r>
            <a:r>
              <a:rPr lang="en-US" sz="2200" dirty="0" smtClean="0"/>
              <a:t> 12. Dari 12 </a:t>
            </a:r>
            <a:r>
              <a:rPr lang="en-US" sz="2200" dirty="0" err="1" smtClean="0"/>
              <a:t>rusuk</a:t>
            </a:r>
            <a:r>
              <a:rPr lang="en-US" sz="2200" dirty="0" smtClean="0"/>
              <a:t>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 </a:t>
            </a:r>
            <a:r>
              <a:rPr lang="en-US" sz="2200" dirty="0" err="1" smtClean="0"/>
              <a:t>ada</a:t>
            </a:r>
            <a:r>
              <a:rPr lang="en-US" sz="2200" dirty="0" smtClean="0"/>
              <a:t> 3 </a:t>
            </a:r>
            <a:r>
              <a:rPr lang="en-US" sz="2200" dirty="0" err="1" smtClean="0"/>
              <a:t>kelompok</a:t>
            </a:r>
            <a:r>
              <a:rPr lang="en-US" sz="2200" dirty="0" smtClean="0"/>
              <a:t> </a:t>
            </a:r>
            <a:r>
              <a:rPr lang="en-US" sz="2200" dirty="0" err="1" smtClean="0"/>
              <a:t>rusuk</a:t>
            </a:r>
            <a:r>
              <a:rPr lang="en-US" sz="2200" dirty="0" smtClean="0"/>
              <a:t> yang </a:t>
            </a:r>
            <a:r>
              <a:rPr lang="en-US" sz="2200" dirty="0" err="1" smtClean="0"/>
              <a:t>panjangnya</a:t>
            </a:r>
            <a:r>
              <a:rPr lang="en-US" sz="2200" dirty="0" smtClean="0"/>
              <a:t> </a:t>
            </a:r>
            <a:r>
              <a:rPr lang="en-US" sz="2200" dirty="0" err="1" smtClean="0"/>
              <a:t>sama</a:t>
            </a:r>
            <a:r>
              <a:rPr lang="en-US" sz="2200" dirty="0" smtClean="0"/>
              <a:t>, </a:t>
            </a:r>
            <a:r>
              <a:rPr lang="en-US" sz="2200" dirty="0" err="1" smtClean="0"/>
              <a:t>masing-masing</a:t>
            </a:r>
            <a:r>
              <a:rPr lang="en-US" sz="2200" dirty="0" smtClean="0"/>
              <a:t> 4 </a:t>
            </a:r>
            <a:r>
              <a:rPr lang="en-US" sz="2200" dirty="0" err="1" smtClean="0"/>
              <a:t>rusuk</a:t>
            </a:r>
            <a:r>
              <a:rPr lang="en-US" sz="2200" dirty="0" smtClean="0"/>
              <a:t>.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dirty="0" err="1" smtClean="0"/>
              <a:t>karena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, total </a:t>
            </a:r>
            <a:r>
              <a:rPr lang="en-US" sz="2200" dirty="0" err="1" smtClean="0"/>
              <a:t>panjang</a:t>
            </a:r>
            <a:r>
              <a:rPr lang="en-US" sz="2200" dirty="0" smtClean="0"/>
              <a:t> </a:t>
            </a:r>
            <a:r>
              <a:rPr lang="en-US" sz="2200" dirty="0" err="1" smtClean="0"/>
              <a:t>rusuk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balok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endParaRPr lang="en-US" sz="2200" dirty="0" smtClean="0"/>
          </a:p>
          <a:p>
            <a:pPr marL="354013" indent="-354013">
              <a:lnSpc>
                <a:spcPct val="150000"/>
              </a:lnSpc>
              <a:tabLst>
                <a:tab pos="354013" algn="l"/>
              </a:tabLst>
            </a:pPr>
            <a:r>
              <a:rPr lang="fr-FR" sz="2200" dirty="0" smtClean="0"/>
              <a:t>	Total </a:t>
            </a:r>
            <a:r>
              <a:rPr lang="fr-FR" sz="2200" dirty="0" err="1" smtClean="0"/>
              <a:t>panjang</a:t>
            </a:r>
            <a:r>
              <a:rPr lang="fr-FR" sz="2200" dirty="0" smtClean="0"/>
              <a:t> </a:t>
            </a:r>
            <a:r>
              <a:rPr lang="fr-FR" sz="2200" dirty="0" err="1" smtClean="0"/>
              <a:t>rusuk</a:t>
            </a:r>
            <a:r>
              <a:rPr lang="fr-FR" sz="2200" dirty="0" smtClean="0"/>
              <a:t> = 4</a:t>
            </a:r>
            <a:r>
              <a:rPr lang="fr-FR" sz="2200" i="1" dirty="0" smtClean="0"/>
              <a:t>p + </a:t>
            </a:r>
            <a:r>
              <a:rPr lang="fr-FR" sz="2200" dirty="0" smtClean="0"/>
              <a:t>4</a:t>
            </a:r>
            <a:r>
              <a:rPr lang="fr-FR" sz="2200" i="1" dirty="0" smtClean="0"/>
              <a:t>l + </a:t>
            </a:r>
            <a:r>
              <a:rPr lang="fr-FR" sz="2200" dirty="0" smtClean="0"/>
              <a:t>4</a:t>
            </a:r>
            <a:r>
              <a:rPr lang="fr-FR" sz="2200" i="1" dirty="0" smtClean="0"/>
              <a:t>t </a:t>
            </a:r>
            <a:r>
              <a:rPr lang="en-US" sz="2200" dirty="0" smtClean="0"/>
              <a:t>= 4(</a:t>
            </a:r>
            <a:r>
              <a:rPr lang="en-US" sz="2200" i="1" dirty="0" smtClean="0"/>
              <a:t>p + l + t)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  <a:tabLst>
                <a:tab pos="354013" algn="l"/>
              </a:tabLst>
            </a:pPr>
            <a:r>
              <a:rPr lang="en-US" sz="2200" dirty="0" smtClean="0"/>
              <a:t>Volume </a:t>
            </a:r>
            <a:r>
              <a:rPr lang="en-US" sz="2200" dirty="0" err="1" smtClean="0"/>
              <a:t>balok</a:t>
            </a:r>
            <a:r>
              <a:rPr lang="en-US" sz="2200" dirty="0" smtClean="0"/>
              <a:t> (</a:t>
            </a:r>
            <a:r>
              <a:rPr lang="en-US" sz="2200" i="1" dirty="0" smtClean="0"/>
              <a:t>V</a:t>
            </a:r>
            <a:r>
              <a:rPr lang="en-US" sz="2200" dirty="0" smtClean="0"/>
              <a:t>) </a:t>
            </a:r>
            <a:r>
              <a:rPr lang="en-US" sz="2200" dirty="0" err="1" smtClean="0"/>
              <a:t>dirumuskan</a:t>
            </a:r>
            <a:r>
              <a:rPr lang="en-US" sz="2200" dirty="0" smtClean="0"/>
              <a:t> </a:t>
            </a:r>
            <a:r>
              <a:rPr lang="en-US" sz="2200" i="1" dirty="0" smtClean="0"/>
              <a:t>V = p × l × t.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000240"/>
            <a:ext cx="2575909" cy="1595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1142984"/>
            <a:ext cx="750099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/>
              <a:t>Contoh</a:t>
            </a:r>
            <a:endParaRPr lang="en-US" sz="2200" b="1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Sebuah</a:t>
            </a:r>
            <a:r>
              <a:rPr lang="en-US" sz="2200" dirty="0" smtClean="0"/>
              <a:t> </a:t>
            </a:r>
            <a:r>
              <a:rPr lang="en-US" sz="2200" dirty="0" err="1" smtClean="0"/>
              <a:t>balok</a:t>
            </a:r>
            <a:r>
              <a:rPr lang="en-US" sz="2200" dirty="0" smtClean="0"/>
              <a:t> </a:t>
            </a:r>
            <a:r>
              <a:rPr lang="en-US" sz="2200" dirty="0" err="1" smtClean="0"/>
              <a:t>memiliki</a:t>
            </a:r>
            <a:r>
              <a:rPr lang="en-US" sz="2200" dirty="0" smtClean="0"/>
              <a:t> volume 336 cm</a:t>
            </a:r>
            <a:r>
              <a:rPr lang="en-US" sz="2200" baseline="30000" dirty="0" smtClean="0"/>
              <a:t>3</a:t>
            </a:r>
            <a:r>
              <a:rPr lang="en-US" sz="2200" dirty="0" smtClean="0"/>
              <a:t>. </a:t>
            </a: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dirty="0" err="1" smtClean="0"/>
              <a:t>panjang</a:t>
            </a:r>
            <a:r>
              <a:rPr lang="en-US" sz="2200" dirty="0" smtClean="0"/>
              <a:t> </a:t>
            </a:r>
            <a:r>
              <a:rPr lang="en-US" sz="2200" dirty="0" err="1" smtClean="0"/>
              <a:t>balok</a:t>
            </a:r>
            <a:r>
              <a:rPr lang="en-US" sz="2200" dirty="0" smtClean="0"/>
              <a:t> 8 cm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lebarnya</a:t>
            </a:r>
            <a:r>
              <a:rPr lang="en-US" sz="2200" dirty="0" smtClean="0"/>
              <a:t> 7 cm, </a:t>
            </a:r>
            <a:r>
              <a:rPr lang="en-US" sz="2200" dirty="0" err="1" smtClean="0"/>
              <a:t>tentukan</a:t>
            </a:r>
            <a:r>
              <a:rPr lang="en-US" sz="2200" dirty="0" smtClean="0"/>
              <a:t> </a:t>
            </a:r>
            <a:r>
              <a:rPr lang="en-US" sz="2200" dirty="0" err="1" smtClean="0"/>
              <a:t>tinggi</a:t>
            </a:r>
            <a:r>
              <a:rPr lang="en-US" sz="2200" dirty="0" smtClean="0"/>
              <a:t> </a:t>
            </a:r>
            <a:r>
              <a:rPr lang="en-US" sz="2200" dirty="0" err="1" smtClean="0"/>
              <a:t>balok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b="1" dirty="0" err="1" smtClean="0"/>
              <a:t>Jawab</a:t>
            </a:r>
            <a:r>
              <a:rPr lang="en-US" sz="2200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nl-NL" sz="2200" dirty="0" smtClean="0"/>
              <a:t>Diketahui </a:t>
            </a:r>
            <a:r>
              <a:rPr lang="nl-NL" sz="2200" i="1" dirty="0" smtClean="0"/>
              <a:t>p =</a:t>
            </a:r>
            <a:r>
              <a:rPr lang="nl-NL" sz="2200" dirty="0" smtClean="0"/>
              <a:t> 8 cm dan </a:t>
            </a:r>
            <a:r>
              <a:rPr lang="nl-NL" sz="2200" i="1" dirty="0" smtClean="0"/>
              <a:t>l = </a:t>
            </a:r>
            <a:r>
              <a:rPr lang="nl-NL" sz="2200" dirty="0" smtClean="0"/>
              <a:t>7 cm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Jadi</a:t>
            </a:r>
            <a:r>
              <a:rPr lang="en-US" sz="2200" dirty="0" smtClean="0"/>
              <a:t>, </a:t>
            </a:r>
            <a:r>
              <a:rPr lang="en-US" sz="2200" i="1" dirty="0" smtClean="0"/>
              <a:t>V = p × l × t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336 = 8 × 7 × </a:t>
            </a:r>
            <a:r>
              <a:rPr lang="en-US" sz="2200" i="1" dirty="0" smtClean="0"/>
              <a:t>t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336 = 56 </a:t>
            </a:r>
            <a:r>
              <a:rPr lang="en-US" sz="2200" i="1" dirty="0" smtClean="0"/>
              <a:t>t</a:t>
            </a:r>
          </a:p>
          <a:p>
            <a:pPr>
              <a:lnSpc>
                <a:spcPct val="150000"/>
              </a:lnSpc>
            </a:pPr>
            <a:r>
              <a:rPr lang="en-US" sz="2200" i="1" dirty="0" smtClean="0"/>
              <a:t>t = </a:t>
            </a:r>
          </a:p>
          <a:p>
            <a:pPr>
              <a:lnSpc>
                <a:spcPct val="150000"/>
              </a:lnSpc>
            </a:pPr>
            <a:r>
              <a:rPr lang="en-US" sz="2200" i="1" dirty="0" smtClean="0"/>
              <a:t>t</a:t>
            </a:r>
            <a:r>
              <a:rPr lang="en-US" sz="2200" dirty="0" smtClean="0"/>
              <a:t> = 6 cm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0604" y="5244446"/>
            <a:ext cx="473182" cy="54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8596" y="1428737"/>
            <a:ext cx="75724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200" b="1" dirty="0" smtClean="0">
                <a:solidFill>
                  <a:srgbClr val="002060"/>
                </a:solidFill>
              </a:rPr>
              <a:t>C.  Hubungan antara Pangkat Tiga dan Akar Pangkat Tiga</a:t>
            </a:r>
          </a:p>
        </p:txBody>
      </p:sp>
      <p:sp>
        <p:nvSpPr>
          <p:cNvPr id="8" name="Rectangle 7"/>
          <p:cNvSpPr/>
          <p:nvPr/>
        </p:nvSpPr>
        <p:spPr>
          <a:xfrm>
            <a:off x="571472" y="1857364"/>
            <a:ext cx="6286528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  <a:tabLst>
                <a:tab pos="354013" algn="l"/>
              </a:tabLst>
            </a:pPr>
            <a:r>
              <a:rPr lang="en-US" sz="2200" dirty="0" err="1" smtClean="0"/>
              <a:t>Perhatikan</a:t>
            </a:r>
            <a:r>
              <a:rPr lang="en-US" sz="2200" dirty="0" smtClean="0"/>
              <a:t> </a:t>
            </a:r>
            <a:r>
              <a:rPr lang="en-US" sz="2200" dirty="0" err="1" smtClean="0"/>
              <a:t>contoh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  <a:p>
            <a:pPr marL="354013" indent="-354013">
              <a:lnSpc>
                <a:spcPct val="150000"/>
              </a:lnSpc>
              <a:tabLst>
                <a:tab pos="354013" algn="l"/>
              </a:tabLst>
            </a:pPr>
            <a:r>
              <a:rPr lang="en-US" sz="2200" dirty="0" smtClean="0"/>
              <a:t>	4</a:t>
            </a:r>
            <a:r>
              <a:rPr lang="en-US" sz="2200" baseline="30000" dirty="0" smtClean="0"/>
              <a:t>3</a:t>
            </a:r>
            <a:r>
              <a:rPr lang="en-US" sz="2200" dirty="0" smtClean="0"/>
              <a:t> = 4 × 4 × 4 = 64</a:t>
            </a:r>
          </a:p>
          <a:p>
            <a:pPr marL="354013" indent="-354013">
              <a:lnSpc>
                <a:spcPct val="150000"/>
              </a:lnSpc>
              <a:tabLst>
                <a:tab pos="354013" algn="l"/>
              </a:tabLst>
            </a:pPr>
            <a:r>
              <a:rPr lang="en-US" sz="2200" dirty="0" smtClean="0"/>
              <a:t>	</a:t>
            </a:r>
            <a:r>
              <a:rPr lang="en-US" sz="2200" dirty="0" err="1" smtClean="0"/>
              <a:t>Jadi</a:t>
            </a:r>
            <a:r>
              <a:rPr lang="en-US" sz="2200" dirty="0" smtClean="0"/>
              <a:t>, 64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bilangan</a:t>
            </a:r>
            <a:r>
              <a:rPr lang="en-US" sz="2200" dirty="0" smtClean="0"/>
              <a:t> </a:t>
            </a:r>
            <a:r>
              <a:rPr lang="en-US" sz="2200" dirty="0" err="1" smtClean="0"/>
              <a:t>kubik</a:t>
            </a:r>
            <a:r>
              <a:rPr lang="en-US" sz="2200" dirty="0" smtClean="0"/>
              <a:t>.</a:t>
            </a:r>
          </a:p>
          <a:p>
            <a:pPr marL="354013" indent="-354013">
              <a:lnSpc>
                <a:spcPct val="150000"/>
              </a:lnSpc>
              <a:tabLst>
                <a:tab pos="354013" algn="l"/>
              </a:tabLst>
            </a:pPr>
            <a:r>
              <a:rPr lang="en-US" sz="2200" dirty="0" smtClean="0"/>
              <a:t>• 	</a:t>
            </a:r>
            <a:r>
              <a:rPr lang="en-US" sz="2200" dirty="0" err="1" smtClean="0"/>
              <a:t>Bilangan</a:t>
            </a:r>
            <a:r>
              <a:rPr lang="en-US" sz="2200" dirty="0" smtClean="0"/>
              <a:t> 125 </a:t>
            </a:r>
            <a:r>
              <a:rPr lang="en-US" sz="2200" dirty="0" err="1" smtClean="0"/>
              <a:t>termasuk</a:t>
            </a:r>
            <a:r>
              <a:rPr lang="en-US" sz="2200" dirty="0" smtClean="0"/>
              <a:t> </a:t>
            </a:r>
            <a:r>
              <a:rPr lang="en-US" sz="2200" dirty="0" err="1" smtClean="0"/>
              <a:t>bilangan</a:t>
            </a:r>
            <a:r>
              <a:rPr lang="en-US" sz="2200" dirty="0" smtClean="0"/>
              <a:t> </a:t>
            </a:r>
            <a:r>
              <a:rPr lang="en-US" sz="2200" dirty="0" err="1" smtClean="0"/>
              <a:t>kubik</a:t>
            </a:r>
            <a:r>
              <a:rPr lang="en-US" sz="2200" dirty="0" smtClean="0"/>
              <a:t> </a:t>
            </a:r>
            <a:r>
              <a:rPr lang="en-US" sz="2200" dirty="0" err="1" smtClean="0"/>
              <a:t>karena</a:t>
            </a:r>
            <a:r>
              <a:rPr lang="en-US" sz="2200" dirty="0" smtClean="0"/>
              <a:t> </a:t>
            </a:r>
          </a:p>
          <a:p>
            <a:pPr marL="354013" indent="-354013">
              <a:lnSpc>
                <a:spcPct val="150000"/>
              </a:lnSpc>
              <a:tabLst>
                <a:tab pos="354013" algn="l"/>
              </a:tabLst>
            </a:pPr>
            <a:r>
              <a:rPr lang="en-US" sz="2200" dirty="0" smtClean="0"/>
              <a:t>	125 = 5 × 5 × 5 = 5</a:t>
            </a:r>
            <a:r>
              <a:rPr lang="en-US" sz="2200" baseline="30000" dirty="0" smtClean="0"/>
              <a:t>3</a:t>
            </a:r>
            <a:r>
              <a:rPr lang="en-US" sz="2200" dirty="0" smtClean="0"/>
              <a:t>.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  <a:tabLst>
                <a:tab pos="354013" algn="l"/>
              </a:tabLst>
            </a:pPr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akar</a:t>
            </a:r>
            <a:r>
              <a:rPr lang="en-US" sz="2400" dirty="0" smtClean="0"/>
              <a:t> </a:t>
            </a:r>
            <a:r>
              <a:rPr lang="en-US" sz="2400" dirty="0" err="1" smtClean="0"/>
              <a:t>pangkat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pangkat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.</a:t>
            </a:r>
            <a:endParaRPr lang="en-US" sz="22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5572140"/>
            <a:ext cx="29527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522" y="1214422"/>
            <a:ext cx="383117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Menentukan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Akar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Pangkat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Tiga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472" y="1682690"/>
            <a:ext cx="750099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/>
              <a:t>Contoh</a:t>
            </a:r>
            <a:endParaRPr lang="en-US" sz="2200" b="1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Berapakah</a:t>
            </a:r>
            <a:r>
              <a:rPr lang="en-US" sz="2200" dirty="0" smtClean="0"/>
              <a:t> </a:t>
            </a:r>
            <a:r>
              <a:rPr lang="en-US" sz="2200" dirty="0" err="1" smtClean="0"/>
              <a:t>nilai</a:t>
            </a:r>
            <a:r>
              <a:rPr lang="en-US" sz="22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2200" b="1" dirty="0" err="1" smtClean="0"/>
              <a:t>Jawab</a:t>
            </a:r>
            <a:r>
              <a:rPr lang="en-US" sz="2200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sv-SE" sz="2200" dirty="0" smtClean="0"/>
              <a:t>Faktorisasi prima 343 dapat ditentukan dengan pohon faktor.</a:t>
            </a:r>
          </a:p>
          <a:p>
            <a:pPr>
              <a:lnSpc>
                <a:spcPct val="150000"/>
              </a:lnSpc>
            </a:pPr>
            <a:r>
              <a:rPr lang="it-IT" sz="2200" dirty="0" smtClean="0"/>
              <a:t>Faktorisasi prima dari 343 = 7</a:t>
            </a:r>
            <a:r>
              <a:rPr lang="it-IT" sz="2200" baseline="30000" dirty="0" smtClean="0"/>
              <a:t>3</a:t>
            </a:r>
            <a:r>
              <a:rPr lang="it-IT" sz="2200" dirty="0" smtClean="0"/>
              <a:t>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97062" y="2296136"/>
            <a:ext cx="857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4968838"/>
            <a:ext cx="2143140" cy="108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1" y="4325897"/>
            <a:ext cx="1582240" cy="1665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714612" y="4254458"/>
            <a:ext cx="407196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200" dirty="0" smtClean="0"/>
              <a:t>Faktorisasi prima dari 343 = 7</a:t>
            </a:r>
            <a:r>
              <a:rPr lang="it-IT" sz="2200" baseline="30000" dirty="0" smtClean="0"/>
              <a:t>3</a:t>
            </a:r>
            <a:r>
              <a:rPr lang="it-IT" sz="2200" dirty="0" smtClean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405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Dean Ganteng</cp:lastModifiedBy>
  <cp:revision>73</cp:revision>
  <dcterms:created xsi:type="dcterms:W3CDTF">2008-12-31T17:37:56Z</dcterms:created>
  <dcterms:modified xsi:type="dcterms:W3CDTF">2020-07-21T14:13:49Z</dcterms:modified>
</cp:coreProperties>
</file>