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38"/>
  </p:notesMasterIdLst>
  <p:sldIdLst>
    <p:sldId id="298" r:id="rId2"/>
    <p:sldId id="299" r:id="rId3"/>
    <p:sldId id="261" r:id="rId4"/>
    <p:sldId id="304" r:id="rId5"/>
    <p:sldId id="305" r:id="rId6"/>
    <p:sldId id="306" r:id="rId7"/>
    <p:sldId id="307" r:id="rId8"/>
    <p:sldId id="308" r:id="rId9"/>
    <p:sldId id="309" r:id="rId10"/>
    <p:sldId id="310" r:id="rId11"/>
    <p:sldId id="312" r:id="rId12"/>
    <p:sldId id="313" r:id="rId13"/>
    <p:sldId id="314" r:id="rId14"/>
    <p:sldId id="315" r:id="rId15"/>
    <p:sldId id="316" r:id="rId16"/>
    <p:sldId id="317" r:id="rId17"/>
    <p:sldId id="318" r:id="rId18"/>
    <p:sldId id="319" r:id="rId19"/>
    <p:sldId id="320" r:id="rId20"/>
    <p:sldId id="322" r:id="rId21"/>
    <p:sldId id="323" r:id="rId22"/>
    <p:sldId id="321" r:id="rId23"/>
    <p:sldId id="324" r:id="rId24"/>
    <p:sldId id="325" r:id="rId25"/>
    <p:sldId id="326" r:id="rId26"/>
    <p:sldId id="327" r:id="rId27"/>
    <p:sldId id="328" r:id="rId28"/>
    <p:sldId id="329" r:id="rId29"/>
    <p:sldId id="330" r:id="rId30"/>
    <p:sldId id="331" r:id="rId31"/>
    <p:sldId id="332" r:id="rId32"/>
    <p:sldId id="333" r:id="rId33"/>
    <p:sldId id="334" r:id="rId34"/>
    <p:sldId id="335" r:id="rId35"/>
    <p:sldId id="336" r:id="rId36"/>
    <p:sldId id="337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000"/>
    <a:srgbClr val="FFD85B"/>
    <a:srgbClr val="B8E08C"/>
    <a:srgbClr val="A9DA74"/>
    <a:srgbClr val="FF6600"/>
    <a:srgbClr val="FFCC00"/>
    <a:srgbClr val="FFE311"/>
    <a:srgbClr val="000000"/>
    <a:srgbClr val="FFC819"/>
    <a:srgbClr val="92D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903" autoAdjust="0"/>
    <p:restoredTop sz="97869" autoAdjust="0"/>
  </p:normalViewPr>
  <p:slideViewPr>
    <p:cSldViewPr snapToGrid="0">
      <p:cViewPr varScale="1">
        <p:scale>
          <a:sx n="68" d="100"/>
          <a:sy n="68" d="100"/>
        </p:scale>
        <p:origin x="-318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8BCCF1-302F-4656-95E7-6FBD83B436FE}" type="datetimeFigureOut">
              <a:rPr lang="en-US" smtClean="0"/>
              <a:pPr/>
              <a:t>11/24/2022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9C2863-A690-4E69-854D-E49BB6E597D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2464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Teks</a:t>
            </a:r>
            <a:r>
              <a:rPr lang="en-US" dirty="0" smtClean="0"/>
              <a:t> </a:t>
            </a:r>
            <a:r>
              <a:rPr lang="en-US" dirty="0" err="1" smtClean="0"/>
              <a:t>warna</a:t>
            </a:r>
            <a:r>
              <a:rPr lang="en-US" dirty="0" smtClean="0"/>
              <a:t> “BUDAYA DAN BAHASA BANJAR” </a:t>
            </a:r>
            <a:r>
              <a:rPr lang="en-US" dirty="0" err="1" smtClean="0"/>
              <a:t>diubah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sesuai</a:t>
            </a:r>
            <a:r>
              <a:rPr lang="en-US" baseline="0" dirty="0" smtClean="0"/>
              <a:t> cover </a:t>
            </a:r>
            <a:r>
              <a:rPr lang="en-US" baseline="0" dirty="0" err="1" smtClean="0"/>
              <a:t>dan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tingkat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kelas</a:t>
            </a:r>
            <a:endParaRPr lang="en-US" smtClean="0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EA237-A359-4CC0-951A-F3A14D13DA2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51389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014186-5318-49A2-81A8-4033348A34C6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71761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014186-5318-49A2-81A8-4033348A34C6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71761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014186-5318-49A2-81A8-4033348A34C6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71761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014186-5318-49A2-81A8-4033348A34C6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71761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014186-5318-49A2-81A8-4033348A34C6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71761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014186-5318-49A2-81A8-4033348A34C6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71761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014186-5318-49A2-81A8-4033348A34C6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71761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014186-5318-49A2-81A8-4033348A34C6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71761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014186-5318-49A2-81A8-4033348A34C6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71761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014186-5318-49A2-81A8-4033348A34C6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7176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Jika</a:t>
            </a:r>
            <a:r>
              <a:rPr lang="en-US" dirty="0" smtClean="0"/>
              <a:t> </a:t>
            </a:r>
            <a:r>
              <a:rPr lang="en-US" dirty="0" err="1" smtClean="0"/>
              <a:t>terdapat</a:t>
            </a:r>
            <a:r>
              <a:rPr lang="en-US" dirty="0" smtClean="0"/>
              <a:t> </a:t>
            </a:r>
            <a:r>
              <a:rPr lang="en-US" dirty="0" err="1" smtClean="0"/>
              <a:t>gambar</a:t>
            </a:r>
            <a:r>
              <a:rPr lang="en-US" dirty="0" smtClean="0"/>
              <a:t> </a:t>
            </a:r>
            <a:r>
              <a:rPr lang="en-US" dirty="0" err="1" smtClean="0"/>
              <a:t>cantumkan</a:t>
            </a:r>
            <a:r>
              <a:rPr lang="en-US" dirty="0" smtClean="0"/>
              <a:t> </a:t>
            </a:r>
            <a:r>
              <a:rPr lang="en-US" dirty="0" err="1" smtClean="0"/>
              <a:t>sumber</a:t>
            </a:r>
            <a:r>
              <a:rPr lang="en-US" dirty="0" smtClean="0"/>
              <a:t> </a:t>
            </a:r>
            <a:r>
              <a:rPr lang="en-US" dirty="0" err="1" smtClean="0"/>
              <a:t>gambar</a:t>
            </a:r>
            <a:r>
              <a:rPr lang="en-US" dirty="0" smtClean="0"/>
              <a:t> </a:t>
            </a:r>
            <a:r>
              <a:rPr lang="en-US" dirty="0" err="1" smtClean="0"/>
              <a:t>dgn</a:t>
            </a:r>
            <a:r>
              <a:rPr lang="en-US" dirty="0" smtClean="0"/>
              <a:t> </a:t>
            </a:r>
            <a:r>
              <a:rPr lang="en-US" dirty="0" err="1" smtClean="0"/>
              <a:t>ukuran</a:t>
            </a:r>
            <a:r>
              <a:rPr lang="en-US" dirty="0" smtClean="0"/>
              <a:t> font 10pt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EA237-A359-4CC0-951A-F3A14D13DA2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693944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014186-5318-49A2-81A8-4033348A34C6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71761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014186-5318-49A2-81A8-4033348A34C6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71761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014186-5318-49A2-81A8-4033348A34C6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71761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014186-5318-49A2-81A8-4033348A34C6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71761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014186-5318-49A2-81A8-4033348A34C6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71761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014186-5318-49A2-81A8-4033348A34C6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71761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014186-5318-49A2-81A8-4033348A34C6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71761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014186-5318-49A2-81A8-4033348A34C6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71761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014186-5318-49A2-81A8-4033348A34C6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71761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014186-5318-49A2-81A8-4033348A34C6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7176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014186-5318-49A2-81A8-4033348A34C6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71761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014186-5318-49A2-81A8-4033348A34C6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71761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014186-5318-49A2-81A8-4033348A34C6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71761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014186-5318-49A2-81A8-4033348A34C6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71761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014186-5318-49A2-81A8-4033348A34C6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71761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014186-5318-49A2-81A8-4033348A34C6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71761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014186-5318-49A2-81A8-4033348A34C6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71761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014186-5318-49A2-81A8-4033348A34C6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7176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014186-5318-49A2-81A8-4033348A34C6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7176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014186-5318-49A2-81A8-4033348A34C6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7176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014186-5318-49A2-81A8-4033348A34C6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7176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014186-5318-49A2-81A8-4033348A34C6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7176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014186-5318-49A2-81A8-4033348A34C6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7176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014186-5318-49A2-81A8-4033348A34C6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7176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960420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6"/>
            <a:ext cx="2743200" cy="365125"/>
          </a:xfrm>
          <a:prstGeom prst="rect">
            <a:avLst/>
          </a:prstGeom>
        </p:spPr>
        <p:txBody>
          <a:bodyPr/>
          <a:lstStyle/>
          <a:p>
            <a:fld id="{1098AB81-6EEE-44B4-9BD4-5C2410C80411}" type="datetimeFigureOut">
              <a:rPr lang="en-US" smtClean="0"/>
              <a:pPr/>
              <a:t>11/24/2022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6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6"/>
            <a:ext cx="2743200" cy="365125"/>
          </a:xfrm>
          <a:prstGeom prst="rect">
            <a:avLst/>
          </a:prstGeom>
        </p:spPr>
        <p:txBody>
          <a:bodyPr/>
          <a:lstStyle/>
          <a:p>
            <a:fld id="{CE446B57-EB3C-4CC6-809F-E0CA2D0195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5407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78177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007327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Media Pembelajaran\KURIKULUM MERDEKA\Template Buku Regular SD Kur. Merdeka\Template Buku Regular SD\banner matematika.png"/>
          <p:cNvPicPr>
            <a:picLocks noChangeAspect="1" noChangeArrowheads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51033"/>
            <a:ext cx="12192000" cy="706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27121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5" r:id="rId2"/>
    <p:sldLayoutId id="2147483679" r:id="rId3"/>
    <p:sldLayoutId id="2147483680" r:id="rId4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Relationship Id="rId9" Type="http://schemas.openxmlformats.org/officeDocument/2006/relationships/image" Target="../media/image4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10" Type="http://schemas.openxmlformats.org/officeDocument/2006/relationships/image" Target="../media/image56.png"/><Relationship Id="rId4" Type="http://schemas.openxmlformats.org/officeDocument/2006/relationships/image" Target="../media/image50.png"/><Relationship Id="rId9" Type="http://schemas.openxmlformats.org/officeDocument/2006/relationships/image" Target="../media/image5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12" Type="http://schemas.openxmlformats.org/officeDocument/2006/relationships/image" Target="../media/image6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11" Type="http://schemas.openxmlformats.org/officeDocument/2006/relationships/image" Target="../media/image65.png"/><Relationship Id="rId5" Type="http://schemas.openxmlformats.org/officeDocument/2006/relationships/image" Target="../media/image59.png"/><Relationship Id="rId10" Type="http://schemas.openxmlformats.org/officeDocument/2006/relationships/image" Target="../media/image64.png"/><Relationship Id="rId4" Type="http://schemas.openxmlformats.org/officeDocument/2006/relationships/image" Target="../media/image58.png"/><Relationship Id="rId9" Type="http://schemas.openxmlformats.org/officeDocument/2006/relationships/image" Target="../media/image6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Relationship Id="rId9" Type="http://schemas.openxmlformats.org/officeDocument/2006/relationships/image" Target="../media/image7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13" Type="http://schemas.openxmlformats.org/officeDocument/2006/relationships/image" Target="../media/image83.png"/><Relationship Id="rId3" Type="http://schemas.openxmlformats.org/officeDocument/2006/relationships/image" Target="../media/image74.png"/><Relationship Id="rId7" Type="http://schemas.openxmlformats.org/officeDocument/2006/relationships/image" Target="../media/image77.png"/><Relationship Id="rId12" Type="http://schemas.openxmlformats.org/officeDocument/2006/relationships/image" Target="../media/image8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png"/><Relationship Id="rId11" Type="http://schemas.openxmlformats.org/officeDocument/2006/relationships/image" Target="../media/image81.png"/><Relationship Id="rId5" Type="http://schemas.openxmlformats.org/officeDocument/2006/relationships/image" Target="../media/image76.png"/><Relationship Id="rId10" Type="http://schemas.openxmlformats.org/officeDocument/2006/relationships/image" Target="../media/image80.png"/><Relationship Id="rId4" Type="http://schemas.openxmlformats.org/officeDocument/2006/relationships/image" Target="../media/image11.png"/><Relationship Id="rId9" Type="http://schemas.openxmlformats.org/officeDocument/2006/relationships/image" Target="../media/image79.png"/><Relationship Id="rId14" Type="http://schemas.openxmlformats.org/officeDocument/2006/relationships/image" Target="../media/image8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10.png"/><Relationship Id="rId4" Type="http://schemas.openxmlformats.org/officeDocument/2006/relationships/image" Target="../media/image80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820.png"/><Relationship Id="rId7" Type="http://schemas.openxmlformats.org/officeDocument/2006/relationships/image" Target="../media/image86.png"/><Relationship Id="rId12" Type="http://schemas.openxmlformats.org/officeDocument/2006/relationships/image" Target="../media/image9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png"/><Relationship Id="rId11" Type="http://schemas.openxmlformats.org/officeDocument/2006/relationships/image" Target="../media/image90.png"/><Relationship Id="rId5" Type="http://schemas.openxmlformats.org/officeDocument/2006/relationships/image" Target="../media/image840.png"/><Relationship Id="rId10" Type="http://schemas.openxmlformats.org/officeDocument/2006/relationships/image" Target="../media/image89.png"/><Relationship Id="rId4" Type="http://schemas.openxmlformats.org/officeDocument/2006/relationships/image" Target="../media/image830.png"/><Relationship Id="rId9" Type="http://schemas.openxmlformats.org/officeDocument/2006/relationships/image" Target="../media/image8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3" Type="http://schemas.openxmlformats.org/officeDocument/2006/relationships/image" Target="../media/image92.png"/><Relationship Id="rId7" Type="http://schemas.openxmlformats.org/officeDocument/2006/relationships/image" Target="../media/image9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4" Type="http://schemas.openxmlformats.org/officeDocument/2006/relationships/image" Target="../media/image93.png"/><Relationship Id="rId9" Type="http://schemas.openxmlformats.org/officeDocument/2006/relationships/image" Target="../media/image9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3" Type="http://schemas.openxmlformats.org/officeDocument/2006/relationships/image" Target="../media/image99.png"/><Relationship Id="rId7" Type="http://schemas.openxmlformats.org/officeDocument/2006/relationships/image" Target="../media/image10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2.png"/><Relationship Id="rId11" Type="http://schemas.openxmlformats.org/officeDocument/2006/relationships/image" Target="../media/image107.png"/><Relationship Id="rId5" Type="http://schemas.openxmlformats.org/officeDocument/2006/relationships/image" Target="../media/image101.png"/><Relationship Id="rId10" Type="http://schemas.openxmlformats.org/officeDocument/2006/relationships/image" Target="../media/image106.png"/><Relationship Id="rId4" Type="http://schemas.openxmlformats.org/officeDocument/2006/relationships/image" Target="../media/image100.png"/><Relationship Id="rId9" Type="http://schemas.openxmlformats.org/officeDocument/2006/relationships/image" Target="../media/image10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png"/><Relationship Id="rId3" Type="http://schemas.openxmlformats.org/officeDocument/2006/relationships/image" Target="../media/image108.png"/><Relationship Id="rId7" Type="http://schemas.openxmlformats.org/officeDocument/2006/relationships/image" Target="../media/image11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1.png"/><Relationship Id="rId5" Type="http://schemas.openxmlformats.org/officeDocument/2006/relationships/image" Target="../media/image110.png"/><Relationship Id="rId4" Type="http://schemas.openxmlformats.org/officeDocument/2006/relationships/image" Target="../media/image109.png"/><Relationship Id="rId9" Type="http://schemas.openxmlformats.org/officeDocument/2006/relationships/image" Target="../media/image11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png"/><Relationship Id="rId3" Type="http://schemas.openxmlformats.org/officeDocument/2006/relationships/image" Target="../media/image115.png"/><Relationship Id="rId7" Type="http://schemas.openxmlformats.org/officeDocument/2006/relationships/image" Target="../media/image119.png"/><Relationship Id="rId12" Type="http://schemas.openxmlformats.org/officeDocument/2006/relationships/image" Target="../media/image12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8.png"/><Relationship Id="rId11" Type="http://schemas.openxmlformats.org/officeDocument/2006/relationships/image" Target="../media/image123.png"/><Relationship Id="rId5" Type="http://schemas.openxmlformats.org/officeDocument/2006/relationships/image" Target="../media/image117.png"/><Relationship Id="rId10" Type="http://schemas.openxmlformats.org/officeDocument/2006/relationships/image" Target="../media/image122.png"/><Relationship Id="rId4" Type="http://schemas.openxmlformats.org/officeDocument/2006/relationships/image" Target="../media/image116.png"/><Relationship Id="rId9" Type="http://schemas.openxmlformats.org/officeDocument/2006/relationships/image" Target="../media/image12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9.png"/><Relationship Id="rId13" Type="http://schemas.openxmlformats.org/officeDocument/2006/relationships/image" Target="../media/image134.png"/><Relationship Id="rId3" Type="http://schemas.openxmlformats.org/officeDocument/2006/relationships/image" Target="../media/image1240.png"/><Relationship Id="rId7" Type="http://schemas.openxmlformats.org/officeDocument/2006/relationships/image" Target="../media/image128.png"/><Relationship Id="rId12" Type="http://schemas.openxmlformats.org/officeDocument/2006/relationships/image" Target="../media/image133.png"/><Relationship Id="rId17" Type="http://schemas.openxmlformats.org/officeDocument/2006/relationships/image" Target="../media/image138.png"/><Relationship Id="rId2" Type="http://schemas.openxmlformats.org/officeDocument/2006/relationships/notesSlide" Target="../notesSlides/notesSlide23.xml"/><Relationship Id="rId16" Type="http://schemas.openxmlformats.org/officeDocument/2006/relationships/image" Target="../media/image1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7.png"/><Relationship Id="rId11" Type="http://schemas.openxmlformats.org/officeDocument/2006/relationships/image" Target="../media/image132.png"/><Relationship Id="rId5" Type="http://schemas.openxmlformats.org/officeDocument/2006/relationships/image" Target="../media/image126.png"/><Relationship Id="rId15" Type="http://schemas.openxmlformats.org/officeDocument/2006/relationships/image" Target="../media/image136.png"/><Relationship Id="rId10" Type="http://schemas.openxmlformats.org/officeDocument/2006/relationships/image" Target="../media/image131.png"/><Relationship Id="rId4" Type="http://schemas.openxmlformats.org/officeDocument/2006/relationships/image" Target="../media/image125.png"/><Relationship Id="rId9" Type="http://schemas.openxmlformats.org/officeDocument/2006/relationships/image" Target="../media/image130.png"/><Relationship Id="rId14" Type="http://schemas.openxmlformats.org/officeDocument/2006/relationships/image" Target="../media/image135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2.png"/><Relationship Id="rId3" Type="http://schemas.openxmlformats.org/officeDocument/2006/relationships/image" Target="../media/image1370.png"/><Relationship Id="rId7" Type="http://schemas.openxmlformats.org/officeDocument/2006/relationships/image" Target="../media/image14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0.png"/><Relationship Id="rId5" Type="http://schemas.openxmlformats.org/officeDocument/2006/relationships/image" Target="../media/image139.png"/><Relationship Id="rId4" Type="http://schemas.openxmlformats.org/officeDocument/2006/relationships/image" Target="../media/image1380.png"/><Relationship Id="rId9" Type="http://schemas.openxmlformats.org/officeDocument/2006/relationships/image" Target="../media/image14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6.png"/><Relationship Id="rId4" Type="http://schemas.openxmlformats.org/officeDocument/2006/relationships/image" Target="../media/image145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2.png"/><Relationship Id="rId13" Type="http://schemas.openxmlformats.org/officeDocument/2006/relationships/image" Target="../media/image157.png"/><Relationship Id="rId3" Type="http://schemas.openxmlformats.org/officeDocument/2006/relationships/image" Target="../media/image147.png"/><Relationship Id="rId7" Type="http://schemas.openxmlformats.org/officeDocument/2006/relationships/image" Target="../media/image151.png"/><Relationship Id="rId12" Type="http://schemas.openxmlformats.org/officeDocument/2006/relationships/image" Target="../media/image15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0.png"/><Relationship Id="rId11" Type="http://schemas.openxmlformats.org/officeDocument/2006/relationships/image" Target="../media/image155.png"/><Relationship Id="rId5" Type="http://schemas.openxmlformats.org/officeDocument/2006/relationships/image" Target="../media/image149.png"/><Relationship Id="rId10" Type="http://schemas.openxmlformats.org/officeDocument/2006/relationships/image" Target="../media/image154.png"/><Relationship Id="rId4" Type="http://schemas.openxmlformats.org/officeDocument/2006/relationships/image" Target="../media/image148.png"/><Relationship Id="rId9" Type="http://schemas.openxmlformats.org/officeDocument/2006/relationships/image" Target="../media/image15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png"/><Relationship Id="rId7" Type="http://schemas.openxmlformats.org/officeDocument/2006/relationships/image" Target="../media/image16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1.png"/><Relationship Id="rId5" Type="http://schemas.openxmlformats.org/officeDocument/2006/relationships/image" Target="../media/image160.png"/><Relationship Id="rId4" Type="http://schemas.openxmlformats.org/officeDocument/2006/relationships/image" Target="../media/image159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8.png"/><Relationship Id="rId3" Type="http://schemas.openxmlformats.org/officeDocument/2006/relationships/image" Target="../media/image163.png"/><Relationship Id="rId7" Type="http://schemas.openxmlformats.org/officeDocument/2006/relationships/image" Target="../media/image16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6.png"/><Relationship Id="rId5" Type="http://schemas.openxmlformats.org/officeDocument/2006/relationships/image" Target="../media/image165.png"/><Relationship Id="rId4" Type="http://schemas.openxmlformats.org/officeDocument/2006/relationships/image" Target="../media/image164.png"/><Relationship Id="rId9" Type="http://schemas.openxmlformats.org/officeDocument/2006/relationships/image" Target="../media/image16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6.png"/><Relationship Id="rId3" Type="http://schemas.openxmlformats.org/officeDocument/2006/relationships/image" Target="../media/image171.png"/><Relationship Id="rId7" Type="http://schemas.openxmlformats.org/officeDocument/2006/relationships/image" Target="../media/image17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4.png"/><Relationship Id="rId5" Type="http://schemas.openxmlformats.org/officeDocument/2006/relationships/image" Target="../media/image173.png"/><Relationship Id="rId10" Type="http://schemas.openxmlformats.org/officeDocument/2006/relationships/image" Target="../media/image178.png"/><Relationship Id="rId4" Type="http://schemas.openxmlformats.org/officeDocument/2006/relationships/image" Target="../media/image172.png"/><Relationship Id="rId9" Type="http://schemas.openxmlformats.org/officeDocument/2006/relationships/image" Target="../media/image177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4.png"/><Relationship Id="rId3" Type="http://schemas.openxmlformats.org/officeDocument/2006/relationships/image" Target="../media/image179.png"/><Relationship Id="rId7" Type="http://schemas.openxmlformats.org/officeDocument/2006/relationships/image" Target="../media/image18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2.png"/><Relationship Id="rId5" Type="http://schemas.openxmlformats.org/officeDocument/2006/relationships/image" Target="../media/image181.png"/><Relationship Id="rId4" Type="http://schemas.openxmlformats.org/officeDocument/2006/relationships/image" Target="../media/image180.png"/><Relationship Id="rId9" Type="http://schemas.openxmlformats.org/officeDocument/2006/relationships/image" Target="../media/image18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8.png"/><Relationship Id="rId4" Type="http://schemas.openxmlformats.org/officeDocument/2006/relationships/image" Target="../media/image187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4.png"/><Relationship Id="rId3" Type="http://schemas.openxmlformats.org/officeDocument/2006/relationships/image" Target="../media/image189.png"/><Relationship Id="rId7" Type="http://schemas.openxmlformats.org/officeDocument/2006/relationships/image" Target="../media/image193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2.png"/><Relationship Id="rId5" Type="http://schemas.openxmlformats.org/officeDocument/2006/relationships/image" Target="../media/image191.png"/><Relationship Id="rId10" Type="http://schemas.openxmlformats.org/officeDocument/2006/relationships/image" Target="../media/image196.png"/><Relationship Id="rId4" Type="http://schemas.openxmlformats.org/officeDocument/2006/relationships/image" Target="../media/image190.png"/><Relationship Id="rId9" Type="http://schemas.openxmlformats.org/officeDocument/2006/relationships/image" Target="../media/image19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7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8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0.png"/><Relationship Id="rId4" Type="http://schemas.openxmlformats.org/officeDocument/2006/relationships/image" Target="../media/image19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4" y="0"/>
            <a:ext cx="12181173" cy="6858000"/>
          </a:xfrm>
          <a:prstGeom prst="rect">
            <a:avLst/>
          </a:prstGeom>
        </p:spPr>
      </p:pic>
      <p:cxnSp>
        <p:nvCxnSpPr>
          <p:cNvPr id="9" name="直線コネクタ 9"/>
          <p:cNvCxnSpPr/>
          <p:nvPr/>
        </p:nvCxnSpPr>
        <p:spPr>
          <a:xfrm>
            <a:off x="6096000" y="3835400"/>
            <a:ext cx="4978400" cy="0"/>
          </a:xfrm>
          <a:prstGeom prst="line">
            <a:avLst/>
          </a:prstGeom>
          <a:noFill/>
          <a:ln w="28575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headEnd type="oval"/>
            <a:tailEnd type="oval"/>
          </a:ln>
          <a:effectLst/>
        </p:spPr>
      </p:cxnSp>
      <p:sp>
        <p:nvSpPr>
          <p:cNvPr id="10" name="タイトル 1"/>
          <p:cNvSpPr txBox="1">
            <a:spLocks/>
          </p:cNvSpPr>
          <p:nvPr/>
        </p:nvSpPr>
        <p:spPr>
          <a:xfrm>
            <a:off x="5080000" y="1782462"/>
            <a:ext cx="6765157" cy="625359"/>
          </a:xfrm>
          <a:prstGeom prst="rect">
            <a:avLst/>
          </a:prstGeom>
        </p:spPr>
        <p:txBody>
          <a:bodyPr lIns="91438" tIns="45719" rIns="91438" bIns="45719" anchor="b"/>
          <a:lstStyle>
            <a:lvl1pPr algn="ctr" defTabSz="914400" rtl="0" eaLnBrk="1" latinLnBrk="0" hangingPunct="1">
              <a:spcBef>
                <a:spcPct val="0"/>
              </a:spcBef>
              <a:buNone/>
              <a:defRPr sz="9600" kern="1200" spc="15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2176896">
              <a:defRPr/>
            </a:pPr>
            <a:r>
              <a:rPr kumimoji="1" lang="en-US" altLang="ja-JP" sz="4300" b="1" spc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MEDIA MENGAJAR</a:t>
            </a:r>
            <a:endParaRPr kumimoji="1" lang="ja-JP" altLang="en-US" sz="4300" b="1" spc="0" dirty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103874" y="4024373"/>
            <a:ext cx="2717408" cy="415496"/>
          </a:xfrm>
          <a:prstGeom prst="rect">
            <a:avLst/>
          </a:prstGeom>
        </p:spPr>
        <p:txBody>
          <a:bodyPr wrap="none" lIns="91438" tIns="45719" rIns="91438" bIns="45719">
            <a:spAutoFit/>
          </a:bodyPr>
          <a:lstStyle/>
          <a:p>
            <a:pPr algn="ctr"/>
            <a:r>
              <a:rPr lang="en-US" sz="21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UNTUK SD/MI KELAS </a:t>
            </a:r>
            <a:r>
              <a:rPr lang="en-US" sz="21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5</a:t>
            </a:r>
            <a:endParaRPr lang="id-ID" sz="21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3" name="Cube 12"/>
          <p:cNvSpPr/>
          <p:nvPr/>
        </p:nvSpPr>
        <p:spPr>
          <a:xfrm>
            <a:off x="2379933" y="1193800"/>
            <a:ext cx="3106468" cy="4383581"/>
          </a:xfrm>
          <a:prstGeom prst="cube">
            <a:avLst>
              <a:gd name="adj" fmla="val 3711"/>
            </a:avLst>
          </a:prstGeom>
          <a:gradFill flip="none" rotWithShape="1">
            <a:gsLst>
              <a:gs pos="0">
                <a:schemeClr val="bg1">
                  <a:lumMod val="75000"/>
                  <a:shade val="30000"/>
                  <a:satMod val="115000"/>
                </a:schemeClr>
              </a:gs>
              <a:gs pos="50000">
                <a:schemeClr val="bg1">
                  <a:lumMod val="75000"/>
                  <a:shade val="67500"/>
                  <a:satMod val="115000"/>
                </a:schemeClr>
              </a:gs>
              <a:gs pos="100000">
                <a:schemeClr val="bg1">
                  <a:lumMod val="75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n-US"/>
          </a:p>
        </p:txBody>
      </p:sp>
      <p:sp>
        <p:nvSpPr>
          <p:cNvPr id="15" name="テキスト プレースホルダー 11"/>
          <p:cNvSpPr txBox="1">
            <a:spLocks/>
          </p:cNvSpPr>
          <p:nvPr/>
        </p:nvSpPr>
        <p:spPr>
          <a:xfrm>
            <a:off x="6345240" y="2615519"/>
            <a:ext cx="4017927" cy="957620"/>
          </a:xfrm>
          <a:prstGeom prst="rect">
            <a:avLst/>
          </a:prstGeom>
        </p:spPr>
        <p:txBody>
          <a:bodyPr lIns="121917" tIns="60958" rIns="121917" bIns="60958" anchor="t">
            <a:noAutofit/>
          </a:bodyPr>
          <a:lstStyle>
            <a:lvl1pPr marL="342900" indent="-342900" algn="ctr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40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300" b="1" dirty="0" err="1">
                <a:solidFill>
                  <a:schemeClr val="accent6">
                    <a:lumMod val="75000"/>
                  </a:schemeClr>
                </a:solidFill>
                <a:cs typeface="Arial" pitchFamily="34" charset="0"/>
              </a:rPr>
              <a:t>Matematika</a:t>
            </a:r>
            <a:endParaRPr lang="en-US" sz="4300" b="1" dirty="0">
              <a:solidFill>
                <a:schemeClr val="accent6">
                  <a:lumMod val="75000"/>
                </a:schemeClr>
              </a:solidFill>
              <a:cs typeface="Arial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49" t="3760" r="2241" b="5155"/>
          <a:stretch/>
        </p:blipFill>
        <p:spPr>
          <a:xfrm>
            <a:off x="2379933" y="1290180"/>
            <a:ext cx="2981207" cy="4335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9722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600"/>
                            </p:stCondLst>
                            <p:childTnLst>
                              <p:par>
                                <p:cTn id="14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extBox 36"/>
          <p:cNvSpPr txBox="1"/>
          <p:nvPr/>
        </p:nvSpPr>
        <p:spPr>
          <a:xfrm>
            <a:off x="463251" y="344024"/>
            <a:ext cx="74978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tabLst>
                <a:tab pos="631825" algn="l"/>
              </a:tabLst>
            </a:pPr>
            <a:r>
              <a:rPr lang="en-US" sz="2800" b="1" dirty="0" smtClean="0">
                <a:solidFill>
                  <a:srgbClr val="FF6600"/>
                </a:solidFill>
                <a:cs typeface="Arial" panose="020B0604020202020204" pitchFamily="34" charset="0"/>
              </a:rPr>
              <a:t>3.</a:t>
            </a:r>
            <a:r>
              <a:rPr lang="en-US" sz="2800" b="1" dirty="0">
                <a:solidFill>
                  <a:srgbClr val="FF6600"/>
                </a:solidFill>
                <a:cs typeface="Arial" panose="020B0604020202020204" pitchFamily="34" charset="0"/>
              </a:rPr>
              <a:t>	</a:t>
            </a:r>
            <a:r>
              <a:rPr lang="en-US" sz="2800" b="1" dirty="0" err="1" smtClean="0">
                <a:solidFill>
                  <a:srgbClr val="FF6600"/>
                </a:solidFill>
                <a:cs typeface="Arial" panose="020B0604020202020204" pitchFamily="34" charset="0"/>
              </a:rPr>
              <a:t>Menentukan</a:t>
            </a:r>
            <a:r>
              <a:rPr lang="en-US" sz="2800" b="1" dirty="0" smtClean="0">
                <a:solidFill>
                  <a:srgbClr val="FF660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FF6600"/>
                </a:solidFill>
                <a:cs typeface="Arial" panose="020B0604020202020204" pitchFamily="34" charset="0"/>
              </a:rPr>
              <a:t>Pecahan</a:t>
            </a:r>
            <a:r>
              <a:rPr lang="en-US" sz="2800" b="1" dirty="0" smtClean="0">
                <a:solidFill>
                  <a:srgbClr val="FF6600"/>
                </a:solidFill>
                <a:cs typeface="Arial" panose="020B0604020202020204" pitchFamily="34" charset="0"/>
              </a:rPr>
              <a:t> di </a:t>
            </a:r>
            <a:r>
              <a:rPr lang="en-US" sz="2800" b="1" dirty="0" err="1" smtClean="0">
                <a:solidFill>
                  <a:srgbClr val="FF6600"/>
                </a:solidFill>
                <a:cs typeface="Arial" panose="020B0604020202020204" pitchFamily="34" charset="0"/>
              </a:rPr>
              <a:t>antara</a:t>
            </a:r>
            <a:r>
              <a:rPr lang="en-US" sz="2800" b="1" dirty="0" smtClean="0">
                <a:solidFill>
                  <a:srgbClr val="FF660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FF6600"/>
                </a:solidFill>
                <a:cs typeface="Arial" panose="020B0604020202020204" pitchFamily="34" charset="0"/>
              </a:rPr>
              <a:t>Dua</a:t>
            </a:r>
            <a:r>
              <a:rPr lang="en-US" sz="2800" b="1" dirty="0" smtClean="0">
                <a:solidFill>
                  <a:srgbClr val="FF660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FF6600"/>
                </a:solidFill>
                <a:cs typeface="Arial" panose="020B0604020202020204" pitchFamily="34" charset="0"/>
              </a:rPr>
              <a:t>Pecahan</a:t>
            </a:r>
            <a:endParaRPr lang="en-US" sz="2800" b="1" dirty="0">
              <a:solidFill>
                <a:srgbClr val="FF6600"/>
              </a:solidFill>
              <a:cs typeface="Arial" panose="020B0604020202020204" pitchFamily="34" charset="0"/>
            </a:endParaRPr>
          </a:p>
        </p:txBody>
      </p:sp>
      <p:grpSp>
        <p:nvGrpSpPr>
          <p:cNvPr id="34" name="Group 33"/>
          <p:cNvGrpSpPr/>
          <p:nvPr/>
        </p:nvGrpSpPr>
        <p:grpSpPr>
          <a:xfrm>
            <a:off x="1053478" y="2192430"/>
            <a:ext cx="4646923" cy="663997"/>
            <a:chOff x="585786" y="2185988"/>
            <a:chExt cx="6899296" cy="985838"/>
          </a:xfrm>
        </p:grpSpPr>
        <p:sp>
          <p:nvSpPr>
            <p:cNvPr id="35" name="Rectangle 34"/>
            <p:cNvSpPr/>
            <p:nvPr/>
          </p:nvSpPr>
          <p:spPr>
            <a:xfrm>
              <a:off x="585786" y="2185988"/>
              <a:ext cx="985838" cy="985838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37"/>
            <p:cNvSpPr/>
            <p:nvPr/>
          </p:nvSpPr>
          <p:spPr>
            <a:xfrm>
              <a:off x="4527569" y="2185988"/>
              <a:ext cx="985837" cy="98583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39"/>
            <p:cNvSpPr/>
            <p:nvPr/>
          </p:nvSpPr>
          <p:spPr>
            <a:xfrm>
              <a:off x="5513406" y="2185988"/>
              <a:ext cx="985838" cy="98583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 42"/>
            <p:cNvSpPr/>
            <p:nvPr/>
          </p:nvSpPr>
          <p:spPr>
            <a:xfrm>
              <a:off x="6499244" y="2185988"/>
              <a:ext cx="985838" cy="98583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ectangle 44"/>
            <p:cNvSpPr/>
            <p:nvPr/>
          </p:nvSpPr>
          <p:spPr>
            <a:xfrm>
              <a:off x="1571624" y="2185988"/>
              <a:ext cx="985838" cy="985838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Rectangle 45"/>
            <p:cNvSpPr/>
            <p:nvPr/>
          </p:nvSpPr>
          <p:spPr>
            <a:xfrm>
              <a:off x="2557461" y="2185988"/>
              <a:ext cx="985838" cy="985838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Rectangle 46"/>
            <p:cNvSpPr/>
            <p:nvPr/>
          </p:nvSpPr>
          <p:spPr>
            <a:xfrm>
              <a:off x="3543299" y="2185988"/>
              <a:ext cx="985838" cy="98583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1053478" y="3421505"/>
            <a:ext cx="4646923" cy="663997"/>
            <a:chOff x="1053478" y="3421505"/>
            <a:chExt cx="4646923" cy="663997"/>
          </a:xfrm>
        </p:grpSpPr>
        <p:sp>
          <p:nvSpPr>
            <p:cNvPr id="49" name="Rectangle 48"/>
            <p:cNvSpPr/>
            <p:nvPr/>
          </p:nvSpPr>
          <p:spPr>
            <a:xfrm>
              <a:off x="1053478" y="3421505"/>
              <a:ext cx="663997" cy="66399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Rectangle 49"/>
            <p:cNvSpPr/>
            <p:nvPr/>
          </p:nvSpPr>
          <p:spPr>
            <a:xfrm>
              <a:off x="3708410" y="3421505"/>
              <a:ext cx="663997" cy="663997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Rectangle 50"/>
            <p:cNvSpPr/>
            <p:nvPr/>
          </p:nvSpPr>
          <p:spPr>
            <a:xfrm>
              <a:off x="4372407" y="3421505"/>
              <a:ext cx="663997" cy="663997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Rectangle 51"/>
            <p:cNvSpPr/>
            <p:nvPr/>
          </p:nvSpPr>
          <p:spPr>
            <a:xfrm>
              <a:off x="5036404" y="3421505"/>
              <a:ext cx="663997" cy="663997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Rectangle 52"/>
            <p:cNvSpPr/>
            <p:nvPr/>
          </p:nvSpPr>
          <p:spPr>
            <a:xfrm>
              <a:off x="1717475" y="3421505"/>
              <a:ext cx="663997" cy="66399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Rectangle 53"/>
            <p:cNvSpPr/>
            <p:nvPr/>
          </p:nvSpPr>
          <p:spPr>
            <a:xfrm>
              <a:off x="2381472" y="3421505"/>
              <a:ext cx="663997" cy="66399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Rectangle 54"/>
            <p:cNvSpPr/>
            <p:nvPr/>
          </p:nvSpPr>
          <p:spPr>
            <a:xfrm>
              <a:off x="3045469" y="3421505"/>
              <a:ext cx="663997" cy="663997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9" name="Rectangle 68"/>
          <p:cNvSpPr/>
          <p:nvPr/>
        </p:nvSpPr>
        <p:spPr>
          <a:xfrm>
            <a:off x="1053478" y="3421505"/>
            <a:ext cx="663997" cy="66399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1717475" y="3421505"/>
            <a:ext cx="663997" cy="66399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2381472" y="3421505"/>
            <a:ext cx="663997" cy="66399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Rectangle 71"/>
          <p:cNvSpPr/>
          <p:nvPr/>
        </p:nvSpPr>
        <p:spPr>
          <a:xfrm>
            <a:off x="3045469" y="3421505"/>
            <a:ext cx="663997" cy="66399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6" name="Group 55"/>
          <p:cNvGrpSpPr/>
          <p:nvPr/>
        </p:nvGrpSpPr>
        <p:grpSpPr>
          <a:xfrm>
            <a:off x="1053478" y="4650581"/>
            <a:ext cx="4646923" cy="663997"/>
            <a:chOff x="585786" y="2185988"/>
            <a:chExt cx="6899296" cy="985838"/>
          </a:xfrm>
        </p:grpSpPr>
        <p:sp>
          <p:nvSpPr>
            <p:cNvPr id="57" name="Rectangle 56"/>
            <p:cNvSpPr/>
            <p:nvPr/>
          </p:nvSpPr>
          <p:spPr>
            <a:xfrm>
              <a:off x="585786" y="2185988"/>
              <a:ext cx="985838" cy="985838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Rectangle 57"/>
            <p:cNvSpPr/>
            <p:nvPr/>
          </p:nvSpPr>
          <p:spPr>
            <a:xfrm>
              <a:off x="4527569" y="2185988"/>
              <a:ext cx="985837" cy="985838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Rectangle 58"/>
            <p:cNvSpPr/>
            <p:nvPr/>
          </p:nvSpPr>
          <p:spPr>
            <a:xfrm>
              <a:off x="5513406" y="2185988"/>
              <a:ext cx="985838" cy="98583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Rectangle 59"/>
            <p:cNvSpPr/>
            <p:nvPr/>
          </p:nvSpPr>
          <p:spPr>
            <a:xfrm>
              <a:off x="6499244" y="2185988"/>
              <a:ext cx="985838" cy="98583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Rectangle 60"/>
            <p:cNvSpPr/>
            <p:nvPr/>
          </p:nvSpPr>
          <p:spPr>
            <a:xfrm>
              <a:off x="1571624" y="2185988"/>
              <a:ext cx="985838" cy="985838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Rectangle 61"/>
            <p:cNvSpPr/>
            <p:nvPr/>
          </p:nvSpPr>
          <p:spPr>
            <a:xfrm>
              <a:off x="2557461" y="2185988"/>
              <a:ext cx="985838" cy="985838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Rectangle 62"/>
            <p:cNvSpPr/>
            <p:nvPr/>
          </p:nvSpPr>
          <p:spPr>
            <a:xfrm>
              <a:off x="3543299" y="2185988"/>
              <a:ext cx="985838" cy="985838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4" name="TextBox 63"/>
              <p:cNvSpPr txBox="1"/>
              <p:nvPr/>
            </p:nvSpPr>
            <p:spPr>
              <a:xfrm>
                <a:off x="542850" y="2131980"/>
                <a:ext cx="423514" cy="78489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/>
                            </a:rPr>
                            <m:t>3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/>
                            </a:rPr>
                            <m:t>7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64" name="TextBox 6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2850" y="2131980"/>
                <a:ext cx="423514" cy="784895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5" name="TextBox 64"/>
              <p:cNvSpPr txBox="1"/>
              <p:nvPr/>
            </p:nvSpPr>
            <p:spPr>
              <a:xfrm>
                <a:off x="542850" y="4586381"/>
                <a:ext cx="423514" cy="7923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/>
                            </a:rPr>
                            <m:t>5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/>
                            </a:rPr>
                            <m:t>7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65" name="TextBox 6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2850" y="4586381"/>
                <a:ext cx="423514" cy="792396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6424386" y="2131980"/>
                <a:ext cx="5201558" cy="13591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 err="1" smtClean="0"/>
                  <a:t>Dengan</a:t>
                </a:r>
                <a:r>
                  <a:rPr lang="en-US" sz="2400" dirty="0" smtClean="0"/>
                  <a:t> </a:t>
                </a:r>
                <a:r>
                  <a:rPr lang="en-US" sz="2400" dirty="0" err="1" smtClean="0"/>
                  <a:t>bantuan</a:t>
                </a:r>
                <a:r>
                  <a:rPr lang="en-US" sz="2400" dirty="0" smtClean="0"/>
                  <a:t> </a:t>
                </a:r>
                <a:r>
                  <a:rPr lang="en-US" sz="2400" dirty="0" err="1" smtClean="0"/>
                  <a:t>gambar</a:t>
                </a:r>
                <a:r>
                  <a:rPr lang="en-US" sz="2400" dirty="0" smtClean="0"/>
                  <a:t> di </a:t>
                </a:r>
                <a:r>
                  <a:rPr lang="en-US" sz="2400" dirty="0" err="1" smtClean="0"/>
                  <a:t>samping</a:t>
                </a:r>
                <a:r>
                  <a:rPr lang="en-US" sz="2400" dirty="0" smtClean="0"/>
                  <a:t>, </a:t>
                </a:r>
                <a:r>
                  <a:rPr lang="en-US" sz="2400" dirty="0" err="1" smtClean="0"/>
                  <a:t>arsirlah</a:t>
                </a:r>
                <a:r>
                  <a:rPr lang="en-US" sz="2400" dirty="0" smtClean="0"/>
                  <a:t> </a:t>
                </a:r>
                <a:r>
                  <a:rPr lang="en-US" sz="2400" dirty="0" err="1" smtClean="0"/>
                  <a:t>pecahan</a:t>
                </a:r>
                <a:r>
                  <a:rPr lang="en-US" sz="2400" dirty="0" smtClean="0"/>
                  <a:t> yang </a:t>
                </a:r>
                <a:r>
                  <a:rPr lang="en-US" sz="2400" dirty="0" err="1" smtClean="0"/>
                  <a:t>nilainya</a:t>
                </a:r>
                <a:r>
                  <a:rPr lang="en-US" sz="2400" dirty="0" smtClean="0"/>
                  <a:t> </a:t>
                </a:r>
                <a:r>
                  <a:rPr lang="en-US" sz="2400" dirty="0" err="1" smtClean="0"/>
                  <a:t>terletak</a:t>
                </a:r>
                <a:r>
                  <a:rPr lang="en-US" sz="2400" dirty="0" smtClean="0"/>
                  <a:t> di </a:t>
                </a:r>
                <a:r>
                  <a:rPr lang="en-US" sz="2400" dirty="0" err="1" smtClean="0"/>
                  <a:t>antara</a:t>
                </a:r>
                <a:r>
                  <a:rPr lang="en-US" sz="2400" dirty="0" smtClean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/>
                          </a:rPr>
                          <m:t>3</m:t>
                        </m:r>
                      </m:num>
                      <m:den>
                        <m:r>
                          <a:rPr lang="en-US" sz="2400" b="0" i="1" smtClean="0">
                            <a:latin typeface="Cambria Math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2400" dirty="0" smtClean="0"/>
                  <a:t> </a:t>
                </a:r>
                <a:r>
                  <a:rPr lang="en-US" sz="2400" dirty="0" err="1" smtClean="0"/>
                  <a:t>dan</a:t>
                </a:r>
                <a:r>
                  <a:rPr lang="en-US" sz="2400" dirty="0" smtClean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/>
                          </a:rPr>
                          <m:t>5</m:t>
                        </m:r>
                      </m:num>
                      <m:den>
                        <m:r>
                          <a:rPr lang="en-US" sz="2400" b="0" i="1" smtClean="0">
                            <a:latin typeface="Cambria Math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2400" dirty="0" smtClean="0"/>
                  <a:t>.</a:t>
                </a:r>
                <a:endParaRPr lang="en-US" sz="2400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24386" y="2131980"/>
                <a:ext cx="5201558" cy="1359155"/>
              </a:xfrm>
              <a:prstGeom prst="rect">
                <a:avLst/>
              </a:prstGeom>
              <a:blipFill rotWithShape="1">
                <a:blip r:embed="rId5"/>
                <a:stretch>
                  <a:fillRect l="-1876" t="-3587" b="-40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7" name="TextBox 66"/>
              <p:cNvSpPr txBox="1"/>
              <p:nvPr/>
            </p:nvSpPr>
            <p:spPr>
              <a:xfrm>
                <a:off x="463251" y="1046007"/>
                <a:ext cx="7359950" cy="6204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 err="1" smtClean="0"/>
                  <a:t>Tentukan</a:t>
                </a:r>
                <a:r>
                  <a:rPr lang="en-US" sz="2400" dirty="0" smtClean="0"/>
                  <a:t> </a:t>
                </a:r>
                <a:r>
                  <a:rPr lang="en-US" sz="2400" dirty="0" err="1" smtClean="0"/>
                  <a:t>satu</a:t>
                </a:r>
                <a:r>
                  <a:rPr lang="en-US" sz="2400" dirty="0" smtClean="0"/>
                  <a:t> </a:t>
                </a:r>
                <a:r>
                  <a:rPr lang="en-US" sz="2400" dirty="0" err="1" smtClean="0"/>
                  <a:t>pecahan</a:t>
                </a:r>
                <a:r>
                  <a:rPr lang="en-US" sz="2400" dirty="0" smtClean="0"/>
                  <a:t> yang </a:t>
                </a:r>
                <a:r>
                  <a:rPr lang="en-US" sz="2400" dirty="0" err="1" smtClean="0"/>
                  <a:t>terletak</a:t>
                </a:r>
                <a:r>
                  <a:rPr lang="en-US" sz="2400" dirty="0" smtClean="0"/>
                  <a:t> di </a:t>
                </a:r>
                <a:r>
                  <a:rPr lang="en-US" sz="2400" dirty="0" err="1" smtClean="0"/>
                  <a:t>antara</a:t>
                </a:r>
                <a:r>
                  <a:rPr lang="en-US" sz="2400" dirty="0" smtClean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/>
                          </a:rPr>
                          <m:t>3</m:t>
                        </m:r>
                      </m:num>
                      <m:den>
                        <m:r>
                          <a:rPr lang="en-US" sz="2400" b="0" i="1" smtClean="0">
                            <a:latin typeface="Cambria Math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2400" dirty="0" smtClean="0"/>
                  <a:t> </a:t>
                </a:r>
                <a:r>
                  <a:rPr lang="en-US" sz="2400" dirty="0" err="1" smtClean="0"/>
                  <a:t>dan</a:t>
                </a:r>
                <a:r>
                  <a:rPr lang="en-US" sz="2400" dirty="0" smtClean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/>
                          </a:rPr>
                          <m:t>5</m:t>
                        </m:r>
                      </m:num>
                      <m:den>
                        <m:r>
                          <a:rPr lang="en-US" sz="2400" b="0" i="1" smtClean="0">
                            <a:latin typeface="Cambria Math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2400" dirty="0" smtClean="0"/>
                  <a:t>.</a:t>
                </a:r>
                <a:endParaRPr lang="en-US" sz="2400" dirty="0"/>
              </a:p>
            </p:txBody>
          </p:sp>
        </mc:Choice>
        <mc:Fallback xmlns="">
          <p:sp>
            <p:nvSpPr>
              <p:cNvPr id="67" name="TextBox 6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3251" y="1046007"/>
                <a:ext cx="7359950" cy="620491"/>
              </a:xfrm>
              <a:prstGeom prst="rect">
                <a:avLst/>
              </a:prstGeom>
              <a:blipFill rotWithShape="1">
                <a:blip r:embed="rId6"/>
                <a:stretch>
                  <a:fillRect l="-1326" b="-108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3" name="TextBox 72"/>
              <p:cNvSpPr txBox="1"/>
              <p:nvPr/>
            </p:nvSpPr>
            <p:spPr>
              <a:xfrm>
                <a:off x="542850" y="3357305"/>
                <a:ext cx="423514" cy="7923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/>
                            </a:rPr>
                            <m:t>4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/>
                            </a:rPr>
                            <m:t>7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73" name="TextBox 7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2850" y="3357305"/>
                <a:ext cx="423514" cy="792396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4" name="TextBox 73"/>
              <p:cNvSpPr txBox="1"/>
              <p:nvPr/>
            </p:nvSpPr>
            <p:spPr>
              <a:xfrm>
                <a:off x="6424386" y="4239491"/>
                <a:ext cx="4693558" cy="9898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 smtClean="0"/>
                  <a:t>Jadi, </a:t>
                </a:r>
                <a:r>
                  <a:rPr lang="en-US" sz="2400" dirty="0" err="1" smtClean="0"/>
                  <a:t>pecahan</a:t>
                </a:r>
                <a:r>
                  <a:rPr lang="en-US" sz="2400" dirty="0" smtClean="0"/>
                  <a:t> yang </a:t>
                </a:r>
                <a:r>
                  <a:rPr lang="en-US" sz="2400" dirty="0" err="1" smtClean="0"/>
                  <a:t>terletak</a:t>
                </a:r>
                <a:r>
                  <a:rPr lang="en-US" sz="2400" dirty="0" smtClean="0"/>
                  <a:t> di </a:t>
                </a:r>
                <a:r>
                  <a:rPr lang="en-US" sz="2400" dirty="0" err="1" smtClean="0"/>
                  <a:t>antara</a:t>
                </a:r>
                <a:r>
                  <a:rPr lang="en-US" sz="2400" dirty="0" smtClean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/>
                          </a:rPr>
                          <m:t>3</m:t>
                        </m:r>
                      </m:num>
                      <m:den>
                        <m:r>
                          <a:rPr lang="en-US" sz="2400" i="1">
                            <a:latin typeface="Cambria Math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2400" dirty="0"/>
                  <a:t> </a:t>
                </a:r>
                <a:r>
                  <a:rPr lang="en-US" sz="2400" dirty="0" err="1"/>
                  <a:t>dan</a:t>
                </a:r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/>
                          </a:rPr>
                          <m:t>5</m:t>
                        </m:r>
                      </m:num>
                      <m:den>
                        <m:r>
                          <a:rPr lang="en-US" sz="2400" i="1">
                            <a:latin typeface="Cambria Math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2400" dirty="0" smtClean="0"/>
                  <a:t> </a:t>
                </a:r>
                <a:r>
                  <a:rPr lang="en-US" sz="2400" dirty="0" err="1" smtClean="0"/>
                  <a:t>adalah</a:t>
                </a:r>
                <a:r>
                  <a:rPr lang="en-US" sz="2400" dirty="0" smtClean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/>
                          </a:rPr>
                          <m:t>4</m:t>
                        </m:r>
                      </m:num>
                      <m:den>
                        <m:r>
                          <a:rPr lang="en-US" sz="2400" b="0" i="1" smtClean="0">
                            <a:latin typeface="Cambria Math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2400" dirty="0" smtClean="0"/>
                  <a:t>.</a:t>
                </a:r>
                <a:endParaRPr lang="en-US" sz="2400" dirty="0"/>
              </a:p>
            </p:txBody>
          </p:sp>
        </mc:Choice>
        <mc:Fallback xmlns="">
          <p:sp>
            <p:nvSpPr>
              <p:cNvPr id="74" name="TextBox 7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24386" y="4239491"/>
                <a:ext cx="4693558" cy="989823"/>
              </a:xfrm>
              <a:prstGeom prst="rect">
                <a:avLst/>
              </a:prstGeom>
              <a:blipFill rotWithShape="1">
                <a:blip r:embed="rId8"/>
                <a:stretch>
                  <a:fillRect l="-2078" t="-4908" r="-1818" b="-55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1477999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75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25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500"/>
                            </p:stCondLst>
                            <p:childTnLst>
                              <p:par>
                                <p:cTn id="2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0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1000"/>
                            </p:stCondLst>
                            <p:childTnLst>
                              <p:par>
                                <p:cTn id="37" presetID="2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2000"/>
                            </p:stCondLst>
                            <p:childTnLst>
                              <p:par>
                                <p:cTn id="4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2500"/>
                            </p:stCondLst>
                            <p:childTnLst>
                              <p:par>
                                <p:cTn id="4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3000"/>
                            </p:stCondLst>
                            <p:childTnLst>
                              <p:par>
                                <p:cTn id="4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35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4500"/>
                            </p:stCondLst>
                            <p:childTnLst>
                              <p:par>
                                <p:cTn id="57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2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69" grpId="0" animBg="1"/>
      <p:bldP spid="70" grpId="0" animBg="1"/>
      <p:bldP spid="71" grpId="0" animBg="1"/>
      <p:bldP spid="72" grpId="0" animBg="1"/>
      <p:bldP spid="64" grpId="0"/>
      <p:bldP spid="65" grpId="0"/>
      <p:bldP spid="5" grpId="0"/>
      <p:bldP spid="67" grpId="0"/>
      <p:bldP spid="73" grpId="0"/>
      <p:bldP spid="7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5403133" y="5044593"/>
            <a:ext cx="1724170" cy="1079221"/>
          </a:xfrm>
          <a:prstGeom prst="roundRect">
            <a:avLst>
              <a:gd name="adj" fmla="val 9722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TextBox 65"/>
          <p:cNvSpPr txBox="1"/>
          <p:nvPr/>
        </p:nvSpPr>
        <p:spPr>
          <a:xfrm>
            <a:off x="484454" y="801890"/>
            <a:ext cx="70309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tabLst>
                <a:tab pos="631825" algn="l"/>
              </a:tabLst>
            </a:pPr>
            <a:r>
              <a:rPr lang="en-US" sz="2800" b="1" dirty="0" smtClean="0">
                <a:solidFill>
                  <a:srgbClr val="FF6600"/>
                </a:solidFill>
                <a:cs typeface="Arial" panose="020B0604020202020204" pitchFamily="34" charset="0"/>
              </a:rPr>
              <a:t>1.	</a:t>
            </a:r>
            <a:r>
              <a:rPr lang="en-US" sz="2800" b="1" dirty="0" err="1" smtClean="0">
                <a:solidFill>
                  <a:srgbClr val="FF6600"/>
                </a:solidFill>
                <a:cs typeface="Arial" panose="020B0604020202020204" pitchFamily="34" charset="0"/>
              </a:rPr>
              <a:t>Penjumlahan</a:t>
            </a:r>
            <a:r>
              <a:rPr lang="en-US" sz="2800" b="1" dirty="0" smtClean="0">
                <a:solidFill>
                  <a:srgbClr val="FF660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FF6600"/>
                </a:solidFill>
                <a:cs typeface="Arial" panose="020B0604020202020204" pitchFamily="34" charset="0"/>
              </a:rPr>
              <a:t>Pecahan</a:t>
            </a:r>
            <a:r>
              <a:rPr lang="en-US" sz="2800" b="1" dirty="0" smtClean="0">
                <a:solidFill>
                  <a:srgbClr val="FF660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FF6600"/>
                </a:solidFill>
                <a:cs typeface="Arial" panose="020B0604020202020204" pitchFamily="34" charset="0"/>
              </a:rPr>
              <a:t>Berpenyebut</a:t>
            </a:r>
            <a:r>
              <a:rPr lang="en-US" sz="2800" b="1" dirty="0" smtClean="0">
                <a:solidFill>
                  <a:srgbClr val="FF660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FF6600"/>
                </a:solidFill>
                <a:cs typeface="Arial" panose="020B0604020202020204" pitchFamily="34" charset="0"/>
              </a:rPr>
              <a:t>Sama</a:t>
            </a:r>
            <a:endParaRPr lang="en-US" sz="2800" b="1" dirty="0">
              <a:solidFill>
                <a:srgbClr val="FF6600"/>
              </a:solidFill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/>
              <p:cNvSpPr/>
              <p:nvPr/>
            </p:nvSpPr>
            <p:spPr>
              <a:xfrm>
                <a:off x="5563345" y="5294758"/>
                <a:ext cx="1194852" cy="57563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id-ID" sz="2400" i="1" dirty="0" smtClean="0">
                              <a:solidFill>
                                <a:sysClr val="windowText" lastClr="000000"/>
                              </a:solidFill>
                              <a:latin typeface="Cambria Math"/>
                              <a:cs typeface="Arial" pitchFamily="34" charset="0"/>
                            </a:rPr>
                          </m:ctrlPr>
                        </m:fPr>
                        <m:num>
                          <m:r>
                            <a:rPr lang="id-ID" sz="2400" b="0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cs typeface="Arial" pitchFamily="34" charset="0"/>
                            </a:rPr>
                            <m:t>3</m:t>
                          </m:r>
                        </m:num>
                        <m:den>
                          <m:r>
                            <a:rPr lang="id-ID" sz="2400" b="0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cs typeface="Arial" pitchFamily="34" charset="0"/>
                            </a:rPr>
                            <m:t>7</m:t>
                          </m:r>
                        </m:den>
                      </m:f>
                      <m:r>
                        <a:rPr lang="en-US" sz="2400" b="0" i="1" dirty="0" smtClean="0">
                          <a:solidFill>
                            <a:sysClr val="windowText" lastClr="000000"/>
                          </a:solidFill>
                          <a:latin typeface="Cambria Math"/>
                          <a:cs typeface="Arial" pitchFamily="34" charset="0"/>
                        </a:rPr>
                        <m:t>+</m:t>
                      </m:r>
                      <m:f>
                        <m:fPr>
                          <m:ctrlPr>
                            <a:rPr lang="en-US" sz="2400" b="0" i="1" dirty="0" smtClean="0">
                              <a:solidFill>
                                <a:sysClr val="windowText" lastClr="000000"/>
                              </a:solidFill>
                              <a:latin typeface="Cambria Math"/>
                              <a:cs typeface="Arial" pitchFamily="34" charset="0"/>
                            </a:rPr>
                          </m:ctrlPr>
                        </m:fPr>
                        <m:num>
                          <m:r>
                            <a:rPr lang="en-US" sz="2400" b="0" i="1" dirty="0" smtClean="0">
                              <a:solidFill>
                                <a:sysClr val="windowText" lastClr="000000"/>
                              </a:solidFill>
                              <a:latin typeface="Cambria Math"/>
                              <a:cs typeface="Arial" pitchFamily="34" charset="0"/>
                            </a:rPr>
                            <m:t>2</m:t>
                          </m:r>
                        </m:num>
                        <m:den>
                          <m:r>
                            <a:rPr lang="en-US" sz="2400" b="0" i="1" dirty="0" smtClean="0">
                              <a:solidFill>
                                <a:sysClr val="windowText" lastClr="000000"/>
                              </a:solidFill>
                              <a:latin typeface="Cambria Math"/>
                              <a:cs typeface="Arial" pitchFamily="34" charset="0"/>
                            </a:rPr>
                            <m:t>7</m:t>
                          </m:r>
                        </m:den>
                      </m:f>
                      <m:r>
                        <a:rPr lang="en-US" sz="2400" b="0" i="1" dirty="0" smtClean="0">
                          <a:solidFill>
                            <a:sysClr val="windowText" lastClr="000000"/>
                          </a:solidFill>
                          <a:latin typeface="Cambria Math"/>
                          <a:cs typeface="Arial" pitchFamily="34" charset="0"/>
                        </a:rPr>
                        <m:t>=</m:t>
                      </m:r>
                    </m:oMath>
                  </m:oMathPara>
                </a14:m>
                <a:endParaRPr lang="id-ID" sz="2400" dirty="0" smtClean="0">
                  <a:solidFill>
                    <a:sysClr val="windowText" lastClr="000000"/>
                  </a:solidFill>
                  <a:latin typeface="+mj-lt"/>
                  <a:cs typeface="Arial" pitchFamily="34" charset="0"/>
                </a:endParaRPr>
              </a:p>
            </p:txBody>
          </p:sp>
        </mc:Choice>
        <mc:Fallback xmlns="">
          <p:sp>
            <p:nvSpPr>
              <p:cNvPr id="21" name="Rectangle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63345" y="5294758"/>
                <a:ext cx="1194852" cy="575638"/>
              </a:xfrm>
              <a:prstGeom prst="rect">
                <a:avLst/>
              </a:prstGeom>
              <a:blipFill rotWithShape="1">
                <a:blip r:embed="rId3"/>
                <a:stretch>
                  <a:fillRect t="-3191" b="-957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2" name="Group 21"/>
          <p:cNvGrpSpPr/>
          <p:nvPr/>
        </p:nvGrpSpPr>
        <p:grpSpPr>
          <a:xfrm>
            <a:off x="511025" y="4743022"/>
            <a:ext cx="4470443" cy="628347"/>
            <a:chOff x="913368" y="2286915"/>
            <a:chExt cx="2561259" cy="360000"/>
          </a:xfrm>
        </p:grpSpPr>
        <p:sp>
          <p:nvSpPr>
            <p:cNvPr id="23" name="Rectangle 22"/>
            <p:cNvSpPr/>
            <p:nvPr/>
          </p:nvSpPr>
          <p:spPr>
            <a:xfrm>
              <a:off x="913368" y="2286915"/>
              <a:ext cx="366740" cy="360000"/>
            </a:xfrm>
            <a:prstGeom prst="rect">
              <a:avLst/>
            </a:prstGeom>
            <a:noFill/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1280109" y="2286915"/>
              <a:ext cx="376880" cy="360000"/>
            </a:xfrm>
            <a:prstGeom prst="rect">
              <a:avLst/>
            </a:prstGeom>
            <a:noFill/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1656989" y="2286915"/>
              <a:ext cx="369839" cy="360000"/>
            </a:xfrm>
            <a:prstGeom prst="rect">
              <a:avLst/>
            </a:prstGeom>
            <a:noFill/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2026827" y="2286915"/>
              <a:ext cx="360000" cy="360000"/>
            </a:xfrm>
            <a:prstGeom prst="rect">
              <a:avLst/>
            </a:prstGeom>
            <a:noFill/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2390492" y="2286915"/>
              <a:ext cx="360000" cy="360000"/>
            </a:xfrm>
            <a:prstGeom prst="rect">
              <a:avLst/>
            </a:prstGeom>
            <a:noFill/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2750493" y="2286915"/>
              <a:ext cx="364135" cy="360000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29" name="Rectangle 28"/>
            <p:cNvSpPr/>
            <p:nvPr/>
          </p:nvSpPr>
          <p:spPr>
            <a:xfrm>
              <a:off x="3114627" y="2286915"/>
              <a:ext cx="360000" cy="360000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511026" y="2823189"/>
            <a:ext cx="4499957" cy="632750"/>
            <a:chOff x="914400" y="1748458"/>
            <a:chExt cx="2560227" cy="360000"/>
          </a:xfrm>
        </p:grpSpPr>
        <p:sp>
          <p:nvSpPr>
            <p:cNvPr id="31" name="Rectangle 30"/>
            <p:cNvSpPr/>
            <p:nvPr/>
          </p:nvSpPr>
          <p:spPr>
            <a:xfrm>
              <a:off x="914400" y="1748458"/>
              <a:ext cx="360000" cy="360000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32" name="Rectangle 31"/>
            <p:cNvSpPr/>
            <p:nvPr/>
          </p:nvSpPr>
          <p:spPr>
            <a:xfrm>
              <a:off x="1270261" y="1748458"/>
              <a:ext cx="382584" cy="360000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33" name="Rectangle 32"/>
            <p:cNvSpPr/>
            <p:nvPr/>
          </p:nvSpPr>
          <p:spPr>
            <a:xfrm>
              <a:off x="1652845" y="1748458"/>
              <a:ext cx="364135" cy="360000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34" name="Rectangle 33"/>
            <p:cNvSpPr/>
            <p:nvPr/>
          </p:nvSpPr>
          <p:spPr>
            <a:xfrm>
              <a:off x="2016980" y="1748458"/>
              <a:ext cx="360000" cy="360000"/>
            </a:xfrm>
            <a:prstGeom prst="rect">
              <a:avLst/>
            </a:prstGeom>
            <a:noFill/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35" name="Rectangle 34"/>
            <p:cNvSpPr/>
            <p:nvPr/>
          </p:nvSpPr>
          <p:spPr>
            <a:xfrm>
              <a:off x="2380645" y="1748458"/>
              <a:ext cx="363665" cy="360000"/>
            </a:xfrm>
            <a:prstGeom prst="rect">
              <a:avLst/>
            </a:prstGeom>
            <a:noFill/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36" name="Rectangle 35"/>
            <p:cNvSpPr/>
            <p:nvPr/>
          </p:nvSpPr>
          <p:spPr>
            <a:xfrm>
              <a:off x="2744310" y="1748458"/>
              <a:ext cx="370317" cy="360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37" name="Rectangle 36"/>
            <p:cNvSpPr/>
            <p:nvPr/>
          </p:nvSpPr>
          <p:spPr>
            <a:xfrm>
              <a:off x="3114627" y="1748458"/>
              <a:ext cx="360000" cy="360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7342037" y="3974486"/>
            <a:ext cx="4499957" cy="636477"/>
            <a:chOff x="931413" y="2834060"/>
            <a:chExt cx="2545236" cy="360000"/>
          </a:xfrm>
        </p:grpSpPr>
        <p:sp>
          <p:nvSpPr>
            <p:cNvPr id="40" name="Rectangle 39"/>
            <p:cNvSpPr/>
            <p:nvPr/>
          </p:nvSpPr>
          <p:spPr>
            <a:xfrm>
              <a:off x="931413" y="2834060"/>
              <a:ext cx="360000" cy="360000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43" name="Rectangle 42"/>
            <p:cNvSpPr/>
            <p:nvPr/>
          </p:nvSpPr>
          <p:spPr>
            <a:xfrm>
              <a:off x="1291413" y="2834060"/>
              <a:ext cx="382584" cy="360000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45" name="Rectangle 44"/>
            <p:cNvSpPr/>
            <p:nvPr/>
          </p:nvSpPr>
          <p:spPr>
            <a:xfrm>
              <a:off x="1673997" y="2834060"/>
              <a:ext cx="360000" cy="360000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46" name="Rectangle 45"/>
            <p:cNvSpPr/>
            <p:nvPr/>
          </p:nvSpPr>
          <p:spPr>
            <a:xfrm>
              <a:off x="2033997" y="2834060"/>
              <a:ext cx="360000" cy="360000"/>
            </a:xfrm>
            <a:prstGeom prst="rect">
              <a:avLst/>
            </a:prstGeom>
            <a:noFill/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47" name="Rectangle 46"/>
            <p:cNvSpPr/>
            <p:nvPr/>
          </p:nvSpPr>
          <p:spPr>
            <a:xfrm>
              <a:off x="2393997" y="2834060"/>
              <a:ext cx="360000" cy="360000"/>
            </a:xfrm>
            <a:prstGeom prst="rect">
              <a:avLst/>
            </a:prstGeom>
            <a:noFill/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48" name="Rectangle 47"/>
            <p:cNvSpPr/>
            <p:nvPr/>
          </p:nvSpPr>
          <p:spPr>
            <a:xfrm>
              <a:off x="2756649" y="2834060"/>
              <a:ext cx="360000" cy="360000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49" name="Rectangle 48"/>
            <p:cNvSpPr/>
            <p:nvPr/>
          </p:nvSpPr>
          <p:spPr>
            <a:xfrm>
              <a:off x="3116649" y="2834060"/>
              <a:ext cx="360000" cy="360000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0" name="Rectangle 49"/>
              <p:cNvSpPr/>
              <p:nvPr/>
            </p:nvSpPr>
            <p:spPr>
              <a:xfrm>
                <a:off x="6582966" y="5186379"/>
                <a:ext cx="423514" cy="79239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id-ID" sz="2400" i="1" dirty="0" smtClean="0">
                              <a:solidFill>
                                <a:sysClr val="windowText" lastClr="000000"/>
                              </a:solidFill>
                              <a:latin typeface="Cambria Math"/>
                              <a:cs typeface="Arial" pitchFamily="34" charset="0"/>
                            </a:rPr>
                          </m:ctrlPr>
                        </m:fPr>
                        <m:num>
                          <m:r>
                            <a:rPr lang="id-ID" sz="2400" b="0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cs typeface="Arial" pitchFamily="34" charset="0"/>
                            </a:rPr>
                            <m:t>5</m:t>
                          </m:r>
                        </m:num>
                        <m:den>
                          <m:r>
                            <a:rPr lang="id-ID" sz="2400" i="1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cs typeface="Arial" pitchFamily="34" charset="0"/>
                            </a:rPr>
                            <m:t>7</m:t>
                          </m:r>
                        </m:den>
                      </m:f>
                    </m:oMath>
                  </m:oMathPara>
                </a14:m>
                <a:endParaRPr lang="id-ID" sz="2400" dirty="0">
                  <a:solidFill>
                    <a:sysClr val="windowText" lastClr="000000"/>
                  </a:solidFill>
                  <a:cs typeface="Arial" pitchFamily="34" charset="0"/>
                </a:endParaRPr>
              </a:p>
            </p:txBody>
          </p:sp>
        </mc:Choice>
        <mc:Fallback xmlns="">
          <p:sp>
            <p:nvSpPr>
              <p:cNvPr id="50" name="Rectangle 4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82966" y="5186379"/>
                <a:ext cx="423514" cy="792396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Rectangle 50"/>
              <p:cNvSpPr/>
              <p:nvPr/>
            </p:nvSpPr>
            <p:spPr>
              <a:xfrm>
                <a:off x="148299" y="2899940"/>
                <a:ext cx="362727" cy="40500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id-ID" sz="2000" i="1" dirty="0" smtClean="0">
                              <a:solidFill>
                                <a:sysClr val="windowText" lastClr="000000"/>
                              </a:solidFill>
                              <a:latin typeface="Cambria Math"/>
                              <a:cs typeface="Arial" pitchFamily="34" charset="0"/>
                            </a:rPr>
                          </m:ctrlPr>
                        </m:fPr>
                        <m:num>
                          <m:r>
                            <a:rPr lang="id-ID" sz="2000" b="0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cs typeface="Arial" pitchFamily="34" charset="0"/>
                            </a:rPr>
                            <m:t>3</m:t>
                          </m:r>
                        </m:num>
                        <m:den>
                          <m:r>
                            <a:rPr lang="id-ID" sz="2000" b="0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cs typeface="Arial" pitchFamily="34" charset="0"/>
                            </a:rPr>
                            <m:t>7</m:t>
                          </m:r>
                        </m:den>
                      </m:f>
                    </m:oMath>
                  </m:oMathPara>
                </a14:m>
                <a:endParaRPr lang="id-ID" sz="2000" dirty="0" smtClean="0">
                  <a:solidFill>
                    <a:sysClr val="windowText" lastClr="000000"/>
                  </a:solidFill>
                  <a:latin typeface="+mj-lt"/>
                  <a:cs typeface="Arial" pitchFamily="34" charset="0"/>
                </a:endParaRPr>
              </a:p>
            </p:txBody>
          </p:sp>
        </mc:Choice>
        <mc:Fallback xmlns="">
          <p:sp>
            <p:nvSpPr>
              <p:cNvPr id="51" name="Rectangle 5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8299" y="2899940"/>
                <a:ext cx="362727" cy="405000"/>
              </a:xfrm>
              <a:prstGeom prst="rect">
                <a:avLst/>
              </a:prstGeom>
              <a:blipFill rotWithShape="1">
                <a:blip r:embed="rId5"/>
                <a:stretch>
                  <a:fillRect t="-13636" b="-2272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Rectangle 51"/>
              <p:cNvSpPr/>
              <p:nvPr/>
            </p:nvSpPr>
            <p:spPr>
              <a:xfrm>
                <a:off x="153062" y="4817861"/>
                <a:ext cx="388617" cy="47866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id-ID" sz="2000" i="1" dirty="0" smtClean="0">
                              <a:solidFill>
                                <a:sysClr val="windowText" lastClr="000000"/>
                              </a:solidFill>
                              <a:latin typeface="Cambria Math"/>
                              <a:cs typeface="Arial" pitchFamily="34" charset="0"/>
                            </a:rPr>
                          </m:ctrlPr>
                        </m:fPr>
                        <m:num>
                          <m:r>
                            <a:rPr lang="id-ID" sz="2000" b="0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cs typeface="Arial" pitchFamily="34" charset="0"/>
                            </a:rPr>
                            <m:t>2</m:t>
                          </m:r>
                        </m:num>
                        <m:den>
                          <m:r>
                            <a:rPr lang="id-ID" sz="2000" b="0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cs typeface="Arial" pitchFamily="34" charset="0"/>
                            </a:rPr>
                            <m:t>7</m:t>
                          </m:r>
                        </m:den>
                      </m:f>
                    </m:oMath>
                  </m:oMathPara>
                </a14:m>
                <a:endParaRPr lang="id-ID" sz="2000" dirty="0" smtClean="0">
                  <a:solidFill>
                    <a:sysClr val="windowText" lastClr="000000"/>
                  </a:solidFill>
                  <a:latin typeface="+mj-lt"/>
                  <a:cs typeface="Arial" pitchFamily="34" charset="0"/>
                </a:endParaRPr>
              </a:p>
            </p:txBody>
          </p:sp>
        </mc:Choice>
        <mc:Fallback xmlns="">
          <p:sp>
            <p:nvSpPr>
              <p:cNvPr id="52" name="Rectangle 5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3062" y="4817861"/>
                <a:ext cx="388617" cy="478668"/>
              </a:xfrm>
              <a:prstGeom prst="rect">
                <a:avLst/>
              </a:prstGeom>
              <a:blipFill rotWithShape="1">
                <a:blip r:embed="rId6"/>
                <a:stretch>
                  <a:fillRect t="-2532" b="-1012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3" name="Right Brace 52"/>
          <p:cNvSpPr/>
          <p:nvPr/>
        </p:nvSpPr>
        <p:spPr>
          <a:xfrm rot="5400000">
            <a:off x="2697859" y="1417648"/>
            <a:ext cx="126289" cy="4499957"/>
          </a:xfrm>
          <a:prstGeom prst="rightBrac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ight Brace 53"/>
          <p:cNvSpPr/>
          <p:nvPr/>
        </p:nvSpPr>
        <p:spPr>
          <a:xfrm rot="16200000" flipV="1">
            <a:off x="1416852" y="1723829"/>
            <a:ext cx="126287" cy="1937940"/>
          </a:xfrm>
          <a:prstGeom prst="rightBrac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TextBox 54"/>
          <p:cNvSpPr txBox="1"/>
          <p:nvPr/>
        </p:nvSpPr>
        <p:spPr>
          <a:xfrm>
            <a:off x="1330171" y="2214287"/>
            <a:ext cx="29964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/>
              <a:t>3</a:t>
            </a:r>
            <a:endParaRPr lang="en-US" sz="2200" dirty="0"/>
          </a:p>
        </p:txBody>
      </p:sp>
      <p:sp>
        <p:nvSpPr>
          <p:cNvPr id="56" name="TextBox 55"/>
          <p:cNvSpPr txBox="1"/>
          <p:nvPr/>
        </p:nvSpPr>
        <p:spPr>
          <a:xfrm>
            <a:off x="2611179" y="3741828"/>
            <a:ext cx="29964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7</a:t>
            </a:r>
          </a:p>
        </p:txBody>
      </p:sp>
      <p:sp>
        <p:nvSpPr>
          <p:cNvPr id="57" name="Right Brace 56"/>
          <p:cNvSpPr/>
          <p:nvPr/>
        </p:nvSpPr>
        <p:spPr>
          <a:xfrm rot="16200000" flipV="1">
            <a:off x="4291264" y="3983086"/>
            <a:ext cx="126287" cy="1254119"/>
          </a:xfrm>
          <a:prstGeom prst="rightBrac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ight Brace 57"/>
          <p:cNvSpPr/>
          <p:nvPr/>
        </p:nvSpPr>
        <p:spPr>
          <a:xfrm rot="5400000">
            <a:off x="2682388" y="3285123"/>
            <a:ext cx="127717" cy="4470444"/>
          </a:xfrm>
          <a:prstGeom prst="rightBrac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TextBox 58"/>
          <p:cNvSpPr txBox="1"/>
          <p:nvPr/>
        </p:nvSpPr>
        <p:spPr>
          <a:xfrm>
            <a:off x="4203297" y="4139376"/>
            <a:ext cx="29964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/>
              <a:t>2</a:t>
            </a:r>
            <a:endParaRPr lang="en-US" sz="2200" dirty="0"/>
          </a:p>
        </p:txBody>
      </p:sp>
      <p:sp>
        <p:nvSpPr>
          <p:cNvPr id="60" name="TextBox 59"/>
          <p:cNvSpPr txBox="1"/>
          <p:nvPr/>
        </p:nvSpPr>
        <p:spPr>
          <a:xfrm>
            <a:off x="2596422" y="5604347"/>
            <a:ext cx="29964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7</a:t>
            </a:r>
          </a:p>
        </p:txBody>
      </p:sp>
      <p:sp>
        <p:nvSpPr>
          <p:cNvPr id="61" name="Right Brace 60"/>
          <p:cNvSpPr/>
          <p:nvPr/>
        </p:nvSpPr>
        <p:spPr>
          <a:xfrm rot="16200000" flipV="1">
            <a:off x="8253573" y="2827341"/>
            <a:ext cx="126287" cy="1949360"/>
          </a:xfrm>
          <a:prstGeom prst="rightBrac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TextBox 61"/>
          <p:cNvSpPr txBox="1"/>
          <p:nvPr/>
        </p:nvSpPr>
        <p:spPr>
          <a:xfrm>
            <a:off x="8167703" y="3357323"/>
            <a:ext cx="29964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/>
              <a:t>3</a:t>
            </a:r>
            <a:endParaRPr lang="en-US" sz="2200" dirty="0"/>
          </a:p>
        </p:txBody>
      </p:sp>
      <p:sp>
        <p:nvSpPr>
          <p:cNvPr id="65" name="Right Brace 64"/>
          <p:cNvSpPr/>
          <p:nvPr/>
        </p:nvSpPr>
        <p:spPr>
          <a:xfrm rot="5400000">
            <a:off x="9528156" y="2587355"/>
            <a:ext cx="127717" cy="4499958"/>
          </a:xfrm>
          <a:prstGeom prst="rightBrac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TextBox 66"/>
          <p:cNvSpPr txBox="1"/>
          <p:nvPr/>
        </p:nvSpPr>
        <p:spPr>
          <a:xfrm>
            <a:off x="9442190" y="4911967"/>
            <a:ext cx="29964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7</a:t>
            </a:r>
          </a:p>
        </p:txBody>
      </p:sp>
      <p:sp>
        <p:nvSpPr>
          <p:cNvPr id="68" name="Right Bracket 67"/>
          <p:cNvSpPr/>
          <p:nvPr/>
        </p:nvSpPr>
        <p:spPr>
          <a:xfrm rot="16200000">
            <a:off x="9608290" y="1801780"/>
            <a:ext cx="304800" cy="2886327"/>
          </a:xfrm>
          <a:prstGeom prst="rightBracket">
            <a:avLst/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TextBox 68"/>
          <p:cNvSpPr txBox="1"/>
          <p:nvPr/>
        </p:nvSpPr>
        <p:spPr>
          <a:xfrm>
            <a:off x="9239285" y="2681807"/>
            <a:ext cx="12247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/>
              <a:t>3 + 2 = 5</a:t>
            </a:r>
            <a:endParaRPr lang="en-US" sz="2200" dirty="0"/>
          </a:p>
        </p:txBody>
      </p:sp>
      <p:grpSp>
        <p:nvGrpSpPr>
          <p:cNvPr id="70" name="Group 69"/>
          <p:cNvGrpSpPr/>
          <p:nvPr/>
        </p:nvGrpSpPr>
        <p:grpSpPr>
          <a:xfrm>
            <a:off x="5295731" y="3721497"/>
            <a:ext cx="1541212" cy="930415"/>
            <a:chOff x="3889993" y="2149493"/>
            <a:chExt cx="1541212" cy="930415"/>
          </a:xfrm>
        </p:grpSpPr>
        <p:sp>
          <p:nvSpPr>
            <p:cNvPr id="71" name="Right Arrow 70"/>
            <p:cNvSpPr/>
            <p:nvPr/>
          </p:nvSpPr>
          <p:spPr>
            <a:xfrm>
              <a:off x="4317699" y="2628161"/>
              <a:ext cx="685800" cy="451747"/>
            </a:xfrm>
            <a:prstGeom prst="rightArrow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3889993" y="2149493"/>
              <a:ext cx="154121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err="1" smtClean="0"/>
                <a:t>dijumlahkan</a:t>
              </a:r>
              <a:endParaRPr lang="en-US" sz="2000" dirty="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3" name="Rectangle 72"/>
              <p:cNvSpPr/>
              <p:nvPr/>
            </p:nvSpPr>
            <p:spPr>
              <a:xfrm>
                <a:off x="6934783" y="3956513"/>
                <a:ext cx="385041" cy="67569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id-ID" sz="2000" i="1" dirty="0" smtClean="0">
                              <a:solidFill>
                                <a:sysClr val="windowText" lastClr="000000"/>
                              </a:solidFill>
                              <a:latin typeface="Cambria Math"/>
                              <a:cs typeface="Arial" pitchFamily="34" charset="0"/>
                            </a:rPr>
                          </m:ctrlPr>
                        </m:fPr>
                        <m:num>
                          <m:r>
                            <a:rPr lang="id-ID" sz="2000" b="0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cs typeface="Arial" pitchFamily="34" charset="0"/>
                            </a:rPr>
                            <m:t>5</m:t>
                          </m:r>
                        </m:num>
                        <m:den>
                          <m:r>
                            <a:rPr lang="id-ID" sz="2000" i="1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cs typeface="Arial" pitchFamily="34" charset="0"/>
                            </a:rPr>
                            <m:t>7</m:t>
                          </m:r>
                        </m:den>
                      </m:f>
                    </m:oMath>
                  </m:oMathPara>
                </a14:m>
                <a:endParaRPr lang="id-ID" sz="2000" dirty="0">
                  <a:solidFill>
                    <a:sysClr val="windowText" lastClr="000000"/>
                  </a:solidFill>
                  <a:cs typeface="Arial" pitchFamily="34" charset="0"/>
                </a:endParaRPr>
              </a:p>
            </p:txBody>
          </p:sp>
        </mc:Choice>
        <mc:Fallback xmlns="">
          <p:sp>
            <p:nvSpPr>
              <p:cNvPr id="73" name="Rectangle 7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34783" y="3956513"/>
                <a:ext cx="385041" cy="675698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4" name="Right Brace 73"/>
          <p:cNvSpPr/>
          <p:nvPr/>
        </p:nvSpPr>
        <p:spPr>
          <a:xfrm rot="16200000" flipV="1">
            <a:off x="11140711" y="3163881"/>
            <a:ext cx="126287" cy="1276278"/>
          </a:xfrm>
          <a:prstGeom prst="rightBrac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TextBox 82"/>
          <p:cNvSpPr txBox="1"/>
          <p:nvPr/>
        </p:nvSpPr>
        <p:spPr>
          <a:xfrm>
            <a:off x="11054030" y="3357323"/>
            <a:ext cx="29964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4" name="Rectangle 83"/>
              <p:cNvSpPr/>
              <p:nvPr/>
            </p:nvSpPr>
            <p:spPr>
              <a:xfrm>
                <a:off x="511023" y="1331959"/>
                <a:ext cx="1943443" cy="78660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id-ID" sz="2400" i="1" dirty="0" smtClean="0">
                              <a:solidFill>
                                <a:sysClr val="windowText" lastClr="000000"/>
                              </a:solidFill>
                              <a:latin typeface="Cambria Math"/>
                              <a:cs typeface="Arial" pitchFamily="34" charset="0"/>
                            </a:rPr>
                          </m:ctrlPr>
                        </m:fPr>
                        <m:num>
                          <m:r>
                            <a:rPr lang="id-ID" sz="2400" b="0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cs typeface="Arial" pitchFamily="34" charset="0"/>
                            </a:rPr>
                            <m:t>3</m:t>
                          </m:r>
                        </m:num>
                        <m:den>
                          <m:r>
                            <a:rPr lang="id-ID" sz="2400" b="0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cs typeface="Arial" pitchFamily="34" charset="0"/>
                            </a:rPr>
                            <m:t>7</m:t>
                          </m:r>
                        </m:den>
                      </m:f>
                      <m:r>
                        <a:rPr lang="en-US" sz="2400" b="0" i="1" dirty="0" smtClean="0">
                          <a:solidFill>
                            <a:sysClr val="windowText" lastClr="000000"/>
                          </a:solidFill>
                          <a:latin typeface="Cambria Math"/>
                          <a:cs typeface="Arial" pitchFamily="34" charset="0"/>
                        </a:rPr>
                        <m:t>+</m:t>
                      </m:r>
                      <m:f>
                        <m:fPr>
                          <m:ctrlPr>
                            <a:rPr lang="en-US" sz="2400" b="0" i="1" dirty="0" smtClean="0">
                              <a:solidFill>
                                <a:sysClr val="windowText" lastClr="000000"/>
                              </a:solidFill>
                              <a:latin typeface="Cambria Math"/>
                              <a:cs typeface="Arial" pitchFamily="34" charset="0"/>
                            </a:rPr>
                          </m:ctrlPr>
                        </m:fPr>
                        <m:num>
                          <m:r>
                            <a:rPr lang="en-US" sz="2400" b="0" i="1" dirty="0" smtClean="0">
                              <a:solidFill>
                                <a:sysClr val="windowText" lastClr="000000"/>
                              </a:solidFill>
                              <a:latin typeface="Cambria Math"/>
                              <a:cs typeface="Arial" pitchFamily="34" charset="0"/>
                            </a:rPr>
                            <m:t>2</m:t>
                          </m:r>
                        </m:num>
                        <m:den>
                          <m:r>
                            <a:rPr lang="en-US" sz="2400" b="0" i="1" dirty="0" smtClean="0">
                              <a:solidFill>
                                <a:sysClr val="windowText" lastClr="000000"/>
                              </a:solidFill>
                              <a:latin typeface="Cambria Math"/>
                              <a:cs typeface="Arial" pitchFamily="34" charset="0"/>
                            </a:rPr>
                            <m:t>7</m:t>
                          </m:r>
                        </m:den>
                      </m:f>
                      <m:r>
                        <a:rPr lang="en-US" sz="2400" b="0" i="1" dirty="0" smtClean="0">
                          <a:solidFill>
                            <a:sysClr val="windowText" lastClr="000000"/>
                          </a:solidFill>
                          <a:latin typeface="Cambria Math"/>
                          <a:cs typeface="Arial" pitchFamily="34" charset="0"/>
                        </a:rPr>
                        <m:t>= .  .  .</m:t>
                      </m:r>
                    </m:oMath>
                  </m:oMathPara>
                </a14:m>
                <a:endParaRPr lang="id-ID" sz="2400" dirty="0" smtClean="0">
                  <a:solidFill>
                    <a:sysClr val="windowText" lastClr="000000"/>
                  </a:solidFill>
                  <a:latin typeface="+mj-lt"/>
                  <a:cs typeface="Arial" pitchFamily="34" charset="0"/>
                </a:endParaRPr>
              </a:p>
            </p:txBody>
          </p:sp>
        </mc:Choice>
        <mc:Fallback xmlns="">
          <p:sp>
            <p:nvSpPr>
              <p:cNvPr id="84" name="Rectangle 8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1023" y="1331959"/>
                <a:ext cx="1943443" cy="786600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" name="Group 1"/>
          <p:cNvGrpSpPr/>
          <p:nvPr/>
        </p:nvGrpSpPr>
        <p:grpSpPr>
          <a:xfrm>
            <a:off x="487734" y="132222"/>
            <a:ext cx="11208966" cy="669668"/>
            <a:chOff x="487734" y="132222"/>
            <a:chExt cx="11208966" cy="669668"/>
          </a:xfrm>
        </p:grpSpPr>
        <p:sp>
          <p:nvSpPr>
            <p:cNvPr id="85" name="TextBox 84"/>
            <p:cNvSpPr txBox="1"/>
            <p:nvPr/>
          </p:nvSpPr>
          <p:spPr>
            <a:xfrm>
              <a:off x="1259046" y="151831"/>
              <a:ext cx="1043765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 err="1" smtClean="0">
                  <a:solidFill>
                    <a:srgbClr val="FF6600"/>
                  </a:solidFill>
                  <a:cs typeface="Arial" panose="020B0604020202020204" pitchFamily="34" charset="0"/>
                </a:rPr>
                <a:t>Menghitung</a:t>
              </a:r>
              <a:r>
                <a:rPr lang="en-US" sz="3600" b="1" dirty="0">
                  <a:solidFill>
                    <a:srgbClr val="FF6600"/>
                  </a:solidFill>
                  <a:cs typeface="Arial" panose="020B0604020202020204" pitchFamily="34" charset="0"/>
                </a:rPr>
                <a:t> </a:t>
              </a:r>
              <a:r>
                <a:rPr lang="en-US" sz="3600" b="1" dirty="0" err="1" smtClean="0">
                  <a:solidFill>
                    <a:srgbClr val="FF6600"/>
                  </a:solidFill>
                  <a:cs typeface="Arial" panose="020B0604020202020204" pitchFamily="34" charset="0"/>
                </a:rPr>
                <a:t>Penjumlahan</a:t>
              </a:r>
              <a:r>
                <a:rPr lang="en-US" sz="3600" b="1" dirty="0" smtClean="0">
                  <a:solidFill>
                    <a:srgbClr val="FF6600"/>
                  </a:solidFill>
                  <a:cs typeface="Arial" panose="020B0604020202020204" pitchFamily="34" charset="0"/>
                </a:rPr>
                <a:t> </a:t>
              </a:r>
              <a:r>
                <a:rPr lang="en-US" sz="3600" b="1" dirty="0" err="1" smtClean="0">
                  <a:solidFill>
                    <a:srgbClr val="FF6600"/>
                  </a:solidFill>
                  <a:cs typeface="Arial" panose="020B0604020202020204" pitchFamily="34" charset="0"/>
                </a:rPr>
                <a:t>dan</a:t>
              </a:r>
              <a:r>
                <a:rPr lang="en-US" sz="3600" b="1" dirty="0" smtClean="0">
                  <a:solidFill>
                    <a:srgbClr val="FF6600"/>
                  </a:solidFill>
                  <a:cs typeface="Arial" panose="020B0604020202020204" pitchFamily="34" charset="0"/>
                </a:rPr>
                <a:t> </a:t>
              </a:r>
              <a:r>
                <a:rPr lang="en-US" sz="3600" b="1" dirty="0" err="1" smtClean="0">
                  <a:solidFill>
                    <a:srgbClr val="FF6600"/>
                  </a:solidFill>
                  <a:cs typeface="Arial" panose="020B0604020202020204" pitchFamily="34" charset="0"/>
                </a:rPr>
                <a:t>Pengurangan</a:t>
              </a:r>
              <a:r>
                <a:rPr lang="en-US" sz="3600" b="1" dirty="0" smtClean="0">
                  <a:solidFill>
                    <a:srgbClr val="FF6600"/>
                  </a:solidFill>
                  <a:cs typeface="Arial" panose="020B0604020202020204" pitchFamily="34" charset="0"/>
                </a:rPr>
                <a:t> </a:t>
              </a:r>
              <a:r>
                <a:rPr lang="en-US" sz="3600" b="1" dirty="0" err="1" smtClean="0">
                  <a:solidFill>
                    <a:srgbClr val="FF6600"/>
                  </a:solidFill>
                  <a:cs typeface="Arial" panose="020B0604020202020204" pitchFamily="34" charset="0"/>
                </a:rPr>
                <a:t>Pecahan</a:t>
              </a:r>
              <a:endParaRPr lang="en-US" sz="3600" b="1" dirty="0">
                <a:solidFill>
                  <a:srgbClr val="FF6600"/>
                </a:solidFill>
                <a:cs typeface="Arial" panose="020B0604020202020204" pitchFamily="34" charset="0"/>
              </a:endParaRPr>
            </a:p>
          </p:txBody>
        </p:sp>
        <p:grpSp>
          <p:nvGrpSpPr>
            <p:cNvPr id="86" name="Group 85"/>
            <p:cNvGrpSpPr/>
            <p:nvPr/>
          </p:nvGrpSpPr>
          <p:grpSpPr>
            <a:xfrm>
              <a:off x="487734" y="132222"/>
              <a:ext cx="638939" cy="669668"/>
              <a:chOff x="394825" y="276478"/>
              <a:chExt cx="638939" cy="669668"/>
            </a:xfrm>
          </p:grpSpPr>
          <p:sp>
            <p:nvSpPr>
              <p:cNvPr id="87" name="Oval 86"/>
              <p:cNvSpPr/>
              <p:nvPr/>
            </p:nvSpPr>
            <p:spPr>
              <a:xfrm>
                <a:off x="394825" y="307207"/>
                <a:ext cx="638939" cy="638939"/>
              </a:xfrm>
              <a:prstGeom prst="ellipse">
                <a:avLst/>
              </a:prstGeom>
              <a:solidFill>
                <a:srgbClr val="FF6600">
                  <a:alpha val="95000"/>
                </a:srgbClr>
              </a:solidFill>
              <a:ln w="76200">
                <a:noFill/>
              </a:ln>
              <a:effectLst>
                <a:outerShdw blurRad="57785" dist="33020" dir="318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rightRoom" dir="t">
                  <a:rot lat="0" lon="0" rev="600000"/>
                </a:lightRig>
              </a:scene3d>
              <a:sp3d prstMaterial="metal">
                <a:bevelT w="38100" h="57150"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8" name="TextBox 87"/>
              <p:cNvSpPr txBox="1"/>
              <p:nvPr/>
            </p:nvSpPr>
            <p:spPr>
              <a:xfrm>
                <a:off x="495032" y="276478"/>
                <a:ext cx="442750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b="1" dirty="0" smtClean="0">
                    <a:solidFill>
                      <a:schemeClr val="bg1"/>
                    </a:solidFill>
                    <a:cs typeface="Arial" panose="020B0604020202020204" pitchFamily="34" charset="0"/>
                  </a:rPr>
                  <a:t>B</a:t>
                </a:r>
                <a:endParaRPr lang="en-US" sz="3600" b="1" dirty="0">
                  <a:solidFill>
                    <a:schemeClr val="bg1"/>
                  </a:solidFill>
                  <a:cs typeface="Arial" panose="020B060402020202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68480618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75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75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8500"/>
                            </p:stCondLst>
                            <p:childTnLst>
                              <p:par>
                                <p:cTn id="2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925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12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500"/>
                            </p:stCondLst>
                            <p:childTnLst>
                              <p:par>
                                <p:cTn id="3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1250"/>
                            </p:stCondLst>
                            <p:childTnLst>
                              <p:par>
                                <p:cTn id="4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2250"/>
                            </p:stCondLst>
                            <p:childTnLst>
                              <p:par>
                                <p:cTn id="47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1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5000"/>
                            </p:stCondLst>
                            <p:childTnLst>
                              <p:par>
                                <p:cTn id="5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12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6250"/>
                            </p:stCondLst>
                            <p:childTnLst>
                              <p:par>
                                <p:cTn id="5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7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7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7000"/>
                            </p:stCondLst>
                            <p:childTnLst>
                              <p:par>
                                <p:cTn id="6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125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8250"/>
                            </p:stCondLst>
                            <p:childTnLst>
                              <p:par>
                                <p:cTn id="6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7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7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9000"/>
                            </p:stCondLst>
                            <p:childTnLst>
                              <p:par>
                                <p:cTn id="7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0000"/>
                            </p:stCondLst>
                            <p:childTnLst>
                              <p:par>
                                <p:cTn id="77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2000"/>
                            </p:stCondLst>
                            <p:childTnLst>
                              <p:par>
                                <p:cTn id="81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1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24750"/>
                            </p:stCondLst>
                            <p:childTnLst>
                              <p:par>
                                <p:cTn id="8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12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6000"/>
                            </p:stCondLst>
                            <p:childTnLst>
                              <p:par>
                                <p:cTn id="8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7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7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7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6750"/>
                            </p:stCondLst>
                            <p:childTnLst>
                              <p:par>
                                <p:cTn id="9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125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28000"/>
                            </p:stCondLst>
                            <p:childTnLst>
                              <p:par>
                                <p:cTn id="9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75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75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75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28750"/>
                            </p:stCondLst>
                            <p:childTnLst>
                              <p:par>
                                <p:cTn id="10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7" dur="12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30000"/>
                            </p:stCondLst>
                            <p:childTnLst>
                              <p:par>
                                <p:cTn id="10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75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75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75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30750"/>
                            </p:stCondLst>
                            <p:childTnLst>
                              <p:par>
                                <p:cTn id="1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7" dur="125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32000"/>
                            </p:stCondLst>
                            <p:childTnLst>
                              <p:par>
                                <p:cTn id="1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1" dur="2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34000"/>
                            </p:stCondLst>
                            <p:childTnLst>
                              <p:par>
                                <p:cTn id="1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35000"/>
                            </p:stCondLst>
                            <p:childTnLst>
                              <p:par>
                                <p:cTn id="129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1" dur="1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4" dur="1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37750"/>
                            </p:stCondLst>
                            <p:childTnLst>
                              <p:par>
                                <p:cTn id="13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0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6" grpId="0"/>
      <p:bldP spid="21" grpId="0"/>
      <p:bldP spid="50" grpId="0"/>
      <p:bldP spid="51" grpId="0"/>
      <p:bldP spid="52" grpId="0"/>
      <p:bldP spid="53" grpId="0" animBg="1"/>
      <p:bldP spid="54" grpId="0" animBg="1"/>
      <p:bldP spid="55" grpId="0"/>
      <p:bldP spid="56" grpId="0"/>
      <p:bldP spid="57" grpId="0" animBg="1"/>
      <p:bldP spid="58" grpId="0" animBg="1"/>
      <p:bldP spid="59" grpId="0"/>
      <p:bldP spid="60" grpId="0"/>
      <p:bldP spid="61" grpId="0" animBg="1"/>
      <p:bldP spid="62" grpId="0"/>
      <p:bldP spid="65" grpId="0" animBg="1"/>
      <p:bldP spid="67" grpId="0"/>
      <p:bldP spid="68" grpId="0" animBg="1"/>
      <p:bldP spid="69" grpId="0"/>
      <p:bldP spid="73" grpId="0"/>
      <p:bldP spid="74" grpId="0" animBg="1"/>
      <p:bldP spid="83" grpId="0"/>
      <p:bldP spid="8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TextBox 65"/>
          <p:cNvSpPr txBox="1"/>
          <p:nvPr/>
        </p:nvSpPr>
        <p:spPr>
          <a:xfrm>
            <a:off x="484454" y="278670"/>
            <a:ext cx="74685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tabLst>
                <a:tab pos="631825" algn="l"/>
              </a:tabLst>
            </a:pPr>
            <a:r>
              <a:rPr lang="en-US" sz="2800" b="1" dirty="0" smtClean="0">
                <a:solidFill>
                  <a:srgbClr val="FF6600"/>
                </a:solidFill>
                <a:cs typeface="Arial" panose="020B0604020202020204" pitchFamily="34" charset="0"/>
              </a:rPr>
              <a:t>2.	</a:t>
            </a:r>
            <a:r>
              <a:rPr lang="en-US" sz="2800" b="1" dirty="0" err="1" smtClean="0">
                <a:solidFill>
                  <a:srgbClr val="FF6600"/>
                </a:solidFill>
                <a:cs typeface="Arial" panose="020B0604020202020204" pitchFamily="34" charset="0"/>
              </a:rPr>
              <a:t>Penjumlahan</a:t>
            </a:r>
            <a:r>
              <a:rPr lang="en-US" sz="2800" b="1" dirty="0" smtClean="0">
                <a:solidFill>
                  <a:srgbClr val="FF660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FF6600"/>
                </a:solidFill>
                <a:cs typeface="Arial" panose="020B0604020202020204" pitchFamily="34" charset="0"/>
              </a:rPr>
              <a:t>Pecahan</a:t>
            </a:r>
            <a:r>
              <a:rPr lang="en-US" sz="2800" b="1" dirty="0" smtClean="0">
                <a:solidFill>
                  <a:srgbClr val="FF660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FF6600"/>
                </a:solidFill>
                <a:cs typeface="Arial" panose="020B0604020202020204" pitchFamily="34" charset="0"/>
              </a:rPr>
              <a:t>Berpenyebut</a:t>
            </a:r>
            <a:r>
              <a:rPr lang="en-US" sz="2800" b="1" dirty="0" smtClean="0">
                <a:solidFill>
                  <a:srgbClr val="FF660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FF6600"/>
                </a:solidFill>
                <a:cs typeface="Arial" panose="020B0604020202020204" pitchFamily="34" charset="0"/>
              </a:rPr>
              <a:t>Berbeda</a:t>
            </a:r>
            <a:endParaRPr lang="en-US" sz="2800" b="1" dirty="0">
              <a:solidFill>
                <a:srgbClr val="FF6600"/>
              </a:solidFill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3" name="Rectangle 62"/>
              <p:cNvSpPr/>
              <p:nvPr/>
            </p:nvSpPr>
            <p:spPr>
              <a:xfrm>
                <a:off x="473059" y="942764"/>
                <a:ext cx="1752600" cy="68580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id-ID" sz="2000" i="1" dirty="0" smtClean="0">
                              <a:solidFill>
                                <a:sysClr val="windowText" lastClr="000000"/>
                              </a:solidFill>
                              <a:latin typeface="Cambria Math"/>
                              <a:cs typeface="Arial" pitchFamily="34" charset="0"/>
                            </a:rPr>
                          </m:ctrlPr>
                        </m:fPr>
                        <m:num>
                          <m:r>
                            <a:rPr lang="id-ID" sz="2000" b="0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cs typeface="Arial" pitchFamily="34" charset="0"/>
                            </a:rPr>
                            <m:t>5</m:t>
                          </m:r>
                        </m:num>
                        <m:den>
                          <m:r>
                            <a:rPr lang="id-ID" sz="2000" b="0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cs typeface="Arial" pitchFamily="34" charset="0"/>
                            </a:rPr>
                            <m:t>12</m:t>
                          </m:r>
                        </m:den>
                      </m:f>
                      <m:r>
                        <a:rPr lang="id-ID" sz="2000" b="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cs typeface="Arial" pitchFamily="34" charset="0"/>
                        </a:rPr>
                        <m:t>+</m:t>
                      </m:r>
                      <m:f>
                        <m:fPr>
                          <m:ctrlPr>
                            <a:rPr lang="id-ID" sz="2000" i="1" dirty="0">
                              <a:solidFill>
                                <a:sysClr val="windowText" lastClr="000000"/>
                              </a:solidFill>
                              <a:latin typeface="Cambria Math"/>
                              <a:cs typeface="Arial" pitchFamily="34" charset="0"/>
                            </a:rPr>
                          </m:ctrlPr>
                        </m:fPr>
                        <m:num>
                          <m:r>
                            <a:rPr lang="id-ID" sz="2000" b="0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cs typeface="Arial" pitchFamily="34" charset="0"/>
                            </a:rPr>
                            <m:t>1</m:t>
                          </m:r>
                        </m:num>
                        <m:den>
                          <m:r>
                            <a:rPr lang="id-ID" sz="2000" b="0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cs typeface="Arial" pitchFamily="34" charset="0"/>
                            </a:rPr>
                            <m:t>2</m:t>
                          </m:r>
                        </m:den>
                      </m:f>
                      <m:r>
                        <a:rPr lang="en-US" sz="2000" b="0" i="0" dirty="0" smtClean="0">
                          <a:solidFill>
                            <a:sysClr val="windowText" lastClr="000000"/>
                          </a:solidFill>
                          <a:latin typeface="Cambria Math"/>
                          <a:cs typeface="Arial" pitchFamily="34" charset="0"/>
                        </a:rPr>
                        <m:t>= . . .</m:t>
                      </m:r>
                    </m:oMath>
                  </m:oMathPara>
                </a14:m>
                <a:endParaRPr lang="id-ID" sz="2000" dirty="0" smtClean="0">
                  <a:solidFill>
                    <a:sysClr val="windowText" lastClr="000000"/>
                  </a:solidFill>
                  <a:latin typeface="+mj-lt"/>
                  <a:cs typeface="Arial" pitchFamily="34" charset="0"/>
                </a:endParaRPr>
              </a:p>
            </p:txBody>
          </p:sp>
        </mc:Choice>
        <mc:Fallback xmlns="">
          <p:sp>
            <p:nvSpPr>
              <p:cNvPr id="63" name="Rectangle 6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3059" y="942764"/>
                <a:ext cx="1752600" cy="685800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4" name="Group 63"/>
          <p:cNvGrpSpPr/>
          <p:nvPr/>
        </p:nvGrpSpPr>
        <p:grpSpPr>
          <a:xfrm>
            <a:off x="851029" y="2333672"/>
            <a:ext cx="5809278" cy="478952"/>
            <a:chOff x="4298447" y="2979980"/>
            <a:chExt cx="4366492" cy="360000"/>
          </a:xfrm>
        </p:grpSpPr>
        <p:sp>
          <p:nvSpPr>
            <p:cNvPr id="75" name="Rectangle 74"/>
            <p:cNvSpPr/>
            <p:nvPr/>
          </p:nvSpPr>
          <p:spPr>
            <a:xfrm>
              <a:off x="7218572" y="2979980"/>
              <a:ext cx="360000" cy="360000"/>
            </a:xfrm>
            <a:prstGeom prst="rect">
              <a:avLst/>
            </a:prstGeom>
            <a:noFill/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grpSp>
          <p:nvGrpSpPr>
            <p:cNvPr id="76" name="Group 75"/>
            <p:cNvGrpSpPr/>
            <p:nvPr/>
          </p:nvGrpSpPr>
          <p:grpSpPr>
            <a:xfrm>
              <a:off x="4298447" y="2979980"/>
              <a:ext cx="4366492" cy="360000"/>
              <a:chOff x="4298345" y="2269148"/>
              <a:chExt cx="4366492" cy="360000"/>
            </a:xfrm>
          </p:grpSpPr>
          <p:sp>
            <p:nvSpPr>
              <p:cNvPr id="77" name="Rectangle 76"/>
              <p:cNvSpPr/>
              <p:nvPr/>
            </p:nvSpPr>
            <p:spPr>
              <a:xfrm>
                <a:off x="4298345" y="2269148"/>
                <a:ext cx="360000" cy="359999"/>
              </a:xfrm>
              <a:prstGeom prst="rect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78" name="Rectangle 77"/>
              <p:cNvSpPr/>
              <p:nvPr/>
            </p:nvSpPr>
            <p:spPr>
              <a:xfrm>
                <a:off x="4654206" y="2269148"/>
                <a:ext cx="382584" cy="360000"/>
              </a:xfrm>
              <a:prstGeom prst="rect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5040925" y="2269148"/>
                <a:ext cx="360000" cy="360000"/>
              </a:xfrm>
              <a:prstGeom prst="rect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5400925" y="2269148"/>
                <a:ext cx="360000" cy="360000"/>
              </a:xfrm>
              <a:prstGeom prst="rect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81" name="Rectangle 80"/>
              <p:cNvSpPr/>
              <p:nvPr/>
            </p:nvSpPr>
            <p:spPr>
              <a:xfrm>
                <a:off x="5764590" y="2269148"/>
                <a:ext cx="373982" cy="360000"/>
              </a:xfrm>
              <a:prstGeom prst="rect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82" name="Rectangle 81"/>
              <p:cNvSpPr/>
              <p:nvPr/>
            </p:nvSpPr>
            <p:spPr>
              <a:xfrm>
                <a:off x="6138572" y="2269148"/>
                <a:ext cx="360000" cy="3600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89" name="Rectangle 88"/>
              <p:cNvSpPr/>
              <p:nvPr/>
            </p:nvSpPr>
            <p:spPr>
              <a:xfrm>
                <a:off x="6498572" y="2269148"/>
                <a:ext cx="360000" cy="3600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90" name="Rectangle 89"/>
              <p:cNvSpPr/>
              <p:nvPr/>
            </p:nvSpPr>
            <p:spPr>
              <a:xfrm>
                <a:off x="6858572" y="2269148"/>
                <a:ext cx="360000" cy="3600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91" name="Rectangle 90"/>
              <p:cNvSpPr/>
              <p:nvPr/>
            </p:nvSpPr>
            <p:spPr>
              <a:xfrm>
                <a:off x="7578470" y="2269148"/>
                <a:ext cx="351709" cy="360000"/>
              </a:xfrm>
              <a:prstGeom prst="rect">
                <a:avLst/>
              </a:prstGeom>
              <a:no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92" name="Rectangle 91"/>
              <p:cNvSpPr/>
              <p:nvPr/>
            </p:nvSpPr>
            <p:spPr>
              <a:xfrm>
                <a:off x="7935664" y="2269148"/>
                <a:ext cx="369172" cy="3600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93" name="Rectangle 92"/>
              <p:cNvSpPr/>
              <p:nvPr/>
            </p:nvSpPr>
            <p:spPr>
              <a:xfrm>
                <a:off x="8304837" y="2269148"/>
                <a:ext cx="360000" cy="3600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</p:grpSp>
      </p:grpSp>
      <p:grpSp>
        <p:nvGrpSpPr>
          <p:cNvPr id="94" name="Group 93"/>
          <p:cNvGrpSpPr/>
          <p:nvPr/>
        </p:nvGrpSpPr>
        <p:grpSpPr>
          <a:xfrm>
            <a:off x="844065" y="4107114"/>
            <a:ext cx="5816242" cy="478952"/>
            <a:chOff x="4302260" y="2818874"/>
            <a:chExt cx="4371726" cy="360000"/>
          </a:xfrm>
        </p:grpSpPr>
        <p:sp>
          <p:nvSpPr>
            <p:cNvPr id="95" name="Rectangle 94"/>
            <p:cNvSpPr/>
            <p:nvPr/>
          </p:nvSpPr>
          <p:spPr>
            <a:xfrm>
              <a:off x="6507721" y="2818874"/>
              <a:ext cx="2166265" cy="360000"/>
            </a:xfrm>
            <a:prstGeom prst="rect">
              <a:avLst/>
            </a:prstGeom>
            <a:noFill/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96" name="Rectangle 95"/>
            <p:cNvSpPr/>
            <p:nvPr/>
          </p:nvSpPr>
          <p:spPr>
            <a:xfrm>
              <a:off x="4302260" y="2818874"/>
              <a:ext cx="2205461" cy="360000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97" name="Rectangle 96"/>
              <p:cNvSpPr/>
              <p:nvPr/>
            </p:nvSpPr>
            <p:spPr>
              <a:xfrm>
                <a:off x="291297" y="2180284"/>
                <a:ext cx="566300" cy="785726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id-ID" sz="2000" i="1" dirty="0" smtClean="0">
                              <a:solidFill>
                                <a:sysClr val="windowText" lastClr="000000"/>
                              </a:solidFill>
                              <a:latin typeface="Cambria Math"/>
                              <a:cs typeface="Arial" pitchFamily="34" charset="0"/>
                            </a:rPr>
                          </m:ctrlPr>
                        </m:fPr>
                        <m:num>
                          <m:r>
                            <a:rPr lang="id-ID" sz="2000" b="0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cs typeface="Arial" pitchFamily="34" charset="0"/>
                            </a:rPr>
                            <m:t>5</m:t>
                          </m:r>
                        </m:num>
                        <m:den>
                          <m:r>
                            <a:rPr lang="id-ID" sz="2000" b="0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cs typeface="Arial" pitchFamily="34" charset="0"/>
                            </a:rPr>
                            <m:t>12</m:t>
                          </m:r>
                        </m:den>
                      </m:f>
                    </m:oMath>
                  </m:oMathPara>
                </a14:m>
                <a:endParaRPr lang="id-ID" sz="2000" dirty="0" smtClean="0">
                  <a:solidFill>
                    <a:sysClr val="windowText" lastClr="000000"/>
                  </a:solidFill>
                  <a:latin typeface="+mj-lt"/>
                  <a:cs typeface="Arial" pitchFamily="34" charset="0"/>
                </a:endParaRPr>
              </a:p>
            </p:txBody>
          </p:sp>
        </mc:Choice>
        <mc:Fallback xmlns="">
          <p:sp>
            <p:nvSpPr>
              <p:cNvPr id="97" name="Rectangle 9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1297" y="2180284"/>
                <a:ext cx="566300" cy="785726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8" name="Rectangle 97"/>
              <p:cNvSpPr/>
              <p:nvPr/>
            </p:nvSpPr>
            <p:spPr>
              <a:xfrm>
                <a:off x="374000" y="4034144"/>
                <a:ext cx="400894" cy="624891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id-ID" sz="2000" i="1" dirty="0" smtClean="0">
                              <a:solidFill>
                                <a:sysClr val="windowText" lastClr="000000"/>
                              </a:solidFill>
                              <a:latin typeface="Cambria Math"/>
                              <a:cs typeface="Arial" pitchFamily="34" charset="0"/>
                            </a:rPr>
                          </m:ctrlPr>
                        </m:fPr>
                        <m:num>
                          <m:r>
                            <a:rPr lang="id-ID" sz="2000" b="0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cs typeface="Arial" pitchFamily="34" charset="0"/>
                            </a:rPr>
                            <m:t>1</m:t>
                          </m:r>
                        </m:num>
                        <m:den>
                          <m:r>
                            <a:rPr lang="id-ID" sz="2000" b="0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cs typeface="Arial" pitchFamily="34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id-ID" sz="2000" dirty="0" smtClean="0">
                  <a:solidFill>
                    <a:sysClr val="windowText" lastClr="000000"/>
                  </a:solidFill>
                  <a:latin typeface="+mj-lt"/>
                  <a:cs typeface="Arial" pitchFamily="34" charset="0"/>
                </a:endParaRPr>
              </a:p>
            </p:txBody>
          </p:sp>
        </mc:Choice>
        <mc:Fallback xmlns="">
          <p:sp>
            <p:nvSpPr>
              <p:cNvPr id="98" name="Rectangle 9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4000" y="4034144"/>
                <a:ext cx="400894" cy="624891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9" name="Straight Connector 98"/>
          <p:cNvCxnSpPr/>
          <p:nvPr/>
        </p:nvCxnSpPr>
        <p:spPr>
          <a:xfrm>
            <a:off x="3782682" y="1897846"/>
            <a:ext cx="0" cy="3499654"/>
          </a:xfrm>
          <a:prstGeom prst="line">
            <a:avLst/>
          </a:prstGeom>
          <a:ln w="285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0" name="Right Brace 99"/>
          <p:cNvSpPr/>
          <p:nvPr/>
        </p:nvSpPr>
        <p:spPr>
          <a:xfrm rot="16200000" flipV="1">
            <a:off x="2012024" y="951759"/>
            <a:ext cx="126287" cy="2448279"/>
          </a:xfrm>
          <a:prstGeom prst="rightBrac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TextBox 100"/>
          <p:cNvSpPr txBox="1"/>
          <p:nvPr/>
        </p:nvSpPr>
        <p:spPr>
          <a:xfrm>
            <a:off x="1928626" y="1682403"/>
            <a:ext cx="29964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/>
              <a:t>5</a:t>
            </a:r>
            <a:endParaRPr lang="en-US" sz="2200" dirty="0"/>
          </a:p>
        </p:txBody>
      </p:sp>
      <p:sp>
        <p:nvSpPr>
          <p:cNvPr id="102" name="Right Brace 101"/>
          <p:cNvSpPr/>
          <p:nvPr/>
        </p:nvSpPr>
        <p:spPr>
          <a:xfrm rot="5400000">
            <a:off x="3689041" y="200849"/>
            <a:ext cx="126289" cy="5816240"/>
          </a:xfrm>
          <a:prstGeom prst="rightBrac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TextBox 102"/>
          <p:cNvSpPr txBox="1"/>
          <p:nvPr/>
        </p:nvSpPr>
        <p:spPr>
          <a:xfrm>
            <a:off x="3519258" y="3180553"/>
            <a:ext cx="4730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/>
              <a:t>12</a:t>
            </a:r>
            <a:endParaRPr lang="en-US" sz="2200" dirty="0"/>
          </a:p>
        </p:txBody>
      </p:sp>
      <p:sp>
        <p:nvSpPr>
          <p:cNvPr id="104" name="Right Brace 103"/>
          <p:cNvSpPr/>
          <p:nvPr/>
        </p:nvSpPr>
        <p:spPr>
          <a:xfrm rot="16200000" flipV="1">
            <a:off x="2246251" y="2496293"/>
            <a:ext cx="126287" cy="2937729"/>
          </a:xfrm>
          <a:prstGeom prst="rightBrac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TextBox 104"/>
          <p:cNvSpPr txBox="1"/>
          <p:nvPr/>
        </p:nvSpPr>
        <p:spPr>
          <a:xfrm>
            <a:off x="2150045" y="3496527"/>
            <a:ext cx="29964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/>
              <a:t>1</a:t>
            </a:r>
            <a:endParaRPr lang="en-US" sz="2200" dirty="0"/>
          </a:p>
        </p:txBody>
      </p:sp>
      <p:sp>
        <p:nvSpPr>
          <p:cNvPr id="106" name="Right Brace 105"/>
          <p:cNvSpPr/>
          <p:nvPr/>
        </p:nvSpPr>
        <p:spPr>
          <a:xfrm rot="5400000">
            <a:off x="3687272" y="1914469"/>
            <a:ext cx="126289" cy="5819776"/>
          </a:xfrm>
          <a:prstGeom prst="rightBrac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TextBox 106"/>
          <p:cNvSpPr txBox="1"/>
          <p:nvPr/>
        </p:nvSpPr>
        <p:spPr>
          <a:xfrm>
            <a:off x="3598913" y="4865538"/>
            <a:ext cx="30300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/>
              <a:t>2</a:t>
            </a:r>
            <a:endParaRPr lang="en-US" sz="2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8" name="Rectangle 107"/>
              <p:cNvSpPr/>
              <p:nvPr/>
            </p:nvSpPr>
            <p:spPr>
              <a:xfrm>
                <a:off x="3400908" y="5220225"/>
                <a:ext cx="1030992" cy="853737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id-ID" sz="2000" i="1" dirty="0" smtClean="0">
                              <a:solidFill>
                                <a:sysClr val="windowText" lastClr="000000"/>
                              </a:solidFill>
                              <a:latin typeface="Cambria Math"/>
                              <a:cs typeface="Arial" pitchFamily="34" charset="0"/>
                            </a:rPr>
                          </m:ctrlPr>
                        </m:fPr>
                        <m:num>
                          <m:r>
                            <a:rPr lang="id-ID" sz="2000" b="0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cs typeface="Arial" pitchFamily="34" charset="0"/>
                            </a:rPr>
                            <m:t>1</m:t>
                          </m:r>
                        </m:num>
                        <m:den>
                          <m:r>
                            <a:rPr lang="id-ID" sz="2000" b="0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cs typeface="Arial" pitchFamily="34" charset="0"/>
                            </a:rPr>
                            <m:t>2</m:t>
                          </m:r>
                        </m:den>
                      </m:f>
                      <m:r>
                        <a:rPr lang="en-US" sz="2000" b="0" i="1" dirty="0" smtClean="0">
                          <a:solidFill>
                            <a:sysClr val="windowText" lastClr="000000"/>
                          </a:solidFill>
                          <a:latin typeface="Cambria Math"/>
                          <a:cs typeface="Arial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2000" b="0" i="1" dirty="0" smtClean="0">
                              <a:solidFill>
                                <a:sysClr val="windowText" lastClr="000000"/>
                              </a:solidFill>
                              <a:latin typeface="Cambria Math"/>
                              <a:cs typeface="Arial" pitchFamily="34" charset="0"/>
                            </a:rPr>
                          </m:ctrlPr>
                        </m:fPr>
                        <m:num>
                          <m:r>
                            <a:rPr lang="en-US" sz="2000" b="0" i="1" dirty="0" smtClean="0">
                              <a:solidFill>
                                <a:sysClr val="windowText" lastClr="000000"/>
                              </a:solidFill>
                              <a:latin typeface="Cambria Math"/>
                              <a:cs typeface="Arial" pitchFamily="34" charset="0"/>
                            </a:rPr>
                            <m:t>6</m:t>
                          </m:r>
                        </m:num>
                        <m:den>
                          <m:r>
                            <a:rPr lang="en-US" sz="2000" b="0" i="1" dirty="0" smtClean="0">
                              <a:solidFill>
                                <a:sysClr val="windowText" lastClr="000000"/>
                              </a:solidFill>
                              <a:latin typeface="Cambria Math"/>
                              <a:cs typeface="Arial" pitchFamily="34" charset="0"/>
                            </a:rPr>
                            <m:t>12</m:t>
                          </m:r>
                        </m:den>
                      </m:f>
                    </m:oMath>
                  </m:oMathPara>
                </a14:m>
                <a:endParaRPr lang="id-ID" sz="2000" dirty="0" smtClean="0">
                  <a:solidFill>
                    <a:sysClr val="windowText" lastClr="000000"/>
                  </a:solidFill>
                  <a:latin typeface="+mj-lt"/>
                  <a:cs typeface="Arial" pitchFamily="34" charset="0"/>
                </a:endParaRPr>
              </a:p>
            </p:txBody>
          </p:sp>
        </mc:Choice>
        <mc:Fallback xmlns="">
          <p:sp>
            <p:nvSpPr>
              <p:cNvPr id="108" name="Rectangle 10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00908" y="5220225"/>
                <a:ext cx="1030992" cy="853737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9" name="Rectangle 108"/>
              <p:cNvSpPr/>
              <p:nvPr/>
            </p:nvSpPr>
            <p:spPr>
              <a:xfrm>
                <a:off x="7953037" y="3108969"/>
                <a:ext cx="1303775" cy="73152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id-ID" sz="2000" i="1" dirty="0" smtClean="0">
                              <a:solidFill>
                                <a:sysClr val="windowText" lastClr="000000"/>
                              </a:solidFill>
                              <a:latin typeface="Cambria Math"/>
                              <a:cs typeface="Arial" pitchFamily="34" charset="0"/>
                            </a:rPr>
                          </m:ctrlPr>
                        </m:fPr>
                        <m:num>
                          <m:r>
                            <a:rPr lang="id-ID" sz="2000" b="0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cs typeface="Arial" pitchFamily="34" charset="0"/>
                            </a:rPr>
                            <m:t>5</m:t>
                          </m:r>
                        </m:num>
                        <m:den>
                          <m:r>
                            <a:rPr lang="id-ID" sz="2000" b="0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cs typeface="Arial" pitchFamily="34" charset="0"/>
                            </a:rPr>
                            <m:t>12</m:t>
                          </m:r>
                        </m:den>
                      </m:f>
                      <m:r>
                        <a:rPr lang="en-US" sz="2000" b="0" i="1" dirty="0" smtClean="0">
                          <a:solidFill>
                            <a:sysClr val="windowText" lastClr="000000"/>
                          </a:solidFill>
                          <a:latin typeface="Cambria Math"/>
                          <a:cs typeface="Arial" pitchFamily="34" charset="0"/>
                        </a:rPr>
                        <m:t>+</m:t>
                      </m:r>
                      <m:f>
                        <m:fPr>
                          <m:ctrlPr>
                            <a:rPr lang="en-US" sz="2000" b="0" i="1" dirty="0" smtClean="0">
                              <a:solidFill>
                                <a:sysClr val="windowText" lastClr="000000"/>
                              </a:solidFill>
                              <a:latin typeface="Cambria Math"/>
                              <a:cs typeface="Arial" pitchFamily="34" charset="0"/>
                            </a:rPr>
                          </m:ctrlPr>
                        </m:fPr>
                        <m:num>
                          <m:r>
                            <a:rPr lang="en-US" sz="2000" b="0" i="1" dirty="0" smtClean="0">
                              <a:solidFill>
                                <a:sysClr val="windowText" lastClr="000000"/>
                              </a:solidFill>
                              <a:latin typeface="Cambria Math"/>
                              <a:cs typeface="Arial" pitchFamily="34" charset="0"/>
                            </a:rPr>
                            <m:t>1</m:t>
                          </m:r>
                        </m:num>
                        <m:den>
                          <m:r>
                            <a:rPr lang="en-US" sz="2000" b="0" i="1" dirty="0" smtClean="0">
                              <a:solidFill>
                                <a:sysClr val="windowText" lastClr="000000"/>
                              </a:solidFill>
                              <a:latin typeface="Cambria Math"/>
                              <a:cs typeface="Arial" pitchFamily="34" charset="0"/>
                            </a:rPr>
                            <m:t>2</m:t>
                          </m:r>
                        </m:den>
                      </m:f>
                      <m:r>
                        <a:rPr lang="en-US" sz="2000" b="0" i="1" dirty="0" smtClean="0">
                          <a:solidFill>
                            <a:sysClr val="windowText" lastClr="000000"/>
                          </a:solidFill>
                          <a:latin typeface="Cambria Math"/>
                          <a:cs typeface="Arial" pitchFamily="34" charset="0"/>
                        </a:rPr>
                        <m:t>=</m:t>
                      </m:r>
                    </m:oMath>
                  </m:oMathPara>
                </a14:m>
                <a:endParaRPr lang="id-ID" sz="2000" dirty="0" smtClean="0">
                  <a:solidFill>
                    <a:sysClr val="windowText" lastClr="000000"/>
                  </a:solidFill>
                  <a:latin typeface="+mj-lt"/>
                  <a:cs typeface="Arial" pitchFamily="34" charset="0"/>
                </a:endParaRPr>
              </a:p>
            </p:txBody>
          </p:sp>
        </mc:Choice>
        <mc:Fallback xmlns="">
          <p:sp>
            <p:nvSpPr>
              <p:cNvPr id="109" name="Rectangle 10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53037" y="3108969"/>
                <a:ext cx="1303775" cy="731520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0" name="Rectangle 109"/>
              <p:cNvSpPr/>
              <p:nvPr/>
            </p:nvSpPr>
            <p:spPr>
              <a:xfrm>
                <a:off x="9028212" y="3108969"/>
                <a:ext cx="1438491" cy="73152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id-ID" sz="2000" i="1" dirty="0" smtClean="0">
                              <a:solidFill>
                                <a:sysClr val="windowText" lastClr="000000"/>
                              </a:solidFill>
                              <a:latin typeface="Cambria Math"/>
                              <a:cs typeface="Arial" pitchFamily="34" charset="0"/>
                            </a:rPr>
                          </m:ctrlPr>
                        </m:fPr>
                        <m:num>
                          <m:r>
                            <a:rPr lang="id-ID" sz="2000" b="0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cs typeface="Arial" pitchFamily="34" charset="0"/>
                            </a:rPr>
                            <m:t>5</m:t>
                          </m:r>
                        </m:num>
                        <m:den>
                          <m:r>
                            <a:rPr lang="id-ID" sz="2000" b="0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cs typeface="Arial" pitchFamily="34" charset="0"/>
                            </a:rPr>
                            <m:t>12</m:t>
                          </m:r>
                        </m:den>
                      </m:f>
                      <m:r>
                        <a:rPr lang="en-US" sz="2000" b="0" i="1" dirty="0" smtClean="0">
                          <a:solidFill>
                            <a:sysClr val="windowText" lastClr="000000"/>
                          </a:solidFill>
                          <a:latin typeface="Cambria Math"/>
                          <a:cs typeface="Arial" pitchFamily="34" charset="0"/>
                        </a:rPr>
                        <m:t>+</m:t>
                      </m:r>
                      <m:f>
                        <m:fPr>
                          <m:ctrlPr>
                            <a:rPr lang="en-US" sz="2000" b="0" i="1" dirty="0" smtClean="0">
                              <a:solidFill>
                                <a:sysClr val="windowText" lastClr="000000"/>
                              </a:solidFill>
                              <a:latin typeface="Cambria Math"/>
                              <a:cs typeface="Arial" pitchFamily="34" charset="0"/>
                            </a:rPr>
                          </m:ctrlPr>
                        </m:fPr>
                        <m:num>
                          <m:r>
                            <a:rPr lang="en-US" sz="2000" b="0" i="1" dirty="0" smtClean="0">
                              <a:solidFill>
                                <a:sysClr val="windowText" lastClr="000000"/>
                              </a:solidFill>
                              <a:latin typeface="Cambria Math"/>
                              <a:cs typeface="Arial" pitchFamily="34" charset="0"/>
                            </a:rPr>
                            <m:t>6</m:t>
                          </m:r>
                        </m:num>
                        <m:den>
                          <m:r>
                            <a:rPr lang="en-US" sz="2000" b="0" i="1" dirty="0" smtClean="0">
                              <a:solidFill>
                                <a:sysClr val="windowText" lastClr="000000"/>
                              </a:solidFill>
                              <a:latin typeface="Cambria Math"/>
                              <a:cs typeface="Arial" pitchFamily="34" charset="0"/>
                            </a:rPr>
                            <m:t>12</m:t>
                          </m:r>
                        </m:den>
                      </m:f>
                      <m:r>
                        <a:rPr lang="en-US" sz="2000" b="0" i="1" dirty="0" smtClean="0">
                          <a:solidFill>
                            <a:sysClr val="windowText" lastClr="000000"/>
                          </a:solidFill>
                          <a:latin typeface="Cambria Math"/>
                          <a:cs typeface="Arial" pitchFamily="34" charset="0"/>
                        </a:rPr>
                        <m:t>=</m:t>
                      </m:r>
                    </m:oMath>
                  </m:oMathPara>
                </a14:m>
                <a:endParaRPr lang="id-ID" sz="2000" dirty="0" smtClean="0">
                  <a:solidFill>
                    <a:sysClr val="windowText" lastClr="000000"/>
                  </a:solidFill>
                  <a:latin typeface="+mj-lt"/>
                  <a:cs typeface="Arial" pitchFamily="34" charset="0"/>
                </a:endParaRPr>
              </a:p>
            </p:txBody>
          </p:sp>
        </mc:Choice>
        <mc:Fallback xmlns="">
          <p:sp>
            <p:nvSpPr>
              <p:cNvPr id="110" name="Rectangle 10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28212" y="3108969"/>
                <a:ext cx="1438491" cy="731520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1" name="Rectangle 110"/>
              <p:cNvSpPr/>
              <p:nvPr/>
            </p:nvSpPr>
            <p:spPr>
              <a:xfrm>
                <a:off x="10112963" y="3160506"/>
                <a:ext cx="656679" cy="7315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id-ID" sz="2000" i="1" dirty="0" smtClean="0">
                              <a:solidFill>
                                <a:sysClr val="windowText" lastClr="000000"/>
                              </a:solidFill>
                              <a:latin typeface="Cambria Math"/>
                              <a:cs typeface="Arial" pitchFamily="34" charset="0"/>
                            </a:rPr>
                          </m:ctrlPr>
                        </m:fPr>
                        <m:num>
                          <m:r>
                            <a:rPr lang="id-ID" sz="2000" b="0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cs typeface="Arial" pitchFamily="34" charset="0"/>
                            </a:rPr>
                            <m:t>11</m:t>
                          </m:r>
                        </m:num>
                        <m:den>
                          <m:r>
                            <a:rPr lang="id-ID" sz="2000" b="0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cs typeface="Arial" pitchFamily="34" charset="0"/>
                            </a:rPr>
                            <m:t>12</m:t>
                          </m:r>
                        </m:den>
                      </m:f>
                    </m:oMath>
                  </m:oMathPara>
                </a14:m>
                <a:endParaRPr lang="id-ID" sz="2000" dirty="0">
                  <a:solidFill>
                    <a:sysClr val="windowText" lastClr="000000"/>
                  </a:solidFill>
                  <a:cs typeface="Arial" pitchFamily="34" charset="0"/>
                </a:endParaRPr>
              </a:p>
            </p:txBody>
          </p:sp>
        </mc:Choice>
        <mc:Fallback xmlns="">
          <p:sp>
            <p:nvSpPr>
              <p:cNvPr id="111" name="Rectangle 1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12963" y="3160506"/>
                <a:ext cx="656679" cy="731520"/>
              </a:xfrm>
              <a:prstGeom prst="rect">
                <a:avLst/>
              </a:prstGeom>
              <a:blipFill rotWithShape="1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6270379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5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25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75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975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1250"/>
                            </p:stCondLst>
                            <p:childTnLst>
                              <p:par>
                                <p:cTn id="3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2250"/>
                            </p:stCondLst>
                            <p:childTnLst>
                              <p:par>
                                <p:cTn id="3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3250"/>
                            </p:stCondLst>
                            <p:childTnLst>
                              <p:par>
                                <p:cTn id="43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2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625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7250"/>
                            </p:stCondLst>
                            <p:childTnLst>
                              <p:par>
                                <p:cTn id="5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8250"/>
                            </p:stCondLst>
                            <p:childTnLst>
                              <p:par>
                                <p:cTn id="5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1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9750"/>
                            </p:stCondLst>
                            <p:childTnLst>
                              <p:par>
                                <p:cTn id="6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0750"/>
                            </p:stCondLst>
                            <p:childTnLst>
                              <p:par>
                                <p:cTn id="6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75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75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1500"/>
                            </p:stCondLst>
                            <p:childTnLst>
                              <p:par>
                                <p:cTn id="73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2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4500"/>
                            </p:stCondLst>
                            <p:childTnLst>
                              <p:par>
                                <p:cTn id="7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9" dur="1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6000"/>
                            </p:stCondLst>
                            <p:childTnLst>
                              <p:par>
                                <p:cTn id="81" presetID="5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125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25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125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7750"/>
                            </p:stCondLst>
                            <p:childTnLst>
                              <p:par>
                                <p:cTn id="8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2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29750"/>
                            </p:stCondLst>
                            <p:childTnLst>
                              <p:par>
                                <p:cTn id="9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125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25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125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/>
      <p:bldP spid="63" grpId="0"/>
      <p:bldP spid="97" grpId="0"/>
      <p:bldP spid="98" grpId="0"/>
      <p:bldP spid="100" grpId="0" animBg="1"/>
      <p:bldP spid="101" grpId="0"/>
      <p:bldP spid="102" grpId="0" animBg="1"/>
      <p:bldP spid="103" grpId="0"/>
      <p:bldP spid="104" grpId="0" animBg="1"/>
      <p:bldP spid="105" grpId="0"/>
      <p:bldP spid="106" grpId="0" animBg="1"/>
      <p:bldP spid="107" grpId="0"/>
      <p:bldP spid="108" grpId="0"/>
      <p:bldP spid="109" grpId="0"/>
      <p:bldP spid="110" grpId="0"/>
      <p:bldP spid="1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TextBox 65"/>
          <p:cNvSpPr txBox="1"/>
          <p:nvPr/>
        </p:nvSpPr>
        <p:spPr>
          <a:xfrm>
            <a:off x="484454" y="278670"/>
            <a:ext cx="70137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tabLst>
                <a:tab pos="631825" algn="l"/>
              </a:tabLst>
            </a:pPr>
            <a:r>
              <a:rPr lang="en-US" sz="2800" b="1" dirty="0" smtClean="0">
                <a:solidFill>
                  <a:srgbClr val="FF6600"/>
                </a:solidFill>
                <a:cs typeface="Arial" panose="020B0604020202020204" pitchFamily="34" charset="0"/>
              </a:rPr>
              <a:t>2.	</a:t>
            </a:r>
            <a:r>
              <a:rPr lang="en-US" sz="2800" b="1" dirty="0" err="1" smtClean="0">
                <a:solidFill>
                  <a:srgbClr val="FF6600"/>
                </a:solidFill>
                <a:cs typeface="Arial" panose="020B0604020202020204" pitchFamily="34" charset="0"/>
              </a:rPr>
              <a:t>Pengurangan</a:t>
            </a:r>
            <a:r>
              <a:rPr lang="en-US" sz="2800" b="1" dirty="0" smtClean="0">
                <a:solidFill>
                  <a:srgbClr val="FF660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FF6600"/>
                </a:solidFill>
                <a:cs typeface="Arial" panose="020B0604020202020204" pitchFamily="34" charset="0"/>
              </a:rPr>
              <a:t>Pecahan</a:t>
            </a:r>
            <a:r>
              <a:rPr lang="en-US" sz="2800" b="1" dirty="0" smtClean="0">
                <a:solidFill>
                  <a:srgbClr val="FF660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FF6600"/>
                </a:solidFill>
                <a:cs typeface="Arial" panose="020B0604020202020204" pitchFamily="34" charset="0"/>
              </a:rPr>
              <a:t>Berpenyebut</a:t>
            </a:r>
            <a:r>
              <a:rPr lang="en-US" sz="2800" b="1" dirty="0" smtClean="0">
                <a:solidFill>
                  <a:srgbClr val="FF660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FF6600"/>
                </a:solidFill>
                <a:cs typeface="Arial" panose="020B0604020202020204" pitchFamily="34" charset="0"/>
              </a:rPr>
              <a:t>Sama</a:t>
            </a:r>
            <a:endParaRPr lang="en-US" sz="2800" b="1" dirty="0">
              <a:solidFill>
                <a:srgbClr val="FF6600"/>
              </a:solidFill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Rectangle 36"/>
              <p:cNvSpPr/>
              <p:nvPr/>
            </p:nvSpPr>
            <p:spPr>
              <a:xfrm>
                <a:off x="484454" y="1066800"/>
                <a:ext cx="1462579" cy="73152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id-ID" sz="2000" i="1" dirty="0" smtClean="0">
                              <a:solidFill>
                                <a:sysClr val="windowText" lastClr="000000"/>
                              </a:solidFill>
                              <a:latin typeface="Cambria Math"/>
                              <a:cs typeface="Arial" pitchFamily="34" charset="0"/>
                            </a:rPr>
                          </m:ctrlPr>
                        </m:fPr>
                        <m:num>
                          <m:r>
                            <a:rPr lang="id-ID" sz="2000" b="0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cs typeface="Arial" pitchFamily="34" charset="0"/>
                            </a:rPr>
                            <m:t>3</m:t>
                          </m:r>
                        </m:num>
                        <m:den>
                          <m:r>
                            <a:rPr lang="id-ID" sz="2000" b="0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cs typeface="Arial" pitchFamily="34" charset="0"/>
                            </a:rPr>
                            <m:t>7</m:t>
                          </m:r>
                        </m:den>
                      </m:f>
                      <m:r>
                        <a:rPr lang="id-ID" sz="2000" b="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cs typeface="Arial" pitchFamily="34" charset="0"/>
                        </a:rPr>
                        <m:t>− </m:t>
                      </m:r>
                      <m:f>
                        <m:fPr>
                          <m:ctrlPr>
                            <a:rPr lang="id-ID" sz="2000" i="1" dirty="0">
                              <a:solidFill>
                                <a:sysClr val="windowText" lastClr="000000"/>
                              </a:solidFill>
                              <a:latin typeface="Cambria Math"/>
                              <a:cs typeface="Arial" pitchFamily="34" charset="0"/>
                            </a:rPr>
                          </m:ctrlPr>
                        </m:fPr>
                        <m:num>
                          <m:r>
                            <a:rPr lang="id-ID" sz="2000" b="0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cs typeface="Arial" pitchFamily="34" charset="0"/>
                            </a:rPr>
                            <m:t>2</m:t>
                          </m:r>
                        </m:num>
                        <m:den>
                          <m:r>
                            <a:rPr lang="id-ID" sz="2000" i="1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cs typeface="Arial" pitchFamily="34" charset="0"/>
                            </a:rPr>
                            <m:t>7</m:t>
                          </m:r>
                        </m:den>
                      </m:f>
                      <m:r>
                        <a:rPr lang="en-US" sz="2000" b="0" i="0" dirty="0" smtClean="0">
                          <a:solidFill>
                            <a:sysClr val="windowText" lastClr="000000"/>
                          </a:solidFill>
                          <a:latin typeface="Cambria Math"/>
                          <a:cs typeface="Arial" pitchFamily="34" charset="0"/>
                        </a:rPr>
                        <m:t>= . . .</m:t>
                      </m:r>
                    </m:oMath>
                  </m:oMathPara>
                </a14:m>
                <a:endParaRPr lang="id-ID" sz="2000" dirty="0" smtClean="0">
                  <a:solidFill>
                    <a:sysClr val="windowText" lastClr="000000"/>
                  </a:solidFill>
                  <a:latin typeface="+mj-lt"/>
                  <a:cs typeface="Arial" pitchFamily="34" charset="0"/>
                </a:endParaRPr>
              </a:p>
            </p:txBody>
          </p:sp>
        </mc:Choice>
        <mc:Fallback xmlns="">
          <p:sp>
            <p:nvSpPr>
              <p:cNvPr id="37" name="Rectangle 3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4454" y="1066800"/>
                <a:ext cx="1462579" cy="731520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8" name="Group 37"/>
          <p:cNvGrpSpPr/>
          <p:nvPr/>
        </p:nvGrpSpPr>
        <p:grpSpPr>
          <a:xfrm>
            <a:off x="626226" y="2783209"/>
            <a:ext cx="6467922" cy="915009"/>
            <a:chOff x="884920" y="2652584"/>
            <a:chExt cx="2544731" cy="360000"/>
          </a:xfrm>
        </p:grpSpPr>
        <p:sp>
          <p:nvSpPr>
            <p:cNvPr id="39" name="Rectangle 38"/>
            <p:cNvSpPr/>
            <p:nvPr/>
          </p:nvSpPr>
          <p:spPr>
            <a:xfrm>
              <a:off x="884920" y="2652584"/>
              <a:ext cx="360000" cy="360000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40" name="Rectangle 39"/>
            <p:cNvSpPr/>
            <p:nvPr/>
          </p:nvSpPr>
          <p:spPr>
            <a:xfrm>
              <a:off x="1240781" y="2652584"/>
              <a:ext cx="382584" cy="360000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41" name="Rectangle 40"/>
            <p:cNvSpPr/>
            <p:nvPr/>
          </p:nvSpPr>
          <p:spPr>
            <a:xfrm>
              <a:off x="1623365" y="2652584"/>
              <a:ext cx="364135" cy="360000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42" name="Rectangle 41"/>
            <p:cNvSpPr/>
            <p:nvPr/>
          </p:nvSpPr>
          <p:spPr>
            <a:xfrm>
              <a:off x="1987500" y="2652584"/>
              <a:ext cx="363665" cy="360000"/>
            </a:xfrm>
            <a:prstGeom prst="rect">
              <a:avLst/>
            </a:prstGeom>
            <a:noFill/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43" name="Rectangle 42"/>
            <p:cNvSpPr/>
            <p:nvPr/>
          </p:nvSpPr>
          <p:spPr>
            <a:xfrm>
              <a:off x="2351165" y="2652584"/>
              <a:ext cx="360000" cy="360000"/>
            </a:xfrm>
            <a:prstGeom prst="rect">
              <a:avLst/>
            </a:prstGeom>
            <a:noFill/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44" name="Rectangle 43"/>
            <p:cNvSpPr/>
            <p:nvPr/>
          </p:nvSpPr>
          <p:spPr>
            <a:xfrm>
              <a:off x="2711165" y="2652584"/>
              <a:ext cx="363665" cy="360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45" name="Rectangle 44"/>
            <p:cNvSpPr/>
            <p:nvPr/>
          </p:nvSpPr>
          <p:spPr>
            <a:xfrm>
              <a:off x="3069651" y="2652584"/>
              <a:ext cx="360000" cy="360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1543724" y="2783209"/>
            <a:ext cx="942630" cy="879224"/>
            <a:chOff x="974891" y="2814022"/>
            <a:chExt cx="382965" cy="357205"/>
          </a:xfrm>
        </p:grpSpPr>
        <p:cxnSp>
          <p:nvCxnSpPr>
            <p:cNvPr id="47" name="Straight Connector 46"/>
            <p:cNvCxnSpPr/>
            <p:nvPr/>
          </p:nvCxnSpPr>
          <p:spPr>
            <a:xfrm>
              <a:off x="974891" y="2817465"/>
              <a:ext cx="375022" cy="353762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 flipV="1">
              <a:off x="982834" y="2814022"/>
              <a:ext cx="375022" cy="353762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49" name="Group 48"/>
          <p:cNvGrpSpPr/>
          <p:nvPr/>
        </p:nvGrpSpPr>
        <p:grpSpPr>
          <a:xfrm>
            <a:off x="2510749" y="2770083"/>
            <a:ext cx="925516" cy="892350"/>
            <a:chOff x="1354048" y="2807459"/>
            <a:chExt cx="380523" cy="366887"/>
          </a:xfrm>
        </p:grpSpPr>
        <p:cxnSp>
          <p:nvCxnSpPr>
            <p:cNvPr id="50" name="Straight Connector 49"/>
            <p:cNvCxnSpPr/>
            <p:nvPr/>
          </p:nvCxnSpPr>
          <p:spPr>
            <a:xfrm>
              <a:off x="1354048" y="2807459"/>
              <a:ext cx="375022" cy="353762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 flipV="1">
              <a:off x="1359549" y="2820584"/>
              <a:ext cx="375022" cy="353762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52" name="Right Brace 51"/>
          <p:cNvSpPr/>
          <p:nvPr/>
        </p:nvSpPr>
        <p:spPr>
          <a:xfrm rot="16200000">
            <a:off x="2408849" y="1687382"/>
            <a:ext cx="149012" cy="1876901"/>
          </a:xfrm>
          <a:prstGeom prst="rightBrace">
            <a:avLst/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5" name="Rectangle 54"/>
              <p:cNvSpPr/>
              <p:nvPr/>
            </p:nvSpPr>
            <p:spPr>
              <a:xfrm>
                <a:off x="2284320" y="1819805"/>
                <a:ext cx="479618" cy="7315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id-ID" sz="2000" i="1" dirty="0">
                              <a:solidFill>
                                <a:sysClr val="windowText" lastClr="000000"/>
                              </a:solidFill>
                              <a:latin typeface="Cambria Math"/>
                              <a:cs typeface="Arial" pitchFamily="34" charset="0"/>
                            </a:rPr>
                          </m:ctrlPr>
                        </m:fPr>
                        <m:num>
                          <m:r>
                            <a:rPr lang="id-ID" sz="2000" i="1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cs typeface="Arial" pitchFamily="34" charset="0"/>
                            </a:rPr>
                            <m:t>2</m:t>
                          </m:r>
                        </m:num>
                        <m:den>
                          <m:r>
                            <a:rPr lang="id-ID" sz="2000" i="1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cs typeface="Arial" pitchFamily="34" charset="0"/>
                            </a:rPr>
                            <m:t>7</m:t>
                          </m:r>
                        </m:den>
                      </m:f>
                    </m:oMath>
                  </m:oMathPara>
                </a14:m>
                <a:endParaRPr lang="id-ID" sz="2000" dirty="0">
                  <a:solidFill>
                    <a:sysClr val="windowText" lastClr="000000"/>
                  </a:solidFill>
                  <a:cs typeface="Arial" pitchFamily="34" charset="0"/>
                </a:endParaRPr>
              </a:p>
            </p:txBody>
          </p:sp>
        </mc:Choice>
        <mc:Fallback xmlns="">
          <p:sp>
            <p:nvSpPr>
              <p:cNvPr id="55" name="Rectangle 5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4320" y="1819805"/>
                <a:ext cx="479618" cy="731520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6" name="Group 55"/>
          <p:cNvGrpSpPr/>
          <p:nvPr/>
        </p:nvGrpSpPr>
        <p:grpSpPr>
          <a:xfrm>
            <a:off x="626226" y="4882641"/>
            <a:ext cx="6467922" cy="915009"/>
            <a:chOff x="623320" y="3735750"/>
            <a:chExt cx="2544731" cy="360000"/>
          </a:xfrm>
        </p:grpSpPr>
        <p:sp>
          <p:nvSpPr>
            <p:cNvPr id="57" name="Rectangle 56"/>
            <p:cNvSpPr/>
            <p:nvPr/>
          </p:nvSpPr>
          <p:spPr>
            <a:xfrm>
              <a:off x="623320" y="3735750"/>
              <a:ext cx="360000" cy="360000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58" name="Rectangle 57"/>
            <p:cNvSpPr/>
            <p:nvPr/>
          </p:nvSpPr>
          <p:spPr>
            <a:xfrm>
              <a:off x="979181" y="3735750"/>
              <a:ext cx="382584" cy="360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59" name="Rectangle 58"/>
            <p:cNvSpPr/>
            <p:nvPr/>
          </p:nvSpPr>
          <p:spPr>
            <a:xfrm>
              <a:off x="1361766" y="3735750"/>
              <a:ext cx="364135" cy="360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60" name="Rectangle 59"/>
            <p:cNvSpPr/>
            <p:nvPr/>
          </p:nvSpPr>
          <p:spPr>
            <a:xfrm>
              <a:off x="1725900" y="3735750"/>
              <a:ext cx="363665" cy="360000"/>
            </a:xfrm>
            <a:prstGeom prst="rect">
              <a:avLst/>
            </a:prstGeom>
            <a:noFill/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61" name="Rectangle 60"/>
            <p:cNvSpPr/>
            <p:nvPr/>
          </p:nvSpPr>
          <p:spPr>
            <a:xfrm>
              <a:off x="2089565" y="3735750"/>
              <a:ext cx="360000" cy="360000"/>
            </a:xfrm>
            <a:prstGeom prst="rect">
              <a:avLst/>
            </a:prstGeom>
            <a:noFill/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62" name="Rectangle 61"/>
            <p:cNvSpPr/>
            <p:nvPr/>
          </p:nvSpPr>
          <p:spPr>
            <a:xfrm>
              <a:off x="2449565" y="3735750"/>
              <a:ext cx="363665" cy="360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65" name="Rectangle 64"/>
            <p:cNvSpPr/>
            <p:nvPr/>
          </p:nvSpPr>
          <p:spPr>
            <a:xfrm>
              <a:off x="2808051" y="3735750"/>
              <a:ext cx="360000" cy="360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7" name="Rectangle 66"/>
              <p:cNvSpPr/>
              <p:nvPr/>
            </p:nvSpPr>
            <p:spPr>
              <a:xfrm>
                <a:off x="236357" y="4962201"/>
                <a:ext cx="340968" cy="73152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id-ID" sz="2000" i="1" dirty="0" smtClean="0">
                              <a:solidFill>
                                <a:sysClr val="windowText" lastClr="000000"/>
                              </a:solidFill>
                              <a:latin typeface="Cambria Math"/>
                              <a:cs typeface="Arial" pitchFamily="34" charset="0"/>
                            </a:rPr>
                          </m:ctrlPr>
                        </m:fPr>
                        <m:num>
                          <m:r>
                            <a:rPr lang="id-ID" sz="2000" b="0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cs typeface="Arial" pitchFamily="34" charset="0"/>
                            </a:rPr>
                            <m:t>1</m:t>
                          </m:r>
                        </m:num>
                        <m:den>
                          <m:r>
                            <a:rPr lang="id-ID" sz="2000" b="0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cs typeface="Arial" pitchFamily="34" charset="0"/>
                            </a:rPr>
                            <m:t>7</m:t>
                          </m:r>
                        </m:den>
                      </m:f>
                    </m:oMath>
                  </m:oMathPara>
                </a14:m>
                <a:endParaRPr lang="id-ID" sz="2000" dirty="0" smtClean="0">
                  <a:solidFill>
                    <a:sysClr val="windowText" lastClr="000000"/>
                  </a:solidFill>
                  <a:latin typeface="+mj-lt"/>
                  <a:cs typeface="Arial" pitchFamily="34" charset="0"/>
                </a:endParaRPr>
              </a:p>
            </p:txBody>
          </p:sp>
        </mc:Choice>
        <mc:Fallback xmlns="">
          <p:sp>
            <p:nvSpPr>
              <p:cNvPr id="67" name="Rectangle 6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6357" y="4962201"/>
                <a:ext cx="340968" cy="731520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8" name="Rectangle 67"/>
              <p:cNvSpPr/>
              <p:nvPr/>
            </p:nvSpPr>
            <p:spPr>
              <a:xfrm>
                <a:off x="251552" y="2874953"/>
                <a:ext cx="340968" cy="73152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id-ID" sz="2000" i="1" dirty="0" smtClean="0">
                              <a:solidFill>
                                <a:sysClr val="windowText" lastClr="000000"/>
                              </a:solidFill>
                              <a:latin typeface="Cambria Math"/>
                              <a:cs typeface="Arial" pitchFamily="34" charset="0"/>
                            </a:rPr>
                          </m:ctrlPr>
                        </m:fPr>
                        <m:num>
                          <m:r>
                            <a:rPr lang="id-ID" sz="2000" b="0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cs typeface="Arial" pitchFamily="34" charset="0"/>
                            </a:rPr>
                            <m:t>3</m:t>
                          </m:r>
                        </m:num>
                        <m:den>
                          <m:r>
                            <a:rPr lang="id-ID" sz="2000" b="0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cs typeface="Arial" pitchFamily="34" charset="0"/>
                            </a:rPr>
                            <m:t>7</m:t>
                          </m:r>
                        </m:den>
                      </m:f>
                    </m:oMath>
                  </m:oMathPara>
                </a14:m>
                <a:endParaRPr lang="id-ID" sz="2000" dirty="0" smtClean="0">
                  <a:solidFill>
                    <a:sysClr val="windowText" lastClr="000000"/>
                  </a:solidFill>
                  <a:latin typeface="+mj-lt"/>
                  <a:cs typeface="Arial" pitchFamily="34" charset="0"/>
                </a:endParaRPr>
              </a:p>
            </p:txBody>
          </p:sp>
        </mc:Choice>
        <mc:Fallback xmlns="">
          <p:sp>
            <p:nvSpPr>
              <p:cNvPr id="68" name="Rectangle 6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552" y="2874953"/>
                <a:ext cx="340968" cy="731520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9" name="Rectangle 68"/>
              <p:cNvSpPr/>
              <p:nvPr/>
            </p:nvSpPr>
            <p:spPr>
              <a:xfrm>
                <a:off x="8687755" y="3412133"/>
                <a:ext cx="304800" cy="73152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id-ID" sz="2000" i="1" dirty="0" smtClean="0">
                              <a:solidFill>
                                <a:sysClr val="windowText" lastClr="000000"/>
                              </a:solidFill>
                              <a:latin typeface="Cambria Math"/>
                              <a:cs typeface="Arial" pitchFamily="34" charset="0"/>
                            </a:rPr>
                          </m:ctrlPr>
                        </m:fPr>
                        <m:num>
                          <m:r>
                            <a:rPr lang="id-ID" sz="2000" b="0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cs typeface="Arial" pitchFamily="34" charset="0"/>
                            </a:rPr>
                            <m:t>3</m:t>
                          </m:r>
                        </m:num>
                        <m:den>
                          <m:r>
                            <a:rPr lang="id-ID" sz="2000" b="0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cs typeface="Arial" pitchFamily="34" charset="0"/>
                            </a:rPr>
                            <m:t>7</m:t>
                          </m:r>
                        </m:den>
                      </m:f>
                    </m:oMath>
                  </m:oMathPara>
                </a14:m>
                <a:endParaRPr lang="id-ID" sz="2000" dirty="0" smtClean="0">
                  <a:solidFill>
                    <a:sysClr val="windowText" lastClr="000000"/>
                  </a:solidFill>
                  <a:latin typeface="+mj-lt"/>
                  <a:cs typeface="Arial" pitchFamily="34" charset="0"/>
                </a:endParaRPr>
              </a:p>
            </p:txBody>
          </p:sp>
        </mc:Choice>
        <mc:Fallback xmlns="">
          <p:sp>
            <p:nvSpPr>
              <p:cNvPr id="69" name="Rectangle 6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87755" y="3412133"/>
                <a:ext cx="304800" cy="731520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0" name="Rectangle 69"/>
              <p:cNvSpPr/>
              <p:nvPr/>
            </p:nvSpPr>
            <p:spPr>
              <a:xfrm>
                <a:off x="8904245" y="3620762"/>
                <a:ext cx="410690" cy="36576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id-ID" dirty="0" smtClean="0">
                    <a:solidFill>
                      <a:sysClr val="windowText" lastClr="000000"/>
                    </a:solidFill>
                    <a:cs typeface="Arial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id-ID" i="1" dirty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  <a:cs typeface="Arial" pitchFamily="34" charset="0"/>
                      </a:rPr>
                      <m:t>−</m:t>
                    </m:r>
                  </m:oMath>
                </a14:m>
                <a:endParaRPr lang="id-ID" dirty="0">
                  <a:solidFill>
                    <a:sysClr val="windowText" lastClr="000000"/>
                  </a:solidFill>
                  <a:cs typeface="Arial" pitchFamily="34" charset="0"/>
                </a:endParaRPr>
              </a:p>
            </p:txBody>
          </p:sp>
        </mc:Choice>
        <mc:Fallback xmlns="">
          <p:sp>
            <p:nvSpPr>
              <p:cNvPr id="70" name="Rectangle 6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04245" y="3620762"/>
                <a:ext cx="410690" cy="365760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1" name="Rectangle 70"/>
              <p:cNvSpPr/>
              <p:nvPr/>
            </p:nvSpPr>
            <p:spPr>
              <a:xfrm>
                <a:off x="9255141" y="3449666"/>
                <a:ext cx="633928" cy="66941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id-ID" sz="2000" i="1" dirty="0" smtClean="0">
                              <a:solidFill>
                                <a:sysClr val="windowText" lastClr="000000"/>
                              </a:solidFill>
                              <a:latin typeface="Cambria Math"/>
                              <a:cs typeface="Arial" pitchFamily="34" charset="0"/>
                            </a:rPr>
                          </m:ctrlPr>
                        </m:fPr>
                        <m:num>
                          <m:r>
                            <a:rPr lang="id-ID" sz="2000" i="1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cs typeface="Arial" pitchFamily="34" charset="0"/>
                            </a:rPr>
                            <m:t>2</m:t>
                          </m:r>
                        </m:num>
                        <m:den>
                          <m:r>
                            <a:rPr lang="id-ID" sz="2000" i="1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cs typeface="Arial" pitchFamily="34" charset="0"/>
                            </a:rPr>
                            <m:t>7</m:t>
                          </m:r>
                        </m:den>
                      </m:f>
                      <m:r>
                        <a:rPr lang="en-US" sz="2000" b="0" i="0" dirty="0" smtClean="0">
                          <a:solidFill>
                            <a:sysClr val="windowText" lastClr="000000"/>
                          </a:solidFill>
                          <a:latin typeface="Cambria Math"/>
                          <a:cs typeface="Arial" pitchFamily="34" charset="0"/>
                        </a:rPr>
                        <m:t>=</m:t>
                      </m:r>
                    </m:oMath>
                  </m:oMathPara>
                </a14:m>
                <a:endParaRPr lang="id-ID" sz="2000" dirty="0">
                  <a:solidFill>
                    <a:sysClr val="windowText" lastClr="000000"/>
                  </a:solidFill>
                  <a:cs typeface="Arial" pitchFamily="34" charset="0"/>
                </a:endParaRPr>
              </a:p>
            </p:txBody>
          </p:sp>
        </mc:Choice>
        <mc:Fallback xmlns="">
          <p:sp>
            <p:nvSpPr>
              <p:cNvPr id="71" name="Rectangle 7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55141" y="3449666"/>
                <a:ext cx="633928" cy="669414"/>
              </a:xfrm>
              <a:prstGeom prst="rect">
                <a:avLst/>
              </a:prstGeom>
              <a:blipFill rotWithShape="1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2" name="Rectangle 71"/>
              <p:cNvSpPr/>
              <p:nvPr/>
            </p:nvSpPr>
            <p:spPr>
              <a:xfrm>
                <a:off x="9760070" y="3449666"/>
                <a:ext cx="385042" cy="66941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id-ID" sz="2000" i="1" dirty="0" smtClean="0">
                              <a:solidFill>
                                <a:sysClr val="windowText" lastClr="000000"/>
                              </a:solidFill>
                              <a:latin typeface="Cambria Math"/>
                              <a:cs typeface="Arial" pitchFamily="34" charset="0"/>
                            </a:rPr>
                          </m:ctrlPr>
                        </m:fPr>
                        <m:num>
                          <m:r>
                            <a:rPr lang="id-ID" sz="2000" b="0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cs typeface="Arial" pitchFamily="34" charset="0"/>
                            </a:rPr>
                            <m:t>1</m:t>
                          </m:r>
                        </m:num>
                        <m:den>
                          <m:r>
                            <a:rPr lang="id-ID" sz="2000" i="1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cs typeface="Arial" pitchFamily="34" charset="0"/>
                            </a:rPr>
                            <m:t>7</m:t>
                          </m:r>
                        </m:den>
                      </m:f>
                    </m:oMath>
                  </m:oMathPara>
                </a14:m>
                <a:endParaRPr lang="id-ID" sz="2000" dirty="0">
                  <a:solidFill>
                    <a:sysClr val="windowText" lastClr="000000"/>
                  </a:solidFill>
                  <a:cs typeface="Arial" pitchFamily="34" charset="0"/>
                </a:endParaRPr>
              </a:p>
            </p:txBody>
          </p:sp>
        </mc:Choice>
        <mc:Fallback xmlns="">
          <p:sp>
            <p:nvSpPr>
              <p:cNvPr id="72" name="Rectangle 7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60070" y="3449666"/>
                <a:ext cx="385042" cy="669414"/>
              </a:xfrm>
              <a:prstGeom prst="rect">
                <a:avLst/>
              </a:prstGeom>
              <a:blipFill rotWithShape="1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Down Arrow 1"/>
          <p:cNvSpPr/>
          <p:nvPr/>
        </p:nvSpPr>
        <p:spPr>
          <a:xfrm>
            <a:off x="791716" y="4091017"/>
            <a:ext cx="584028" cy="398731"/>
          </a:xfrm>
          <a:prstGeom prst="downArrow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942880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5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5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2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875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2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12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1250"/>
                            </p:stCondLst>
                            <p:childTnLst>
                              <p:par>
                                <p:cTn id="35" presetID="5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2750"/>
                            </p:stCondLst>
                            <p:childTnLst>
                              <p:par>
                                <p:cTn id="4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3250"/>
                            </p:stCondLst>
                            <p:childTnLst>
                              <p:par>
                                <p:cTn id="45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4750"/>
                            </p:stCondLst>
                            <p:childTnLst>
                              <p:par>
                                <p:cTn id="4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5750"/>
                            </p:stCondLst>
                            <p:childTnLst>
                              <p:par>
                                <p:cTn id="5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125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7000"/>
                            </p:stCondLst>
                            <p:childTnLst>
                              <p:par>
                                <p:cTn id="5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125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8250"/>
                            </p:stCondLst>
                            <p:childTnLst>
                              <p:par>
                                <p:cTn id="6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125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9500"/>
                            </p:stCondLst>
                            <p:childTnLst>
                              <p:par>
                                <p:cTn id="67" presetID="53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/>
      <p:bldP spid="37" grpId="0"/>
      <p:bldP spid="52" grpId="0" animBg="1"/>
      <p:bldP spid="55" grpId="0"/>
      <p:bldP spid="67" grpId="0"/>
      <p:bldP spid="68" grpId="0"/>
      <p:bldP spid="69" grpId="0"/>
      <p:bldP spid="70" grpId="0"/>
      <p:bldP spid="71" grpId="0"/>
      <p:bldP spid="72" grpId="0"/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TextBox 65"/>
          <p:cNvSpPr txBox="1"/>
          <p:nvPr/>
        </p:nvSpPr>
        <p:spPr>
          <a:xfrm>
            <a:off x="484454" y="278670"/>
            <a:ext cx="74513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tabLst>
                <a:tab pos="631825" algn="l"/>
              </a:tabLst>
            </a:pPr>
            <a:r>
              <a:rPr lang="en-US" sz="2800" b="1" dirty="0" smtClean="0">
                <a:solidFill>
                  <a:srgbClr val="FF6600"/>
                </a:solidFill>
                <a:cs typeface="Arial" panose="020B0604020202020204" pitchFamily="34" charset="0"/>
              </a:rPr>
              <a:t>2.	</a:t>
            </a:r>
            <a:r>
              <a:rPr lang="en-US" sz="2800" b="1" dirty="0" err="1" smtClean="0">
                <a:solidFill>
                  <a:srgbClr val="FF6600"/>
                </a:solidFill>
                <a:cs typeface="Arial" panose="020B0604020202020204" pitchFamily="34" charset="0"/>
              </a:rPr>
              <a:t>Pengurangan</a:t>
            </a:r>
            <a:r>
              <a:rPr lang="en-US" sz="2800" b="1" dirty="0" smtClean="0">
                <a:solidFill>
                  <a:srgbClr val="FF660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FF6600"/>
                </a:solidFill>
                <a:cs typeface="Arial" panose="020B0604020202020204" pitchFamily="34" charset="0"/>
              </a:rPr>
              <a:t>Pecahan</a:t>
            </a:r>
            <a:r>
              <a:rPr lang="en-US" sz="2800" b="1" dirty="0" smtClean="0">
                <a:solidFill>
                  <a:srgbClr val="FF660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FF6600"/>
                </a:solidFill>
                <a:cs typeface="Arial" panose="020B0604020202020204" pitchFamily="34" charset="0"/>
              </a:rPr>
              <a:t>Berpenyebut</a:t>
            </a:r>
            <a:r>
              <a:rPr lang="en-US" sz="2800" b="1" dirty="0" smtClean="0">
                <a:solidFill>
                  <a:srgbClr val="FF660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FF6600"/>
                </a:solidFill>
                <a:cs typeface="Arial" panose="020B0604020202020204" pitchFamily="34" charset="0"/>
              </a:rPr>
              <a:t>Berbeda</a:t>
            </a:r>
            <a:endParaRPr lang="en-US" sz="2800" b="1" dirty="0">
              <a:solidFill>
                <a:srgbClr val="FF6600"/>
              </a:solidFill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3" name="Rectangle 52"/>
              <p:cNvSpPr/>
              <p:nvPr/>
            </p:nvSpPr>
            <p:spPr>
              <a:xfrm>
                <a:off x="550608" y="981063"/>
                <a:ext cx="1573161" cy="73152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id-ID" sz="2000" i="1" dirty="0" smtClean="0">
                              <a:solidFill>
                                <a:sysClr val="windowText" lastClr="000000"/>
                              </a:solidFill>
                              <a:latin typeface="Cambria Math"/>
                              <a:cs typeface="Arial" pitchFamily="34" charset="0"/>
                            </a:rPr>
                          </m:ctrlPr>
                        </m:fPr>
                        <m:num>
                          <m:r>
                            <a:rPr lang="id-ID" sz="2000" b="0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cs typeface="Arial" pitchFamily="34" charset="0"/>
                            </a:rPr>
                            <m:t>1</m:t>
                          </m:r>
                        </m:num>
                        <m:den>
                          <m:r>
                            <a:rPr lang="id-ID" sz="2000" b="0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cs typeface="Arial" pitchFamily="34" charset="0"/>
                            </a:rPr>
                            <m:t>2</m:t>
                          </m:r>
                        </m:den>
                      </m:f>
                      <m:r>
                        <a:rPr lang="id-ID" sz="2000" b="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cs typeface="Arial" pitchFamily="34" charset="0"/>
                        </a:rPr>
                        <m:t>−</m:t>
                      </m:r>
                      <m:f>
                        <m:fPr>
                          <m:ctrlPr>
                            <a:rPr lang="id-ID" sz="2000" i="1" dirty="0">
                              <a:solidFill>
                                <a:sysClr val="windowText" lastClr="000000"/>
                              </a:solidFill>
                              <a:latin typeface="Cambria Math"/>
                              <a:cs typeface="Arial" pitchFamily="34" charset="0"/>
                            </a:rPr>
                          </m:ctrlPr>
                        </m:fPr>
                        <m:num>
                          <m:r>
                            <a:rPr lang="id-ID" sz="2000" b="0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cs typeface="Arial" pitchFamily="34" charset="0"/>
                            </a:rPr>
                            <m:t>5</m:t>
                          </m:r>
                        </m:num>
                        <m:den>
                          <m:r>
                            <a:rPr lang="id-ID" sz="2000" b="0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cs typeface="Arial" pitchFamily="34" charset="0"/>
                            </a:rPr>
                            <m:t>12</m:t>
                          </m:r>
                        </m:den>
                      </m:f>
                      <m:r>
                        <a:rPr lang="en-US" sz="2000" b="0" i="0" dirty="0" smtClean="0">
                          <a:solidFill>
                            <a:sysClr val="windowText" lastClr="000000"/>
                          </a:solidFill>
                          <a:latin typeface="Cambria Math"/>
                          <a:cs typeface="Arial" pitchFamily="34" charset="0"/>
                        </a:rPr>
                        <m:t>= . . .</m:t>
                      </m:r>
                    </m:oMath>
                  </m:oMathPara>
                </a14:m>
                <a:endParaRPr lang="id-ID" sz="2000" dirty="0" smtClean="0">
                  <a:solidFill>
                    <a:sysClr val="windowText" lastClr="000000"/>
                  </a:solidFill>
                  <a:latin typeface="+mj-lt"/>
                  <a:cs typeface="Arial" pitchFamily="34" charset="0"/>
                </a:endParaRPr>
              </a:p>
            </p:txBody>
          </p:sp>
        </mc:Choice>
        <mc:Fallback xmlns="">
          <p:sp>
            <p:nvSpPr>
              <p:cNvPr id="53" name="Rectangle 5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0608" y="981063"/>
                <a:ext cx="1573161" cy="731520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Rectangle 53"/>
              <p:cNvSpPr/>
              <p:nvPr/>
            </p:nvSpPr>
            <p:spPr>
              <a:xfrm>
                <a:off x="8968839" y="3179163"/>
                <a:ext cx="304800" cy="73152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id-ID" sz="2000" i="1" dirty="0" smtClean="0">
                              <a:solidFill>
                                <a:sysClr val="windowText" lastClr="000000"/>
                              </a:solidFill>
                              <a:latin typeface="Cambria Math"/>
                              <a:cs typeface="Arial" pitchFamily="34" charset="0"/>
                            </a:rPr>
                          </m:ctrlPr>
                        </m:fPr>
                        <m:num>
                          <m:r>
                            <a:rPr lang="id-ID" sz="2000" b="0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cs typeface="Arial" pitchFamily="34" charset="0"/>
                            </a:rPr>
                            <m:t>1</m:t>
                          </m:r>
                        </m:num>
                        <m:den>
                          <m:r>
                            <a:rPr lang="id-ID" sz="2000" b="0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cs typeface="Arial" pitchFamily="34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id-ID" sz="2000" dirty="0" smtClean="0">
                  <a:solidFill>
                    <a:sysClr val="windowText" lastClr="000000"/>
                  </a:solidFill>
                  <a:latin typeface="+mj-lt"/>
                  <a:cs typeface="Arial" pitchFamily="34" charset="0"/>
                </a:endParaRPr>
              </a:p>
            </p:txBody>
          </p:sp>
        </mc:Choice>
        <mc:Fallback xmlns="">
          <p:sp>
            <p:nvSpPr>
              <p:cNvPr id="54" name="Rectangle 5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68839" y="3179163"/>
                <a:ext cx="304800" cy="731520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3" name="Rectangle 62"/>
              <p:cNvSpPr/>
              <p:nvPr/>
            </p:nvSpPr>
            <p:spPr>
              <a:xfrm>
                <a:off x="9131154" y="3371085"/>
                <a:ext cx="486550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d-ID" sz="2000" i="1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cs typeface="Arial" pitchFamily="34" charset="0"/>
                        </a:rPr>
                        <m:t>−</m:t>
                      </m:r>
                    </m:oMath>
                  </m:oMathPara>
                </a14:m>
                <a:endParaRPr lang="id-ID" sz="2000" dirty="0">
                  <a:solidFill>
                    <a:sysClr val="windowText" lastClr="000000"/>
                  </a:solidFill>
                  <a:cs typeface="Arial" pitchFamily="34" charset="0"/>
                </a:endParaRPr>
              </a:p>
            </p:txBody>
          </p:sp>
        </mc:Choice>
        <mc:Fallback xmlns="">
          <p:sp>
            <p:nvSpPr>
              <p:cNvPr id="63" name="Rectangle 6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31154" y="3371085"/>
                <a:ext cx="486550" cy="400110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4" name="Rectangle 63"/>
              <p:cNvSpPr/>
              <p:nvPr/>
            </p:nvSpPr>
            <p:spPr>
              <a:xfrm>
                <a:off x="9383511" y="3197604"/>
                <a:ext cx="847729" cy="7315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id-ID" sz="2000" i="1" dirty="0" smtClean="0">
                              <a:solidFill>
                                <a:sysClr val="windowText" lastClr="000000"/>
                              </a:solidFill>
                              <a:latin typeface="Cambria Math"/>
                              <a:cs typeface="Arial" pitchFamily="34" charset="0"/>
                            </a:rPr>
                          </m:ctrlPr>
                        </m:fPr>
                        <m:num>
                          <m:r>
                            <a:rPr lang="id-ID" sz="2000" b="0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cs typeface="Arial" pitchFamily="34" charset="0"/>
                            </a:rPr>
                            <m:t>5</m:t>
                          </m:r>
                        </m:num>
                        <m:den>
                          <m:r>
                            <a:rPr lang="id-ID" sz="2000" b="0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cs typeface="Arial" pitchFamily="34" charset="0"/>
                            </a:rPr>
                            <m:t>12</m:t>
                          </m:r>
                        </m:den>
                      </m:f>
                      <m:r>
                        <a:rPr lang="en-US" sz="2000" b="0" i="0" dirty="0" smtClean="0">
                          <a:solidFill>
                            <a:sysClr val="windowText" lastClr="000000"/>
                          </a:solidFill>
                          <a:latin typeface="Cambria Math"/>
                          <a:cs typeface="Arial" pitchFamily="34" charset="0"/>
                        </a:rPr>
                        <m:t>=</m:t>
                      </m:r>
                    </m:oMath>
                  </m:oMathPara>
                </a14:m>
                <a:endParaRPr lang="id-ID" sz="2000" dirty="0">
                  <a:solidFill>
                    <a:sysClr val="windowText" lastClr="000000"/>
                  </a:solidFill>
                  <a:cs typeface="Arial" pitchFamily="34" charset="0"/>
                </a:endParaRPr>
              </a:p>
            </p:txBody>
          </p:sp>
        </mc:Choice>
        <mc:Fallback xmlns="">
          <p:sp>
            <p:nvSpPr>
              <p:cNvPr id="64" name="Rectangle 6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83511" y="3197604"/>
                <a:ext cx="847729" cy="731520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4" name="Rectangle 73"/>
              <p:cNvSpPr/>
              <p:nvPr/>
            </p:nvSpPr>
            <p:spPr>
              <a:xfrm>
                <a:off x="10668614" y="3206914"/>
                <a:ext cx="791307" cy="67480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id-ID" sz="2000" i="1" dirty="0" smtClean="0">
                              <a:solidFill>
                                <a:sysClr val="windowText" lastClr="000000"/>
                              </a:solidFill>
                              <a:latin typeface="Cambria Math"/>
                              <a:cs typeface="Arial" pitchFamily="34" charset="0"/>
                            </a:rPr>
                          </m:ctrlPr>
                        </m:fPr>
                        <m:num>
                          <m:r>
                            <a:rPr lang="id-ID" sz="2000" b="0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cs typeface="Arial" pitchFamily="34" charset="0"/>
                            </a:rPr>
                            <m:t>5</m:t>
                          </m:r>
                        </m:num>
                        <m:den>
                          <m:r>
                            <a:rPr lang="id-ID" sz="2000" b="0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cs typeface="Arial" pitchFamily="34" charset="0"/>
                            </a:rPr>
                            <m:t>12</m:t>
                          </m:r>
                        </m:den>
                      </m:f>
                      <m:r>
                        <a:rPr lang="id-ID" sz="2000" b="0" i="1" dirty="0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cs typeface="Arial" pitchFamily="34" charset="0"/>
                        </a:rPr>
                        <m:t>=</m:t>
                      </m:r>
                    </m:oMath>
                  </m:oMathPara>
                </a14:m>
                <a:endParaRPr lang="id-ID" sz="2000" dirty="0">
                  <a:solidFill>
                    <a:sysClr val="windowText" lastClr="000000"/>
                  </a:solidFill>
                  <a:cs typeface="Arial" pitchFamily="34" charset="0"/>
                </a:endParaRPr>
              </a:p>
            </p:txBody>
          </p:sp>
        </mc:Choice>
        <mc:Fallback xmlns="">
          <p:sp>
            <p:nvSpPr>
              <p:cNvPr id="74" name="Rectangle 7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68614" y="3206914"/>
                <a:ext cx="791307" cy="674800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5" name="Group 74"/>
          <p:cNvGrpSpPr/>
          <p:nvPr/>
        </p:nvGrpSpPr>
        <p:grpSpPr>
          <a:xfrm>
            <a:off x="750132" y="3220310"/>
            <a:ext cx="7816821" cy="652217"/>
            <a:chOff x="4298447" y="2973888"/>
            <a:chExt cx="4383634" cy="365760"/>
          </a:xfrm>
        </p:grpSpPr>
        <p:sp>
          <p:nvSpPr>
            <p:cNvPr id="76" name="Rectangle 75"/>
            <p:cNvSpPr/>
            <p:nvPr/>
          </p:nvSpPr>
          <p:spPr>
            <a:xfrm>
              <a:off x="7218572" y="2973888"/>
              <a:ext cx="365760" cy="365760"/>
            </a:xfrm>
            <a:prstGeom prst="rect">
              <a:avLst/>
            </a:prstGeom>
            <a:noFill/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77" name="Rectangle 76"/>
            <p:cNvSpPr/>
            <p:nvPr/>
          </p:nvSpPr>
          <p:spPr>
            <a:xfrm>
              <a:off x="4298447" y="2973888"/>
              <a:ext cx="365760" cy="365760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78" name="Rectangle 77"/>
            <p:cNvSpPr/>
            <p:nvPr/>
          </p:nvSpPr>
          <p:spPr>
            <a:xfrm>
              <a:off x="4654308" y="2973888"/>
              <a:ext cx="374892" cy="365760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79" name="Rectangle 78"/>
            <p:cNvSpPr/>
            <p:nvPr/>
          </p:nvSpPr>
          <p:spPr>
            <a:xfrm>
              <a:off x="5029200" y="2973888"/>
              <a:ext cx="371827" cy="365760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80" name="Rectangle 79"/>
            <p:cNvSpPr/>
            <p:nvPr/>
          </p:nvSpPr>
          <p:spPr>
            <a:xfrm>
              <a:off x="5401027" y="2973888"/>
              <a:ext cx="365760" cy="365760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81" name="Rectangle 80"/>
            <p:cNvSpPr/>
            <p:nvPr/>
          </p:nvSpPr>
          <p:spPr>
            <a:xfrm>
              <a:off x="5764692" y="2973888"/>
              <a:ext cx="365760" cy="365760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82" name="Rectangle 81"/>
            <p:cNvSpPr/>
            <p:nvPr/>
          </p:nvSpPr>
          <p:spPr>
            <a:xfrm>
              <a:off x="6130453" y="2973888"/>
              <a:ext cx="378781" cy="365760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83" name="Rectangle 82"/>
            <p:cNvSpPr/>
            <p:nvPr/>
          </p:nvSpPr>
          <p:spPr>
            <a:xfrm>
              <a:off x="6498674" y="2973888"/>
              <a:ext cx="365760" cy="36576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84" name="Rectangle 83"/>
            <p:cNvSpPr/>
            <p:nvPr/>
          </p:nvSpPr>
          <p:spPr>
            <a:xfrm>
              <a:off x="6858674" y="2973888"/>
              <a:ext cx="365760" cy="36576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85" name="Rectangle 84"/>
            <p:cNvSpPr/>
            <p:nvPr/>
          </p:nvSpPr>
          <p:spPr>
            <a:xfrm>
              <a:off x="7582339" y="2973888"/>
              <a:ext cx="365760" cy="365760"/>
            </a:xfrm>
            <a:prstGeom prst="rect">
              <a:avLst/>
            </a:prstGeom>
            <a:noFill/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86" name="Rectangle 85"/>
            <p:cNvSpPr/>
            <p:nvPr/>
          </p:nvSpPr>
          <p:spPr>
            <a:xfrm>
              <a:off x="7947129" y="2973888"/>
              <a:ext cx="375975" cy="36576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87" name="Rectangle 86"/>
            <p:cNvSpPr/>
            <p:nvPr/>
          </p:nvSpPr>
          <p:spPr>
            <a:xfrm>
              <a:off x="8316321" y="2973888"/>
              <a:ext cx="365760" cy="36576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8" name="Rectangle 87"/>
              <p:cNvSpPr/>
              <p:nvPr/>
            </p:nvSpPr>
            <p:spPr>
              <a:xfrm>
                <a:off x="10428359" y="3386474"/>
                <a:ext cx="410689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d-ID" b="0" i="1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cs typeface="Arial" pitchFamily="34" charset="0"/>
                        </a:rPr>
                        <m:t>−</m:t>
                      </m:r>
                    </m:oMath>
                  </m:oMathPara>
                </a14:m>
                <a:endParaRPr lang="id-ID" dirty="0">
                  <a:solidFill>
                    <a:sysClr val="windowText" lastClr="000000"/>
                  </a:solidFill>
                  <a:cs typeface="Arial" pitchFamily="34" charset="0"/>
                </a:endParaRPr>
              </a:p>
            </p:txBody>
          </p:sp>
        </mc:Choice>
        <mc:Fallback xmlns="">
          <p:sp>
            <p:nvSpPr>
              <p:cNvPr id="88" name="Rectangle 8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28359" y="3386474"/>
                <a:ext cx="410689" cy="369332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9" name="Rectangle 88"/>
              <p:cNvSpPr/>
              <p:nvPr/>
            </p:nvSpPr>
            <p:spPr>
              <a:xfrm>
                <a:off x="10097013" y="3210665"/>
                <a:ext cx="410419" cy="66851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id-ID" sz="2000" i="1" dirty="0" smtClean="0">
                              <a:solidFill>
                                <a:sysClr val="windowText" lastClr="000000"/>
                              </a:solidFill>
                              <a:latin typeface="Cambria Math"/>
                              <a:cs typeface="Arial" pitchFamily="34" charset="0"/>
                            </a:rPr>
                          </m:ctrlPr>
                        </m:fPr>
                        <m:num>
                          <m:r>
                            <a:rPr lang="id-ID" sz="2000" b="0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cs typeface="Arial" pitchFamily="34" charset="0"/>
                            </a:rPr>
                            <m:t>6</m:t>
                          </m:r>
                        </m:num>
                        <m:den>
                          <m:r>
                            <a:rPr lang="id-ID" sz="2000" b="0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cs typeface="Arial" pitchFamily="34" charset="0"/>
                            </a:rPr>
                            <m:t>12</m:t>
                          </m:r>
                        </m:den>
                      </m:f>
                    </m:oMath>
                  </m:oMathPara>
                </a14:m>
                <a:endParaRPr lang="id-ID" sz="2000" dirty="0">
                  <a:solidFill>
                    <a:sysClr val="windowText" lastClr="000000"/>
                  </a:solidFill>
                  <a:cs typeface="Arial" pitchFamily="34" charset="0"/>
                </a:endParaRPr>
              </a:p>
            </p:txBody>
          </p:sp>
        </mc:Choice>
        <mc:Fallback xmlns="">
          <p:sp>
            <p:nvSpPr>
              <p:cNvPr id="89" name="Rectangle 8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97013" y="3210665"/>
                <a:ext cx="410419" cy="668516"/>
              </a:xfrm>
              <a:prstGeom prst="rect">
                <a:avLst/>
              </a:prstGeom>
              <a:blipFill rotWithShape="1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0" name="Rectangle 89"/>
              <p:cNvSpPr/>
              <p:nvPr/>
            </p:nvSpPr>
            <p:spPr>
              <a:xfrm>
                <a:off x="11351251" y="3213198"/>
                <a:ext cx="479618" cy="66851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id-ID" sz="2000" i="1" dirty="0" smtClean="0">
                              <a:solidFill>
                                <a:sysClr val="windowText" lastClr="000000"/>
                              </a:solidFill>
                              <a:latin typeface="Cambria Math"/>
                              <a:cs typeface="Arial" pitchFamily="34" charset="0"/>
                            </a:rPr>
                          </m:ctrlPr>
                        </m:fPr>
                        <m:num>
                          <m:r>
                            <a:rPr lang="id-ID" sz="2000" b="0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cs typeface="Arial" pitchFamily="34" charset="0"/>
                            </a:rPr>
                            <m:t>1</m:t>
                          </m:r>
                        </m:num>
                        <m:den>
                          <m:r>
                            <a:rPr lang="id-ID" sz="2000" b="0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cs typeface="Arial" pitchFamily="34" charset="0"/>
                            </a:rPr>
                            <m:t>12</m:t>
                          </m:r>
                        </m:den>
                      </m:f>
                    </m:oMath>
                  </m:oMathPara>
                </a14:m>
                <a:endParaRPr lang="id-ID" sz="2000" dirty="0">
                  <a:solidFill>
                    <a:sysClr val="windowText" lastClr="000000"/>
                  </a:solidFill>
                  <a:cs typeface="Arial" pitchFamily="34" charset="0"/>
                </a:endParaRPr>
              </a:p>
            </p:txBody>
          </p:sp>
        </mc:Choice>
        <mc:Fallback xmlns="">
          <p:sp>
            <p:nvSpPr>
              <p:cNvPr id="90" name="Rectangle 8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51251" y="3213198"/>
                <a:ext cx="479618" cy="668516"/>
              </a:xfrm>
              <a:prstGeom prst="rect">
                <a:avLst/>
              </a:prstGeom>
              <a:blipFill rotWithShape="1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1" name="Group 90"/>
          <p:cNvGrpSpPr/>
          <p:nvPr/>
        </p:nvGrpSpPr>
        <p:grpSpPr>
          <a:xfrm>
            <a:off x="750130" y="2241220"/>
            <a:ext cx="7816823" cy="641946"/>
            <a:chOff x="4303166" y="2818874"/>
            <a:chExt cx="4383634" cy="360000"/>
          </a:xfrm>
        </p:grpSpPr>
        <p:sp>
          <p:nvSpPr>
            <p:cNvPr id="92" name="Rectangle 91"/>
            <p:cNvSpPr/>
            <p:nvPr/>
          </p:nvSpPr>
          <p:spPr>
            <a:xfrm>
              <a:off x="6503394" y="2818874"/>
              <a:ext cx="2183406" cy="360000"/>
            </a:xfrm>
            <a:prstGeom prst="rect">
              <a:avLst/>
            </a:prstGeom>
            <a:noFill/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93" name="Rectangle 92"/>
            <p:cNvSpPr/>
            <p:nvPr/>
          </p:nvSpPr>
          <p:spPr>
            <a:xfrm>
              <a:off x="4303166" y="2818874"/>
              <a:ext cx="2200228" cy="360000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</p:grpSp>
      <p:grpSp>
        <p:nvGrpSpPr>
          <p:cNvPr id="94" name="Group 93"/>
          <p:cNvGrpSpPr/>
          <p:nvPr/>
        </p:nvGrpSpPr>
        <p:grpSpPr>
          <a:xfrm>
            <a:off x="750132" y="4432124"/>
            <a:ext cx="7816821" cy="652217"/>
            <a:chOff x="4298447" y="2973888"/>
            <a:chExt cx="4383634" cy="365760"/>
          </a:xfrm>
        </p:grpSpPr>
        <p:sp>
          <p:nvSpPr>
            <p:cNvPr id="95" name="Rectangle 94"/>
            <p:cNvSpPr/>
            <p:nvPr/>
          </p:nvSpPr>
          <p:spPr>
            <a:xfrm>
              <a:off x="7218572" y="2973888"/>
              <a:ext cx="365760" cy="365760"/>
            </a:xfrm>
            <a:prstGeom prst="rect">
              <a:avLst/>
            </a:prstGeom>
            <a:noFill/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grpSp>
          <p:nvGrpSpPr>
            <p:cNvPr id="96" name="Group 95"/>
            <p:cNvGrpSpPr/>
            <p:nvPr/>
          </p:nvGrpSpPr>
          <p:grpSpPr>
            <a:xfrm>
              <a:off x="4298447" y="2973888"/>
              <a:ext cx="4383634" cy="365760"/>
              <a:chOff x="4298345" y="2263056"/>
              <a:chExt cx="4383634" cy="365760"/>
            </a:xfrm>
          </p:grpSpPr>
          <p:sp>
            <p:nvSpPr>
              <p:cNvPr id="97" name="Rectangle 96"/>
              <p:cNvSpPr/>
              <p:nvPr/>
            </p:nvSpPr>
            <p:spPr>
              <a:xfrm>
                <a:off x="4298345" y="2263056"/>
                <a:ext cx="365760" cy="365760"/>
              </a:xfrm>
              <a:prstGeom prst="rect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98" name="Rectangle 97"/>
              <p:cNvSpPr/>
              <p:nvPr/>
            </p:nvSpPr>
            <p:spPr>
              <a:xfrm>
                <a:off x="4673038" y="2263056"/>
                <a:ext cx="365760" cy="365760"/>
              </a:xfrm>
              <a:prstGeom prst="rect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99" name="Rectangle 98"/>
              <p:cNvSpPr/>
              <p:nvPr/>
            </p:nvSpPr>
            <p:spPr>
              <a:xfrm>
                <a:off x="5040925" y="2263056"/>
                <a:ext cx="365760" cy="365760"/>
              </a:xfrm>
              <a:prstGeom prst="rect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100" name="Rectangle 99"/>
              <p:cNvSpPr/>
              <p:nvPr/>
            </p:nvSpPr>
            <p:spPr>
              <a:xfrm>
                <a:off x="5400925" y="2263056"/>
                <a:ext cx="365760" cy="365760"/>
              </a:xfrm>
              <a:prstGeom prst="rect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101" name="Rectangle 100"/>
              <p:cNvSpPr/>
              <p:nvPr/>
            </p:nvSpPr>
            <p:spPr>
              <a:xfrm>
                <a:off x="5764590" y="2263056"/>
                <a:ext cx="365760" cy="365760"/>
              </a:xfrm>
              <a:prstGeom prst="rect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102" name="Rectangle 101"/>
              <p:cNvSpPr/>
              <p:nvPr/>
            </p:nvSpPr>
            <p:spPr>
              <a:xfrm>
                <a:off x="6138572" y="2263056"/>
                <a:ext cx="365760" cy="36576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103" name="Rectangle 102"/>
              <p:cNvSpPr/>
              <p:nvPr/>
            </p:nvSpPr>
            <p:spPr>
              <a:xfrm>
                <a:off x="6498572" y="2263056"/>
                <a:ext cx="365760" cy="36576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104" name="Rectangle 103"/>
              <p:cNvSpPr/>
              <p:nvPr/>
            </p:nvSpPr>
            <p:spPr>
              <a:xfrm>
                <a:off x="6858572" y="2263056"/>
                <a:ext cx="365760" cy="36576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7582237" y="2263056"/>
                <a:ext cx="365760" cy="365760"/>
              </a:xfrm>
              <a:prstGeom prst="rect">
                <a:avLst/>
              </a:prstGeom>
              <a:noFill/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7956219" y="2263056"/>
                <a:ext cx="365760" cy="36576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107" name="Rectangle 106"/>
              <p:cNvSpPr/>
              <p:nvPr/>
            </p:nvSpPr>
            <p:spPr>
              <a:xfrm>
                <a:off x="8316219" y="2263056"/>
                <a:ext cx="365760" cy="36576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</p:grpSp>
      </p:grpSp>
      <p:grpSp>
        <p:nvGrpSpPr>
          <p:cNvPr id="108" name="Group 107"/>
          <p:cNvGrpSpPr/>
          <p:nvPr/>
        </p:nvGrpSpPr>
        <p:grpSpPr>
          <a:xfrm>
            <a:off x="750130" y="4443880"/>
            <a:ext cx="3281463" cy="634910"/>
            <a:chOff x="4298447" y="3130770"/>
            <a:chExt cx="1859059" cy="360000"/>
          </a:xfrm>
        </p:grpSpPr>
        <p:cxnSp>
          <p:nvCxnSpPr>
            <p:cNvPr id="109" name="Straight Connector 108"/>
            <p:cNvCxnSpPr/>
            <p:nvPr/>
          </p:nvCxnSpPr>
          <p:spPr>
            <a:xfrm flipV="1">
              <a:off x="4298447" y="3130770"/>
              <a:ext cx="1859059" cy="360000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0" name="Straight Connector 109"/>
            <p:cNvCxnSpPr/>
            <p:nvPr/>
          </p:nvCxnSpPr>
          <p:spPr>
            <a:xfrm>
              <a:off x="4298447" y="3130770"/>
              <a:ext cx="1840227" cy="360000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111" name="Straight Arrow Connector 110"/>
          <p:cNvCxnSpPr/>
          <p:nvPr/>
        </p:nvCxnSpPr>
        <p:spPr>
          <a:xfrm>
            <a:off x="4357701" y="3634457"/>
            <a:ext cx="0" cy="168647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12" name="Rectangle 111"/>
          <p:cNvSpPr/>
          <p:nvPr/>
        </p:nvSpPr>
        <p:spPr>
          <a:xfrm>
            <a:off x="4016934" y="5320932"/>
            <a:ext cx="757900" cy="405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d-ID" sz="2000" dirty="0">
                <a:solidFill>
                  <a:srgbClr val="FF0000"/>
                </a:solidFill>
                <a:latin typeface="+mj-lt"/>
                <a:cs typeface="Arial" pitchFamily="34" charset="0"/>
              </a:rPr>
              <a:t>s</a:t>
            </a:r>
            <a:r>
              <a:rPr lang="id-ID" sz="2000" dirty="0" smtClean="0">
                <a:solidFill>
                  <a:srgbClr val="FF0000"/>
                </a:solidFill>
                <a:latin typeface="+mj-lt"/>
                <a:cs typeface="Arial" pitchFamily="34" charset="0"/>
              </a:rPr>
              <a:t>isa 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3" name="Rectangle 112"/>
              <p:cNvSpPr/>
              <p:nvPr/>
            </p:nvSpPr>
            <p:spPr>
              <a:xfrm>
                <a:off x="313970" y="2272970"/>
                <a:ext cx="340968" cy="469882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id-ID" sz="2000" i="1" dirty="0" smtClean="0">
                              <a:solidFill>
                                <a:sysClr val="windowText" lastClr="000000"/>
                              </a:solidFill>
                              <a:latin typeface="Cambria Math"/>
                              <a:cs typeface="Arial" pitchFamily="34" charset="0"/>
                            </a:rPr>
                          </m:ctrlPr>
                        </m:fPr>
                        <m:num>
                          <m:r>
                            <a:rPr lang="id-ID" sz="2000" b="0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cs typeface="Arial" pitchFamily="34" charset="0"/>
                            </a:rPr>
                            <m:t>1</m:t>
                          </m:r>
                        </m:num>
                        <m:den>
                          <m:r>
                            <a:rPr lang="id-ID" sz="2000" b="0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cs typeface="Arial" pitchFamily="34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id-ID" sz="2000" dirty="0" smtClean="0">
                  <a:solidFill>
                    <a:sysClr val="windowText" lastClr="000000"/>
                  </a:solidFill>
                  <a:latin typeface="+mj-lt"/>
                  <a:cs typeface="Arial" pitchFamily="34" charset="0"/>
                </a:endParaRPr>
              </a:p>
            </p:txBody>
          </p:sp>
        </mc:Choice>
        <mc:Fallback xmlns="">
          <p:sp>
            <p:nvSpPr>
              <p:cNvPr id="113" name="Rectangle 1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3970" y="2272970"/>
                <a:ext cx="340968" cy="469882"/>
              </a:xfrm>
              <a:prstGeom prst="rect">
                <a:avLst/>
              </a:prstGeom>
              <a:blipFill rotWithShape="1">
                <a:blip r:embed="rId11"/>
                <a:stretch>
                  <a:fillRect t="-3896" b="-1168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4" name="Rectangle 113"/>
              <p:cNvSpPr/>
              <p:nvPr/>
            </p:nvSpPr>
            <p:spPr>
              <a:xfrm>
                <a:off x="262598" y="4399858"/>
                <a:ext cx="365760" cy="73152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id-ID" sz="2000" i="1" dirty="0" smtClean="0">
                              <a:solidFill>
                                <a:sysClr val="windowText" lastClr="000000"/>
                              </a:solidFill>
                              <a:latin typeface="Cambria Math"/>
                              <a:cs typeface="Arial" pitchFamily="34" charset="0"/>
                            </a:rPr>
                          </m:ctrlPr>
                        </m:fPr>
                        <m:num>
                          <m:r>
                            <a:rPr lang="id-ID" sz="2000" b="0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cs typeface="Arial" pitchFamily="34" charset="0"/>
                            </a:rPr>
                            <m:t>5</m:t>
                          </m:r>
                        </m:num>
                        <m:den>
                          <m:r>
                            <a:rPr lang="id-ID" sz="2000" b="0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cs typeface="Arial" pitchFamily="34" charset="0"/>
                            </a:rPr>
                            <m:t>12</m:t>
                          </m:r>
                        </m:den>
                      </m:f>
                    </m:oMath>
                  </m:oMathPara>
                </a14:m>
                <a:endParaRPr lang="id-ID" sz="2000" dirty="0" smtClean="0">
                  <a:solidFill>
                    <a:sysClr val="windowText" lastClr="000000"/>
                  </a:solidFill>
                  <a:latin typeface="+mj-lt"/>
                  <a:cs typeface="Arial" pitchFamily="34" charset="0"/>
                </a:endParaRPr>
              </a:p>
            </p:txBody>
          </p:sp>
        </mc:Choice>
        <mc:Fallback xmlns="">
          <p:sp>
            <p:nvSpPr>
              <p:cNvPr id="114" name="Rectangle 1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2598" y="4399858"/>
                <a:ext cx="365760" cy="731520"/>
              </a:xfrm>
              <a:prstGeom prst="rect">
                <a:avLst/>
              </a:prstGeom>
              <a:blipFill rotWithShape="1">
                <a:blip r:embed="rId12"/>
                <a:stretch>
                  <a:fillRect r="-333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5" name="Straight Connector 114"/>
          <p:cNvCxnSpPr/>
          <p:nvPr/>
        </p:nvCxnSpPr>
        <p:spPr>
          <a:xfrm>
            <a:off x="4677573" y="1936284"/>
            <a:ext cx="14797" cy="2194560"/>
          </a:xfrm>
          <a:prstGeom prst="line">
            <a:avLst/>
          </a:prstGeom>
          <a:ln w="285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986901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5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85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9500"/>
                            </p:stCondLst>
                            <p:childTnLst>
                              <p:par>
                                <p:cTn id="31" presetID="5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10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30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000"/>
                            </p:stCondLst>
                            <p:childTnLst>
                              <p:par>
                                <p:cTn id="4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125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625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8250"/>
                            </p:stCondLst>
                            <p:childTnLst>
                              <p:par>
                                <p:cTn id="5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125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9500"/>
                            </p:stCondLst>
                            <p:childTnLst>
                              <p:par>
                                <p:cTn id="57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1500"/>
                            </p:stCondLst>
                            <p:childTnLst>
                              <p:par>
                                <p:cTn id="61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3500"/>
                            </p:stCondLst>
                            <p:childTnLst>
                              <p:par>
                                <p:cTn id="65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5500"/>
                            </p:stCondLst>
                            <p:childTnLst>
                              <p:par>
                                <p:cTn id="6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75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6250"/>
                            </p:stCondLst>
                            <p:childTnLst>
                              <p:par>
                                <p:cTn id="73" presetID="5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27750"/>
                            </p:stCondLst>
                            <p:childTnLst>
                              <p:par>
                                <p:cTn id="79" presetID="53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/>
      <p:bldP spid="53" grpId="0"/>
      <p:bldP spid="54" grpId="0"/>
      <p:bldP spid="63" grpId="0"/>
      <p:bldP spid="64" grpId="0"/>
      <p:bldP spid="74" grpId="0"/>
      <p:bldP spid="88" grpId="0"/>
      <p:bldP spid="89" grpId="0"/>
      <p:bldP spid="90" grpId="0"/>
      <p:bldP spid="112" grpId="0"/>
      <p:bldP spid="113" grpId="0"/>
      <p:bldP spid="11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386136" y="174426"/>
            <a:ext cx="8485424" cy="669668"/>
            <a:chOff x="386136" y="132222"/>
            <a:chExt cx="8485424" cy="669668"/>
          </a:xfrm>
        </p:grpSpPr>
        <p:sp>
          <p:nvSpPr>
            <p:cNvPr id="85" name="TextBox 84"/>
            <p:cNvSpPr txBox="1"/>
            <p:nvPr/>
          </p:nvSpPr>
          <p:spPr>
            <a:xfrm>
              <a:off x="1157448" y="151831"/>
              <a:ext cx="771411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 err="1" smtClean="0">
                  <a:solidFill>
                    <a:srgbClr val="FF6600"/>
                  </a:solidFill>
                  <a:cs typeface="Arial" panose="020B0604020202020204" pitchFamily="34" charset="0"/>
                </a:rPr>
                <a:t>Menjelaskan</a:t>
              </a:r>
              <a:r>
                <a:rPr lang="en-US" sz="3600" b="1" dirty="0" smtClean="0">
                  <a:solidFill>
                    <a:srgbClr val="FF6600"/>
                  </a:solidFill>
                  <a:cs typeface="Arial" panose="020B0604020202020204" pitchFamily="34" charset="0"/>
                </a:rPr>
                <a:t> </a:t>
              </a:r>
              <a:r>
                <a:rPr lang="en-US" sz="3600" b="1" dirty="0" err="1" smtClean="0">
                  <a:solidFill>
                    <a:srgbClr val="FF6600"/>
                  </a:solidFill>
                  <a:cs typeface="Arial" panose="020B0604020202020204" pitchFamily="34" charset="0"/>
                </a:rPr>
                <a:t>Perkalian</a:t>
              </a:r>
              <a:r>
                <a:rPr lang="en-US" sz="3600" b="1" dirty="0" smtClean="0">
                  <a:solidFill>
                    <a:srgbClr val="FF6600"/>
                  </a:solidFill>
                  <a:cs typeface="Arial" panose="020B0604020202020204" pitchFamily="34" charset="0"/>
                </a:rPr>
                <a:t> </a:t>
              </a:r>
              <a:r>
                <a:rPr lang="en-US" sz="3600" b="1" dirty="0" err="1" smtClean="0">
                  <a:solidFill>
                    <a:srgbClr val="FF6600"/>
                  </a:solidFill>
                  <a:cs typeface="Arial" panose="020B0604020202020204" pitchFamily="34" charset="0"/>
                </a:rPr>
                <a:t>pada</a:t>
              </a:r>
              <a:r>
                <a:rPr lang="en-US" sz="3600" b="1" dirty="0" smtClean="0">
                  <a:solidFill>
                    <a:srgbClr val="FF6600"/>
                  </a:solidFill>
                  <a:cs typeface="Arial" panose="020B0604020202020204" pitchFamily="34" charset="0"/>
                </a:rPr>
                <a:t> </a:t>
              </a:r>
              <a:r>
                <a:rPr lang="en-US" sz="3600" b="1" dirty="0" err="1" smtClean="0">
                  <a:solidFill>
                    <a:srgbClr val="FF6600"/>
                  </a:solidFill>
                  <a:cs typeface="Arial" panose="020B0604020202020204" pitchFamily="34" charset="0"/>
                </a:rPr>
                <a:t>Pecahan</a:t>
              </a:r>
              <a:endParaRPr lang="en-US" sz="3600" b="1" dirty="0">
                <a:solidFill>
                  <a:srgbClr val="FF6600"/>
                </a:solidFill>
                <a:cs typeface="Arial" panose="020B0604020202020204" pitchFamily="34" charset="0"/>
              </a:endParaRPr>
            </a:p>
          </p:txBody>
        </p:sp>
        <p:grpSp>
          <p:nvGrpSpPr>
            <p:cNvPr id="86" name="Group 85"/>
            <p:cNvGrpSpPr/>
            <p:nvPr/>
          </p:nvGrpSpPr>
          <p:grpSpPr>
            <a:xfrm>
              <a:off x="386136" y="132222"/>
              <a:ext cx="638939" cy="669668"/>
              <a:chOff x="394825" y="276478"/>
              <a:chExt cx="638939" cy="669668"/>
            </a:xfrm>
          </p:grpSpPr>
          <p:sp>
            <p:nvSpPr>
              <p:cNvPr id="87" name="Oval 86"/>
              <p:cNvSpPr/>
              <p:nvPr/>
            </p:nvSpPr>
            <p:spPr>
              <a:xfrm>
                <a:off x="394825" y="307207"/>
                <a:ext cx="638939" cy="638939"/>
              </a:xfrm>
              <a:prstGeom prst="ellipse">
                <a:avLst/>
              </a:prstGeom>
              <a:solidFill>
                <a:srgbClr val="FF6600">
                  <a:alpha val="95000"/>
                </a:srgbClr>
              </a:solidFill>
              <a:ln w="76200">
                <a:noFill/>
              </a:ln>
              <a:effectLst>
                <a:outerShdw blurRad="57785" dist="33020" dir="318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rightRoom" dir="t">
                  <a:rot lat="0" lon="0" rev="600000"/>
                </a:lightRig>
              </a:scene3d>
              <a:sp3d prstMaterial="metal">
                <a:bevelT w="38100" h="57150"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8" name="TextBox 87"/>
              <p:cNvSpPr txBox="1"/>
              <p:nvPr/>
            </p:nvSpPr>
            <p:spPr>
              <a:xfrm>
                <a:off x="495032" y="276478"/>
                <a:ext cx="442750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b="1" dirty="0" smtClean="0">
                    <a:solidFill>
                      <a:schemeClr val="bg1"/>
                    </a:solidFill>
                    <a:cs typeface="Arial" panose="020B0604020202020204" pitchFamily="34" charset="0"/>
                  </a:rPr>
                  <a:t>C</a:t>
                </a:r>
                <a:endParaRPr lang="en-US" sz="3600" b="1" dirty="0">
                  <a:solidFill>
                    <a:schemeClr val="bg1"/>
                  </a:solidFill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2" name="TextBox 1"/>
          <p:cNvSpPr txBox="1"/>
          <p:nvPr/>
        </p:nvSpPr>
        <p:spPr>
          <a:xfrm>
            <a:off x="486343" y="1078598"/>
            <a:ext cx="90183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/>
              <a:t>Ingat</a:t>
            </a:r>
            <a:r>
              <a:rPr lang="en-US" sz="2400" dirty="0" smtClean="0"/>
              <a:t>, </a:t>
            </a:r>
            <a:r>
              <a:rPr lang="en-US" sz="2400" dirty="0" err="1" smtClean="0"/>
              <a:t>perkalian</a:t>
            </a:r>
            <a:r>
              <a:rPr lang="en-US" sz="2400" dirty="0" smtClean="0"/>
              <a:t> </a:t>
            </a:r>
            <a:r>
              <a:rPr lang="en-US" sz="2400" dirty="0" err="1" smtClean="0"/>
              <a:t>merupakan</a:t>
            </a:r>
            <a:r>
              <a:rPr lang="en-US" sz="2400" dirty="0" smtClean="0"/>
              <a:t> </a:t>
            </a:r>
            <a:r>
              <a:rPr lang="en-US" sz="2400" dirty="0" err="1" smtClean="0"/>
              <a:t>penjumlahan</a:t>
            </a:r>
            <a:r>
              <a:rPr lang="en-US" sz="2400" dirty="0" smtClean="0"/>
              <a:t> </a:t>
            </a:r>
            <a:r>
              <a:rPr lang="en-US" sz="2400" dirty="0" err="1" smtClean="0"/>
              <a:t>berulang</a:t>
            </a:r>
            <a:r>
              <a:rPr lang="en-US" sz="2400" dirty="0" smtClean="0"/>
              <a:t> </a:t>
            </a:r>
            <a:r>
              <a:rPr lang="en-US" sz="2400" dirty="0" err="1" smtClean="0"/>
              <a:t>dari</a:t>
            </a:r>
            <a:r>
              <a:rPr lang="en-US" sz="2400" dirty="0" smtClean="0"/>
              <a:t> </a:t>
            </a:r>
            <a:r>
              <a:rPr lang="en-US" sz="2400" dirty="0" err="1" smtClean="0"/>
              <a:t>suatu</a:t>
            </a:r>
            <a:r>
              <a:rPr lang="en-US" sz="2400" dirty="0" smtClean="0"/>
              <a:t> </a:t>
            </a:r>
            <a:r>
              <a:rPr lang="en-US" sz="2400" dirty="0" err="1" smtClean="0"/>
              <a:t>bilangan</a:t>
            </a:r>
            <a:r>
              <a:rPr lang="en-US" sz="2400" dirty="0" smtClean="0"/>
              <a:t>.</a:t>
            </a:r>
            <a:endParaRPr lang="en-US" sz="2400" dirty="0"/>
          </a:p>
        </p:txBody>
      </p:sp>
      <p:sp>
        <p:nvSpPr>
          <p:cNvPr id="63" name="TextBox 62"/>
          <p:cNvSpPr txBox="1"/>
          <p:nvPr/>
        </p:nvSpPr>
        <p:spPr>
          <a:xfrm>
            <a:off x="486343" y="1540263"/>
            <a:ext cx="31876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/>
              <a:t>Contoh</a:t>
            </a:r>
            <a:r>
              <a:rPr lang="en-US" sz="2400" dirty="0" smtClean="0"/>
              <a:t>: 3 × 2 = 2 + 2 + 2</a:t>
            </a:r>
            <a:endParaRPr 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4" name="TextBox 63"/>
              <p:cNvSpPr txBox="1"/>
              <p:nvPr/>
            </p:nvSpPr>
            <p:spPr>
              <a:xfrm>
                <a:off x="486343" y="2178891"/>
                <a:ext cx="6793976" cy="61619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 smtClean="0"/>
                  <a:t>Bagaimana </a:t>
                </a:r>
                <a:r>
                  <a:rPr lang="en-US" sz="2400" dirty="0" err="1" smtClean="0"/>
                  <a:t>menentukan</a:t>
                </a:r>
                <a:r>
                  <a:rPr lang="en-US" sz="2400" dirty="0" smtClean="0"/>
                  <a:t> </a:t>
                </a:r>
                <a:r>
                  <a:rPr lang="en-US" sz="2400" dirty="0" err="1" smtClean="0"/>
                  <a:t>hasil</a:t>
                </a:r>
                <a:r>
                  <a:rPr lang="en-US" sz="2400" dirty="0" smtClean="0"/>
                  <a:t> </a:t>
                </a:r>
                <a:r>
                  <a:rPr lang="en-US" sz="2400" dirty="0" err="1" smtClean="0"/>
                  <a:t>dari</a:t>
                </a:r>
                <a:r>
                  <a:rPr lang="en-US" sz="2400" dirty="0" smtClean="0"/>
                  <a:t> </a:t>
                </a:r>
                <a14:m>
                  <m:oMath xmlns:m="http://schemas.openxmlformats.org/officeDocument/2006/math">
                    <m:r>
                      <a:rPr lang="en-US" sz="2400" b="0" i="0" smtClean="0">
                        <a:latin typeface="Cambria Math"/>
                      </a:rPr>
                      <m:t>3</m:t>
                    </m:r>
                    <m:r>
                      <a:rPr lang="en-US" sz="2400" b="0" i="1" smtClean="0">
                        <a:latin typeface="Cambria Math"/>
                        <a:ea typeface="Cambria Math"/>
                      </a:rPr>
                      <m:t>×</m:t>
                    </m:r>
                    <m:f>
                      <m:fPr>
                        <m:ctrlPr>
                          <a:rPr lang="en-US" sz="240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en-US" sz="2400" b="0" i="1" smtClean="0">
                            <a:latin typeface="Cambria Math"/>
                          </a:rPr>
                          <m:t>5</m:t>
                        </m:r>
                      </m:den>
                    </m:f>
                    <m:r>
                      <a:rPr lang="en-US" sz="2400" b="0" i="1" smtClean="0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sz="2400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en-US" sz="2400" i="1">
                            <a:latin typeface="Cambria Math"/>
                          </a:rPr>
                          <m:t>5</m:t>
                        </m:r>
                      </m:den>
                    </m:f>
                    <m:r>
                      <a:rPr lang="en-US" sz="2400" i="1">
                        <a:latin typeface="Cambria Math"/>
                      </a:rPr>
                      <m:t>+</m:t>
                    </m:r>
                    <m:f>
                      <m:fPr>
                        <m:ctrlPr>
                          <a:rPr lang="en-US" sz="2400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en-US" sz="2400" i="1">
                            <a:latin typeface="Cambria Math"/>
                          </a:rPr>
                          <m:t>5</m:t>
                        </m:r>
                      </m:den>
                    </m:f>
                    <m:r>
                      <a:rPr lang="en-US" sz="2400" i="1">
                        <a:latin typeface="Cambria Math"/>
                      </a:rPr>
                      <m:t>+</m:t>
                    </m:r>
                    <m:f>
                      <m:fPr>
                        <m:ctrlPr>
                          <a:rPr lang="en-US" sz="2400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en-US" sz="2400" i="1">
                            <a:latin typeface="Cambria Math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2400" dirty="0" smtClean="0"/>
                  <a:t>?</a:t>
                </a:r>
                <a:endParaRPr lang="en-US" sz="2400" dirty="0"/>
              </a:p>
            </p:txBody>
          </p:sp>
        </mc:Choice>
        <mc:Fallback xmlns="">
          <p:sp>
            <p:nvSpPr>
              <p:cNvPr id="64" name="TextBox 6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6343" y="2178891"/>
                <a:ext cx="6793976" cy="616194"/>
              </a:xfrm>
              <a:prstGeom prst="rect">
                <a:avLst/>
              </a:prstGeom>
              <a:blipFill rotWithShape="1">
                <a:blip r:embed="rId3"/>
                <a:stretch>
                  <a:fillRect l="-1436" r="-449" b="-88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" name="Group 4"/>
          <p:cNvGrpSpPr/>
          <p:nvPr/>
        </p:nvGrpSpPr>
        <p:grpSpPr>
          <a:xfrm>
            <a:off x="929093" y="2965450"/>
            <a:ext cx="2540000" cy="508000"/>
            <a:chOff x="5111750" y="3295650"/>
            <a:chExt cx="2540000" cy="508000"/>
          </a:xfrm>
        </p:grpSpPr>
        <p:sp>
          <p:nvSpPr>
            <p:cNvPr id="4" name="Rectangle 3"/>
            <p:cNvSpPr/>
            <p:nvPr/>
          </p:nvSpPr>
          <p:spPr>
            <a:xfrm>
              <a:off x="5111750" y="3295650"/>
              <a:ext cx="508000" cy="508000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Rectangle 75"/>
            <p:cNvSpPr/>
            <p:nvPr/>
          </p:nvSpPr>
          <p:spPr>
            <a:xfrm>
              <a:off x="5619750" y="3295650"/>
              <a:ext cx="508000" cy="508000"/>
            </a:xfrm>
            <a:prstGeom prst="rect">
              <a:avLst/>
            </a:prstGeom>
            <a:noFill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Rectangle 76"/>
            <p:cNvSpPr/>
            <p:nvPr/>
          </p:nvSpPr>
          <p:spPr>
            <a:xfrm>
              <a:off x="6127750" y="3295650"/>
              <a:ext cx="508000" cy="508000"/>
            </a:xfrm>
            <a:prstGeom prst="rect">
              <a:avLst/>
            </a:prstGeom>
            <a:noFill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Rectangle 77"/>
            <p:cNvSpPr/>
            <p:nvPr/>
          </p:nvSpPr>
          <p:spPr>
            <a:xfrm>
              <a:off x="6635750" y="3295650"/>
              <a:ext cx="508000" cy="508000"/>
            </a:xfrm>
            <a:prstGeom prst="rect">
              <a:avLst/>
            </a:prstGeom>
            <a:noFill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Rectangle 78"/>
            <p:cNvSpPr/>
            <p:nvPr/>
          </p:nvSpPr>
          <p:spPr>
            <a:xfrm>
              <a:off x="7143750" y="3295650"/>
              <a:ext cx="508000" cy="508000"/>
            </a:xfrm>
            <a:prstGeom prst="rect">
              <a:avLst/>
            </a:prstGeom>
            <a:noFill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0" name="Group 79"/>
          <p:cNvGrpSpPr/>
          <p:nvPr/>
        </p:nvGrpSpPr>
        <p:grpSpPr>
          <a:xfrm>
            <a:off x="929093" y="3763580"/>
            <a:ext cx="2540000" cy="508000"/>
            <a:chOff x="5111750" y="3295650"/>
            <a:chExt cx="2540000" cy="508000"/>
          </a:xfrm>
        </p:grpSpPr>
        <p:sp>
          <p:nvSpPr>
            <p:cNvPr id="81" name="Rectangle 80"/>
            <p:cNvSpPr/>
            <p:nvPr/>
          </p:nvSpPr>
          <p:spPr>
            <a:xfrm>
              <a:off x="5111750" y="3295650"/>
              <a:ext cx="508000" cy="508000"/>
            </a:xfrm>
            <a:prstGeom prst="rect">
              <a:avLst/>
            </a:prstGeom>
            <a:noFill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Rectangle 81"/>
            <p:cNvSpPr/>
            <p:nvPr/>
          </p:nvSpPr>
          <p:spPr>
            <a:xfrm>
              <a:off x="5619750" y="3295650"/>
              <a:ext cx="508000" cy="508000"/>
            </a:xfrm>
            <a:prstGeom prst="rect">
              <a:avLst/>
            </a:prstGeom>
            <a:solidFill>
              <a:schemeClr val="accent2"/>
            </a:solidFill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Rectangle 88"/>
            <p:cNvSpPr/>
            <p:nvPr/>
          </p:nvSpPr>
          <p:spPr>
            <a:xfrm>
              <a:off x="6127750" y="3295650"/>
              <a:ext cx="508000" cy="508000"/>
            </a:xfrm>
            <a:prstGeom prst="rect">
              <a:avLst/>
            </a:prstGeom>
            <a:noFill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Rectangle 89"/>
            <p:cNvSpPr/>
            <p:nvPr/>
          </p:nvSpPr>
          <p:spPr>
            <a:xfrm>
              <a:off x="6635750" y="3295650"/>
              <a:ext cx="508000" cy="508000"/>
            </a:xfrm>
            <a:prstGeom prst="rect">
              <a:avLst/>
            </a:prstGeom>
            <a:noFill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Rectangle 90"/>
            <p:cNvSpPr/>
            <p:nvPr/>
          </p:nvSpPr>
          <p:spPr>
            <a:xfrm>
              <a:off x="7143750" y="3295650"/>
              <a:ext cx="508000" cy="508000"/>
            </a:xfrm>
            <a:prstGeom prst="rect">
              <a:avLst/>
            </a:prstGeom>
            <a:noFill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4" name="Group 93"/>
          <p:cNvGrpSpPr/>
          <p:nvPr/>
        </p:nvGrpSpPr>
        <p:grpSpPr>
          <a:xfrm>
            <a:off x="929093" y="4561710"/>
            <a:ext cx="2540000" cy="508000"/>
            <a:chOff x="5111750" y="3295650"/>
            <a:chExt cx="2540000" cy="508000"/>
          </a:xfrm>
        </p:grpSpPr>
        <p:sp>
          <p:nvSpPr>
            <p:cNvPr id="95" name="Rectangle 94"/>
            <p:cNvSpPr/>
            <p:nvPr/>
          </p:nvSpPr>
          <p:spPr>
            <a:xfrm>
              <a:off x="5111750" y="3295650"/>
              <a:ext cx="508000" cy="508000"/>
            </a:xfrm>
            <a:prstGeom prst="rect">
              <a:avLst/>
            </a:prstGeom>
            <a:noFill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Rectangle 95"/>
            <p:cNvSpPr/>
            <p:nvPr/>
          </p:nvSpPr>
          <p:spPr>
            <a:xfrm>
              <a:off x="5619750" y="3295650"/>
              <a:ext cx="508000" cy="508000"/>
            </a:xfrm>
            <a:prstGeom prst="rect">
              <a:avLst/>
            </a:prstGeom>
            <a:noFill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Rectangle 96"/>
            <p:cNvSpPr/>
            <p:nvPr/>
          </p:nvSpPr>
          <p:spPr>
            <a:xfrm>
              <a:off x="6127750" y="3295650"/>
              <a:ext cx="508000" cy="508000"/>
            </a:xfrm>
            <a:prstGeom prst="rect">
              <a:avLst/>
            </a:prstGeom>
            <a:solidFill>
              <a:schemeClr val="accent2"/>
            </a:solidFill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Rectangle 97"/>
            <p:cNvSpPr/>
            <p:nvPr/>
          </p:nvSpPr>
          <p:spPr>
            <a:xfrm>
              <a:off x="6635750" y="3295650"/>
              <a:ext cx="508000" cy="508000"/>
            </a:xfrm>
            <a:prstGeom prst="rect">
              <a:avLst/>
            </a:prstGeom>
            <a:noFill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Rectangle 98"/>
            <p:cNvSpPr/>
            <p:nvPr/>
          </p:nvSpPr>
          <p:spPr>
            <a:xfrm>
              <a:off x="7143750" y="3295650"/>
              <a:ext cx="508000" cy="508000"/>
            </a:xfrm>
            <a:prstGeom prst="rect">
              <a:avLst/>
            </a:prstGeom>
            <a:noFill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536572" y="2887652"/>
                <a:ext cx="385041" cy="67050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00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sz="2000" b="0" i="1" smtClean="0">
                              <a:latin typeface="Cambria Math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6572" y="2887652"/>
                <a:ext cx="385041" cy="670505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0" name="TextBox 99"/>
              <p:cNvSpPr txBox="1"/>
              <p:nvPr/>
            </p:nvSpPr>
            <p:spPr>
              <a:xfrm>
                <a:off x="536572" y="3685782"/>
                <a:ext cx="385041" cy="67050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00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sz="2000" b="0" i="1" smtClean="0">
                              <a:latin typeface="Cambria Math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00" name="TextBox 9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6572" y="3685782"/>
                <a:ext cx="385041" cy="670505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1" name="TextBox 100"/>
              <p:cNvSpPr txBox="1"/>
              <p:nvPr/>
            </p:nvSpPr>
            <p:spPr>
              <a:xfrm>
                <a:off x="536572" y="4483912"/>
                <a:ext cx="385041" cy="67050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00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sz="2000" b="0" i="1" smtClean="0">
                              <a:latin typeface="Cambria Math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01" name="TextBox 10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6572" y="4483912"/>
                <a:ext cx="385041" cy="670505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2" name="Group 101"/>
          <p:cNvGrpSpPr/>
          <p:nvPr/>
        </p:nvGrpSpPr>
        <p:grpSpPr>
          <a:xfrm>
            <a:off x="5497962" y="3763580"/>
            <a:ext cx="2540000" cy="508000"/>
            <a:chOff x="5111750" y="3295650"/>
            <a:chExt cx="2540000" cy="508000"/>
          </a:xfrm>
        </p:grpSpPr>
        <p:sp>
          <p:nvSpPr>
            <p:cNvPr id="103" name="Rectangle 102"/>
            <p:cNvSpPr/>
            <p:nvPr/>
          </p:nvSpPr>
          <p:spPr>
            <a:xfrm>
              <a:off x="5111750" y="3295650"/>
              <a:ext cx="508000" cy="508000"/>
            </a:xfrm>
            <a:prstGeom prst="rect">
              <a:avLst/>
            </a:prstGeom>
            <a:solidFill>
              <a:schemeClr val="accent2"/>
            </a:solidFill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Rectangle 103"/>
            <p:cNvSpPr/>
            <p:nvPr/>
          </p:nvSpPr>
          <p:spPr>
            <a:xfrm>
              <a:off x="5619750" y="3295650"/>
              <a:ext cx="508000" cy="508000"/>
            </a:xfrm>
            <a:prstGeom prst="rect">
              <a:avLst/>
            </a:prstGeom>
            <a:solidFill>
              <a:schemeClr val="accent2"/>
            </a:solidFill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Rectangle 104"/>
            <p:cNvSpPr/>
            <p:nvPr/>
          </p:nvSpPr>
          <p:spPr>
            <a:xfrm>
              <a:off x="6127750" y="3295650"/>
              <a:ext cx="508000" cy="508000"/>
            </a:xfrm>
            <a:prstGeom prst="rect">
              <a:avLst/>
            </a:prstGeom>
            <a:solidFill>
              <a:schemeClr val="accent2"/>
            </a:solidFill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Rectangle 105"/>
            <p:cNvSpPr/>
            <p:nvPr/>
          </p:nvSpPr>
          <p:spPr>
            <a:xfrm>
              <a:off x="6635750" y="3295650"/>
              <a:ext cx="508000" cy="508000"/>
            </a:xfrm>
            <a:prstGeom prst="rect">
              <a:avLst/>
            </a:prstGeom>
            <a:noFill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" name="Rectangle 106"/>
            <p:cNvSpPr/>
            <p:nvPr/>
          </p:nvSpPr>
          <p:spPr>
            <a:xfrm>
              <a:off x="7143750" y="3295650"/>
              <a:ext cx="508000" cy="508000"/>
            </a:xfrm>
            <a:prstGeom prst="rect">
              <a:avLst/>
            </a:prstGeom>
            <a:noFill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Right Arrow 8"/>
          <p:cNvSpPr/>
          <p:nvPr/>
        </p:nvSpPr>
        <p:spPr>
          <a:xfrm>
            <a:off x="3883331" y="3581028"/>
            <a:ext cx="1320800" cy="798130"/>
          </a:xfrm>
          <a:prstGeom prst="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digabung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0" name="TextBox 109"/>
              <p:cNvSpPr txBox="1"/>
              <p:nvPr/>
            </p:nvSpPr>
            <p:spPr>
              <a:xfrm>
                <a:off x="6575441" y="4353383"/>
                <a:ext cx="385041" cy="67050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00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/>
                            </a:rPr>
                            <m:t>3</m:t>
                          </m:r>
                        </m:num>
                        <m:den>
                          <m:r>
                            <a:rPr lang="en-US" sz="2000" b="0" i="1" smtClean="0">
                              <a:latin typeface="Cambria Math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10" name="TextBox 10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75441" y="4353383"/>
                <a:ext cx="385041" cy="670505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1" name="TextBox 110"/>
              <p:cNvSpPr txBox="1"/>
              <p:nvPr/>
            </p:nvSpPr>
            <p:spPr>
              <a:xfrm>
                <a:off x="1786865" y="5189072"/>
                <a:ext cx="824456" cy="67050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/>
                        </a:rPr>
                        <m:t>3</m:t>
                      </m:r>
                      <m:r>
                        <a:rPr lang="en-US" sz="2000" b="0" i="1" smtClean="0">
                          <a:latin typeface="Cambria Math"/>
                          <a:ea typeface="Cambria Math"/>
                        </a:rPr>
                        <m:t>×</m:t>
                      </m:r>
                      <m:f>
                        <m:fPr>
                          <m:ctrlPr>
                            <a:rPr lang="en-US" sz="2000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sz="2000" b="0" i="1" smtClean="0">
                              <a:latin typeface="Cambria Math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11" name="TextBox 1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86865" y="5189072"/>
                <a:ext cx="824456" cy="670505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" name="Group 9"/>
          <p:cNvGrpSpPr/>
          <p:nvPr/>
        </p:nvGrpSpPr>
        <p:grpSpPr>
          <a:xfrm>
            <a:off x="7403686" y="5121967"/>
            <a:ext cx="3876210" cy="737610"/>
            <a:chOff x="7280319" y="5140672"/>
            <a:chExt cx="3876210" cy="737610"/>
          </a:xfrm>
        </p:grpSpPr>
        <p:sp>
          <p:nvSpPr>
            <p:cNvPr id="113" name="Rounded Rectangle 112"/>
            <p:cNvSpPr/>
            <p:nvPr/>
          </p:nvSpPr>
          <p:spPr>
            <a:xfrm>
              <a:off x="7280319" y="5140672"/>
              <a:ext cx="3876210" cy="737610"/>
            </a:xfrm>
            <a:prstGeom prst="roundRect">
              <a:avLst>
                <a:gd name="adj" fmla="val 9722"/>
              </a:avLst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2" name="TextBox 111"/>
                <p:cNvSpPr txBox="1"/>
                <p:nvPr/>
              </p:nvSpPr>
              <p:spPr>
                <a:xfrm>
                  <a:off x="7403376" y="5200995"/>
                  <a:ext cx="3630096" cy="61696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400" b="0" dirty="0" smtClean="0"/>
                    <a:t>Jadi, </a:t>
                  </a:r>
                  <a14:m>
                    <m:oMath xmlns:m="http://schemas.openxmlformats.org/officeDocument/2006/math">
                      <m:r>
                        <a:rPr lang="en-US" sz="2400" b="0" i="0" smtClean="0">
                          <a:latin typeface="Cambria Math"/>
                        </a:rPr>
                        <m:t>3</m:t>
                      </m:r>
                      <m:r>
                        <a:rPr lang="en-US" sz="2400" b="0" i="1" smtClean="0">
                          <a:latin typeface="Cambria Math"/>
                          <a:ea typeface="Cambria Math"/>
                        </a:rPr>
                        <m:t>×</m:t>
                      </m:r>
                      <m:f>
                        <m:fPr>
                          <m:ctrlPr>
                            <a:rPr lang="en-US" sz="240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/>
                            </a:rPr>
                            <m:t>5</m:t>
                          </m:r>
                        </m:den>
                      </m:f>
                      <m:r>
                        <a:rPr lang="en-US" sz="2400" b="0" i="0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/>
                            </a:rPr>
                            <m:t>5</m:t>
                          </m:r>
                        </m:den>
                      </m:f>
                      <m:r>
                        <a:rPr lang="en-US" sz="2400" b="0" i="1" smtClean="0">
                          <a:latin typeface="Cambria Math"/>
                        </a:rPr>
                        <m:t>+</m:t>
                      </m:r>
                      <m:f>
                        <m:fPr>
                          <m:ctrlPr>
                            <a:rPr lang="en-US" sz="2400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/>
                            </a:rPr>
                            <m:t>5</m:t>
                          </m:r>
                        </m:den>
                      </m:f>
                      <m:r>
                        <a:rPr lang="en-US" sz="2400" b="0" i="1" smtClean="0">
                          <a:latin typeface="Cambria Math"/>
                        </a:rPr>
                        <m:t>+</m:t>
                      </m:r>
                      <m:f>
                        <m:fPr>
                          <m:ctrlPr>
                            <a:rPr lang="en-US" sz="2400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/>
                            </a:rPr>
                            <m:t>5</m:t>
                          </m:r>
                        </m:den>
                      </m:f>
                      <m:r>
                        <a:rPr lang="en-US" sz="24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/>
                            </a:rPr>
                            <m:t>3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/>
                            </a:rPr>
                            <m:t>5</m:t>
                          </m:r>
                        </m:den>
                      </m:f>
                      <m:r>
                        <a:rPr lang="en-US" sz="2400" b="0" i="1" smtClean="0">
                          <a:latin typeface="Cambria Math"/>
                        </a:rPr>
                        <m:t>.</m:t>
                      </m:r>
                    </m:oMath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112" name="TextBox 11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03376" y="5200995"/>
                  <a:ext cx="3630096" cy="616964"/>
                </a:xfrm>
                <a:prstGeom prst="rect">
                  <a:avLst/>
                </a:prstGeom>
                <a:blipFill rotWithShape="1">
                  <a:blip r:embed="rId9"/>
                  <a:stretch>
                    <a:fillRect l="-2689" b="-990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331158887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75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25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75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75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75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975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75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175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2750"/>
                            </p:stCondLst>
                            <p:childTnLst>
                              <p:par>
                                <p:cTn id="4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75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75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75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3500"/>
                            </p:stCondLst>
                            <p:childTnLst>
                              <p:par>
                                <p:cTn id="51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4500"/>
                            </p:stCondLst>
                            <p:childTnLst>
                              <p:par>
                                <p:cTn id="5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1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5500"/>
                            </p:stCondLst>
                            <p:childTnLst>
                              <p:par>
                                <p:cTn id="5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75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75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75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6250"/>
                            </p:stCondLst>
                            <p:childTnLst>
                              <p:par>
                                <p:cTn id="65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3" grpId="0"/>
      <p:bldP spid="64" grpId="0"/>
      <p:bldP spid="6" grpId="0"/>
      <p:bldP spid="100" grpId="0"/>
      <p:bldP spid="101" grpId="0"/>
      <p:bldP spid="9" grpId="0" animBg="1"/>
      <p:bldP spid="110" grpId="0"/>
      <p:bldP spid="1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86136" y="208422"/>
            <a:ext cx="8485424" cy="669668"/>
            <a:chOff x="386136" y="208422"/>
            <a:chExt cx="8485424" cy="669668"/>
          </a:xfrm>
        </p:grpSpPr>
        <p:sp>
          <p:nvSpPr>
            <p:cNvPr id="85" name="TextBox 84"/>
            <p:cNvSpPr txBox="1"/>
            <p:nvPr/>
          </p:nvSpPr>
          <p:spPr>
            <a:xfrm>
              <a:off x="1157448" y="228031"/>
              <a:ext cx="771411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 err="1" smtClean="0">
                  <a:solidFill>
                    <a:srgbClr val="FF6600"/>
                  </a:solidFill>
                  <a:cs typeface="Arial" panose="020B0604020202020204" pitchFamily="34" charset="0"/>
                </a:rPr>
                <a:t>Menjelaskan</a:t>
              </a:r>
              <a:r>
                <a:rPr lang="en-US" sz="3600" b="1" dirty="0" smtClean="0">
                  <a:solidFill>
                    <a:srgbClr val="FF6600"/>
                  </a:solidFill>
                  <a:cs typeface="Arial" panose="020B0604020202020204" pitchFamily="34" charset="0"/>
                </a:rPr>
                <a:t> </a:t>
              </a:r>
              <a:r>
                <a:rPr lang="en-US" sz="3600" b="1" dirty="0" err="1" smtClean="0">
                  <a:solidFill>
                    <a:srgbClr val="FF6600"/>
                  </a:solidFill>
                  <a:cs typeface="Arial" panose="020B0604020202020204" pitchFamily="34" charset="0"/>
                </a:rPr>
                <a:t>Pecahan</a:t>
              </a:r>
              <a:r>
                <a:rPr lang="en-US" sz="3600" b="1" dirty="0" smtClean="0">
                  <a:solidFill>
                    <a:srgbClr val="FF6600"/>
                  </a:solidFill>
                  <a:cs typeface="Arial" panose="020B0604020202020204" pitchFamily="34" charset="0"/>
                </a:rPr>
                <a:t> </a:t>
              </a:r>
              <a:r>
                <a:rPr lang="en-US" sz="3600" b="1" dirty="0" err="1" smtClean="0">
                  <a:solidFill>
                    <a:srgbClr val="FF6600"/>
                  </a:solidFill>
                  <a:cs typeface="Arial" panose="020B0604020202020204" pitchFamily="34" charset="0"/>
                </a:rPr>
                <a:t>Campuran</a:t>
              </a:r>
              <a:endParaRPr lang="en-US" sz="3600" b="1" dirty="0">
                <a:solidFill>
                  <a:srgbClr val="FF6600"/>
                </a:solidFill>
                <a:cs typeface="Arial" panose="020B0604020202020204" pitchFamily="34" charset="0"/>
              </a:endParaRPr>
            </a:p>
          </p:txBody>
        </p:sp>
        <p:grpSp>
          <p:nvGrpSpPr>
            <p:cNvPr id="86" name="Group 85"/>
            <p:cNvGrpSpPr/>
            <p:nvPr/>
          </p:nvGrpSpPr>
          <p:grpSpPr>
            <a:xfrm>
              <a:off x="386136" y="208422"/>
              <a:ext cx="638939" cy="669668"/>
              <a:chOff x="394825" y="276478"/>
              <a:chExt cx="638939" cy="669668"/>
            </a:xfrm>
          </p:grpSpPr>
          <p:sp>
            <p:nvSpPr>
              <p:cNvPr id="87" name="Oval 86"/>
              <p:cNvSpPr/>
              <p:nvPr/>
            </p:nvSpPr>
            <p:spPr>
              <a:xfrm>
                <a:off x="394825" y="307207"/>
                <a:ext cx="638939" cy="638939"/>
              </a:xfrm>
              <a:prstGeom prst="ellipse">
                <a:avLst/>
              </a:prstGeom>
              <a:solidFill>
                <a:srgbClr val="FF6600">
                  <a:alpha val="95000"/>
                </a:srgbClr>
              </a:solidFill>
              <a:ln w="76200">
                <a:noFill/>
              </a:ln>
              <a:effectLst>
                <a:outerShdw blurRad="57785" dist="33020" dir="318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rightRoom" dir="t">
                  <a:rot lat="0" lon="0" rev="600000"/>
                </a:lightRig>
              </a:scene3d>
              <a:sp3d prstMaterial="metal">
                <a:bevelT w="38100" h="57150"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8" name="TextBox 87"/>
              <p:cNvSpPr txBox="1"/>
              <p:nvPr/>
            </p:nvSpPr>
            <p:spPr>
              <a:xfrm>
                <a:off x="495032" y="276478"/>
                <a:ext cx="476412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b="1" dirty="0">
                    <a:solidFill>
                      <a:schemeClr val="bg1"/>
                    </a:solidFill>
                    <a:cs typeface="Arial" panose="020B0604020202020204" pitchFamily="34" charset="0"/>
                  </a:rPr>
                  <a:t>D</a:t>
                </a:r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/>
              <p:cNvSpPr txBox="1"/>
              <p:nvPr/>
            </p:nvSpPr>
            <p:spPr>
              <a:xfrm>
                <a:off x="486343" y="1078598"/>
                <a:ext cx="11473428" cy="6217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 smtClean="0"/>
                  <a:t>Pecahan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/>
                          </a:rPr>
                          <m:t>5</m:t>
                        </m:r>
                      </m:num>
                      <m:den>
                        <m:r>
                          <a:rPr lang="en-US" sz="2400" b="0" i="1" smtClean="0">
                            <a:latin typeface="Cambria Math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400" dirty="0" smtClean="0"/>
                  <a:t> </a:t>
                </a:r>
                <a:r>
                  <a:rPr lang="en-US" sz="2400" dirty="0" err="1" smtClean="0"/>
                  <a:t>dapat</a:t>
                </a:r>
                <a:r>
                  <a:rPr lang="en-US" sz="2400" dirty="0" smtClean="0"/>
                  <a:t> </a:t>
                </a:r>
                <a:r>
                  <a:rPr lang="en-US" sz="2400" dirty="0" err="1" smtClean="0"/>
                  <a:t>dituliskan</a:t>
                </a:r>
                <a:r>
                  <a:rPr lang="en-US" sz="2400" dirty="0" smtClean="0"/>
                  <a:t> </a:t>
                </a:r>
                <a:r>
                  <a:rPr lang="en-US" sz="2400" dirty="0" err="1" smtClean="0"/>
                  <a:t>sebagai</a:t>
                </a:r>
                <a:r>
                  <a:rPr lang="en-US" sz="2400" dirty="0" smtClean="0"/>
                  <a:t> </a:t>
                </a:r>
                <a14:m>
                  <m:oMath xmlns:m="http://schemas.openxmlformats.org/officeDocument/2006/math">
                    <m:r>
                      <a:rPr lang="en-US" sz="2400" b="0" i="0" smtClean="0">
                        <a:latin typeface="Cambria Math"/>
                      </a:rPr>
                      <m:t>1+</m:t>
                    </m:r>
                    <m:f>
                      <m:fPr>
                        <m:ctrlPr>
                          <a:rPr lang="en-US" sz="240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/>
                          </a:rPr>
                          <m:t>2</m:t>
                        </m:r>
                      </m:num>
                      <m:den>
                        <m:r>
                          <a:rPr lang="en-US" sz="2400" b="0" i="1" smtClean="0">
                            <a:latin typeface="Cambria Math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400" dirty="0" smtClean="0"/>
                  <a:t>, </a:t>
                </a:r>
                <a:r>
                  <a:rPr lang="en-US" sz="2400" dirty="0" err="1" smtClean="0"/>
                  <a:t>karena</a:t>
                </a:r>
                <a:r>
                  <a:rPr lang="en-US" sz="2400" dirty="0" smtClean="0"/>
                  <a:t> 5 </a:t>
                </a:r>
                <a:r>
                  <a:rPr lang="en-US" sz="2400" dirty="0" err="1" smtClean="0"/>
                  <a:t>dibagi</a:t>
                </a:r>
                <a:r>
                  <a:rPr lang="en-US" sz="2400" dirty="0" smtClean="0"/>
                  <a:t> 3 </a:t>
                </a:r>
                <a:r>
                  <a:rPr lang="en-US" sz="2400" dirty="0" err="1" smtClean="0"/>
                  <a:t>hasilnya</a:t>
                </a:r>
                <a:r>
                  <a:rPr lang="en-US" sz="2400" dirty="0" smtClean="0"/>
                  <a:t> </a:t>
                </a:r>
                <a:r>
                  <a:rPr lang="en-US" sz="2400" dirty="0" err="1" smtClean="0"/>
                  <a:t>adalah</a:t>
                </a:r>
                <a:r>
                  <a:rPr lang="en-US" sz="2400" dirty="0" smtClean="0"/>
                  <a:t> 1 </a:t>
                </a:r>
                <a:r>
                  <a:rPr lang="en-US" sz="2400" dirty="0" err="1" smtClean="0"/>
                  <a:t>dengan</a:t>
                </a:r>
                <a:r>
                  <a:rPr lang="en-US" sz="2400" dirty="0" smtClean="0"/>
                  <a:t> </a:t>
                </a:r>
                <a:r>
                  <a:rPr lang="en-US" sz="2400" dirty="0" err="1" smtClean="0"/>
                  <a:t>sisa</a:t>
                </a:r>
                <a:r>
                  <a:rPr lang="en-US" sz="2400" dirty="0" smtClean="0"/>
                  <a:t> 2.</a:t>
                </a:r>
                <a:endParaRPr lang="en-US" sz="2400" dirty="0"/>
              </a:p>
            </p:txBody>
          </p:sp>
        </mc:Choice>
        <mc:Fallback xmlns="">
          <p:sp>
            <p:nvSpPr>
              <p:cNvPr id="42" name="TextBox 4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6343" y="1078598"/>
                <a:ext cx="11473428" cy="621773"/>
              </a:xfrm>
              <a:prstGeom prst="rect">
                <a:avLst/>
              </a:prstGeom>
              <a:blipFill rotWithShape="1">
                <a:blip r:embed="rId3"/>
                <a:stretch>
                  <a:fillRect l="-850" r="-372" b="-98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3" name="Group 42"/>
          <p:cNvGrpSpPr/>
          <p:nvPr/>
        </p:nvGrpSpPr>
        <p:grpSpPr>
          <a:xfrm>
            <a:off x="2356986" y="1760759"/>
            <a:ext cx="1524000" cy="508000"/>
            <a:chOff x="5111750" y="3295650"/>
            <a:chExt cx="1524000" cy="508000"/>
          </a:xfrm>
          <a:solidFill>
            <a:schemeClr val="accent5">
              <a:lumMod val="40000"/>
              <a:lumOff val="60000"/>
            </a:schemeClr>
          </a:solidFill>
        </p:grpSpPr>
        <p:sp>
          <p:nvSpPr>
            <p:cNvPr id="44" name="Rectangle 43"/>
            <p:cNvSpPr/>
            <p:nvPr/>
          </p:nvSpPr>
          <p:spPr>
            <a:xfrm>
              <a:off x="5111750" y="3295650"/>
              <a:ext cx="508000" cy="508000"/>
            </a:xfrm>
            <a:prstGeom prst="rect">
              <a:avLst/>
            </a:prstGeom>
            <a:grpFill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ectangle 44"/>
            <p:cNvSpPr/>
            <p:nvPr/>
          </p:nvSpPr>
          <p:spPr>
            <a:xfrm>
              <a:off x="5619750" y="3295650"/>
              <a:ext cx="508000" cy="508000"/>
            </a:xfrm>
            <a:prstGeom prst="rect">
              <a:avLst/>
            </a:prstGeom>
            <a:grpFill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Rectangle 45"/>
            <p:cNvSpPr/>
            <p:nvPr/>
          </p:nvSpPr>
          <p:spPr>
            <a:xfrm>
              <a:off x="6127750" y="3295650"/>
              <a:ext cx="508000" cy="508000"/>
            </a:xfrm>
            <a:prstGeom prst="rect">
              <a:avLst/>
            </a:prstGeom>
            <a:grpFill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9" name="Group 48"/>
          <p:cNvGrpSpPr/>
          <p:nvPr/>
        </p:nvGrpSpPr>
        <p:grpSpPr>
          <a:xfrm>
            <a:off x="2356986" y="2471959"/>
            <a:ext cx="1524000" cy="508000"/>
            <a:chOff x="5111750" y="3295650"/>
            <a:chExt cx="1524000" cy="508000"/>
          </a:xfrm>
          <a:solidFill>
            <a:schemeClr val="accent5">
              <a:lumMod val="40000"/>
              <a:lumOff val="60000"/>
            </a:schemeClr>
          </a:solidFill>
        </p:grpSpPr>
        <p:sp>
          <p:nvSpPr>
            <p:cNvPr id="50" name="Rectangle 49"/>
            <p:cNvSpPr/>
            <p:nvPr/>
          </p:nvSpPr>
          <p:spPr>
            <a:xfrm>
              <a:off x="5111750" y="3295650"/>
              <a:ext cx="508000" cy="508000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Rectangle 50"/>
            <p:cNvSpPr/>
            <p:nvPr/>
          </p:nvSpPr>
          <p:spPr>
            <a:xfrm>
              <a:off x="5619750" y="3295650"/>
              <a:ext cx="508000" cy="508000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Rectangle 51"/>
            <p:cNvSpPr/>
            <p:nvPr/>
          </p:nvSpPr>
          <p:spPr>
            <a:xfrm>
              <a:off x="6127750" y="3295650"/>
              <a:ext cx="508000" cy="508000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Right Brace 10"/>
          <p:cNvSpPr/>
          <p:nvPr/>
        </p:nvSpPr>
        <p:spPr>
          <a:xfrm>
            <a:off x="4053840" y="1760759"/>
            <a:ext cx="320040" cy="1219200"/>
          </a:xfrm>
          <a:prstGeom prst="rightBrac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2" name="TextBox 11"/>
              <p:cNvSpPr txBox="1"/>
              <p:nvPr/>
            </p:nvSpPr>
            <p:spPr>
              <a:xfrm>
                <a:off x="4443402" y="2032175"/>
                <a:ext cx="385042" cy="67685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00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/>
                            </a:rPr>
                            <m:t>5</m:t>
                          </m:r>
                        </m:num>
                        <m:den>
                          <m:r>
                            <a:rPr lang="en-US" sz="2000" b="0" i="1" smtClean="0">
                              <a:latin typeface="Cambria Math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sz="2000" dirty="0"/>
              </a:p>
            </p:txBody>
          </p:sp>
        </mc:Choice>
        <mc:Fallback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43402" y="2032175"/>
                <a:ext cx="385042" cy="676852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5" name="TextBox 64"/>
              <p:cNvSpPr txBox="1"/>
              <p:nvPr/>
            </p:nvSpPr>
            <p:spPr>
              <a:xfrm>
                <a:off x="486343" y="3226720"/>
                <a:ext cx="11473428" cy="6157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 smtClean="0"/>
                  <a:t>Pecahan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/>
                          </a:rPr>
                          <m:t>7</m:t>
                        </m:r>
                      </m:num>
                      <m:den>
                        <m:r>
                          <a:rPr lang="en-US" sz="2400" b="0" i="1" smtClean="0">
                            <a:latin typeface="Cambria Math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400" dirty="0" smtClean="0"/>
                  <a:t> </a:t>
                </a:r>
                <a:r>
                  <a:rPr lang="en-US" sz="2400" dirty="0" err="1" smtClean="0"/>
                  <a:t>dapat</a:t>
                </a:r>
                <a:r>
                  <a:rPr lang="en-US" sz="2400" dirty="0" smtClean="0"/>
                  <a:t> </a:t>
                </a:r>
                <a:r>
                  <a:rPr lang="en-US" sz="2400" dirty="0" err="1" smtClean="0"/>
                  <a:t>dituliskan</a:t>
                </a:r>
                <a:r>
                  <a:rPr lang="en-US" sz="2400" dirty="0" smtClean="0"/>
                  <a:t> </a:t>
                </a:r>
                <a:r>
                  <a:rPr lang="en-US" sz="2400" dirty="0" err="1" smtClean="0"/>
                  <a:t>sebagai</a:t>
                </a:r>
                <a:r>
                  <a:rPr lang="en-US" sz="2400" dirty="0" smtClean="0"/>
                  <a:t> </a:t>
                </a:r>
                <a14:m>
                  <m:oMath xmlns:m="http://schemas.openxmlformats.org/officeDocument/2006/math">
                    <m:r>
                      <a:rPr lang="en-US" sz="2400" b="0" i="0" smtClean="0">
                        <a:latin typeface="Cambria Math"/>
                      </a:rPr>
                      <m:t>2+</m:t>
                    </m:r>
                    <m:f>
                      <m:fPr>
                        <m:ctrlPr>
                          <a:rPr lang="en-US" sz="240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en-US" sz="2400" b="0" i="1" smtClean="0">
                            <a:latin typeface="Cambria Math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400" dirty="0" smtClean="0"/>
                  <a:t>, </a:t>
                </a:r>
                <a:r>
                  <a:rPr lang="en-US" sz="2400" dirty="0" err="1" smtClean="0"/>
                  <a:t>karena</a:t>
                </a:r>
                <a:r>
                  <a:rPr lang="en-US" sz="2400" dirty="0" smtClean="0"/>
                  <a:t> 7 </a:t>
                </a:r>
                <a:r>
                  <a:rPr lang="en-US" sz="2400" dirty="0" err="1" smtClean="0"/>
                  <a:t>dibagi</a:t>
                </a:r>
                <a:r>
                  <a:rPr lang="en-US" sz="2400" dirty="0" smtClean="0"/>
                  <a:t> 3 </a:t>
                </a:r>
                <a:r>
                  <a:rPr lang="en-US" sz="2400" dirty="0" err="1" smtClean="0"/>
                  <a:t>hasilnya</a:t>
                </a:r>
                <a:r>
                  <a:rPr lang="en-US" sz="2400" dirty="0" smtClean="0"/>
                  <a:t> </a:t>
                </a:r>
                <a:r>
                  <a:rPr lang="en-US" sz="2400" dirty="0" err="1" smtClean="0"/>
                  <a:t>adalah</a:t>
                </a:r>
                <a:r>
                  <a:rPr lang="en-US" sz="2400" dirty="0" smtClean="0"/>
                  <a:t> 2 </a:t>
                </a:r>
                <a:r>
                  <a:rPr lang="en-US" sz="2400" dirty="0" err="1" smtClean="0"/>
                  <a:t>dengan</a:t>
                </a:r>
                <a:r>
                  <a:rPr lang="en-US" sz="2400" dirty="0" smtClean="0"/>
                  <a:t> </a:t>
                </a:r>
                <a:r>
                  <a:rPr lang="en-US" sz="2400" dirty="0" err="1" smtClean="0"/>
                  <a:t>sisa</a:t>
                </a:r>
                <a:r>
                  <a:rPr lang="en-US" sz="2400" dirty="0" smtClean="0"/>
                  <a:t> 1.</a:t>
                </a:r>
                <a:endParaRPr lang="en-US" sz="2400" dirty="0"/>
              </a:p>
            </p:txBody>
          </p:sp>
        </mc:Choice>
        <mc:Fallback xmlns="">
          <p:sp>
            <p:nvSpPr>
              <p:cNvPr id="65" name="TextBox 6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6343" y="3226720"/>
                <a:ext cx="11473428" cy="615746"/>
              </a:xfrm>
              <a:prstGeom prst="rect">
                <a:avLst/>
              </a:prstGeom>
              <a:blipFill rotWithShape="1">
                <a:blip r:embed="rId5"/>
                <a:stretch>
                  <a:fillRect l="-850" r="-372" b="-990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6" name="Group 65"/>
          <p:cNvGrpSpPr/>
          <p:nvPr/>
        </p:nvGrpSpPr>
        <p:grpSpPr>
          <a:xfrm>
            <a:off x="2356986" y="3952419"/>
            <a:ext cx="1524000" cy="508000"/>
            <a:chOff x="5111750" y="3295650"/>
            <a:chExt cx="1524000" cy="508000"/>
          </a:xfrm>
          <a:solidFill>
            <a:schemeClr val="accent5">
              <a:lumMod val="40000"/>
              <a:lumOff val="60000"/>
            </a:schemeClr>
          </a:solidFill>
        </p:grpSpPr>
        <p:sp>
          <p:nvSpPr>
            <p:cNvPr id="67" name="Rectangle 66"/>
            <p:cNvSpPr/>
            <p:nvPr/>
          </p:nvSpPr>
          <p:spPr>
            <a:xfrm>
              <a:off x="5111750" y="3295650"/>
              <a:ext cx="508000" cy="508000"/>
            </a:xfrm>
            <a:prstGeom prst="rect">
              <a:avLst/>
            </a:prstGeom>
            <a:grpFill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Rectangle 67"/>
            <p:cNvSpPr/>
            <p:nvPr/>
          </p:nvSpPr>
          <p:spPr>
            <a:xfrm>
              <a:off x="5619750" y="3295650"/>
              <a:ext cx="508000" cy="508000"/>
            </a:xfrm>
            <a:prstGeom prst="rect">
              <a:avLst/>
            </a:prstGeom>
            <a:grpFill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Rectangle 68"/>
            <p:cNvSpPr/>
            <p:nvPr/>
          </p:nvSpPr>
          <p:spPr>
            <a:xfrm>
              <a:off x="6127750" y="3295650"/>
              <a:ext cx="508000" cy="508000"/>
            </a:xfrm>
            <a:prstGeom prst="rect">
              <a:avLst/>
            </a:prstGeom>
            <a:grpFill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0" name="Group 69"/>
          <p:cNvGrpSpPr/>
          <p:nvPr/>
        </p:nvGrpSpPr>
        <p:grpSpPr>
          <a:xfrm>
            <a:off x="2356986" y="4663619"/>
            <a:ext cx="1524000" cy="508000"/>
            <a:chOff x="5111750" y="3295650"/>
            <a:chExt cx="1524000" cy="508000"/>
          </a:xfrm>
          <a:solidFill>
            <a:schemeClr val="accent5">
              <a:lumMod val="40000"/>
              <a:lumOff val="60000"/>
            </a:schemeClr>
          </a:solidFill>
        </p:grpSpPr>
        <p:sp>
          <p:nvSpPr>
            <p:cNvPr id="71" name="Rectangle 70"/>
            <p:cNvSpPr/>
            <p:nvPr/>
          </p:nvSpPr>
          <p:spPr>
            <a:xfrm>
              <a:off x="5111750" y="3295650"/>
              <a:ext cx="508000" cy="508000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Rectangle 71"/>
            <p:cNvSpPr/>
            <p:nvPr/>
          </p:nvSpPr>
          <p:spPr>
            <a:xfrm>
              <a:off x="5619750" y="3295650"/>
              <a:ext cx="508000" cy="508000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Rectangle 72"/>
            <p:cNvSpPr/>
            <p:nvPr/>
          </p:nvSpPr>
          <p:spPr>
            <a:xfrm>
              <a:off x="6127750" y="3295650"/>
              <a:ext cx="508000" cy="508000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5" name="Right Brace 114"/>
          <p:cNvSpPr/>
          <p:nvPr/>
        </p:nvSpPr>
        <p:spPr>
          <a:xfrm>
            <a:off x="4053840" y="3952418"/>
            <a:ext cx="320040" cy="1885493"/>
          </a:xfrm>
          <a:prstGeom prst="rightBrac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6" name="TextBox 115"/>
              <p:cNvSpPr txBox="1"/>
              <p:nvPr/>
            </p:nvSpPr>
            <p:spPr>
              <a:xfrm>
                <a:off x="4443402" y="4537885"/>
                <a:ext cx="385041" cy="66858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00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/>
                            </a:rPr>
                            <m:t>7</m:t>
                          </m:r>
                        </m:num>
                        <m:den>
                          <m:r>
                            <a:rPr lang="en-US" sz="2000" b="0" i="1" smtClean="0">
                              <a:latin typeface="Cambria Math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16" name="TextBox 1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43402" y="4537885"/>
                <a:ext cx="385041" cy="668581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17" name="Group 116"/>
          <p:cNvGrpSpPr/>
          <p:nvPr/>
        </p:nvGrpSpPr>
        <p:grpSpPr>
          <a:xfrm>
            <a:off x="2356986" y="5368469"/>
            <a:ext cx="1524000" cy="508000"/>
            <a:chOff x="5111750" y="3295650"/>
            <a:chExt cx="1524000" cy="508000"/>
          </a:xfrm>
          <a:solidFill>
            <a:schemeClr val="accent5">
              <a:lumMod val="40000"/>
              <a:lumOff val="60000"/>
            </a:schemeClr>
          </a:solidFill>
        </p:grpSpPr>
        <p:sp>
          <p:nvSpPr>
            <p:cNvPr id="118" name="Rectangle 117"/>
            <p:cNvSpPr/>
            <p:nvPr/>
          </p:nvSpPr>
          <p:spPr>
            <a:xfrm>
              <a:off x="5111750" y="3295650"/>
              <a:ext cx="508000" cy="508000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Rectangle 118"/>
            <p:cNvSpPr/>
            <p:nvPr/>
          </p:nvSpPr>
          <p:spPr>
            <a:xfrm>
              <a:off x="5619750" y="3295650"/>
              <a:ext cx="508000" cy="508000"/>
            </a:xfrm>
            <a:prstGeom prst="rect">
              <a:avLst/>
            </a:prstGeom>
            <a:noFill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" name="Rectangle 119"/>
            <p:cNvSpPr/>
            <p:nvPr/>
          </p:nvSpPr>
          <p:spPr>
            <a:xfrm>
              <a:off x="6127750" y="3295650"/>
              <a:ext cx="508000" cy="508000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7268845" y="4083924"/>
            <a:ext cx="4299040" cy="1792545"/>
            <a:chOff x="7268845" y="4083924"/>
            <a:chExt cx="4299040" cy="1792545"/>
          </a:xfrm>
        </p:grpSpPr>
        <p:sp>
          <p:nvSpPr>
            <p:cNvPr id="129" name="Rounded Rectangle 128"/>
            <p:cNvSpPr/>
            <p:nvPr/>
          </p:nvSpPr>
          <p:spPr>
            <a:xfrm>
              <a:off x="7268845" y="4083924"/>
              <a:ext cx="4299040" cy="1792545"/>
            </a:xfrm>
            <a:prstGeom prst="roundRect">
              <a:avLst>
                <a:gd name="adj" fmla="val 5673"/>
              </a:avLst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5" name="TextBox 124"/>
                <p:cNvSpPr txBox="1"/>
                <p:nvPr/>
              </p:nvSpPr>
              <p:spPr>
                <a:xfrm>
                  <a:off x="7331144" y="4110330"/>
                  <a:ext cx="4174443" cy="172451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400" dirty="0" err="1" smtClean="0"/>
                    <a:t>Bilangan</a:t>
                  </a:r>
                  <a:r>
                    <a:rPr lang="en-US" sz="2400" dirty="0" smtClean="0"/>
                    <a:t> </a:t>
                  </a:r>
                  <a14:m>
                    <m:oMath xmlns:m="http://schemas.openxmlformats.org/officeDocument/2006/math">
                      <m:r>
                        <a:rPr lang="en-US" sz="2400" i="1">
                          <a:latin typeface="Cambria Math"/>
                        </a:rPr>
                        <m:t>1</m:t>
                      </m:r>
                      <m:f>
                        <m:fPr>
                          <m:ctrlPr>
                            <a:rPr lang="en-US" sz="2400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/>
                            </a:rPr>
                            <m:t>2</m:t>
                          </m:r>
                        </m:num>
                        <m:den>
                          <m:r>
                            <a:rPr lang="en-US" sz="2400" i="1">
                              <a:latin typeface="Cambria Math"/>
                            </a:rPr>
                            <m:t>3</m:t>
                          </m:r>
                        </m:den>
                      </m:f>
                    </m:oMath>
                  </a14:m>
                  <a:r>
                    <a:rPr lang="en-US" sz="2400" dirty="0" smtClean="0"/>
                    <a:t> dan </a:t>
                  </a:r>
                  <a14:m>
                    <m:oMath xmlns:m="http://schemas.openxmlformats.org/officeDocument/2006/math">
                      <m:r>
                        <a:rPr lang="en-US" sz="2400" i="1">
                          <a:latin typeface="Cambria Math"/>
                        </a:rPr>
                        <m:t>2</m:t>
                      </m:r>
                      <m:f>
                        <m:fPr>
                          <m:ctrlPr>
                            <a:rPr lang="en-US" sz="2400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sz="2400" i="1">
                              <a:latin typeface="Cambria Math"/>
                            </a:rPr>
                            <m:t>3</m:t>
                          </m:r>
                        </m:den>
                      </m:f>
                    </m:oMath>
                  </a14:m>
                  <a:r>
                    <a:rPr lang="en-US" sz="2400" dirty="0" smtClean="0"/>
                    <a:t> </a:t>
                  </a:r>
                  <a:r>
                    <a:rPr lang="en-US" sz="2400" dirty="0" err="1" smtClean="0"/>
                    <a:t>disebut</a:t>
                  </a:r>
                  <a:r>
                    <a:rPr lang="en-US" sz="2400" dirty="0" smtClean="0"/>
                    <a:t> </a:t>
                  </a:r>
                  <a:r>
                    <a:rPr lang="en-US" sz="2400" b="1" dirty="0" err="1" smtClean="0">
                      <a:solidFill>
                        <a:srgbClr val="0070C0"/>
                      </a:solidFill>
                    </a:rPr>
                    <a:t>pecahan</a:t>
                  </a:r>
                  <a:r>
                    <a:rPr lang="en-US" sz="2400" b="1" dirty="0" smtClean="0">
                      <a:solidFill>
                        <a:srgbClr val="0070C0"/>
                      </a:solidFill>
                    </a:rPr>
                    <a:t> </a:t>
                  </a:r>
                  <a:r>
                    <a:rPr lang="en-US" sz="2400" b="1" dirty="0" err="1" smtClean="0">
                      <a:solidFill>
                        <a:srgbClr val="0070C0"/>
                      </a:solidFill>
                    </a:rPr>
                    <a:t>campuran</a:t>
                  </a:r>
                  <a:r>
                    <a:rPr lang="en-US" sz="2400" dirty="0" smtClean="0"/>
                    <a:t>, </a:t>
                  </a:r>
                  <a:r>
                    <a:rPr lang="en-US" sz="2400" dirty="0" err="1" smtClean="0"/>
                    <a:t>yaitu</a:t>
                  </a:r>
                  <a:r>
                    <a:rPr lang="en-US" sz="2400" dirty="0" smtClean="0"/>
                    <a:t> </a:t>
                  </a:r>
                  <a:r>
                    <a:rPr lang="en-US" sz="2400" dirty="0" err="1" smtClean="0"/>
                    <a:t>campuran</a:t>
                  </a:r>
                  <a:r>
                    <a:rPr lang="en-US" sz="2400" dirty="0" smtClean="0"/>
                    <a:t> </a:t>
                  </a:r>
                  <a:r>
                    <a:rPr lang="en-US" sz="2400" dirty="0" err="1" smtClean="0"/>
                    <a:t>antara</a:t>
                  </a:r>
                  <a:r>
                    <a:rPr lang="en-US" sz="2400" dirty="0" smtClean="0"/>
                    <a:t> </a:t>
                  </a:r>
                  <a:r>
                    <a:rPr lang="en-US" sz="2400" dirty="0" err="1" smtClean="0"/>
                    <a:t>bilangan</a:t>
                  </a:r>
                  <a:r>
                    <a:rPr lang="en-US" sz="2400" dirty="0" smtClean="0"/>
                    <a:t> </a:t>
                  </a:r>
                  <a:r>
                    <a:rPr lang="en-US" sz="2400" dirty="0" err="1" smtClean="0"/>
                    <a:t>bulat</a:t>
                  </a:r>
                  <a:r>
                    <a:rPr lang="en-US" sz="2400" dirty="0" smtClean="0"/>
                    <a:t> </a:t>
                  </a:r>
                  <a:r>
                    <a:rPr lang="en-US" sz="2400" dirty="0" err="1" smtClean="0"/>
                    <a:t>dan</a:t>
                  </a:r>
                  <a:r>
                    <a:rPr lang="en-US" sz="2400" dirty="0" smtClean="0"/>
                    <a:t> </a:t>
                  </a:r>
                  <a:r>
                    <a:rPr lang="en-US" sz="2400" dirty="0" err="1" smtClean="0"/>
                    <a:t>pecahan</a:t>
                  </a:r>
                  <a:r>
                    <a:rPr lang="en-US" sz="2400" dirty="0" smtClean="0"/>
                    <a:t>.  </a:t>
                  </a:r>
                  <a:endParaRPr lang="en-US" sz="2400" dirty="0"/>
                </a:p>
              </p:txBody>
            </p:sp>
          </mc:Choice>
          <mc:Fallback xmlns="">
            <p:sp>
              <p:nvSpPr>
                <p:cNvPr id="125" name="TextBox 12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31144" y="4110330"/>
                  <a:ext cx="4174443" cy="1724511"/>
                </a:xfrm>
                <a:prstGeom prst="rect">
                  <a:avLst/>
                </a:prstGeom>
                <a:blipFill rotWithShape="1">
                  <a:blip r:embed="rId7"/>
                  <a:stretch>
                    <a:fillRect l="-2339" r="-731" b="-70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63" name="TextBox 62"/>
              <p:cNvSpPr txBox="1"/>
              <p:nvPr/>
            </p:nvSpPr>
            <p:spPr>
              <a:xfrm>
                <a:off x="4659628" y="2032175"/>
                <a:ext cx="1760610" cy="67056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/>
                        </a:rPr>
                        <m:t>=1+</m:t>
                      </m:r>
                      <m:f>
                        <m:fPr>
                          <m:ctrlPr>
                            <a:rPr lang="en-US" sz="2000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/>
                            </a:rPr>
                            <m:t>2</m:t>
                          </m:r>
                        </m:num>
                        <m:den>
                          <m:r>
                            <a:rPr lang="en-US" sz="2000" b="0" i="1" smtClean="0">
                              <a:latin typeface="Cambria Math"/>
                            </a:rPr>
                            <m:t>3</m:t>
                          </m:r>
                        </m:den>
                      </m:f>
                      <m:r>
                        <a:rPr lang="en-US" sz="2000" b="0" i="1" smtClean="0">
                          <a:latin typeface="Cambria Math"/>
                        </a:rPr>
                        <m:t>=1</m:t>
                      </m:r>
                      <m:f>
                        <m:fPr>
                          <m:ctrlPr>
                            <a:rPr lang="en-US" sz="2000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/>
                            </a:rPr>
                            <m:t>2</m:t>
                          </m:r>
                        </m:num>
                        <m:den>
                          <m:r>
                            <a:rPr lang="en-US" sz="2000" b="0" i="1" smtClean="0">
                              <a:latin typeface="Cambria Math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sz="2000" dirty="0"/>
              </a:p>
            </p:txBody>
          </p:sp>
        </mc:Choice>
        <mc:Fallback>
          <p:sp>
            <p:nvSpPr>
              <p:cNvPr id="63" name="TextBox 6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59628" y="2032175"/>
                <a:ext cx="1760610" cy="670568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4" name="TextBox 63"/>
              <p:cNvSpPr txBox="1"/>
              <p:nvPr/>
            </p:nvSpPr>
            <p:spPr>
              <a:xfrm>
                <a:off x="4640578" y="4537885"/>
                <a:ext cx="1760610" cy="67056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/>
                        </a:rPr>
                        <m:t>=2+</m:t>
                      </m:r>
                      <m:f>
                        <m:fPr>
                          <m:ctrlPr>
                            <a:rPr lang="en-US" sz="2000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sz="2000" b="0" i="1" smtClean="0">
                              <a:latin typeface="Cambria Math"/>
                            </a:rPr>
                            <m:t>3</m:t>
                          </m:r>
                        </m:den>
                      </m:f>
                      <m:r>
                        <a:rPr lang="en-US" sz="2000" b="0" i="1" smtClean="0">
                          <a:latin typeface="Cambria Math"/>
                        </a:rPr>
                        <m:t>=2</m:t>
                      </m:r>
                      <m:f>
                        <m:fPr>
                          <m:ctrlPr>
                            <a:rPr lang="en-US" sz="2000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sz="2000" b="0" i="1" smtClean="0">
                              <a:latin typeface="Cambria Math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64" name="TextBox 6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40578" y="4537885"/>
                <a:ext cx="1760610" cy="670568"/>
              </a:xfrm>
              <a:prstGeom prst="rect">
                <a:avLst/>
              </a:prstGeom>
              <a:blipFill rotWithShape="1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6" name="TextBox 75"/>
              <p:cNvSpPr txBox="1"/>
              <p:nvPr/>
            </p:nvSpPr>
            <p:spPr>
              <a:xfrm>
                <a:off x="1493561" y="1678059"/>
                <a:ext cx="862544" cy="67056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00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/>
                            </a:rPr>
                            <m:t>3</m:t>
                          </m:r>
                        </m:num>
                        <m:den>
                          <m:r>
                            <a:rPr lang="en-US" sz="2000" b="0" i="1" smtClean="0">
                              <a:latin typeface="Cambria Math"/>
                            </a:rPr>
                            <m:t>3</m:t>
                          </m:r>
                        </m:den>
                      </m:f>
                      <m:r>
                        <a:rPr lang="en-US" sz="2000" b="0" i="1" smtClean="0">
                          <a:latin typeface="Cambria Math"/>
                        </a:rPr>
                        <m:t>=1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>
          <p:sp>
            <p:nvSpPr>
              <p:cNvPr id="76" name="TextBox 7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93561" y="1678059"/>
                <a:ext cx="862544" cy="670568"/>
              </a:xfrm>
              <a:prstGeom prst="rect">
                <a:avLst/>
              </a:prstGeom>
              <a:blipFill rotWithShape="1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7" name="TextBox 76"/>
              <p:cNvSpPr txBox="1"/>
              <p:nvPr/>
            </p:nvSpPr>
            <p:spPr>
              <a:xfrm>
                <a:off x="1867683" y="2367459"/>
                <a:ext cx="385042" cy="67056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00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/>
                            </a:rPr>
                            <m:t>2</m:t>
                          </m:r>
                        </m:num>
                        <m:den>
                          <m:r>
                            <a:rPr lang="en-US" sz="2000" b="0" i="1" smtClean="0">
                              <a:latin typeface="Cambria Math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sz="2000" dirty="0"/>
              </a:p>
            </p:txBody>
          </p:sp>
        </mc:Choice>
        <mc:Fallback>
          <p:sp>
            <p:nvSpPr>
              <p:cNvPr id="77" name="TextBox 7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67683" y="2367459"/>
                <a:ext cx="385042" cy="670568"/>
              </a:xfrm>
              <a:prstGeom prst="rect">
                <a:avLst/>
              </a:prstGeom>
              <a:blipFill rotWithShape="1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8" name="TextBox 77"/>
              <p:cNvSpPr txBox="1"/>
              <p:nvPr/>
            </p:nvSpPr>
            <p:spPr>
              <a:xfrm>
                <a:off x="1518688" y="3872128"/>
                <a:ext cx="862544" cy="67056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00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/>
                            </a:rPr>
                            <m:t>3</m:t>
                          </m:r>
                        </m:num>
                        <m:den>
                          <m:r>
                            <a:rPr lang="en-US" sz="2000" b="0" i="1" smtClean="0">
                              <a:latin typeface="Cambria Math"/>
                            </a:rPr>
                            <m:t>3</m:t>
                          </m:r>
                        </m:den>
                      </m:f>
                      <m:r>
                        <a:rPr lang="en-US" sz="2000" b="0" i="1" smtClean="0">
                          <a:latin typeface="Cambria Math"/>
                        </a:rPr>
                        <m:t>=1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>
          <p:sp>
            <p:nvSpPr>
              <p:cNvPr id="78" name="TextBox 7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18688" y="3872128"/>
                <a:ext cx="862544" cy="670568"/>
              </a:xfrm>
              <a:prstGeom prst="rect">
                <a:avLst/>
              </a:prstGeom>
              <a:blipFill rotWithShape="1"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9" name="TextBox 78"/>
              <p:cNvSpPr txBox="1"/>
              <p:nvPr/>
            </p:nvSpPr>
            <p:spPr>
              <a:xfrm>
                <a:off x="1518688" y="4582335"/>
                <a:ext cx="862544" cy="67056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00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/>
                            </a:rPr>
                            <m:t>3</m:t>
                          </m:r>
                        </m:num>
                        <m:den>
                          <m:r>
                            <a:rPr lang="en-US" sz="2000" b="0" i="1" smtClean="0">
                              <a:latin typeface="Cambria Math"/>
                            </a:rPr>
                            <m:t>3</m:t>
                          </m:r>
                        </m:den>
                      </m:f>
                      <m:r>
                        <a:rPr lang="en-US" sz="2000" b="0" i="1" smtClean="0">
                          <a:latin typeface="Cambria Math"/>
                        </a:rPr>
                        <m:t>=1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>
          <p:sp>
            <p:nvSpPr>
              <p:cNvPr id="79" name="TextBox 7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18688" y="4582335"/>
                <a:ext cx="862544" cy="670568"/>
              </a:xfrm>
              <a:prstGeom prst="rect">
                <a:avLst/>
              </a:prstGeom>
              <a:blipFill rotWithShape="1"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0" name="TextBox 79"/>
              <p:cNvSpPr txBox="1"/>
              <p:nvPr/>
            </p:nvSpPr>
            <p:spPr>
              <a:xfrm>
                <a:off x="1911985" y="5287185"/>
                <a:ext cx="385042" cy="67056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00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sz="2000" b="0" i="1" smtClean="0">
                              <a:latin typeface="Cambria Math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sz="2000" dirty="0"/>
              </a:p>
            </p:txBody>
          </p:sp>
        </mc:Choice>
        <mc:Fallback>
          <p:sp>
            <p:nvSpPr>
              <p:cNvPr id="80" name="TextBox 7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11985" y="5287185"/>
                <a:ext cx="385042" cy="670568"/>
              </a:xfrm>
              <a:prstGeom prst="rect">
                <a:avLst/>
              </a:prstGeom>
              <a:blipFill rotWithShape="1"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3157295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3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8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9500"/>
                            </p:stCondLst>
                            <p:childTnLst>
                              <p:par>
                                <p:cTn id="2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30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1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45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3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7500"/>
                            </p:stCondLst>
                            <p:childTnLst>
                              <p:par>
                                <p:cTn id="45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85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1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0"/>
                            </p:stCondLst>
                            <p:childTnLst>
                              <p:par>
                                <p:cTn id="5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500"/>
                            </p:stCondLst>
                            <p:childTnLst>
                              <p:par>
                                <p:cTn id="5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1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2000"/>
                            </p:stCondLst>
                            <p:childTnLst>
                              <p:par>
                                <p:cTn id="6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2500"/>
                            </p:stCondLst>
                            <p:childTnLst>
                              <p:par>
                                <p:cTn id="6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1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4000"/>
                            </p:stCondLst>
                            <p:childTnLst>
                              <p:par>
                                <p:cTn id="6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1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5000"/>
                            </p:stCondLst>
                            <p:childTnLst>
                              <p:par>
                                <p:cTn id="73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1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7500"/>
                            </p:stCondLst>
                            <p:childTnLst>
                              <p:par>
                                <p:cTn id="7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1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9000"/>
                            </p:stCondLst>
                            <p:childTnLst>
                              <p:par>
                                <p:cTn id="81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11" grpId="0" animBg="1"/>
      <p:bldP spid="12" grpId="0"/>
      <p:bldP spid="65" grpId="0"/>
      <p:bldP spid="115" grpId="0" animBg="1"/>
      <p:bldP spid="116" grpId="0"/>
      <p:bldP spid="63" grpId="0"/>
      <p:bldP spid="64" grpId="0"/>
      <p:bldP spid="76" grpId="0"/>
      <p:bldP spid="77" grpId="0"/>
      <p:bldP spid="78" grpId="0"/>
      <p:bldP spid="79" grpId="0"/>
      <p:bldP spid="8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386136" y="208422"/>
            <a:ext cx="8485424" cy="669668"/>
            <a:chOff x="386136" y="208422"/>
            <a:chExt cx="8485424" cy="669668"/>
          </a:xfrm>
        </p:grpSpPr>
        <p:sp>
          <p:nvSpPr>
            <p:cNvPr id="85" name="TextBox 84"/>
            <p:cNvSpPr txBox="1"/>
            <p:nvPr/>
          </p:nvSpPr>
          <p:spPr>
            <a:xfrm>
              <a:off x="1157448" y="228031"/>
              <a:ext cx="771411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 err="1" smtClean="0">
                  <a:solidFill>
                    <a:srgbClr val="FF6600"/>
                  </a:solidFill>
                  <a:cs typeface="Arial" panose="020B0604020202020204" pitchFamily="34" charset="0"/>
                </a:rPr>
                <a:t>Menghitung</a:t>
              </a:r>
              <a:r>
                <a:rPr lang="en-US" sz="3600" b="1" dirty="0" smtClean="0">
                  <a:solidFill>
                    <a:srgbClr val="FF6600"/>
                  </a:solidFill>
                  <a:cs typeface="Arial" panose="020B0604020202020204" pitchFamily="34" charset="0"/>
                </a:rPr>
                <a:t> </a:t>
              </a:r>
              <a:r>
                <a:rPr lang="en-US" sz="3600" b="1" dirty="0" err="1" smtClean="0">
                  <a:solidFill>
                    <a:srgbClr val="FF6600"/>
                  </a:solidFill>
                  <a:cs typeface="Arial" panose="020B0604020202020204" pitchFamily="34" charset="0"/>
                </a:rPr>
                <a:t>Perkalian</a:t>
              </a:r>
              <a:r>
                <a:rPr lang="en-US" sz="3600" b="1" dirty="0" smtClean="0">
                  <a:solidFill>
                    <a:srgbClr val="FF6600"/>
                  </a:solidFill>
                  <a:cs typeface="Arial" panose="020B0604020202020204" pitchFamily="34" charset="0"/>
                </a:rPr>
                <a:t> </a:t>
              </a:r>
              <a:r>
                <a:rPr lang="en-US" sz="3600" b="1" dirty="0" err="1" smtClean="0">
                  <a:solidFill>
                    <a:srgbClr val="FF6600"/>
                  </a:solidFill>
                  <a:cs typeface="Arial" panose="020B0604020202020204" pitchFamily="34" charset="0"/>
                </a:rPr>
                <a:t>Pecahan</a:t>
              </a:r>
              <a:endParaRPr lang="en-US" sz="3600" b="1" dirty="0">
                <a:solidFill>
                  <a:srgbClr val="FF6600"/>
                </a:solidFill>
                <a:cs typeface="Arial" panose="020B0604020202020204" pitchFamily="34" charset="0"/>
              </a:endParaRPr>
            </a:p>
          </p:txBody>
        </p:sp>
        <p:grpSp>
          <p:nvGrpSpPr>
            <p:cNvPr id="86" name="Group 85"/>
            <p:cNvGrpSpPr/>
            <p:nvPr/>
          </p:nvGrpSpPr>
          <p:grpSpPr>
            <a:xfrm>
              <a:off x="386136" y="208422"/>
              <a:ext cx="638939" cy="669668"/>
              <a:chOff x="394825" y="276478"/>
              <a:chExt cx="638939" cy="669668"/>
            </a:xfrm>
          </p:grpSpPr>
          <p:sp>
            <p:nvSpPr>
              <p:cNvPr id="87" name="Oval 86"/>
              <p:cNvSpPr/>
              <p:nvPr/>
            </p:nvSpPr>
            <p:spPr>
              <a:xfrm>
                <a:off x="394825" y="307207"/>
                <a:ext cx="638939" cy="638939"/>
              </a:xfrm>
              <a:prstGeom prst="ellipse">
                <a:avLst/>
              </a:prstGeom>
              <a:solidFill>
                <a:srgbClr val="FF6600">
                  <a:alpha val="95000"/>
                </a:srgbClr>
              </a:solidFill>
              <a:ln w="76200">
                <a:noFill/>
              </a:ln>
              <a:effectLst>
                <a:outerShdw blurRad="57785" dist="33020" dir="318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rightRoom" dir="t">
                  <a:rot lat="0" lon="0" rev="600000"/>
                </a:lightRig>
              </a:scene3d>
              <a:sp3d prstMaterial="metal">
                <a:bevelT w="38100" h="57150"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8" name="TextBox 87"/>
              <p:cNvSpPr txBox="1"/>
              <p:nvPr/>
            </p:nvSpPr>
            <p:spPr>
              <a:xfrm>
                <a:off x="495032" y="276478"/>
                <a:ext cx="409086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b="1" dirty="0" smtClean="0">
                    <a:solidFill>
                      <a:schemeClr val="bg1"/>
                    </a:solidFill>
                    <a:cs typeface="Arial" panose="020B0604020202020204" pitchFamily="34" charset="0"/>
                  </a:rPr>
                  <a:t>E</a:t>
                </a:r>
                <a:endParaRPr lang="en-US" sz="3600" b="1" dirty="0">
                  <a:solidFill>
                    <a:schemeClr val="bg1"/>
                  </a:solidFill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56" name="TextBox 55"/>
          <p:cNvSpPr txBox="1"/>
          <p:nvPr/>
        </p:nvSpPr>
        <p:spPr>
          <a:xfrm>
            <a:off x="484454" y="918002"/>
            <a:ext cx="78674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tabLst>
                <a:tab pos="631825" algn="l"/>
              </a:tabLst>
            </a:pPr>
            <a:r>
              <a:rPr lang="en-US" sz="2800" b="1" dirty="0" smtClean="0">
                <a:solidFill>
                  <a:srgbClr val="FF6600"/>
                </a:solidFill>
                <a:cs typeface="Arial" panose="020B0604020202020204" pitchFamily="34" charset="0"/>
              </a:rPr>
              <a:t>1.	</a:t>
            </a:r>
            <a:r>
              <a:rPr lang="en-US" sz="2800" b="1" dirty="0" err="1" smtClean="0">
                <a:solidFill>
                  <a:srgbClr val="FF6600"/>
                </a:solidFill>
                <a:cs typeface="Arial" panose="020B0604020202020204" pitchFamily="34" charset="0"/>
              </a:rPr>
              <a:t>Perkalian</a:t>
            </a:r>
            <a:r>
              <a:rPr lang="en-US" sz="2800" b="1" dirty="0" smtClean="0">
                <a:solidFill>
                  <a:srgbClr val="FF660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FF6600"/>
                </a:solidFill>
                <a:cs typeface="Arial" panose="020B0604020202020204" pitchFamily="34" charset="0"/>
              </a:rPr>
              <a:t>Pecahan</a:t>
            </a:r>
            <a:r>
              <a:rPr lang="en-US" sz="2800" b="1" dirty="0" smtClean="0">
                <a:solidFill>
                  <a:srgbClr val="FF660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FF6600"/>
                </a:solidFill>
                <a:cs typeface="Arial" panose="020B0604020202020204" pitchFamily="34" charset="0"/>
              </a:rPr>
              <a:t>dengan</a:t>
            </a:r>
            <a:r>
              <a:rPr lang="en-US" sz="2800" b="1" dirty="0" smtClean="0">
                <a:solidFill>
                  <a:srgbClr val="FF660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FF6600"/>
                </a:solidFill>
                <a:cs typeface="Arial" panose="020B0604020202020204" pitchFamily="34" charset="0"/>
              </a:rPr>
              <a:t>Hasil</a:t>
            </a:r>
            <a:r>
              <a:rPr lang="en-US" sz="2800" b="1" dirty="0" smtClean="0">
                <a:solidFill>
                  <a:srgbClr val="FF660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FF6600"/>
                </a:solidFill>
                <a:cs typeface="Arial" panose="020B0604020202020204" pitchFamily="34" charset="0"/>
              </a:rPr>
              <a:t>Bilangan</a:t>
            </a:r>
            <a:r>
              <a:rPr lang="en-US" sz="2800" b="1" dirty="0" smtClean="0">
                <a:solidFill>
                  <a:srgbClr val="FF660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FF6600"/>
                </a:solidFill>
                <a:cs typeface="Arial" panose="020B0604020202020204" pitchFamily="34" charset="0"/>
              </a:rPr>
              <a:t>Cacah</a:t>
            </a:r>
            <a:endParaRPr lang="en-US" sz="2800" b="1" dirty="0">
              <a:solidFill>
                <a:srgbClr val="FF6600"/>
              </a:solidFill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486343" y="1678214"/>
                <a:ext cx="1723164" cy="72616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20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/>
                            </a:rPr>
                            <m:t>2</m:t>
                          </m:r>
                        </m:den>
                      </m:f>
                      <m:r>
                        <a:rPr lang="en-US" sz="2200" i="1" smtClean="0">
                          <a:latin typeface="Cambria Math"/>
                          <a:ea typeface="Cambria Math"/>
                        </a:rPr>
                        <m:t>×</m:t>
                      </m:r>
                      <m:r>
                        <a:rPr lang="en-US" sz="2200" b="0" i="1" smtClean="0">
                          <a:latin typeface="Cambria Math"/>
                          <a:ea typeface="Cambria Math"/>
                        </a:rPr>
                        <m:t>12= . . . </m:t>
                      </m:r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6343" y="1678214"/>
                <a:ext cx="1723164" cy="726161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3" name="Group 62"/>
          <p:cNvGrpSpPr/>
          <p:nvPr/>
        </p:nvGrpSpPr>
        <p:grpSpPr>
          <a:xfrm>
            <a:off x="627808" y="2800557"/>
            <a:ext cx="6096000" cy="508000"/>
            <a:chOff x="5111750" y="3295650"/>
            <a:chExt cx="6096000" cy="508000"/>
          </a:xfrm>
        </p:grpSpPr>
        <p:sp>
          <p:nvSpPr>
            <p:cNvPr id="64" name="Rectangle 63"/>
            <p:cNvSpPr/>
            <p:nvPr/>
          </p:nvSpPr>
          <p:spPr>
            <a:xfrm>
              <a:off x="5111750" y="3295650"/>
              <a:ext cx="508000" cy="508000"/>
            </a:xfrm>
            <a:prstGeom prst="rect">
              <a:avLst/>
            </a:prstGeom>
            <a:ln>
              <a:solidFill>
                <a:srgbClr val="00B050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1</a:t>
              </a:r>
              <a:endParaRPr lang="en-US" dirty="0"/>
            </a:p>
          </p:txBody>
        </p:sp>
        <p:sp>
          <p:nvSpPr>
            <p:cNvPr id="76" name="Rectangle 75"/>
            <p:cNvSpPr/>
            <p:nvPr/>
          </p:nvSpPr>
          <p:spPr>
            <a:xfrm>
              <a:off x="5619750" y="3295650"/>
              <a:ext cx="508000" cy="508000"/>
            </a:xfrm>
            <a:prstGeom prst="rect">
              <a:avLst/>
            </a:prstGeom>
            <a:ln>
              <a:solidFill>
                <a:srgbClr val="00B050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2</a:t>
              </a:r>
            </a:p>
          </p:txBody>
        </p:sp>
        <p:sp>
          <p:nvSpPr>
            <p:cNvPr id="77" name="Rectangle 76"/>
            <p:cNvSpPr/>
            <p:nvPr/>
          </p:nvSpPr>
          <p:spPr>
            <a:xfrm>
              <a:off x="6127750" y="3295650"/>
              <a:ext cx="508000" cy="508000"/>
            </a:xfrm>
            <a:prstGeom prst="rect">
              <a:avLst/>
            </a:prstGeom>
            <a:ln>
              <a:solidFill>
                <a:srgbClr val="00B050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3</a:t>
              </a:r>
              <a:endParaRPr lang="en-US" dirty="0"/>
            </a:p>
          </p:txBody>
        </p:sp>
        <p:sp>
          <p:nvSpPr>
            <p:cNvPr id="78" name="Rectangle 77"/>
            <p:cNvSpPr/>
            <p:nvPr/>
          </p:nvSpPr>
          <p:spPr>
            <a:xfrm>
              <a:off x="6635750" y="3295650"/>
              <a:ext cx="508000" cy="508000"/>
            </a:xfrm>
            <a:prstGeom prst="rect">
              <a:avLst/>
            </a:prstGeom>
            <a:ln>
              <a:solidFill>
                <a:srgbClr val="00B050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4</a:t>
              </a:r>
              <a:endParaRPr lang="en-US" dirty="0"/>
            </a:p>
          </p:txBody>
        </p:sp>
        <p:sp>
          <p:nvSpPr>
            <p:cNvPr id="79" name="Rectangle 78"/>
            <p:cNvSpPr/>
            <p:nvPr/>
          </p:nvSpPr>
          <p:spPr>
            <a:xfrm>
              <a:off x="7143750" y="3295650"/>
              <a:ext cx="508000" cy="508000"/>
            </a:xfrm>
            <a:prstGeom prst="rect">
              <a:avLst/>
            </a:prstGeom>
            <a:ln>
              <a:solidFill>
                <a:srgbClr val="00B050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5</a:t>
              </a:r>
              <a:endParaRPr lang="en-US" dirty="0"/>
            </a:p>
          </p:txBody>
        </p:sp>
        <p:sp>
          <p:nvSpPr>
            <p:cNvPr id="80" name="Rectangle 79"/>
            <p:cNvSpPr/>
            <p:nvPr/>
          </p:nvSpPr>
          <p:spPr>
            <a:xfrm>
              <a:off x="7651750" y="3295650"/>
              <a:ext cx="508000" cy="508000"/>
            </a:xfrm>
            <a:prstGeom prst="rect">
              <a:avLst/>
            </a:prstGeom>
            <a:ln>
              <a:solidFill>
                <a:srgbClr val="00B050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6</a:t>
              </a:r>
              <a:endParaRPr lang="en-US" dirty="0"/>
            </a:p>
          </p:txBody>
        </p:sp>
        <p:sp>
          <p:nvSpPr>
            <p:cNvPr id="81" name="Rectangle 80"/>
            <p:cNvSpPr/>
            <p:nvPr/>
          </p:nvSpPr>
          <p:spPr>
            <a:xfrm>
              <a:off x="8159750" y="3295650"/>
              <a:ext cx="508000" cy="508000"/>
            </a:xfrm>
            <a:prstGeom prst="rect">
              <a:avLst/>
            </a:prstGeom>
            <a:ln>
              <a:solidFill>
                <a:srgbClr val="00B050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7</a:t>
              </a:r>
              <a:endParaRPr lang="en-US" dirty="0"/>
            </a:p>
          </p:txBody>
        </p:sp>
        <p:sp>
          <p:nvSpPr>
            <p:cNvPr id="82" name="Rectangle 81"/>
            <p:cNvSpPr/>
            <p:nvPr/>
          </p:nvSpPr>
          <p:spPr>
            <a:xfrm>
              <a:off x="8667750" y="3295650"/>
              <a:ext cx="508000" cy="508000"/>
            </a:xfrm>
            <a:prstGeom prst="rect">
              <a:avLst/>
            </a:prstGeom>
            <a:ln>
              <a:solidFill>
                <a:srgbClr val="00B050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8</a:t>
              </a:r>
              <a:endParaRPr lang="en-US" dirty="0"/>
            </a:p>
          </p:txBody>
        </p:sp>
        <p:sp>
          <p:nvSpPr>
            <p:cNvPr id="89" name="Rectangle 88"/>
            <p:cNvSpPr/>
            <p:nvPr/>
          </p:nvSpPr>
          <p:spPr>
            <a:xfrm>
              <a:off x="9175750" y="3295650"/>
              <a:ext cx="508000" cy="508000"/>
            </a:xfrm>
            <a:prstGeom prst="rect">
              <a:avLst/>
            </a:prstGeom>
            <a:ln>
              <a:solidFill>
                <a:srgbClr val="00B050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9</a:t>
              </a:r>
              <a:endParaRPr lang="en-US" dirty="0"/>
            </a:p>
          </p:txBody>
        </p:sp>
        <p:sp>
          <p:nvSpPr>
            <p:cNvPr id="90" name="Rectangle 89"/>
            <p:cNvSpPr/>
            <p:nvPr/>
          </p:nvSpPr>
          <p:spPr>
            <a:xfrm>
              <a:off x="9683750" y="3295650"/>
              <a:ext cx="508000" cy="508000"/>
            </a:xfrm>
            <a:prstGeom prst="rect">
              <a:avLst/>
            </a:prstGeom>
            <a:ln>
              <a:solidFill>
                <a:srgbClr val="00B050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10</a:t>
              </a:r>
              <a:endParaRPr lang="en-US" dirty="0"/>
            </a:p>
          </p:txBody>
        </p:sp>
        <p:sp>
          <p:nvSpPr>
            <p:cNvPr id="91" name="Rectangle 90"/>
            <p:cNvSpPr/>
            <p:nvPr/>
          </p:nvSpPr>
          <p:spPr>
            <a:xfrm>
              <a:off x="10191750" y="3295650"/>
              <a:ext cx="508000" cy="508000"/>
            </a:xfrm>
            <a:prstGeom prst="rect">
              <a:avLst/>
            </a:prstGeom>
            <a:ln>
              <a:solidFill>
                <a:srgbClr val="00B050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11</a:t>
              </a:r>
              <a:endParaRPr lang="en-US" dirty="0"/>
            </a:p>
          </p:txBody>
        </p:sp>
        <p:sp>
          <p:nvSpPr>
            <p:cNvPr id="94" name="Rectangle 93"/>
            <p:cNvSpPr/>
            <p:nvPr/>
          </p:nvSpPr>
          <p:spPr>
            <a:xfrm>
              <a:off x="10699750" y="3295650"/>
              <a:ext cx="508000" cy="508000"/>
            </a:xfrm>
            <a:prstGeom prst="rect">
              <a:avLst/>
            </a:prstGeom>
            <a:ln>
              <a:solidFill>
                <a:srgbClr val="00B050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12</a:t>
              </a:r>
              <a:endParaRPr lang="en-US" dirty="0"/>
            </a:p>
          </p:txBody>
        </p:sp>
      </p:grpSp>
      <p:grpSp>
        <p:nvGrpSpPr>
          <p:cNvPr id="95" name="Group 94"/>
          <p:cNvGrpSpPr/>
          <p:nvPr/>
        </p:nvGrpSpPr>
        <p:grpSpPr>
          <a:xfrm>
            <a:off x="627808" y="3707337"/>
            <a:ext cx="6096000" cy="508000"/>
            <a:chOff x="5111750" y="3295650"/>
            <a:chExt cx="6096000" cy="508000"/>
          </a:xfrm>
        </p:grpSpPr>
        <p:sp>
          <p:nvSpPr>
            <p:cNvPr id="96" name="Rectangle 95"/>
            <p:cNvSpPr/>
            <p:nvPr/>
          </p:nvSpPr>
          <p:spPr>
            <a:xfrm>
              <a:off x="5111750" y="3295650"/>
              <a:ext cx="3048000" cy="508000"/>
            </a:xfrm>
            <a:prstGeom prst="rect">
              <a:avLst/>
            </a:prstGeom>
            <a:ln>
              <a:solidFill>
                <a:srgbClr val="00B050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7" name="Rectangle 106"/>
            <p:cNvSpPr/>
            <p:nvPr/>
          </p:nvSpPr>
          <p:spPr>
            <a:xfrm>
              <a:off x="8159750" y="3295650"/>
              <a:ext cx="3048000" cy="508000"/>
            </a:xfrm>
            <a:prstGeom prst="rect">
              <a:avLst/>
            </a:prstGeom>
            <a:ln>
              <a:solidFill>
                <a:srgbClr val="00B050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4" name="Right Brace 3"/>
          <p:cNvSpPr/>
          <p:nvPr/>
        </p:nvSpPr>
        <p:spPr>
          <a:xfrm rot="5400000">
            <a:off x="1982158" y="3034769"/>
            <a:ext cx="339298" cy="3048000"/>
          </a:xfrm>
          <a:prstGeom prst="rightBrac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Rectangle 110"/>
          <p:cNvSpPr/>
          <p:nvPr/>
        </p:nvSpPr>
        <p:spPr>
          <a:xfrm>
            <a:off x="627808" y="3707337"/>
            <a:ext cx="3048000" cy="5080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000963" y="3776671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6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7" name="TextBox 126"/>
              <p:cNvSpPr txBox="1"/>
              <p:nvPr/>
            </p:nvSpPr>
            <p:spPr>
              <a:xfrm>
                <a:off x="1291634" y="4832803"/>
                <a:ext cx="1720343" cy="72616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20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/>
                            </a:rPr>
                            <m:t>2</m:t>
                          </m:r>
                        </m:den>
                      </m:f>
                      <m:r>
                        <a:rPr lang="en-US" sz="2200" i="1" smtClean="0">
                          <a:latin typeface="Cambria Math"/>
                          <a:ea typeface="Cambria Math"/>
                        </a:rPr>
                        <m:t>×</m:t>
                      </m:r>
                      <m:r>
                        <a:rPr lang="en-US" sz="2200" b="0" i="1" smtClean="0">
                          <a:latin typeface="Cambria Math"/>
                          <a:ea typeface="Cambria Math"/>
                        </a:rPr>
                        <m:t>12=</m:t>
                      </m:r>
                      <m:f>
                        <m:fPr>
                          <m:ctrlPr>
                            <a:rPr lang="en-US" sz="2200" b="0" i="1" smtClean="0">
                              <a:latin typeface="Cambria Math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/>
                              <a:ea typeface="Cambria Math"/>
                            </a:rPr>
                            <m:t>12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/>
                              <a:ea typeface="Cambria Math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127" name="TextBox 1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1634" y="4832803"/>
                <a:ext cx="1720343" cy="726161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28" name="Group 127"/>
          <p:cNvGrpSpPr/>
          <p:nvPr/>
        </p:nvGrpSpPr>
        <p:grpSpPr>
          <a:xfrm>
            <a:off x="8072529" y="3099384"/>
            <a:ext cx="3061105" cy="737610"/>
            <a:chOff x="7280319" y="5140672"/>
            <a:chExt cx="3061105" cy="737610"/>
          </a:xfrm>
        </p:grpSpPr>
        <p:sp>
          <p:nvSpPr>
            <p:cNvPr id="130" name="Rounded Rectangle 129"/>
            <p:cNvSpPr/>
            <p:nvPr/>
          </p:nvSpPr>
          <p:spPr>
            <a:xfrm>
              <a:off x="7280319" y="5140672"/>
              <a:ext cx="3061105" cy="737610"/>
            </a:xfrm>
            <a:prstGeom prst="roundRect">
              <a:avLst>
                <a:gd name="adj" fmla="val 9722"/>
              </a:avLst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1" name="TextBox 130"/>
                <p:cNvSpPr txBox="1"/>
                <p:nvPr/>
              </p:nvSpPr>
              <p:spPr>
                <a:xfrm>
                  <a:off x="7403376" y="5200995"/>
                  <a:ext cx="2938048" cy="61465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400" b="0" dirty="0" smtClean="0"/>
                    <a:t>Jadi,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2400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sz="2400" i="1">
                              <a:latin typeface="Cambria Math"/>
                            </a:rPr>
                            <m:t>2</m:t>
                          </m:r>
                        </m:den>
                      </m:f>
                      <m:r>
                        <a:rPr lang="en-US" sz="2400" i="1">
                          <a:latin typeface="Cambria Math"/>
                          <a:ea typeface="Cambria Math"/>
                        </a:rPr>
                        <m:t>×12</m:t>
                      </m:r>
                      <m:r>
                        <a:rPr lang="en-US" sz="2400" b="0" i="1" smtClean="0"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/>
                              <a:ea typeface="Cambria Math"/>
                            </a:rPr>
                            <m:t>12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/>
                              <a:ea typeface="Cambria Math"/>
                            </a:rPr>
                            <m:t>2</m:t>
                          </m:r>
                        </m:den>
                      </m:f>
                      <m:r>
                        <a:rPr lang="en-US" sz="2400" b="0" i="1" smtClean="0">
                          <a:latin typeface="Cambria Math"/>
                          <a:ea typeface="Cambria Math"/>
                        </a:rPr>
                        <m:t>=6</m:t>
                      </m:r>
                      <m:r>
                        <a:rPr lang="en-US" sz="2800" b="0" i="1" smtClean="0">
                          <a:latin typeface="Cambria Math"/>
                        </a:rPr>
                        <m:t>.</m:t>
                      </m:r>
                    </m:oMath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131" name="TextBox 13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03376" y="5200995"/>
                  <a:ext cx="2938048" cy="614655"/>
                </a:xfrm>
                <a:prstGeom prst="rect">
                  <a:avLst/>
                </a:prstGeom>
                <a:blipFill rotWithShape="1">
                  <a:blip r:embed="rId5"/>
                  <a:stretch>
                    <a:fillRect l="-3112" b="-990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284630763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5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800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9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9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5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1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2000"/>
                            </p:stCondLst>
                            <p:childTnLst>
                              <p:par>
                                <p:cTn id="41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  <p:bldP spid="2" grpId="0"/>
      <p:bldP spid="4" grpId="0" animBg="1"/>
      <p:bldP spid="111" grpId="0" animBg="1"/>
      <p:bldP spid="5" grpId="0"/>
      <p:bldP spid="12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extBox 55"/>
          <p:cNvSpPr txBox="1"/>
          <p:nvPr/>
        </p:nvSpPr>
        <p:spPr>
          <a:xfrm>
            <a:off x="428182" y="228685"/>
            <a:ext cx="60660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tabLst>
                <a:tab pos="631825" algn="l"/>
              </a:tabLst>
            </a:pPr>
            <a:r>
              <a:rPr lang="en-US" sz="2800" b="1" dirty="0" smtClean="0">
                <a:solidFill>
                  <a:srgbClr val="FF6600"/>
                </a:solidFill>
                <a:cs typeface="Arial" panose="020B0604020202020204" pitchFamily="34" charset="0"/>
              </a:rPr>
              <a:t>2.	</a:t>
            </a:r>
            <a:r>
              <a:rPr lang="en-US" sz="2800" b="1" dirty="0" err="1" smtClean="0">
                <a:solidFill>
                  <a:srgbClr val="FF6600"/>
                </a:solidFill>
                <a:cs typeface="Arial" panose="020B0604020202020204" pitchFamily="34" charset="0"/>
              </a:rPr>
              <a:t>Perkalian</a:t>
            </a:r>
            <a:r>
              <a:rPr lang="en-US" sz="2800" b="1" dirty="0" smtClean="0">
                <a:solidFill>
                  <a:srgbClr val="FF660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FF6600"/>
                </a:solidFill>
                <a:cs typeface="Arial" panose="020B0604020202020204" pitchFamily="34" charset="0"/>
              </a:rPr>
              <a:t>Pecahan</a:t>
            </a:r>
            <a:r>
              <a:rPr lang="en-US" sz="2800" b="1" dirty="0" smtClean="0">
                <a:solidFill>
                  <a:srgbClr val="FF660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FF6600"/>
                </a:solidFill>
                <a:cs typeface="Arial" panose="020B0604020202020204" pitchFamily="34" charset="0"/>
              </a:rPr>
              <a:t>dengan</a:t>
            </a:r>
            <a:r>
              <a:rPr lang="en-US" sz="2800" b="1" dirty="0" smtClean="0">
                <a:solidFill>
                  <a:srgbClr val="FF660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FF6600"/>
                </a:solidFill>
                <a:cs typeface="Arial" panose="020B0604020202020204" pitchFamily="34" charset="0"/>
              </a:rPr>
              <a:t>Pecahan</a:t>
            </a:r>
            <a:endParaRPr lang="en-US" sz="2800" b="1" dirty="0">
              <a:solidFill>
                <a:srgbClr val="FF6600"/>
              </a:solidFill>
              <a:cs typeface="Arial" panose="020B0604020202020204" pitchFamily="34" charset="0"/>
            </a:endParaRPr>
          </a:p>
        </p:txBody>
      </p:sp>
      <p:grpSp>
        <p:nvGrpSpPr>
          <p:cNvPr id="31" name="Group 30"/>
          <p:cNvGrpSpPr/>
          <p:nvPr/>
        </p:nvGrpSpPr>
        <p:grpSpPr>
          <a:xfrm>
            <a:off x="536711" y="1932316"/>
            <a:ext cx="3220989" cy="634940"/>
            <a:chOff x="623320" y="2804340"/>
            <a:chExt cx="1826245" cy="360000"/>
          </a:xfrm>
        </p:grpSpPr>
        <p:sp>
          <p:nvSpPr>
            <p:cNvPr id="32" name="Rectangle 31"/>
            <p:cNvSpPr/>
            <p:nvPr/>
          </p:nvSpPr>
          <p:spPr>
            <a:xfrm>
              <a:off x="623320" y="2804340"/>
              <a:ext cx="360000" cy="360000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33" name="Rectangle 32"/>
            <p:cNvSpPr/>
            <p:nvPr/>
          </p:nvSpPr>
          <p:spPr>
            <a:xfrm>
              <a:off x="979181" y="2804340"/>
              <a:ext cx="382584" cy="360000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34" name="Rectangle 33"/>
            <p:cNvSpPr/>
            <p:nvPr/>
          </p:nvSpPr>
          <p:spPr>
            <a:xfrm>
              <a:off x="1357505" y="2804340"/>
              <a:ext cx="368395" cy="360000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35" name="Rectangle 34"/>
            <p:cNvSpPr/>
            <p:nvPr/>
          </p:nvSpPr>
          <p:spPr>
            <a:xfrm>
              <a:off x="1725900" y="2804340"/>
              <a:ext cx="363665" cy="360000"/>
            </a:xfrm>
            <a:prstGeom prst="rect">
              <a:avLst/>
            </a:pr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36" name="Rectangle 35"/>
            <p:cNvSpPr/>
            <p:nvPr/>
          </p:nvSpPr>
          <p:spPr>
            <a:xfrm>
              <a:off x="2089565" y="2804340"/>
              <a:ext cx="360000" cy="360000"/>
            </a:xfrm>
            <a:prstGeom prst="rect">
              <a:avLst/>
            </a:pr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Rectangle 36"/>
              <p:cNvSpPr/>
              <p:nvPr/>
            </p:nvSpPr>
            <p:spPr>
              <a:xfrm>
                <a:off x="1764564" y="3866897"/>
                <a:ext cx="776321" cy="73152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dirty="0" smtClean="0">
                          <a:solidFill>
                            <a:sysClr val="windowText" lastClr="000000"/>
                          </a:solidFill>
                          <a:latin typeface="Cambria Math"/>
                          <a:cs typeface="Arial" pitchFamily="34" charset="0"/>
                        </a:rPr>
                        <m:t>2</m:t>
                      </m:r>
                      <m:r>
                        <a:rPr lang="en-US" sz="2000" b="0" i="1" dirty="0" smtClean="0">
                          <a:solidFill>
                            <a:sysClr val="windowText" lastClr="000000"/>
                          </a:solidFill>
                          <a:latin typeface="Cambria Math"/>
                          <a:ea typeface="Cambria Math"/>
                          <a:cs typeface="Arial" pitchFamily="34" charset="0"/>
                        </a:rPr>
                        <m:t>×</m:t>
                      </m:r>
                      <m:f>
                        <m:fPr>
                          <m:ctrlPr>
                            <a:rPr lang="id-ID" sz="2000" i="1" dirty="0" smtClean="0">
                              <a:solidFill>
                                <a:sysClr val="windowText" lastClr="000000"/>
                              </a:solidFill>
                              <a:latin typeface="Cambria Math"/>
                              <a:cs typeface="Arial" pitchFamily="34" charset="0"/>
                            </a:rPr>
                          </m:ctrlPr>
                        </m:fPr>
                        <m:num>
                          <m:r>
                            <a:rPr lang="id-ID" sz="2000" b="0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cs typeface="Arial" pitchFamily="34" charset="0"/>
                            </a:rPr>
                            <m:t>3</m:t>
                          </m:r>
                        </m:num>
                        <m:den>
                          <m:r>
                            <a:rPr lang="id-ID" sz="2000" b="0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cs typeface="Arial" pitchFamily="34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id-ID" sz="2000" dirty="0" smtClean="0">
                  <a:solidFill>
                    <a:sysClr val="windowText" lastClr="000000"/>
                  </a:solidFill>
                  <a:latin typeface="+mj-lt"/>
                  <a:cs typeface="Arial" pitchFamily="34" charset="0"/>
                </a:endParaRPr>
              </a:p>
            </p:txBody>
          </p:sp>
        </mc:Choice>
        <mc:Fallback xmlns="">
          <p:sp>
            <p:nvSpPr>
              <p:cNvPr id="37" name="Rectangle 3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64564" y="3866897"/>
                <a:ext cx="776321" cy="731520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Rectangle 37"/>
              <p:cNvSpPr/>
              <p:nvPr/>
            </p:nvSpPr>
            <p:spPr>
              <a:xfrm>
                <a:off x="86492" y="1911936"/>
                <a:ext cx="479618" cy="7315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id-ID" sz="2000" i="1" dirty="0" smtClean="0">
                              <a:solidFill>
                                <a:sysClr val="windowText" lastClr="000000"/>
                              </a:solidFill>
                              <a:latin typeface="Cambria Math"/>
                              <a:cs typeface="Arial" pitchFamily="34" charset="0"/>
                            </a:rPr>
                          </m:ctrlPr>
                        </m:fPr>
                        <m:num>
                          <m:r>
                            <a:rPr lang="id-ID" sz="2000" b="0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cs typeface="Arial" pitchFamily="34" charset="0"/>
                            </a:rPr>
                            <m:t>3</m:t>
                          </m:r>
                        </m:num>
                        <m:den>
                          <m:r>
                            <a:rPr lang="id-ID" sz="2000" b="0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cs typeface="Arial" pitchFamily="34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id-ID" sz="2000" dirty="0">
                  <a:solidFill>
                    <a:sysClr val="windowText" lastClr="000000"/>
                  </a:solidFill>
                  <a:cs typeface="Arial" pitchFamily="34" charset="0"/>
                </a:endParaRPr>
              </a:p>
            </p:txBody>
          </p:sp>
        </mc:Choice>
        <mc:Fallback xmlns="">
          <p:sp>
            <p:nvSpPr>
              <p:cNvPr id="38" name="Rectangle 3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492" y="1911936"/>
                <a:ext cx="479618" cy="731520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9" name="Group 38"/>
          <p:cNvGrpSpPr/>
          <p:nvPr/>
        </p:nvGrpSpPr>
        <p:grpSpPr>
          <a:xfrm>
            <a:off x="529198" y="2991974"/>
            <a:ext cx="3228499" cy="634940"/>
            <a:chOff x="623320" y="2804340"/>
            <a:chExt cx="1830503" cy="360000"/>
          </a:xfrm>
        </p:grpSpPr>
        <p:sp>
          <p:nvSpPr>
            <p:cNvPr id="40" name="Rectangle 39"/>
            <p:cNvSpPr/>
            <p:nvPr/>
          </p:nvSpPr>
          <p:spPr>
            <a:xfrm>
              <a:off x="623320" y="2804340"/>
              <a:ext cx="360000" cy="360000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41" name="Rectangle 40"/>
            <p:cNvSpPr/>
            <p:nvPr/>
          </p:nvSpPr>
          <p:spPr>
            <a:xfrm>
              <a:off x="979181" y="2804340"/>
              <a:ext cx="382584" cy="360000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42" name="Rectangle 41"/>
            <p:cNvSpPr/>
            <p:nvPr/>
          </p:nvSpPr>
          <p:spPr>
            <a:xfrm>
              <a:off x="1361764" y="2804340"/>
              <a:ext cx="364136" cy="360000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43" name="Rectangle 42"/>
            <p:cNvSpPr/>
            <p:nvPr/>
          </p:nvSpPr>
          <p:spPr>
            <a:xfrm>
              <a:off x="1725899" y="2804340"/>
              <a:ext cx="367925" cy="360000"/>
            </a:xfrm>
            <a:prstGeom prst="rect">
              <a:avLst/>
            </a:pr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44" name="Rectangle 43"/>
            <p:cNvSpPr/>
            <p:nvPr/>
          </p:nvSpPr>
          <p:spPr>
            <a:xfrm>
              <a:off x="2093824" y="2804340"/>
              <a:ext cx="359999" cy="360000"/>
            </a:xfrm>
            <a:prstGeom prst="rect">
              <a:avLst/>
            </a:pr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4512405" y="2991974"/>
            <a:ext cx="3220989" cy="634940"/>
            <a:chOff x="623320" y="2804340"/>
            <a:chExt cx="1826245" cy="360000"/>
          </a:xfrm>
        </p:grpSpPr>
        <p:sp>
          <p:nvSpPr>
            <p:cNvPr id="46" name="Rectangle 45"/>
            <p:cNvSpPr/>
            <p:nvPr/>
          </p:nvSpPr>
          <p:spPr>
            <a:xfrm>
              <a:off x="623320" y="2804340"/>
              <a:ext cx="360000" cy="360000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47" name="Rectangle 46"/>
            <p:cNvSpPr/>
            <p:nvPr/>
          </p:nvSpPr>
          <p:spPr>
            <a:xfrm>
              <a:off x="979181" y="2804340"/>
              <a:ext cx="382584" cy="360000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48" name="Rectangle 47"/>
            <p:cNvSpPr/>
            <p:nvPr/>
          </p:nvSpPr>
          <p:spPr>
            <a:xfrm>
              <a:off x="1361765" y="2804340"/>
              <a:ext cx="364135" cy="360000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49" name="Rectangle 48"/>
            <p:cNvSpPr/>
            <p:nvPr/>
          </p:nvSpPr>
          <p:spPr>
            <a:xfrm>
              <a:off x="1725900" y="2804340"/>
              <a:ext cx="363665" cy="360000"/>
            </a:xfrm>
            <a:prstGeom prst="rect">
              <a:avLst/>
            </a:pr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50" name="Rectangle 49"/>
            <p:cNvSpPr/>
            <p:nvPr/>
          </p:nvSpPr>
          <p:spPr>
            <a:xfrm>
              <a:off x="2089565" y="2804340"/>
              <a:ext cx="360000" cy="360000"/>
            </a:xfrm>
            <a:prstGeom prst="rect">
              <a:avLst/>
            </a:pr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1" name="Rectangle 50"/>
              <p:cNvSpPr/>
              <p:nvPr/>
            </p:nvSpPr>
            <p:spPr>
              <a:xfrm>
                <a:off x="5612638" y="3866896"/>
                <a:ext cx="885330" cy="73152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dirty="0" smtClean="0">
                          <a:solidFill>
                            <a:sysClr val="windowText" lastClr="000000"/>
                          </a:solidFill>
                          <a:latin typeface="Cambria Math"/>
                          <a:cs typeface="Arial" pitchFamily="34" charset="0"/>
                        </a:rPr>
                        <m:t>1</m:t>
                      </m:r>
                      <m:r>
                        <a:rPr lang="en-US" sz="2000" b="0" i="1" dirty="0" smtClean="0">
                          <a:solidFill>
                            <a:sysClr val="windowText" lastClr="000000"/>
                          </a:solidFill>
                          <a:latin typeface="Cambria Math"/>
                          <a:ea typeface="Cambria Math"/>
                          <a:cs typeface="Arial" pitchFamily="34" charset="0"/>
                        </a:rPr>
                        <m:t>×</m:t>
                      </m:r>
                      <m:f>
                        <m:fPr>
                          <m:ctrlPr>
                            <a:rPr lang="id-ID" sz="2000" i="1" dirty="0" smtClean="0">
                              <a:solidFill>
                                <a:sysClr val="windowText" lastClr="000000"/>
                              </a:solidFill>
                              <a:latin typeface="Cambria Math"/>
                              <a:cs typeface="Arial" pitchFamily="34" charset="0"/>
                            </a:rPr>
                          </m:ctrlPr>
                        </m:fPr>
                        <m:num>
                          <m:r>
                            <a:rPr lang="id-ID" sz="2000" b="0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cs typeface="Arial" pitchFamily="34" charset="0"/>
                            </a:rPr>
                            <m:t>3</m:t>
                          </m:r>
                        </m:num>
                        <m:den>
                          <m:r>
                            <a:rPr lang="id-ID" sz="2000" b="0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cs typeface="Arial" pitchFamily="34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id-ID" sz="2000" dirty="0" smtClean="0">
                  <a:solidFill>
                    <a:sysClr val="windowText" lastClr="000000"/>
                  </a:solidFill>
                  <a:latin typeface="+mj-lt"/>
                  <a:cs typeface="Arial" pitchFamily="34" charset="0"/>
                </a:endParaRPr>
              </a:p>
            </p:txBody>
          </p:sp>
        </mc:Choice>
        <mc:Fallback xmlns="">
          <p:sp>
            <p:nvSpPr>
              <p:cNvPr id="51" name="Rectangle 5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12638" y="3866896"/>
                <a:ext cx="885330" cy="731520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Rectangle 51"/>
              <p:cNvSpPr/>
              <p:nvPr/>
            </p:nvSpPr>
            <p:spPr>
              <a:xfrm>
                <a:off x="9856843" y="3760216"/>
                <a:ext cx="795328" cy="73152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id-ID" sz="2000" i="1" dirty="0" smtClean="0">
                              <a:solidFill>
                                <a:sysClr val="windowText" lastClr="000000"/>
                              </a:solidFill>
                              <a:latin typeface="Cambria Math"/>
                              <a:cs typeface="Arial" pitchFamily="34" charset="0"/>
                            </a:rPr>
                          </m:ctrlPr>
                        </m:fPr>
                        <m:num>
                          <m:r>
                            <a:rPr lang="id-ID" sz="2000" b="0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cs typeface="Arial" pitchFamily="34" charset="0"/>
                            </a:rPr>
                            <m:t>1</m:t>
                          </m:r>
                        </m:num>
                        <m:den>
                          <m:r>
                            <a:rPr lang="id-ID" sz="2000" b="0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cs typeface="Arial" pitchFamily="34" charset="0"/>
                            </a:rPr>
                            <m:t>2</m:t>
                          </m:r>
                        </m:den>
                      </m:f>
                      <m:r>
                        <a:rPr lang="id-ID" sz="2000" dirty="0">
                          <a:solidFill>
                            <a:sysClr val="windowText" lastClr="000000"/>
                          </a:solidFill>
                          <a:latin typeface="Cambria Math"/>
                          <a:ea typeface="Cambria Math"/>
                          <a:cs typeface="Arial" pitchFamily="34" charset="0"/>
                        </a:rPr>
                        <m:t>×</m:t>
                      </m:r>
                      <m:f>
                        <m:fPr>
                          <m:ctrlPr>
                            <a:rPr lang="id-ID" sz="2000" i="1" dirty="0" smtClean="0">
                              <a:solidFill>
                                <a:sysClr val="windowText" lastClr="000000"/>
                              </a:solidFill>
                              <a:latin typeface="Cambria Math"/>
                              <a:cs typeface="Arial" pitchFamily="34" charset="0"/>
                            </a:rPr>
                          </m:ctrlPr>
                        </m:fPr>
                        <m:num>
                          <m:r>
                            <a:rPr lang="id-ID" sz="2000" b="0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cs typeface="Arial" pitchFamily="34" charset="0"/>
                            </a:rPr>
                            <m:t>3</m:t>
                          </m:r>
                        </m:num>
                        <m:den>
                          <m:r>
                            <a:rPr lang="id-ID" sz="2000" b="0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cs typeface="Arial" pitchFamily="34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id-ID" sz="2000" dirty="0" smtClean="0">
                  <a:solidFill>
                    <a:sysClr val="windowText" lastClr="000000"/>
                  </a:solidFill>
                  <a:latin typeface="+mj-lt"/>
                  <a:cs typeface="Arial" pitchFamily="34" charset="0"/>
                </a:endParaRPr>
              </a:p>
            </p:txBody>
          </p:sp>
        </mc:Choice>
        <mc:Fallback xmlns="">
          <p:sp>
            <p:nvSpPr>
              <p:cNvPr id="52" name="Rectangle 5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56843" y="3760216"/>
                <a:ext cx="795328" cy="731520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3" name="Group 52"/>
          <p:cNvGrpSpPr/>
          <p:nvPr/>
        </p:nvGrpSpPr>
        <p:grpSpPr>
          <a:xfrm>
            <a:off x="8584416" y="2988551"/>
            <a:ext cx="3220987" cy="638363"/>
            <a:chOff x="2659487" y="2619896"/>
            <a:chExt cx="1826245" cy="361941"/>
          </a:xfrm>
        </p:grpSpPr>
        <p:sp>
          <p:nvSpPr>
            <p:cNvPr id="54" name="Rectangle 53"/>
            <p:cNvSpPr/>
            <p:nvPr/>
          </p:nvSpPr>
          <p:spPr>
            <a:xfrm>
              <a:off x="2659487" y="2619896"/>
              <a:ext cx="360000" cy="180000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55" name="Rectangle 54"/>
            <p:cNvSpPr/>
            <p:nvPr/>
          </p:nvSpPr>
          <p:spPr>
            <a:xfrm>
              <a:off x="3015348" y="2619896"/>
              <a:ext cx="382584" cy="180000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57" name="Rectangle 56"/>
            <p:cNvSpPr/>
            <p:nvPr/>
          </p:nvSpPr>
          <p:spPr>
            <a:xfrm>
              <a:off x="3402067" y="2619896"/>
              <a:ext cx="360000" cy="180000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58" name="Rectangle 57"/>
            <p:cNvSpPr/>
            <p:nvPr/>
          </p:nvSpPr>
          <p:spPr>
            <a:xfrm>
              <a:off x="3762067" y="2619896"/>
              <a:ext cx="360000" cy="180000"/>
            </a:xfrm>
            <a:prstGeom prst="rect">
              <a:avLst/>
            </a:pr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59" name="Rectangle 58"/>
            <p:cNvSpPr/>
            <p:nvPr/>
          </p:nvSpPr>
          <p:spPr>
            <a:xfrm>
              <a:off x="4125732" y="2619896"/>
              <a:ext cx="360000" cy="180000"/>
            </a:xfrm>
            <a:prstGeom prst="rect">
              <a:avLst/>
            </a:pr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  <p:grpSp>
          <p:nvGrpSpPr>
            <p:cNvPr id="60" name="Group 59"/>
            <p:cNvGrpSpPr/>
            <p:nvPr/>
          </p:nvGrpSpPr>
          <p:grpSpPr>
            <a:xfrm>
              <a:off x="2659487" y="2801837"/>
              <a:ext cx="1826245" cy="180000"/>
              <a:chOff x="623320" y="2804340"/>
              <a:chExt cx="1826245" cy="360000"/>
            </a:xfrm>
          </p:grpSpPr>
          <p:sp>
            <p:nvSpPr>
              <p:cNvPr id="61" name="Rectangle 60"/>
              <p:cNvSpPr/>
              <p:nvPr/>
            </p:nvSpPr>
            <p:spPr>
              <a:xfrm>
                <a:off x="623320" y="2804340"/>
                <a:ext cx="360000" cy="360000"/>
              </a:xfrm>
              <a:prstGeom prst="rect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62" name="Rectangle 61"/>
              <p:cNvSpPr/>
              <p:nvPr/>
            </p:nvSpPr>
            <p:spPr>
              <a:xfrm>
                <a:off x="979181" y="2804340"/>
                <a:ext cx="382584" cy="360000"/>
              </a:xfrm>
              <a:prstGeom prst="rect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65" name="Rectangle 64"/>
              <p:cNvSpPr/>
              <p:nvPr/>
            </p:nvSpPr>
            <p:spPr>
              <a:xfrm>
                <a:off x="1365900" y="2804340"/>
                <a:ext cx="360000" cy="360000"/>
              </a:xfrm>
              <a:prstGeom prst="rect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66" name="Rectangle 65"/>
              <p:cNvSpPr/>
              <p:nvPr/>
            </p:nvSpPr>
            <p:spPr>
              <a:xfrm>
                <a:off x="1725900" y="2804340"/>
                <a:ext cx="360000" cy="360000"/>
              </a:xfrm>
              <a:prstGeom prst="rect">
                <a:avLst/>
              </a:prstGeom>
              <a:noFill/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67" name="Rectangle 66"/>
              <p:cNvSpPr/>
              <p:nvPr/>
            </p:nvSpPr>
            <p:spPr>
              <a:xfrm>
                <a:off x="2089565" y="2804340"/>
                <a:ext cx="360000" cy="360000"/>
              </a:xfrm>
              <a:prstGeom prst="rect">
                <a:avLst/>
              </a:prstGeom>
              <a:noFill/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</p:grp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68" name="Rectangle 67"/>
              <p:cNvSpPr/>
              <p:nvPr/>
            </p:nvSpPr>
            <p:spPr>
              <a:xfrm>
                <a:off x="3835386" y="4703213"/>
                <a:ext cx="4777784" cy="64008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id-ID" sz="2400" i="1" dirty="0" smtClean="0">
                            <a:solidFill>
                              <a:sysClr val="windowText" lastClr="000000"/>
                            </a:solidFill>
                            <a:latin typeface="Cambria Math"/>
                            <a:cs typeface="Arial" pitchFamily="34" charset="0"/>
                          </a:rPr>
                        </m:ctrlPr>
                      </m:fPr>
                      <m:num>
                        <m:r>
                          <a:rPr lang="id-ID" sz="2400" b="0" i="1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  <a:cs typeface="Arial" pitchFamily="34" charset="0"/>
                          </a:rPr>
                          <m:t>1</m:t>
                        </m:r>
                      </m:num>
                      <m:den>
                        <m:r>
                          <a:rPr lang="id-ID" sz="2400" b="0" i="1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  <a:cs typeface="Arial" pitchFamily="34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id-ID" sz="2400" dirty="0" smtClean="0">
                    <a:solidFill>
                      <a:sysClr val="windowText" lastClr="000000"/>
                    </a:solidFill>
                    <a:cs typeface="Arial" pitchFamily="34" charset="0"/>
                  </a:rPr>
                  <a:t> ×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id-ID" sz="2400" i="1" dirty="0" smtClean="0">
                            <a:solidFill>
                              <a:sysClr val="windowText" lastClr="000000"/>
                            </a:solidFill>
                            <a:latin typeface="Cambria Math"/>
                            <a:cs typeface="Arial" pitchFamily="34" charset="0"/>
                          </a:rPr>
                        </m:ctrlPr>
                      </m:fPr>
                      <m:num>
                        <m:r>
                          <a:rPr lang="id-ID" sz="2400" b="0" i="1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  <a:cs typeface="Arial" pitchFamily="34" charset="0"/>
                          </a:rPr>
                          <m:t>3</m:t>
                        </m:r>
                      </m:num>
                      <m:den>
                        <m:r>
                          <a:rPr lang="id-ID" sz="2400" b="0" i="1" dirty="0" smtClean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  <a:cs typeface="Arial" pitchFamily="34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id-ID" sz="2400" dirty="0" smtClean="0">
                    <a:solidFill>
                      <a:sysClr val="windowText" lastClr="000000"/>
                    </a:solidFill>
                    <a:latin typeface="+mj-lt"/>
                    <a:cs typeface="Arial" pitchFamily="34" charset="0"/>
                  </a:rPr>
                  <a:t> dapat diartikan sebagai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id-ID" sz="2400" i="1" dirty="0">
                            <a:solidFill>
                              <a:sysClr val="windowText" lastClr="000000"/>
                            </a:solidFill>
                            <a:latin typeface="Cambria Math"/>
                            <a:cs typeface="Arial" pitchFamily="34" charset="0"/>
                          </a:rPr>
                        </m:ctrlPr>
                      </m:fPr>
                      <m:num>
                        <m:r>
                          <a:rPr lang="id-ID" sz="2400" i="1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  <a:cs typeface="Arial" pitchFamily="34" charset="0"/>
                          </a:rPr>
                          <m:t>1</m:t>
                        </m:r>
                      </m:num>
                      <m:den>
                        <m:r>
                          <a:rPr lang="id-ID" sz="2400" i="1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  <a:cs typeface="Arial" pitchFamily="34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id-ID" sz="2400" dirty="0" smtClean="0">
                    <a:solidFill>
                      <a:sysClr val="windowText" lastClr="000000"/>
                    </a:solidFill>
                    <a:latin typeface="+mj-lt"/>
                    <a:cs typeface="Arial" pitchFamily="34" charset="0"/>
                  </a:rPr>
                  <a:t> dari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id-ID" sz="2400" i="1" dirty="0">
                            <a:solidFill>
                              <a:sysClr val="windowText" lastClr="000000"/>
                            </a:solidFill>
                            <a:latin typeface="Cambria Math"/>
                            <a:cs typeface="Arial" pitchFamily="34" charset="0"/>
                          </a:rPr>
                        </m:ctrlPr>
                      </m:fPr>
                      <m:num>
                        <m:r>
                          <a:rPr lang="id-ID" sz="2400" i="1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  <a:cs typeface="Arial" pitchFamily="34" charset="0"/>
                          </a:rPr>
                          <m:t>3</m:t>
                        </m:r>
                      </m:num>
                      <m:den>
                        <m:r>
                          <a:rPr lang="id-ID" sz="2400" i="1" dirty="0">
                            <a:solidFill>
                              <a:sysClr val="windowText" lastClr="000000"/>
                            </a:solidFill>
                            <a:latin typeface="Cambria Math" panose="02040503050406030204" pitchFamily="18" charset="0"/>
                            <a:cs typeface="Arial" pitchFamily="34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id-ID" sz="2400" dirty="0" smtClean="0">
                    <a:solidFill>
                      <a:sysClr val="windowText" lastClr="000000"/>
                    </a:solidFill>
                    <a:latin typeface="+mj-lt"/>
                    <a:cs typeface="Arial" pitchFamily="34" charset="0"/>
                  </a:rPr>
                  <a:t>.    </a:t>
                </a:r>
              </a:p>
            </p:txBody>
          </p:sp>
        </mc:Choice>
        <mc:Fallback>
          <p:sp>
            <p:nvSpPr>
              <p:cNvPr id="68" name="Rectangle 6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35386" y="4703213"/>
                <a:ext cx="4777784" cy="640080"/>
              </a:xfrm>
              <a:prstGeom prst="rect">
                <a:avLst/>
              </a:prstGeom>
              <a:blipFill rotWithShape="1">
                <a:blip r:embed="rId7"/>
                <a:stretch>
                  <a:fillRect r="-6378" b="-761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9" name="Rectangle 68"/>
              <p:cNvSpPr/>
              <p:nvPr/>
            </p:nvSpPr>
            <p:spPr>
              <a:xfrm>
                <a:off x="5416830" y="5365061"/>
                <a:ext cx="1809470" cy="731520"/>
              </a:xfrm>
              <a:prstGeom prst="rect">
                <a:avLst/>
              </a:prstGeom>
              <a:ln/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id-ID" sz="2000" i="1" dirty="0" smtClean="0">
                              <a:solidFill>
                                <a:sysClr val="windowText" lastClr="000000"/>
                              </a:solidFill>
                              <a:latin typeface="Cambria Math"/>
                              <a:cs typeface="Arial" pitchFamily="34" charset="0"/>
                            </a:rPr>
                          </m:ctrlPr>
                        </m:fPr>
                        <m:num>
                          <m:r>
                            <a:rPr lang="id-ID" sz="2000" b="0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cs typeface="Arial" pitchFamily="34" charset="0"/>
                            </a:rPr>
                            <m:t>1</m:t>
                          </m:r>
                        </m:num>
                        <m:den>
                          <m:r>
                            <a:rPr lang="id-ID" sz="2000" b="0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cs typeface="Arial" pitchFamily="34" charset="0"/>
                            </a:rPr>
                            <m:t>2</m:t>
                          </m:r>
                        </m:den>
                      </m:f>
                      <m:r>
                        <a:rPr lang="id-ID" sz="2000" dirty="0">
                          <a:solidFill>
                            <a:sysClr val="windowText" lastClr="000000"/>
                          </a:solidFill>
                          <a:latin typeface="Cambria Math"/>
                          <a:ea typeface="Cambria Math"/>
                          <a:cs typeface="Arial" pitchFamily="34" charset="0"/>
                        </a:rPr>
                        <m:t>×</m:t>
                      </m:r>
                      <m:f>
                        <m:fPr>
                          <m:ctrlPr>
                            <a:rPr lang="id-ID" sz="2000" i="1" dirty="0" smtClean="0">
                              <a:solidFill>
                                <a:sysClr val="windowText" lastClr="000000"/>
                              </a:solidFill>
                              <a:latin typeface="Cambria Math"/>
                              <a:cs typeface="Arial" pitchFamily="34" charset="0"/>
                            </a:rPr>
                          </m:ctrlPr>
                        </m:fPr>
                        <m:num>
                          <m:r>
                            <a:rPr lang="id-ID" sz="2000" b="0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cs typeface="Arial" pitchFamily="34" charset="0"/>
                            </a:rPr>
                            <m:t>3</m:t>
                          </m:r>
                        </m:num>
                        <m:den>
                          <m:r>
                            <a:rPr lang="id-ID" sz="2000" b="0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cs typeface="Arial" pitchFamily="34" charset="0"/>
                            </a:rPr>
                            <m:t>5</m:t>
                          </m:r>
                        </m:den>
                      </m:f>
                      <m:r>
                        <a:rPr lang="en-US" sz="2000" b="0" i="0" dirty="0" smtClean="0">
                          <a:solidFill>
                            <a:sysClr val="windowText" lastClr="000000"/>
                          </a:solidFill>
                          <a:latin typeface="Cambria Math"/>
                          <a:cs typeface="Arial" pitchFamily="34" charset="0"/>
                        </a:rPr>
                        <m:t>=</m:t>
                      </m:r>
                      <m:f>
                        <m:fPr>
                          <m:ctrlPr>
                            <a:rPr lang="id-ID" sz="2000" i="1" dirty="0">
                              <a:solidFill>
                                <a:sysClr val="windowText" lastClr="000000"/>
                              </a:solidFill>
                              <a:latin typeface="Cambria Math"/>
                              <a:cs typeface="Arial" pitchFamily="34" charset="0"/>
                            </a:rPr>
                          </m:ctrlPr>
                        </m:fPr>
                        <m:num>
                          <m:r>
                            <a:rPr lang="id-ID" sz="2000" i="1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cs typeface="Arial" pitchFamily="34" charset="0"/>
                            </a:rPr>
                            <m:t>3</m:t>
                          </m:r>
                        </m:num>
                        <m:den>
                          <m:r>
                            <a:rPr lang="id-ID" sz="2000" b="0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cs typeface="Arial" pitchFamily="34" charset="0"/>
                            </a:rPr>
                            <m:t>10</m:t>
                          </m:r>
                        </m:den>
                      </m:f>
                    </m:oMath>
                  </m:oMathPara>
                </a14:m>
                <a:endParaRPr lang="id-ID" sz="2000" dirty="0" smtClean="0">
                  <a:solidFill>
                    <a:sysClr val="windowText" lastClr="000000"/>
                  </a:solidFill>
                  <a:latin typeface="+mj-lt"/>
                  <a:cs typeface="Arial" pitchFamily="34" charset="0"/>
                </a:endParaRPr>
              </a:p>
            </p:txBody>
          </p:sp>
        </mc:Choice>
        <mc:Fallback xmlns="">
          <p:sp>
            <p:nvSpPr>
              <p:cNvPr id="69" name="Rectangle 6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16830" y="5365061"/>
                <a:ext cx="1809470" cy="731520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0" name="Rectangle 69"/>
          <p:cNvSpPr/>
          <p:nvPr/>
        </p:nvSpPr>
        <p:spPr>
          <a:xfrm>
            <a:off x="8584416" y="2991975"/>
            <a:ext cx="1944644" cy="317469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1" name="Rectangle 70"/>
              <p:cNvSpPr/>
              <p:nvPr/>
            </p:nvSpPr>
            <p:spPr>
              <a:xfrm>
                <a:off x="86492" y="2907194"/>
                <a:ext cx="479618" cy="7315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id-ID" sz="2000" i="1" dirty="0" smtClean="0">
                              <a:solidFill>
                                <a:sysClr val="windowText" lastClr="000000"/>
                              </a:solidFill>
                              <a:latin typeface="Cambria Math"/>
                              <a:cs typeface="Arial" pitchFamily="34" charset="0"/>
                            </a:rPr>
                          </m:ctrlPr>
                        </m:fPr>
                        <m:num>
                          <m:r>
                            <a:rPr lang="id-ID" sz="2000" b="0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cs typeface="Arial" pitchFamily="34" charset="0"/>
                            </a:rPr>
                            <m:t>3</m:t>
                          </m:r>
                        </m:num>
                        <m:den>
                          <m:r>
                            <a:rPr lang="id-ID" sz="2000" b="0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cs typeface="Arial" pitchFamily="34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id-ID" sz="2000" dirty="0">
                  <a:solidFill>
                    <a:sysClr val="windowText" lastClr="000000"/>
                  </a:solidFill>
                  <a:cs typeface="Arial" pitchFamily="34" charset="0"/>
                </a:endParaRPr>
              </a:p>
            </p:txBody>
          </p:sp>
        </mc:Choice>
        <mc:Fallback xmlns="">
          <p:sp>
            <p:nvSpPr>
              <p:cNvPr id="71" name="Rectangle 7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492" y="2907194"/>
                <a:ext cx="479618" cy="731520"/>
              </a:xfrm>
              <a:prstGeom prst="rect">
                <a:avLst/>
              </a:prstGeom>
              <a:blipFill rotWithShape="1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2" name="Rectangle 71"/>
              <p:cNvSpPr/>
              <p:nvPr/>
            </p:nvSpPr>
            <p:spPr>
              <a:xfrm>
                <a:off x="4104559" y="2955141"/>
                <a:ext cx="479618" cy="67050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id-ID" sz="2000" i="1" dirty="0" smtClean="0">
                              <a:solidFill>
                                <a:sysClr val="windowText" lastClr="000000"/>
                              </a:solidFill>
                              <a:latin typeface="Cambria Math"/>
                              <a:cs typeface="Arial" pitchFamily="34" charset="0"/>
                            </a:rPr>
                          </m:ctrlPr>
                        </m:fPr>
                        <m:num>
                          <m:r>
                            <a:rPr lang="id-ID" sz="2000" b="0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cs typeface="Arial" pitchFamily="34" charset="0"/>
                            </a:rPr>
                            <m:t>3</m:t>
                          </m:r>
                        </m:num>
                        <m:den>
                          <m:r>
                            <a:rPr lang="id-ID" sz="2000" b="0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cs typeface="Arial" pitchFamily="34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id-ID" sz="2000" dirty="0">
                  <a:solidFill>
                    <a:sysClr val="windowText" lastClr="000000"/>
                  </a:solidFill>
                  <a:cs typeface="Arial" pitchFamily="34" charset="0"/>
                </a:endParaRPr>
              </a:p>
            </p:txBody>
          </p:sp>
        </mc:Choice>
        <mc:Fallback xmlns="">
          <p:sp>
            <p:nvSpPr>
              <p:cNvPr id="72" name="Rectangle 7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04559" y="2955141"/>
                <a:ext cx="479618" cy="670505"/>
              </a:xfrm>
              <a:prstGeom prst="rect">
                <a:avLst/>
              </a:prstGeom>
              <a:blipFill rotWithShape="1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3" name="Curved Right Arrow 72"/>
          <p:cNvSpPr/>
          <p:nvPr/>
        </p:nvSpPr>
        <p:spPr>
          <a:xfrm flipV="1">
            <a:off x="7975729" y="1932316"/>
            <a:ext cx="566095" cy="1304454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4" name="Rectangle 73"/>
              <p:cNvSpPr/>
              <p:nvPr/>
            </p:nvSpPr>
            <p:spPr>
              <a:xfrm>
                <a:off x="8613169" y="1680856"/>
                <a:ext cx="452105" cy="73152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id-ID" sz="2000" i="1" dirty="0">
                              <a:solidFill>
                                <a:sysClr val="windowText" lastClr="000000"/>
                              </a:solidFill>
                              <a:latin typeface="Cambria Math"/>
                              <a:cs typeface="Arial" pitchFamily="34" charset="0"/>
                            </a:rPr>
                          </m:ctrlPr>
                        </m:fPr>
                        <m:num>
                          <m:r>
                            <a:rPr lang="id-ID" sz="2000" i="1" dirty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cs typeface="Arial" pitchFamily="34" charset="0"/>
                            </a:rPr>
                            <m:t>3</m:t>
                          </m:r>
                        </m:num>
                        <m:den>
                          <m:r>
                            <a:rPr lang="id-ID" sz="2000" b="0" i="1" dirty="0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  <a:cs typeface="Arial" pitchFamily="34" charset="0"/>
                            </a:rPr>
                            <m:t>10</m:t>
                          </m:r>
                        </m:den>
                      </m:f>
                    </m:oMath>
                  </m:oMathPara>
                </a14:m>
                <a:endParaRPr lang="id-ID" sz="2000" dirty="0" smtClean="0">
                  <a:solidFill>
                    <a:sysClr val="windowText" lastClr="000000"/>
                  </a:solidFill>
                  <a:latin typeface="+mj-lt"/>
                  <a:cs typeface="Arial" pitchFamily="34" charset="0"/>
                </a:endParaRPr>
              </a:p>
            </p:txBody>
          </p:sp>
        </mc:Choice>
        <mc:Fallback xmlns="">
          <p:sp>
            <p:nvSpPr>
              <p:cNvPr id="74" name="Rectangle 7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13169" y="1680856"/>
                <a:ext cx="452105" cy="731520"/>
              </a:xfrm>
              <a:prstGeom prst="rect">
                <a:avLst/>
              </a:prstGeom>
              <a:blipFill rotWithShape="1">
                <a:blip r:embed="rId11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5" name="TextBox 74"/>
              <p:cNvSpPr txBox="1"/>
              <p:nvPr/>
            </p:nvSpPr>
            <p:spPr>
              <a:xfrm>
                <a:off x="401935" y="968035"/>
                <a:ext cx="1567673" cy="72840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20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/>
                            </a:rPr>
                            <m:t>2</m:t>
                          </m:r>
                        </m:den>
                      </m:f>
                      <m:r>
                        <a:rPr lang="en-US" sz="2200" i="1" smtClean="0">
                          <a:latin typeface="Cambria Math"/>
                          <a:ea typeface="Cambria Math"/>
                        </a:rPr>
                        <m:t>×</m:t>
                      </m:r>
                      <m:f>
                        <m:fPr>
                          <m:ctrlPr>
                            <a:rPr lang="en-US" sz="2200" i="1" smtClean="0">
                              <a:latin typeface="Cambria Math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/>
                              <a:ea typeface="Cambria Math"/>
                            </a:rPr>
                            <m:t>3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/>
                              <a:ea typeface="Cambria Math"/>
                            </a:rPr>
                            <m:t>5</m:t>
                          </m:r>
                        </m:den>
                      </m:f>
                      <m:r>
                        <a:rPr lang="en-US" sz="2200" b="0" i="1" smtClean="0">
                          <a:latin typeface="Cambria Math"/>
                          <a:ea typeface="Cambria Math"/>
                        </a:rPr>
                        <m:t>= . . . </m:t>
                      </m:r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75" name="TextBox 7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1935" y="968035"/>
                <a:ext cx="1567673" cy="728405"/>
              </a:xfrm>
              <a:prstGeom prst="rect">
                <a:avLst/>
              </a:prstGeom>
              <a:blipFill rotWithShape="1"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8441642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5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6500"/>
                            </p:stCondLst>
                            <p:childTnLst>
                              <p:par>
                                <p:cTn id="27" presetID="5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0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100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3000"/>
                            </p:stCondLst>
                            <p:childTnLst>
                              <p:par>
                                <p:cTn id="41" presetID="5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45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7500"/>
                            </p:stCondLst>
                            <p:childTnLst>
                              <p:par>
                                <p:cTn id="51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9500"/>
                            </p:stCondLst>
                            <p:childTnLst>
                              <p:par>
                                <p:cTn id="55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1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2000"/>
                            </p:stCondLst>
                            <p:childTnLst>
                              <p:par>
                                <p:cTn id="59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5000"/>
                            </p:stCondLst>
                            <p:childTnLst>
                              <p:par>
                                <p:cTn id="63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3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9000"/>
                            </p:stCondLst>
                            <p:childTnLst>
                              <p:par>
                                <p:cTn id="67" presetID="2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31000"/>
                            </p:stCondLst>
                            <p:childTnLst>
                              <p:par>
                                <p:cTn id="71" presetID="53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33000"/>
                            </p:stCondLst>
                            <p:childTnLst>
                              <p:par>
                                <p:cTn id="77" presetID="53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1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  <p:bldP spid="37" grpId="0"/>
      <p:bldP spid="38" grpId="0"/>
      <p:bldP spid="51" grpId="0"/>
      <p:bldP spid="52" grpId="0"/>
      <p:bldP spid="68" grpId="0"/>
      <p:bldP spid="69" grpId="0" animBg="1"/>
      <p:bldP spid="70" grpId="0" animBg="1"/>
      <p:bldP spid="71" grpId="0"/>
      <p:bldP spid="72" grpId="0"/>
      <p:bldP spid="73" grpId="0" animBg="1"/>
      <p:bldP spid="74" grpId="0"/>
      <p:bldP spid="7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extBox 55"/>
          <p:cNvSpPr txBox="1"/>
          <p:nvPr/>
        </p:nvSpPr>
        <p:spPr>
          <a:xfrm>
            <a:off x="428182" y="228685"/>
            <a:ext cx="62846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tabLst>
                <a:tab pos="631825" algn="l"/>
              </a:tabLst>
            </a:pPr>
            <a:r>
              <a:rPr lang="en-US" sz="2800" b="1" dirty="0" smtClean="0">
                <a:solidFill>
                  <a:srgbClr val="FF6600"/>
                </a:solidFill>
                <a:cs typeface="Arial" panose="020B0604020202020204" pitchFamily="34" charset="0"/>
              </a:rPr>
              <a:t>3.	</a:t>
            </a:r>
            <a:r>
              <a:rPr lang="en-US" sz="2800" b="1" dirty="0" err="1" smtClean="0">
                <a:solidFill>
                  <a:srgbClr val="FF6600"/>
                </a:solidFill>
                <a:cs typeface="Arial" panose="020B0604020202020204" pitchFamily="34" charset="0"/>
              </a:rPr>
              <a:t>Menjelaskan</a:t>
            </a:r>
            <a:r>
              <a:rPr lang="en-US" sz="2800" b="1" dirty="0" smtClean="0">
                <a:solidFill>
                  <a:srgbClr val="FF660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FF6600"/>
                </a:solidFill>
                <a:cs typeface="Arial" panose="020B0604020202020204" pitchFamily="34" charset="0"/>
              </a:rPr>
              <a:t>Sifat</a:t>
            </a:r>
            <a:r>
              <a:rPr lang="en-US" sz="2800" b="1" dirty="0" smtClean="0">
                <a:solidFill>
                  <a:srgbClr val="FF660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FF6600"/>
                </a:solidFill>
                <a:cs typeface="Arial" panose="020B0604020202020204" pitchFamily="34" charset="0"/>
              </a:rPr>
              <a:t>Perkalian</a:t>
            </a:r>
            <a:r>
              <a:rPr lang="en-US" sz="2800" b="1" dirty="0" smtClean="0">
                <a:solidFill>
                  <a:srgbClr val="FF660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FF6600"/>
                </a:solidFill>
                <a:cs typeface="Arial" panose="020B0604020202020204" pitchFamily="34" charset="0"/>
              </a:rPr>
              <a:t>Pecahan</a:t>
            </a:r>
            <a:endParaRPr lang="en-US" sz="2800" b="1" dirty="0">
              <a:solidFill>
                <a:srgbClr val="FF6600"/>
              </a:solidFill>
              <a:cs typeface="Arial" panose="020B0604020202020204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937196" y="2011680"/>
            <a:ext cx="5486400" cy="1280160"/>
            <a:chOff x="937196" y="2011680"/>
            <a:chExt cx="5486400" cy="1280160"/>
          </a:xfrm>
        </p:grpSpPr>
        <p:sp>
          <p:nvSpPr>
            <p:cNvPr id="2" name="Rectangle 1"/>
            <p:cNvSpPr/>
            <p:nvPr/>
          </p:nvSpPr>
          <p:spPr>
            <a:xfrm>
              <a:off x="937196" y="2011680"/>
              <a:ext cx="5486400" cy="640080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Rectangle 62"/>
            <p:cNvSpPr/>
            <p:nvPr/>
          </p:nvSpPr>
          <p:spPr>
            <a:xfrm>
              <a:off x="937196" y="2651760"/>
              <a:ext cx="5486400" cy="64008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5" name="Straight Connector 4"/>
          <p:cNvCxnSpPr/>
          <p:nvPr/>
        </p:nvCxnSpPr>
        <p:spPr>
          <a:xfrm flipV="1">
            <a:off x="2765995" y="2011680"/>
            <a:ext cx="0" cy="1280160"/>
          </a:xfrm>
          <a:prstGeom prst="line">
            <a:avLst/>
          </a:prstGeom>
          <a:ln w="28575"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/>
          <p:cNvCxnSpPr/>
          <p:nvPr/>
        </p:nvCxnSpPr>
        <p:spPr>
          <a:xfrm flipV="1">
            <a:off x="4594795" y="2011680"/>
            <a:ext cx="0" cy="1280160"/>
          </a:xfrm>
          <a:prstGeom prst="line">
            <a:avLst/>
          </a:prstGeom>
          <a:ln w="28575"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/>
          <p:nvPr/>
        </p:nvSpPr>
        <p:spPr>
          <a:xfrm>
            <a:off x="937196" y="2011680"/>
            <a:ext cx="1828799" cy="640080"/>
          </a:xfrm>
          <a:prstGeom prst="rect">
            <a:avLst/>
          </a:prstGeom>
          <a:solidFill>
            <a:srgbClr val="FFFF0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/>
              <p:cNvSpPr txBox="1"/>
              <p:nvPr/>
            </p:nvSpPr>
            <p:spPr>
              <a:xfrm>
                <a:off x="420419" y="2259858"/>
                <a:ext cx="423514" cy="78380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0419" y="2259858"/>
                <a:ext cx="423514" cy="783804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" name="Straight Arrow Connector 11"/>
          <p:cNvCxnSpPr/>
          <p:nvPr/>
        </p:nvCxnSpPr>
        <p:spPr>
          <a:xfrm flipV="1">
            <a:off x="1851595" y="1505243"/>
            <a:ext cx="0" cy="826477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9" name="TextBox 78"/>
              <p:cNvSpPr txBox="1"/>
              <p:nvPr/>
            </p:nvSpPr>
            <p:spPr>
              <a:xfrm>
                <a:off x="683972" y="836727"/>
                <a:ext cx="2273379" cy="70288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en-US" sz="2800" b="0" i="1" smtClean="0">
                            <a:latin typeface="Cambria Math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800" dirty="0" smtClean="0"/>
                  <a:t> </a:t>
                </a:r>
                <a:r>
                  <a:rPr lang="en-US" sz="2800" dirty="0" err="1" smtClean="0"/>
                  <a:t>bagian</a:t>
                </a:r>
                <a:r>
                  <a:rPr lang="en-US" sz="2800" dirty="0" smtClean="0"/>
                  <a:t> </a:t>
                </a:r>
                <a:r>
                  <a:rPr lang="en-US" sz="2800" dirty="0" err="1" smtClean="0"/>
                  <a:t>dari</a:t>
                </a:r>
                <a:r>
                  <a:rPr lang="en-US" sz="2800" dirty="0" smtClean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en-US" sz="2800" b="0" i="1" smtClean="0">
                            <a:latin typeface="Cambria Math"/>
                          </a:rPr>
                          <m:t>2</m:t>
                        </m:r>
                      </m:den>
                    </m:f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79" name="TextBox 7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3972" y="836727"/>
                <a:ext cx="2273379" cy="702885"/>
              </a:xfrm>
              <a:prstGeom prst="rect">
                <a:avLst/>
              </a:prstGeom>
              <a:blipFill rotWithShape="1">
                <a:blip r:embed="rId4"/>
                <a:stretch>
                  <a:fillRect b="-112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3" name="TextBox 82"/>
              <p:cNvSpPr txBox="1"/>
              <p:nvPr/>
            </p:nvSpPr>
            <p:spPr>
              <a:xfrm>
                <a:off x="7515796" y="2200867"/>
                <a:ext cx="1079976" cy="90178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sz="2800" b="0" i="1" smtClean="0">
                              <a:latin typeface="Cambria Math"/>
                            </a:rPr>
                            <m:t>3</m:t>
                          </m:r>
                        </m:den>
                      </m:f>
                      <m:r>
                        <a:rPr lang="en-US" sz="2800" dirty="0">
                          <a:latin typeface="Cambria Math"/>
                          <a:ea typeface="Cambria Math"/>
                        </a:rPr>
                        <m:t>×</m:t>
                      </m:r>
                      <m:f>
                        <m:fPr>
                          <m:ctrlPr>
                            <a:rPr lang="en-US" sz="280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sz="2800" b="0" i="1" smtClean="0">
                              <a:latin typeface="Cambria Math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83" name="TextBox 8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15796" y="2200867"/>
                <a:ext cx="1079976" cy="901785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" name="Elbow Connector 14"/>
          <p:cNvCxnSpPr>
            <a:stCxn id="79" idx="3"/>
            <a:endCxn id="83" idx="1"/>
          </p:cNvCxnSpPr>
          <p:nvPr/>
        </p:nvCxnSpPr>
        <p:spPr>
          <a:xfrm>
            <a:off x="2957351" y="1188170"/>
            <a:ext cx="4558445" cy="1463590"/>
          </a:xfrm>
          <a:prstGeom prst="bentConnector3">
            <a:avLst>
              <a:gd name="adj1" fmla="val 83154"/>
            </a:avLst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oup 3"/>
          <p:cNvGrpSpPr/>
          <p:nvPr/>
        </p:nvGrpSpPr>
        <p:grpSpPr>
          <a:xfrm>
            <a:off x="937196" y="4661536"/>
            <a:ext cx="5486399" cy="1280160"/>
            <a:chOff x="937196" y="4661536"/>
            <a:chExt cx="5486399" cy="1280160"/>
          </a:xfrm>
        </p:grpSpPr>
        <p:sp>
          <p:nvSpPr>
            <p:cNvPr id="23" name="Rectangle 22"/>
            <p:cNvSpPr/>
            <p:nvPr/>
          </p:nvSpPr>
          <p:spPr>
            <a:xfrm>
              <a:off x="937196" y="4661536"/>
              <a:ext cx="1828800" cy="1280160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Rectangle 83"/>
            <p:cNvSpPr/>
            <p:nvPr/>
          </p:nvSpPr>
          <p:spPr>
            <a:xfrm>
              <a:off x="2768815" y="4661536"/>
              <a:ext cx="1828800" cy="1280160"/>
            </a:xfrm>
            <a:prstGeom prst="rect">
              <a:avLst/>
            </a:pr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Rectangle 84"/>
            <p:cNvSpPr/>
            <p:nvPr/>
          </p:nvSpPr>
          <p:spPr>
            <a:xfrm>
              <a:off x="4594795" y="4661536"/>
              <a:ext cx="1828800" cy="1280160"/>
            </a:xfrm>
            <a:prstGeom prst="rect">
              <a:avLst/>
            </a:pr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25" name="Straight Connector 24"/>
          <p:cNvCxnSpPr>
            <a:stCxn id="23" idx="1"/>
            <a:endCxn id="85" idx="3"/>
          </p:cNvCxnSpPr>
          <p:nvPr/>
        </p:nvCxnSpPr>
        <p:spPr>
          <a:xfrm>
            <a:off x="937196" y="5301616"/>
            <a:ext cx="5486399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Rectangle 87"/>
          <p:cNvSpPr/>
          <p:nvPr/>
        </p:nvSpPr>
        <p:spPr>
          <a:xfrm>
            <a:off x="937196" y="4661536"/>
            <a:ext cx="1828799" cy="640080"/>
          </a:xfrm>
          <a:prstGeom prst="rect">
            <a:avLst/>
          </a:prstGeom>
          <a:solidFill>
            <a:srgbClr val="FFFF0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9" name="TextBox 88"/>
              <p:cNvSpPr txBox="1"/>
              <p:nvPr/>
            </p:nvSpPr>
            <p:spPr>
              <a:xfrm>
                <a:off x="420419" y="4909714"/>
                <a:ext cx="423514" cy="7861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89" name="TextBox 8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0419" y="4909714"/>
                <a:ext cx="423514" cy="786177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0" name="Straight Arrow Connector 89"/>
          <p:cNvCxnSpPr/>
          <p:nvPr/>
        </p:nvCxnSpPr>
        <p:spPr>
          <a:xfrm flipV="1">
            <a:off x="1851595" y="4344287"/>
            <a:ext cx="0" cy="826477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91" name="TextBox 90"/>
              <p:cNvSpPr txBox="1"/>
              <p:nvPr/>
            </p:nvSpPr>
            <p:spPr>
              <a:xfrm>
                <a:off x="683972" y="3719313"/>
                <a:ext cx="2361544" cy="70070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en-US" sz="2800" b="0" i="1" smtClean="0">
                            <a:latin typeface="Cambria Math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2800" dirty="0" smtClean="0"/>
                  <a:t> </a:t>
                </a:r>
                <a:r>
                  <a:rPr lang="en-US" sz="2800" dirty="0" err="1" smtClean="0"/>
                  <a:t>bagian</a:t>
                </a:r>
                <a:r>
                  <a:rPr lang="en-US" sz="2800" dirty="0" smtClean="0"/>
                  <a:t> </a:t>
                </a:r>
                <a:r>
                  <a:rPr lang="en-US" sz="2800" dirty="0" err="1" smtClean="0"/>
                  <a:t>dari</a:t>
                </a:r>
                <a:r>
                  <a:rPr lang="en-US" sz="2800" dirty="0" smtClean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en-US" sz="2800" b="0" i="1" smtClean="0">
                            <a:latin typeface="Cambria Math"/>
                          </a:rPr>
                          <m:t>3</m:t>
                        </m:r>
                      </m:den>
                    </m:f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91" name="TextBox 9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3972" y="3719313"/>
                <a:ext cx="2361544" cy="700705"/>
              </a:xfrm>
              <a:prstGeom prst="rect">
                <a:avLst/>
              </a:prstGeom>
              <a:blipFill rotWithShape="1">
                <a:blip r:embed="rId7"/>
                <a:stretch>
                  <a:fillRect b="-121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2" name="TextBox 91"/>
              <p:cNvSpPr txBox="1"/>
              <p:nvPr/>
            </p:nvSpPr>
            <p:spPr>
              <a:xfrm>
                <a:off x="7515796" y="5083453"/>
                <a:ext cx="1079975" cy="90178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sz="2800" b="0" i="1" smtClean="0">
                              <a:latin typeface="Cambria Math"/>
                            </a:rPr>
                            <m:t>2</m:t>
                          </m:r>
                        </m:den>
                      </m:f>
                      <m:r>
                        <a:rPr lang="en-US" sz="2800" dirty="0">
                          <a:latin typeface="Cambria Math"/>
                          <a:ea typeface="Cambria Math"/>
                        </a:rPr>
                        <m:t>×</m:t>
                      </m:r>
                      <m:f>
                        <m:fPr>
                          <m:ctrlPr>
                            <a:rPr lang="en-US" sz="280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sz="2800" b="0" i="1" smtClean="0">
                              <a:latin typeface="Cambria Math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92" name="TextBox 9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15796" y="5083453"/>
                <a:ext cx="1079975" cy="901785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3" name="Elbow Connector 92"/>
          <p:cNvCxnSpPr>
            <a:stCxn id="91" idx="3"/>
            <a:endCxn id="92" idx="1"/>
          </p:cNvCxnSpPr>
          <p:nvPr/>
        </p:nvCxnSpPr>
        <p:spPr>
          <a:xfrm>
            <a:off x="3045516" y="4069666"/>
            <a:ext cx="4470280" cy="1464680"/>
          </a:xfrm>
          <a:prstGeom prst="bentConnector3">
            <a:avLst>
              <a:gd name="adj1" fmla="val 81469"/>
            </a:avLst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95" name="TextBox 94"/>
              <p:cNvSpPr txBox="1"/>
              <p:nvPr/>
            </p:nvSpPr>
            <p:spPr>
              <a:xfrm>
                <a:off x="8055783" y="3696357"/>
                <a:ext cx="3093539" cy="746615"/>
              </a:xfrm>
              <a:prstGeom prst="rect">
                <a:avLst/>
              </a:prstGeom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r>
                  <a:rPr lang="en-US" sz="2800" dirty="0" smtClean="0"/>
                  <a:t>Jadi,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00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sz="3000" b="0" i="1" smtClean="0"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en-US" sz="3000" b="0" i="1" smtClean="0">
                            <a:latin typeface="Cambria Math"/>
                          </a:rPr>
                          <m:t>3</m:t>
                        </m:r>
                      </m:den>
                    </m:f>
                    <m:r>
                      <a:rPr lang="en-US" sz="3000" dirty="0">
                        <a:latin typeface="Cambria Math"/>
                        <a:ea typeface="Cambria Math"/>
                      </a:rPr>
                      <m:t>×</m:t>
                    </m:r>
                    <m:f>
                      <m:fPr>
                        <m:ctrlPr>
                          <a:rPr lang="en-US" sz="300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sz="3000" b="0" i="1" smtClean="0"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en-US" sz="3000" b="0" i="1" smtClean="0">
                            <a:latin typeface="Cambria Math"/>
                          </a:rPr>
                          <m:t>2</m:t>
                        </m:r>
                      </m:den>
                    </m:f>
                    <m:r>
                      <a:rPr lang="en-US" sz="3000" b="0" i="1" smtClean="0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sz="3000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sz="3000" i="1"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en-US" sz="3000" i="1">
                            <a:latin typeface="Cambria Math"/>
                          </a:rPr>
                          <m:t>2</m:t>
                        </m:r>
                      </m:den>
                    </m:f>
                    <m:r>
                      <a:rPr lang="en-US" sz="3000" dirty="0">
                        <a:latin typeface="Cambria Math"/>
                        <a:ea typeface="Cambria Math"/>
                      </a:rPr>
                      <m:t>×</m:t>
                    </m:r>
                    <m:f>
                      <m:fPr>
                        <m:ctrlPr>
                          <a:rPr lang="en-US" sz="3000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sz="3000" i="1"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en-US" sz="3000" i="1">
                            <a:latin typeface="Cambria Math"/>
                          </a:rPr>
                          <m:t>3</m:t>
                        </m:r>
                      </m:den>
                    </m:f>
                    <m:r>
                      <a:rPr lang="en-US" sz="3000" b="0" i="1" smtClean="0">
                        <a:latin typeface="Cambria Math"/>
                      </a:rPr>
                      <m:t>.</m:t>
                    </m:r>
                  </m:oMath>
                </a14:m>
                <a:endParaRPr lang="en-US" sz="3000" dirty="0"/>
              </a:p>
            </p:txBody>
          </p:sp>
        </mc:Choice>
        <mc:Fallback xmlns="">
          <p:sp>
            <p:nvSpPr>
              <p:cNvPr id="95" name="TextBox 9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55783" y="3696357"/>
                <a:ext cx="3093539" cy="746615"/>
              </a:xfrm>
              <a:prstGeom prst="rect">
                <a:avLst/>
              </a:prstGeom>
              <a:blipFill rotWithShape="1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4071911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5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850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9500"/>
                            </p:stCondLst>
                            <p:childTnLst>
                              <p:par>
                                <p:cTn id="29" presetID="2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200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40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6000"/>
                            </p:stCondLst>
                            <p:childTnLst>
                              <p:par>
                                <p:cTn id="45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80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9500"/>
                            </p:stCondLst>
                            <p:childTnLst>
                              <p:par>
                                <p:cTn id="53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1500"/>
                            </p:stCondLst>
                            <p:childTnLst>
                              <p:par>
                                <p:cTn id="57" presetID="2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2500"/>
                            </p:stCondLst>
                            <p:childTnLst>
                              <p:par>
                                <p:cTn id="61" presetID="2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3500"/>
                            </p:stCondLst>
                            <p:childTnLst>
                              <p:par>
                                <p:cTn id="65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5000"/>
                            </p:stCondLst>
                            <p:childTnLst>
                              <p:par>
                                <p:cTn id="69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7000"/>
                            </p:stCondLst>
                            <p:childTnLst>
                              <p:par>
                                <p:cTn id="73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9000"/>
                            </p:stCondLst>
                            <p:childTnLst>
                              <p:par>
                                <p:cTn id="77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  <p:bldP spid="6" grpId="0" animBg="1"/>
      <p:bldP spid="7" grpId="0"/>
      <p:bldP spid="79" grpId="0"/>
      <p:bldP spid="83" grpId="0"/>
      <p:bldP spid="88" grpId="0" animBg="1"/>
      <p:bldP spid="89" grpId="0"/>
      <p:bldP spid="91" grpId="0"/>
      <p:bldP spid="92" grpId="0"/>
      <p:bldP spid="9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1502189" y="649123"/>
            <a:ext cx="8432927" cy="1066653"/>
            <a:chOff x="1611544" y="3344259"/>
            <a:chExt cx="5883878" cy="617281"/>
          </a:xfrm>
        </p:grpSpPr>
        <p:sp>
          <p:nvSpPr>
            <p:cNvPr id="17" name="Parallelogram 16"/>
            <p:cNvSpPr/>
            <p:nvPr/>
          </p:nvSpPr>
          <p:spPr>
            <a:xfrm>
              <a:off x="1611544" y="3352296"/>
              <a:ext cx="5883878" cy="609244"/>
            </a:xfrm>
            <a:prstGeom prst="parallelogram">
              <a:avLst>
                <a:gd name="adj" fmla="val 45313"/>
              </a:avLst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900"/>
            </a:p>
          </p:txBody>
        </p:sp>
        <p:sp>
          <p:nvSpPr>
            <p:cNvPr id="18" name="テキスト プレースホルダー 17"/>
            <p:cNvSpPr txBox="1">
              <a:spLocks/>
            </p:cNvSpPr>
            <p:nvPr/>
          </p:nvSpPr>
          <p:spPr>
            <a:xfrm>
              <a:off x="2535433" y="3344259"/>
              <a:ext cx="1933338" cy="609600"/>
            </a:xfrm>
            <a:prstGeom prst="rect">
              <a:avLst/>
            </a:prstGeom>
          </p:spPr>
          <p:txBody>
            <a:bodyPr vert="horz" lIns="36000" tIns="36000" rIns="36000" bIns="36000" rtlCol="0" anchor="ctr">
              <a:noAutofit/>
            </a:bodyPr>
            <a:lstStyle>
              <a:lvl1pPr marL="342900" indent="-342900" algn="l" defTabSz="1632753" rtl="0" eaLnBrk="1" latinLnBrk="0" hangingPunct="1">
                <a:lnSpc>
                  <a:spcPct val="120000"/>
                </a:lnSpc>
                <a:spcBef>
                  <a:spcPts val="1200"/>
                </a:spcBef>
                <a:buClr>
                  <a:schemeClr val="accent5"/>
                </a:buClr>
                <a:buFont typeface="Wingdings" panose="05000000000000000000" pitchFamily="2" charset="2"/>
                <a:buChar char="l"/>
                <a:defRPr kumimoji="1" sz="2000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1326612" indent="-510235" algn="l" defTabSz="163275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5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2040941" indent="-408188" algn="l" defTabSz="163275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4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857317" indent="-408188" algn="l" defTabSz="163275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673693" indent="-408188" algn="l" defTabSz="163275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4490070" indent="-408188" algn="l" defTabSz="163275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5306446" indent="-408188" algn="l" defTabSz="163275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6122822" indent="-408188" algn="l" defTabSz="163275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6939199" indent="-408188" algn="l" defTabSz="163275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00000"/>
                </a:lnSpc>
                <a:buClr>
                  <a:srgbClr val="FFA513"/>
                </a:buClr>
                <a:buNone/>
                <a:defRPr/>
              </a:pPr>
              <a:r>
                <a:rPr lang="fi-FI" sz="3200" b="1" dirty="0" smtClean="0">
                  <a:solidFill>
                    <a:schemeClr val="tx1"/>
                  </a:solidFill>
                </a:rPr>
                <a:t>Operasi Hitung Pecahan</a:t>
              </a:r>
              <a:endParaRPr lang="nn-NO" sz="3200" b="1" dirty="0">
                <a:solidFill>
                  <a:schemeClr val="tx1"/>
                </a:solidFill>
              </a:endParaRPr>
            </a:p>
          </p:txBody>
        </p:sp>
      </p:grpSp>
      <p:sp>
        <p:nvSpPr>
          <p:cNvPr id="19" name="直角三角形 28"/>
          <p:cNvSpPr/>
          <p:nvPr/>
        </p:nvSpPr>
        <p:spPr>
          <a:xfrm rot="2700000">
            <a:off x="421352" y="447737"/>
            <a:ext cx="1543896" cy="1543896"/>
          </a:xfrm>
          <a:prstGeom prst="rtTriangle">
            <a:avLst/>
          </a:prstGeom>
          <a:solidFill>
            <a:schemeClr val="accent4">
              <a:lumMod val="75000"/>
            </a:schemeClr>
          </a:solidFill>
          <a:ln w="25400" cap="flat" cmpd="sng" algn="ctr">
            <a:noFill/>
            <a:prstDash val="sysDot"/>
          </a:ln>
          <a:effectLst/>
        </p:spPr>
        <p:txBody>
          <a:bodyPr rot="0" spcFirstLastPara="0" vertOverflow="overflow" horzOverflow="overflow" vert="horz" wrap="square" lIns="162552" tIns="81275" rIns="162552" bIns="8127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625519">
              <a:defRPr/>
            </a:pPr>
            <a:endParaRPr kumimoji="1" lang="ja-JP" altLang="en-US" kern="0" dirty="0">
              <a:solidFill>
                <a:srgbClr val="5BB8D1"/>
              </a:solidFill>
              <a:latin typeface="Open Sans"/>
            </a:endParaRPr>
          </a:p>
        </p:txBody>
      </p:sp>
      <p:sp>
        <p:nvSpPr>
          <p:cNvPr id="20" name="直角三角形 8"/>
          <p:cNvSpPr/>
          <p:nvPr/>
        </p:nvSpPr>
        <p:spPr>
          <a:xfrm rot="2700000">
            <a:off x="718392" y="447752"/>
            <a:ext cx="1543896" cy="1543896"/>
          </a:xfrm>
          <a:prstGeom prst="rtTriangle">
            <a:avLst/>
          </a:prstGeom>
          <a:solidFill>
            <a:schemeClr val="accent4">
              <a:lumMod val="60000"/>
              <a:lumOff val="40000"/>
            </a:schemeClr>
          </a:solidFill>
          <a:ln w="25400" cap="flat" cmpd="sng" algn="ctr">
            <a:noFill/>
            <a:prstDash val="sysDot"/>
          </a:ln>
          <a:effectLst/>
        </p:spPr>
        <p:txBody>
          <a:bodyPr rot="0" spcFirstLastPara="0" vertOverflow="overflow" horzOverflow="overflow" vert="horz" wrap="square" lIns="162552" tIns="81275" rIns="162552" bIns="8127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625519">
              <a:defRPr/>
            </a:pPr>
            <a:endParaRPr kumimoji="1" lang="ja-JP" altLang="en-US" kern="0" dirty="0">
              <a:solidFill>
                <a:srgbClr val="5BB8D1"/>
              </a:solidFill>
              <a:latin typeface="Open Sans"/>
            </a:endParaRPr>
          </a:p>
        </p:txBody>
      </p:sp>
      <p:sp>
        <p:nvSpPr>
          <p:cNvPr id="21" name="直角三角形 4"/>
          <p:cNvSpPr/>
          <p:nvPr/>
        </p:nvSpPr>
        <p:spPr>
          <a:xfrm rot="13500000">
            <a:off x="718392" y="447751"/>
            <a:ext cx="1543896" cy="1543896"/>
          </a:xfrm>
          <a:prstGeom prst="rtTriangle">
            <a:avLst/>
          </a:prstGeom>
          <a:solidFill>
            <a:schemeClr val="accent4">
              <a:lumMod val="40000"/>
              <a:lumOff val="60000"/>
            </a:schemeClr>
          </a:solidFill>
          <a:ln w="25400" cap="flat" cmpd="sng" algn="ctr">
            <a:noFill/>
            <a:prstDash val="sysDot"/>
          </a:ln>
          <a:effectLst/>
        </p:spPr>
        <p:txBody>
          <a:bodyPr rot="0" spcFirstLastPara="0" vertOverflow="overflow" horzOverflow="overflow" vert="horz" wrap="square" lIns="162552" tIns="81275" rIns="162552" bIns="8127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625519">
              <a:defRPr/>
            </a:pPr>
            <a:endParaRPr kumimoji="1" lang="ja-JP" altLang="en-US" kern="0">
              <a:solidFill>
                <a:srgbClr val="5BB8D1"/>
              </a:solidFill>
              <a:latin typeface="Open Sans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821730" y="599236"/>
            <a:ext cx="1337223" cy="1337224"/>
            <a:chOff x="2895601" y="-542991"/>
            <a:chExt cx="960519" cy="960519"/>
          </a:xfrm>
        </p:grpSpPr>
        <p:grpSp>
          <p:nvGrpSpPr>
            <p:cNvPr id="23" name="Group 22"/>
            <p:cNvGrpSpPr/>
            <p:nvPr/>
          </p:nvGrpSpPr>
          <p:grpSpPr>
            <a:xfrm>
              <a:off x="2895601" y="-542991"/>
              <a:ext cx="960519" cy="960519"/>
              <a:chOff x="2895601" y="-542991"/>
              <a:chExt cx="960519" cy="960519"/>
            </a:xfrm>
          </p:grpSpPr>
          <p:sp>
            <p:nvSpPr>
              <p:cNvPr id="26" name="Oval 25"/>
              <p:cNvSpPr/>
              <p:nvPr/>
            </p:nvSpPr>
            <p:spPr>
              <a:xfrm>
                <a:off x="2895601" y="-542991"/>
                <a:ext cx="960519" cy="960519"/>
              </a:xfrm>
              <a:prstGeom prst="ellipse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500" dirty="0">
                  <a:solidFill>
                    <a:srgbClr val="4F81BD"/>
                  </a:solidFill>
                </a:endParaRPr>
              </a:p>
            </p:txBody>
          </p:sp>
          <p:sp>
            <p:nvSpPr>
              <p:cNvPr id="27" name="Oval 26"/>
              <p:cNvSpPr/>
              <p:nvPr/>
            </p:nvSpPr>
            <p:spPr>
              <a:xfrm>
                <a:off x="2926336" y="-512255"/>
                <a:ext cx="898264" cy="898263"/>
              </a:xfrm>
              <a:prstGeom prst="ellipse">
                <a:avLst/>
              </a:prstGeom>
              <a:solidFill>
                <a:srgbClr val="7030A0"/>
              </a:solidFill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500" dirty="0"/>
              </a:p>
            </p:txBody>
          </p:sp>
        </p:grpSp>
        <p:sp>
          <p:nvSpPr>
            <p:cNvPr id="24" name="Rectangle 23"/>
            <p:cNvSpPr/>
            <p:nvPr/>
          </p:nvSpPr>
          <p:spPr>
            <a:xfrm>
              <a:off x="3010234" y="-488577"/>
              <a:ext cx="730466" cy="525050"/>
            </a:xfrm>
            <a:prstGeom prst="rect">
              <a:avLst/>
            </a:prstGeom>
            <a:noFill/>
          </p:spPr>
          <p:txBody>
            <a:bodyPr wrap="none" lIns="68580" tIns="34290" rIns="68580" bIns="34290">
              <a:spAutoFit/>
            </a:bodyPr>
            <a:lstStyle/>
            <a:p>
              <a:pPr algn="ctr"/>
              <a:r>
                <a:rPr lang="en-US" sz="4300" b="1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Bab</a:t>
              </a: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3234455" y="-119089"/>
              <a:ext cx="299832" cy="525050"/>
            </a:xfrm>
            <a:prstGeom prst="rect">
              <a:avLst/>
            </a:prstGeom>
            <a:noFill/>
          </p:spPr>
          <p:txBody>
            <a:bodyPr wrap="none" lIns="68580" tIns="34290" rIns="68580" bIns="34290">
              <a:spAutoFit/>
            </a:bodyPr>
            <a:lstStyle/>
            <a:p>
              <a:pPr algn="ctr"/>
              <a:r>
                <a:rPr lang="en-US" sz="4300" b="1" dirty="0" smtClean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2</a:t>
              </a:r>
              <a:endParaRPr lang="en-US" sz="43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5989376" y="-1402329"/>
            <a:ext cx="7699023" cy="7699023"/>
            <a:chOff x="-6348355" y="-810047"/>
            <a:chExt cx="6457369" cy="6457369"/>
          </a:xfrm>
        </p:grpSpPr>
        <p:grpSp>
          <p:nvGrpSpPr>
            <p:cNvPr id="15" name="Group 14"/>
            <p:cNvGrpSpPr/>
            <p:nvPr/>
          </p:nvGrpSpPr>
          <p:grpSpPr>
            <a:xfrm>
              <a:off x="-6348355" y="-810047"/>
              <a:ext cx="6457369" cy="6457369"/>
              <a:chOff x="-8747562" y="446509"/>
              <a:chExt cx="7067550" cy="7067550"/>
            </a:xfrm>
          </p:grpSpPr>
          <p:sp>
            <p:nvSpPr>
              <p:cNvPr id="29" name="Oval 28"/>
              <p:cNvSpPr/>
              <p:nvPr/>
            </p:nvSpPr>
            <p:spPr>
              <a:xfrm>
                <a:off x="-8747562" y="446509"/>
                <a:ext cx="7067550" cy="7067550"/>
              </a:xfrm>
              <a:prstGeom prst="ellipse">
                <a:avLst/>
              </a:prstGeom>
              <a:solidFill>
                <a:srgbClr val="FFFFFF">
                  <a:alpha val="21961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+mj-lt"/>
                </a:endParaRPr>
              </a:p>
            </p:txBody>
          </p:sp>
          <p:sp>
            <p:nvSpPr>
              <p:cNvPr id="30" name="Oval 29"/>
              <p:cNvSpPr/>
              <p:nvPr/>
            </p:nvSpPr>
            <p:spPr>
              <a:xfrm>
                <a:off x="-8328462" y="842301"/>
                <a:ext cx="6229350" cy="6229350"/>
              </a:xfrm>
              <a:prstGeom prst="ellipse">
                <a:avLst/>
              </a:prstGeom>
              <a:noFill/>
              <a:ln w="762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+mj-lt"/>
                </a:endParaRPr>
              </a:p>
            </p:txBody>
          </p:sp>
        </p:grpSp>
        <p:pic>
          <p:nvPicPr>
            <p:cNvPr id="28" name="Picture 27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622" r="16622"/>
            <a:stretch/>
          </p:blipFill>
          <p:spPr>
            <a:xfrm>
              <a:off x="-5899051" y="-416900"/>
              <a:ext cx="5590286" cy="5590286"/>
            </a:xfrm>
            <a:prstGeom prst="ellipse">
              <a:avLst/>
            </a:prstGeom>
            <a:ln w="190500" cap="rnd">
              <a:noFill/>
              <a:prstDash val="solid"/>
            </a:ln>
            <a:effectLst>
              <a:outerShdw blurRad="127000" algn="bl" rotWithShape="0">
                <a:srgbClr val="000000"/>
              </a:outerShdw>
            </a:effectLst>
          </p:spPr>
        </p:pic>
      </p:grpSp>
      <p:grpSp>
        <p:nvGrpSpPr>
          <p:cNvPr id="5" name="Group 4"/>
          <p:cNvGrpSpPr/>
          <p:nvPr/>
        </p:nvGrpSpPr>
        <p:grpSpPr>
          <a:xfrm>
            <a:off x="761260" y="2828208"/>
            <a:ext cx="4957392" cy="3113098"/>
            <a:chOff x="761260" y="2911338"/>
            <a:chExt cx="4957392" cy="3113098"/>
          </a:xfrm>
        </p:grpSpPr>
        <p:sp>
          <p:nvSpPr>
            <p:cNvPr id="31" name="Rectangle 30"/>
            <p:cNvSpPr/>
            <p:nvPr/>
          </p:nvSpPr>
          <p:spPr>
            <a:xfrm>
              <a:off x="761260" y="3469891"/>
              <a:ext cx="4957392" cy="255454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346075" indent="-346075">
                <a:buAutoNum type="arabicPeriod"/>
              </a:pPr>
              <a:r>
                <a:rPr lang="en-US" sz="1600" dirty="0" err="1" smtClean="0">
                  <a:latin typeface="+mj-lt"/>
                  <a:cs typeface="Arial" panose="020B0604020202020204" pitchFamily="34" charset="0"/>
                </a:rPr>
                <a:t>Membandingkan</a:t>
              </a:r>
              <a:r>
                <a:rPr lang="en-US" sz="1600" dirty="0" smtClean="0">
                  <a:latin typeface="+mj-lt"/>
                  <a:cs typeface="Arial" panose="020B0604020202020204" pitchFamily="34" charset="0"/>
                </a:rPr>
                <a:t> </a:t>
              </a:r>
              <a:r>
                <a:rPr lang="en-US" sz="1600" dirty="0" err="1" smtClean="0">
                  <a:latin typeface="+mj-lt"/>
                  <a:cs typeface="Arial" panose="020B0604020202020204" pitchFamily="34" charset="0"/>
                </a:rPr>
                <a:t>dan</a:t>
              </a:r>
              <a:r>
                <a:rPr lang="en-US" sz="1600" dirty="0" smtClean="0">
                  <a:latin typeface="+mj-lt"/>
                  <a:cs typeface="Arial" panose="020B0604020202020204" pitchFamily="34" charset="0"/>
                </a:rPr>
                <a:t> </a:t>
              </a:r>
              <a:r>
                <a:rPr lang="en-US" sz="1600" dirty="0" err="1" smtClean="0">
                  <a:latin typeface="+mj-lt"/>
                  <a:cs typeface="Arial" panose="020B0604020202020204" pitchFamily="34" charset="0"/>
                </a:rPr>
                <a:t>mengurutkan</a:t>
              </a:r>
              <a:r>
                <a:rPr lang="en-US" sz="1600" dirty="0" smtClean="0">
                  <a:latin typeface="+mj-lt"/>
                  <a:cs typeface="Arial" panose="020B0604020202020204" pitchFamily="34" charset="0"/>
                </a:rPr>
                <a:t> </a:t>
              </a:r>
              <a:r>
                <a:rPr lang="en-US" sz="1600" dirty="0" err="1" smtClean="0">
                  <a:latin typeface="+mj-lt"/>
                  <a:cs typeface="Arial" panose="020B0604020202020204" pitchFamily="34" charset="0"/>
                </a:rPr>
                <a:t>pecahan</a:t>
              </a:r>
              <a:r>
                <a:rPr lang="en-US" sz="1600" dirty="0" smtClean="0">
                  <a:latin typeface="+mj-lt"/>
                  <a:cs typeface="Arial" panose="020B0604020202020204" pitchFamily="34" charset="0"/>
                </a:rPr>
                <a:t>.</a:t>
              </a:r>
              <a:endParaRPr lang="en-US" sz="1600" dirty="0">
                <a:latin typeface="+mj-lt"/>
                <a:cs typeface="Arial" panose="020B0604020202020204" pitchFamily="34" charset="0"/>
              </a:endParaRPr>
            </a:p>
            <a:p>
              <a:pPr marL="346075" indent="-346075">
                <a:buAutoNum type="arabicPeriod"/>
              </a:pPr>
              <a:r>
                <a:rPr lang="en-US" sz="1600" dirty="0" err="1" smtClean="0">
                  <a:latin typeface="+mj-lt"/>
                  <a:cs typeface="Arial" panose="020B0604020202020204" pitchFamily="34" charset="0"/>
                </a:rPr>
                <a:t>Menentukan</a:t>
              </a:r>
              <a:r>
                <a:rPr lang="en-US" sz="1600" dirty="0" smtClean="0">
                  <a:latin typeface="+mj-lt"/>
                  <a:cs typeface="Arial" panose="020B0604020202020204" pitchFamily="34" charset="0"/>
                </a:rPr>
                <a:t> </a:t>
              </a:r>
              <a:r>
                <a:rPr lang="en-US" sz="1600" dirty="0" err="1" smtClean="0">
                  <a:latin typeface="+mj-lt"/>
                  <a:cs typeface="Arial" panose="020B0604020202020204" pitchFamily="34" charset="0"/>
                </a:rPr>
                <a:t>hasil</a:t>
              </a:r>
              <a:r>
                <a:rPr lang="en-US" sz="1600" dirty="0" smtClean="0">
                  <a:latin typeface="+mj-lt"/>
                  <a:cs typeface="Arial" panose="020B0604020202020204" pitchFamily="34" charset="0"/>
                </a:rPr>
                <a:t> </a:t>
              </a:r>
              <a:r>
                <a:rPr lang="en-US" sz="1600" dirty="0" err="1" smtClean="0">
                  <a:latin typeface="+mj-lt"/>
                  <a:cs typeface="Arial" panose="020B0604020202020204" pitchFamily="34" charset="0"/>
                </a:rPr>
                <a:t>penjumlahan</a:t>
              </a:r>
              <a:r>
                <a:rPr lang="en-US" sz="1600" dirty="0" smtClean="0">
                  <a:latin typeface="+mj-lt"/>
                  <a:cs typeface="Arial" panose="020B0604020202020204" pitchFamily="34" charset="0"/>
                </a:rPr>
                <a:t> </a:t>
              </a:r>
              <a:r>
                <a:rPr lang="en-US" sz="1600" dirty="0" err="1" smtClean="0">
                  <a:latin typeface="+mj-lt"/>
                  <a:cs typeface="Arial" panose="020B0604020202020204" pitchFamily="34" charset="0"/>
                </a:rPr>
                <a:t>dan</a:t>
              </a:r>
              <a:r>
                <a:rPr lang="en-US" sz="1600" dirty="0" smtClean="0">
                  <a:latin typeface="+mj-lt"/>
                  <a:cs typeface="Arial" panose="020B0604020202020204" pitchFamily="34" charset="0"/>
                </a:rPr>
                <a:t> </a:t>
              </a:r>
              <a:r>
                <a:rPr lang="en-US" sz="1600" dirty="0" err="1" smtClean="0">
                  <a:latin typeface="+mj-lt"/>
                  <a:cs typeface="Arial" panose="020B0604020202020204" pitchFamily="34" charset="0"/>
                </a:rPr>
                <a:t>pengurangan</a:t>
              </a:r>
              <a:r>
                <a:rPr lang="en-US" sz="1600" dirty="0" smtClean="0">
                  <a:latin typeface="+mj-lt"/>
                  <a:cs typeface="Arial" panose="020B0604020202020204" pitchFamily="34" charset="0"/>
                </a:rPr>
                <a:t> </a:t>
              </a:r>
              <a:r>
                <a:rPr lang="en-US" sz="1600" dirty="0" err="1" smtClean="0">
                  <a:latin typeface="+mj-lt"/>
                  <a:cs typeface="Arial" panose="020B0604020202020204" pitchFamily="34" charset="0"/>
                </a:rPr>
                <a:t>pecahan</a:t>
              </a:r>
              <a:r>
                <a:rPr lang="en-US" sz="1600" dirty="0" smtClean="0">
                  <a:latin typeface="+mj-lt"/>
                  <a:cs typeface="Arial" panose="020B0604020202020204" pitchFamily="34" charset="0"/>
                </a:rPr>
                <a:t> </a:t>
              </a:r>
              <a:r>
                <a:rPr lang="en-US" sz="1600" dirty="0" err="1" smtClean="0">
                  <a:latin typeface="+mj-lt"/>
                  <a:cs typeface="Arial" panose="020B0604020202020204" pitchFamily="34" charset="0"/>
                </a:rPr>
                <a:t>dengan</a:t>
              </a:r>
              <a:r>
                <a:rPr lang="en-US" sz="1600" dirty="0" smtClean="0">
                  <a:latin typeface="+mj-lt"/>
                  <a:cs typeface="Arial" panose="020B0604020202020204" pitchFamily="34" charset="0"/>
                </a:rPr>
                <a:t> </a:t>
              </a:r>
              <a:r>
                <a:rPr lang="en-US" sz="1600" dirty="0" err="1" smtClean="0">
                  <a:latin typeface="+mj-lt"/>
                  <a:cs typeface="Arial" panose="020B0604020202020204" pitchFamily="34" charset="0"/>
                </a:rPr>
                <a:t>penyebut</a:t>
              </a:r>
              <a:r>
                <a:rPr lang="en-US" sz="1600" dirty="0" smtClean="0">
                  <a:latin typeface="+mj-lt"/>
                  <a:cs typeface="Arial" panose="020B0604020202020204" pitchFamily="34" charset="0"/>
                </a:rPr>
                <a:t> </a:t>
              </a:r>
              <a:r>
                <a:rPr lang="en-US" sz="1600" dirty="0" err="1" smtClean="0">
                  <a:latin typeface="+mj-lt"/>
                  <a:cs typeface="Arial" panose="020B0604020202020204" pitchFamily="34" charset="0"/>
                </a:rPr>
                <a:t>berbeda</a:t>
              </a:r>
              <a:r>
                <a:rPr lang="en-US" sz="1600" dirty="0" smtClean="0">
                  <a:latin typeface="+mj-lt"/>
                  <a:cs typeface="Arial" panose="020B0604020202020204" pitchFamily="34" charset="0"/>
                </a:rPr>
                <a:t>.</a:t>
              </a:r>
            </a:p>
            <a:p>
              <a:pPr marL="346075" indent="-346075">
                <a:buAutoNum type="arabicPeriod"/>
              </a:pPr>
              <a:r>
                <a:rPr lang="en-US" sz="1600" dirty="0" err="1" smtClean="0">
                  <a:latin typeface="+mj-lt"/>
                  <a:cs typeface="Arial" panose="020B0604020202020204" pitchFamily="34" charset="0"/>
                </a:rPr>
                <a:t>Menentukan</a:t>
              </a:r>
              <a:r>
                <a:rPr lang="en-US" sz="1600" dirty="0" smtClean="0">
                  <a:latin typeface="+mj-lt"/>
                  <a:cs typeface="Arial" panose="020B0604020202020204" pitchFamily="34" charset="0"/>
                </a:rPr>
                <a:t> </a:t>
              </a:r>
              <a:r>
                <a:rPr lang="en-US" sz="1600" dirty="0" err="1" smtClean="0">
                  <a:latin typeface="+mj-lt"/>
                  <a:cs typeface="Arial" panose="020B0604020202020204" pitchFamily="34" charset="0"/>
                </a:rPr>
                <a:t>hasil</a:t>
              </a:r>
              <a:r>
                <a:rPr lang="en-US" sz="1600" dirty="0" smtClean="0">
                  <a:latin typeface="+mj-lt"/>
                  <a:cs typeface="Arial" panose="020B0604020202020204" pitchFamily="34" charset="0"/>
                </a:rPr>
                <a:t> </a:t>
              </a:r>
              <a:r>
                <a:rPr lang="en-US" sz="1600" dirty="0" err="1" smtClean="0">
                  <a:latin typeface="+mj-lt"/>
                  <a:cs typeface="Arial" panose="020B0604020202020204" pitchFamily="34" charset="0"/>
                </a:rPr>
                <a:t>perkalian</a:t>
              </a:r>
              <a:r>
                <a:rPr lang="en-US" sz="1600" dirty="0" smtClean="0">
                  <a:latin typeface="+mj-lt"/>
                  <a:cs typeface="Arial" panose="020B0604020202020204" pitchFamily="34" charset="0"/>
                </a:rPr>
                <a:t> </a:t>
              </a:r>
              <a:r>
                <a:rPr lang="en-US" sz="1600" dirty="0" err="1" smtClean="0">
                  <a:latin typeface="+mj-lt"/>
                  <a:cs typeface="Arial" panose="020B0604020202020204" pitchFamily="34" charset="0"/>
                </a:rPr>
                <a:t>dan</a:t>
              </a:r>
              <a:r>
                <a:rPr lang="en-US" sz="1600" dirty="0" smtClean="0">
                  <a:latin typeface="+mj-lt"/>
                  <a:cs typeface="Arial" panose="020B0604020202020204" pitchFamily="34" charset="0"/>
                </a:rPr>
                <a:t> </a:t>
              </a:r>
              <a:r>
                <a:rPr lang="en-US" sz="1600" dirty="0" err="1" smtClean="0">
                  <a:latin typeface="+mj-lt"/>
                  <a:cs typeface="Arial" panose="020B0604020202020204" pitchFamily="34" charset="0"/>
                </a:rPr>
                <a:t>pembagian</a:t>
              </a:r>
              <a:r>
                <a:rPr lang="en-US" sz="1600" dirty="0" smtClean="0">
                  <a:latin typeface="+mj-lt"/>
                  <a:cs typeface="Arial" panose="020B0604020202020204" pitchFamily="34" charset="0"/>
                </a:rPr>
                <a:t> </a:t>
              </a:r>
              <a:r>
                <a:rPr lang="en-US" sz="1600" dirty="0" err="1" smtClean="0">
                  <a:latin typeface="+mj-lt"/>
                  <a:cs typeface="Arial" panose="020B0604020202020204" pitchFamily="34" charset="0"/>
                </a:rPr>
                <a:t>pecahan</a:t>
              </a:r>
              <a:r>
                <a:rPr lang="en-US" sz="1600" dirty="0" smtClean="0">
                  <a:latin typeface="+mj-lt"/>
                  <a:cs typeface="Arial" panose="020B0604020202020204" pitchFamily="34" charset="0"/>
                </a:rPr>
                <a:t> </a:t>
              </a:r>
              <a:r>
                <a:rPr lang="en-US" sz="1600" dirty="0" err="1" smtClean="0">
                  <a:latin typeface="+mj-lt"/>
                  <a:cs typeface="Arial" panose="020B0604020202020204" pitchFamily="34" charset="0"/>
                </a:rPr>
                <a:t>biasa</a:t>
              </a:r>
              <a:r>
                <a:rPr lang="en-US" sz="1600" dirty="0" smtClean="0">
                  <a:latin typeface="+mj-lt"/>
                  <a:cs typeface="Arial" panose="020B0604020202020204" pitchFamily="34" charset="0"/>
                </a:rPr>
                <a:t> </a:t>
              </a:r>
              <a:r>
                <a:rPr lang="en-US" sz="1600" dirty="0" err="1" smtClean="0">
                  <a:latin typeface="+mj-lt"/>
                  <a:cs typeface="Arial" panose="020B0604020202020204" pitchFamily="34" charset="0"/>
                </a:rPr>
                <a:t>dan</a:t>
              </a:r>
              <a:r>
                <a:rPr lang="en-US" sz="1600" dirty="0" smtClean="0">
                  <a:latin typeface="+mj-lt"/>
                  <a:cs typeface="Arial" panose="020B0604020202020204" pitchFamily="34" charset="0"/>
                </a:rPr>
                <a:t> </a:t>
              </a:r>
              <a:r>
                <a:rPr lang="en-US" sz="1600" dirty="0" err="1" smtClean="0">
                  <a:latin typeface="+mj-lt"/>
                  <a:cs typeface="Arial" panose="020B0604020202020204" pitchFamily="34" charset="0"/>
                </a:rPr>
                <a:t>desimal</a:t>
              </a:r>
              <a:r>
                <a:rPr lang="en-US" sz="1600" dirty="0" smtClean="0">
                  <a:latin typeface="+mj-lt"/>
                  <a:cs typeface="Arial" panose="020B0604020202020204" pitchFamily="34" charset="0"/>
                </a:rPr>
                <a:t>.</a:t>
              </a:r>
            </a:p>
            <a:p>
              <a:pPr marL="346075" indent="-346075">
                <a:buAutoNum type="arabicPeriod"/>
              </a:pPr>
              <a:r>
                <a:rPr lang="en-US" sz="1600" dirty="0" err="1" smtClean="0">
                  <a:latin typeface="+mj-lt"/>
                  <a:cs typeface="Arial" panose="020B0604020202020204" pitchFamily="34" charset="0"/>
                </a:rPr>
                <a:t>Menyelesaikan</a:t>
              </a:r>
              <a:r>
                <a:rPr lang="en-US" sz="1600" dirty="0" smtClean="0">
                  <a:latin typeface="+mj-lt"/>
                  <a:cs typeface="Arial" panose="020B0604020202020204" pitchFamily="34" charset="0"/>
                </a:rPr>
                <a:t> </a:t>
              </a:r>
              <a:r>
                <a:rPr lang="en-US" sz="1600" dirty="0" err="1" smtClean="0">
                  <a:latin typeface="+mj-lt"/>
                  <a:cs typeface="Arial" panose="020B0604020202020204" pitchFamily="34" charset="0"/>
                </a:rPr>
                <a:t>masalah</a:t>
              </a:r>
              <a:r>
                <a:rPr lang="en-US" sz="1600" dirty="0" smtClean="0">
                  <a:latin typeface="+mj-lt"/>
                  <a:cs typeface="Arial" panose="020B0604020202020204" pitchFamily="34" charset="0"/>
                </a:rPr>
                <a:t> yang </a:t>
              </a:r>
              <a:r>
                <a:rPr lang="en-US" sz="1600" dirty="0" err="1" smtClean="0">
                  <a:latin typeface="+mj-lt"/>
                  <a:cs typeface="Arial" panose="020B0604020202020204" pitchFamily="34" charset="0"/>
                </a:rPr>
                <a:t>berkaitan</a:t>
              </a:r>
              <a:r>
                <a:rPr lang="en-US" sz="1600" dirty="0" smtClean="0">
                  <a:latin typeface="+mj-lt"/>
                  <a:cs typeface="Arial" panose="020B0604020202020204" pitchFamily="34" charset="0"/>
                </a:rPr>
                <a:t> </a:t>
              </a:r>
              <a:r>
                <a:rPr lang="en-US" sz="1600" dirty="0" err="1" smtClean="0">
                  <a:latin typeface="+mj-lt"/>
                  <a:cs typeface="Arial" panose="020B0604020202020204" pitchFamily="34" charset="0"/>
                </a:rPr>
                <a:t>dengan</a:t>
              </a:r>
              <a:r>
                <a:rPr lang="en-US" sz="1600" dirty="0" smtClean="0">
                  <a:latin typeface="+mj-lt"/>
                  <a:cs typeface="Arial" panose="020B0604020202020204" pitchFamily="34" charset="0"/>
                </a:rPr>
                <a:t> </a:t>
              </a:r>
              <a:r>
                <a:rPr lang="en-US" sz="1600" dirty="0" err="1" smtClean="0">
                  <a:latin typeface="+mj-lt"/>
                  <a:cs typeface="Arial" panose="020B0604020202020204" pitchFamily="34" charset="0"/>
                </a:rPr>
                <a:t>penjumlahan</a:t>
              </a:r>
              <a:r>
                <a:rPr lang="en-US" sz="1600" dirty="0" smtClean="0">
                  <a:latin typeface="+mj-lt"/>
                  <a:cs typeface="Arial" panose="020B0604020202020204" pitchFamily="34" charset="0"/>
                </a:rPr>
                <a:t> </a:t>
              </a:r>
              <a:r>
                <a:rPr lang="en-US" sz="1600" dirty="0" err="1" smtClean="0">
                  <a:latin typeface="+mj-lt"/>
                  <a:cs typeface="Arial" panose="020B0604020202020204" pitchFamily="34" charset="0"/>
                </a:rPr>
                <a:t>dan</a:t>
              </a:r>
              <a:r>
                <a:rPr lang="en-US" sz="1600" dirty="0" smtClean="0">
                  <a:latin typeface="+mj-lt"/>
                  <a:cs typeface="Arial" panose="020B0604020202020204" pitchFamily="34" charset="0"/>
                </a:rPr>
                <a:t> </a:t>
              </a:r>
              <a:r>
                <a:rPr lang="en-US" sz="1600" dirty="0" err="1" smtClean="0">
                  <a:latin typeface="+mj-lt"/>
                  <a:cs typeface="Arial" panose="020B0604020202020204" pitchFamily="34" charset="0"/>
                </a:rPr>
                <a:t>pengurangan</a:t>
              </a:r>
              <a:r>
                <a:rPr lang="en-US" sz="1600" dirty="0" smtClean="0">
                  <a:latin typeface="+mj-lt"/>
                  <a:cs typeface="Arial" panose="020B0604020202020204" pitchFamily="34" charset="0"/>
                </a:rPr>
                <a:t> </a:t>
              </a:r>
              <a:r>
                <a:rPr lang="en-US" sz="1600" dirty="0" err="1" smtClean="0">
                  <a:latin typeface="+mj-lt"/>
                  <a:cs typeface="Arial" panose="020B0604020202020204" pitchFamily="34" charset="0"/>
                </a:rPr>
                <a:t>pecahan</a:t>
              </a:r>
              <a:r>
                <a:rPr lang="en-US" sz="1600" dirty="0" smtClean="0">
                  <a:latin typeface="+mj-lt"/>
                  <a:cs typeface="Arial" panose="020B0604020202020204" pitchFamily="34" charset="0"/>
                </a:rPr>
                <a:t> </a:t>
              </a:r>
              <a:r>
                <a:rPr lang="en-US" sz="1600" dirty="0" err="1" smtClean="0">
                  <a:latin typeface="+mj-lt"/>
                  <a:cs typeface="Arial" panose="020B0604020202020204" pitchFamily="34" charset="0"/>
                </a:rPr>
                <a:t>dengan</a:t>
              </a:r>
              <a:r>
                <a:rPr lang="en-US" sz="1600" dirty="0" smtClean="0">
                  <a:latin typeface="+mj-lt"/>
                  <a:cs typeface="Arial" panose="020B0604020202020204" pitchFamily="34" charset="0"/>
                </a:rPr>
                <a:t> </a:t>
              </a:r>
              <a:r>
                <a:rPr lang="en-US" sz="1600" dirty="0" err="1" smtClean="0">
                  <a:latin typeface="+mj-lt"/>
                  <a:cs typeface="Arial" panose="020B0604020202020204" pitchFamily="34" charset="0"/>
                </a:rPr>
                <a:t>penyebut</a:t>
              </a:r>
              <a:r>
                <a:rPr lang="en-US" sz="1600" dirty="0" smtClean="0">
                  <a:latin typeface="+mj-lt"/>
                  <a:cs typeface="Arial" panose="020B0604020202020204" pitchFamily="34" charset="0"/>
                </a:rPr>
                <a:t> </a:t>
              </a:r>
              <a:r>
                <a:rPr lang="en-US" sz="1600" dirty="0" err="1" smtClean="0">
                  <a:latin typeface="+mj-lt"/>
                  <a:cs typeface="Arial" panose="020B0604020202020204" pitchFamily="34" charset="0"/>
                </a:rPr>
                <a:t>berbeda</a:t>
              </a:r>
              <a:r>
                <a:rPr lang="en-US" sz="1600" dirty="0" smtClean="0">
                  <a:latin typeface="+mj-lt"/>
                  <a:cs typeface="Arial" panose="020B0604020202020204" pitchFamily="34" charset="0"/>
                </a:rPr>
                <a:t>.</a:t>
              </a:r>
            </a:p>
            <a:p>
              <a:pPr marL="346075" indent="-346075">
                <a:buAutoNum type="arabicPeriod"/>
              </a:pPr>
              <a:r>
                <a:rPr lang="en-US" sz="1600" dirty="0" err="1" smtClean="0">
                  <a:latin typeface="+mj-lt"/>
                  <a:cs typeface="Arial" panose="020B0604020202020204" pitchFamily="34" charset="0"/>
                </a:rPr>
                <a:t>Menyelesaikan</a:t>
              </a:r>
              <a:r>
                <a:rPr lang="en-US" sz="1600" dirty="0" smtClean="0">
                  <a:latin typeface="+mj-lt"/>
                  <a:cs typeface="Arial" panose="020B0604020202020204" pitchFamily="34" charset="0"/>
                </a:rPr>
                <a:t> </a:t>
              </a:r>
              <a:r>
                <a:rPr lang="en-US" sz="1600" dirty="0" err="1" smtClean="0">
                  <a:latin typeface="+mj-lt"/>
                  <a:cs typeface="Arial" panose="020B0604020202020204" pitchFamily="34" charset="0"/>
                </a:rPr>
                <a:t>masalah</a:t>
              </a:r>
              <a:r>
                <a:rPr lang="en-US" sz="1600" dirty="0" smtClean="0">
                  <a:latin typeface="+mj-lt"/>
                  <a:cs typeface="Arial" panose="020B0604020202020204" pitchFamily="34" charset="0"/>
                </a:rPr>
                <a:t> yang </a:t>
              </a:r>
              <a:r>
                <a:rPr lang="en-US" sz="1600" dirty="0" err="1" smtClean="0">
                  <a:latin typeface="+mj-lt"/>
                  <a:cs typeface="Arial" panose="020B0604020202020204" pitchFamily="34" charset="0"/>
                </a:rPr>
                <a:t>berkaitan</a:t>
              </a:r>
              <a:r>
                <a:rPr lang="en-US" sz="1600" dirty="0" smtClean="0">
                  <a:latin typeface="+mj-lt"/>
                  <a:cs typeface="Arial" panose="020B0604020202020204" pitchFamily="34" charset="0"/>
                </a:rPr>
                <a:t> </a:t>
              </a:r>
              <a:r>
                <a:rPr lang="en-US" sz="1600" dirty="0" err="1" smtClean="0">
                  <a:latin typeface="+mj-lt"/>
                  <a:cs typeface="Arial" panose="020B0604020202020204" pitchFamily="34" charset="0"/>
                </a:rPr>
                <a:t>dengan</a:t>
              </a:r>
              <a:r>
                <a:rPr lang="en-US" sz="1600" dirty="0" smtClean="0">
                  <a:latin typeface="+mj-lt"/>
                  <a:cs typeface="Arial" panose="020B0604020202020204" pitchFamily="34" charset="0"/>
                </a:rPr>
                <a:t> </a:t>
              </a:r>
              <a:r>
                <a:rPr lang="en-US" sz="1600" dirty="0" err="1" smtClean="0">
                  <a:latin typeface="+mj-lt"/>
                  <a:cs typeface="Arial" panose="020B0604020202020204" pitchFamily="34" charset="0"/>
                </a:rPr>
                <a:t>perkalian</a:t>
              </a:r>
              <a:r>
                <a:rPr lang="en-US" sz="1600" dirty="0" smtClean="0">
                  <a:latin typeface="+mj-lt"/>
                  <a:cs typeface="Arial" panose="020B0604020202020204" pitchFamily="34" charset="0"/>
                </a:rPr>
                <a:t> </a:t>
              </a:r>
              <a:r>
                <a:rPr lang="en-US" sz="1600" dirty="0" err="1" smtClean="0">
                  <a:latin typeface="+mj-lt"/>
                  <a:cs typeface="Arial" panose="020B0604020202020204" pitchFamily="34" charset="0"/>
                </a:rPr>
                <a:t>dan</a:t>
              </a:r>
              <a:r>
                <a:rPr lang="en-US" sz="1600" dirty="0" smtClean="0">
                  <a:latin typeface="+mj-lt"/>
                  <a:cs typeface="Arial" panose="020B0604020202020204" pitchFamily="34" charset="0"/>
                </a:rPr>
                <a:t> </a:t>
              </a:r>
              <a:r>
                <a:rPr lang="en-US" sz="1600" dirty="0" err="1" smtClean="0">
                  <a:latin typeface="+mj-lt"/>
                  <a:cs typeface="Arial" panose="020B0604020202020204" pitchFamily="34" charset="0"/>
                </a:rPr>
                <a:t>pembagian</a:t>
              </a:r>
              <a:r>
                <a:rPr lang="en-US" sz="1600" dirty="0" smtClean="0">
                  <a:latin typeface="+mj-lt"/>
                  <a:cs typeface="Arial" panose="020B0604020202020204" pitchFamily="34" charset="0"/>
                </a:rPr>
                <a:t> </a:t>
              </a:r>
              <a:r>
                <a:rPr lang="en-US" sz="1600" dirty="0" err="1" smtClean="0">
                  <a:latin typeface="+mj-lt"/>
                  <a:cs typeface="Arial" panose="020B0604020202020204" pitchFamily="34" charset="0"/>
                </a:rPr>
                <a:t>pecahan</a:t>
              </a:r>
              <a:r>
                <a:rPr lang="en-US" sz="1600" dirty="0" smtClean="0">
                  <a:latin typeface="+mj-lt"/>
                  <a:cs typeface="Arial" panose="020B0604020202020204" pitchFamily="34" charset="0"/>
                </a:rPr>
                <a:t> </a:t>
              </a:r>
              <a:r>
                <a:rPr lang="en-US" sz="1600" dirty="0" err="1" smtClean="0">
                  <a:latin typeface="+mj-lt"/>
                  <a:cs typeface="Arial" panose="020B0604020202020204" pitchFamily="34" charset="0"/>
                </a:rPr>
                <a:t>biasa</a:t>
              </a:r>
              <a:r>
                <a:rPr lang="en-US" sz="1600" dirty="0" smtClean="0">
                  <a:latin typeface="+mj-lt"/>
                  <a:cs typeface="Arial" panose="020B0604020202020204" pitchFamily="34" charset="0"/>
                </a:rPr>
                <a:t> </a:t>
              </a:r>
              <a:r>
                <a:rPr lang="en-US" sz="1600" dirty="0" err="1" smtClean="0">
                  <a:latin typeface="+mj-lt"/>
                  <a:cs typeface="Arial" panose="020B0604020202020204" pitchFamily="34" charset="0"/>
                </a:rPr>
                <a:t>dan</a:t>
              </a:r>
              <a:r>
                <a:rPr lang="en-US" sz="1600" dirty="0" smtClean="0">
                  <a:latin typeface="+mj-lt"/>
                  <a:cs typeface="Arial" panose="020B0604020202020204" pitchFamily="34" charset="0"/>
                </a:rPr>
                <a:t> </a:t>
              </a:r>
              <a:r>
                <a:rPr lang="en-US" sz="1600" dirty="0" err="1" smtClean="0">
                  <a:latin typeface="+mj-lt"/>
                  <a:cs typeface="Arial" panose="020B0604020202020204" pitchFamily="34" charset="0"/>
                </a:rPr>
                <a:t>desimal</a:t>
              </a:r>
              <a:r>
                <a:rPr lang="en-US" sz="1600" dirty="0" smtClean="0">
                  <a:latin typeface="+mj-lt"/>
                  <a:cs typeface="Arial" panose="020B0604020202020204" pitchFamily="34" charset="0"/>
                </a:rPr>
                <a:t>.</a:t>
              </a:r>
              <a:endParaRPr lang="en-US" sz="1600" dirty="0">
                <a:latin typeface="+mj-lt"/>
                <a:cs typeface="Arial" panose="020B0604020202020204" pitchFamily="34" charset="0"/>
              </a:endParaRPr>
            </a:p>
          </p:txBody>
        </p:sp>
        <p:grpSp>
          <p:nvGrpSpPr>
            <p:cNvPr id="4" name="Group 3"/>
            <p:cNvGrpSpPr/>
            <p:nvPr/>
          </p:nvGrpSpPr>
          <p:grpSpPr>
            <a:xfrm>
              <a:off x="836416" y="2911338"/>
              <a:ext cx="2819132" cy="457200"/>
              <a:chOff x="836416" y="2999020"/>
              <a:chExt cx="2819132" cy="457200"/>
            </a:xfrm>
          </p:grpSpPr>
          <p:sp>
            <p:nvSpPr>
              <p:cNvPr id="32" name="Rectangle 31"/>
              <p:cNvSpPr/>
              <p:nvPr/>
            </p:nvSpPr>
            <p:spPr>
              <a:xfrm>
                <a:off x="836416" y="2999020"/>
                <a:ext cx="2819132" cy="457200"/>
              </a:xfrm>
              <a:prstGeom prst="rect">
                <a:avLst/>
              </a:prstGeom>
              <a:solidFill>
                <a:srgbClr val="8EB4E3"/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+mj-lt"/>
                </a:endParaRPr>
              </a:p>
            </p:txBody>
          </p:sp>
          <p:sp>
            <p:nvSpPr>
              <p:cNvPr id="33" name="TextBox 32"/>
              <p:cNvSpPr txBox="1"/>
              <p:nvPr/>
            </p:nvSpPr>
            <p:spPr>
              <a:xfrm>
                <a:off x="923144" y="3027564"/>
                <a:ext cx="243162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1" dirty="0" err="1">
                    <a:latin typeface="+mj-lt"/>
                  </a:rPr>
                  <a:t>Tujuan</a:t>
                </a:r>
                <a:r>
                  <a:rPr lang="en-US" sz="2000" b="1" dirty="0">
                    <a:latin typeface="+mj-lt"/>
                  </a:rPr>
                  <a:t> </a:t>
                </a:r>
                <a:r>
                  <a:rPr lang="en-US" sz="2000" b="1" dirty="0" err="1">
                    <a:latin typeface="+mj-lt"/>
                  </a:rPr>
                  <a:t>Pembelajaran</a:t>
                </a:r>
                <a:endParaRPr lang="en-US" sz="2000" b="1" dirty="0">
                  <a:latin typeface="+mj-lt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65659798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"/>
                            </p:stCondLst>
                            <p:childTnLst>
                              <p:par>
                                <p:cTn id="1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6" presetClass="entr" presetSubtype="2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5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250"/>
                            </p:stCondLst>
                            <p:childTnLst>
                              <p:par>
                                <p:cTn id="2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25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86136" y="208422"/>
            <a:ext cx="8485424" cy="669668"/>
            <a:chOff x="386136" y="208422"/>
            <a:chExt cx="8485424" cy="669668"/>
          </a:xfrm>
        </p:grpSpPr>
        <p:sp>
          <p:nvSpPr>
            <p:cNvPr id="85" name="TextBox 84"/>
            <p:cNvSpPr txBox="1"/>
            <p:nvPr/>
          </p:nvSpPr>
          <p:spPr>
            <a:xfrm>
              <a:off x="1157448" y="228031"/>
              <a:ext cx="771411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 err="1" smtClean="0">
                  <a:solidFill>
                    <a:srgbClr val="FF6600"/>
                  </a:solidFill>
                  <a:cs typeface="Arial" panose="020B0604020202020204" pitchFamily="34" charset="0"/>
                </a:rPr>
                <a:t>Menghitung</a:t>
              </a:r>
              <a:r>
                <a:rPr lang="en-US" sz="3600" b="1" dirty="0" smtClean="0">
                  <a:solidFill>
                    <a:srgbClr val="FF6600"/>
                  </a:solidFill>
                  <a:cs typeface="Arial" panose="020B0604020202020204" pitchFamily="34" charset="0"/>
                </a:rPr>
                <a:t> </a:t>
              </a:r>
              <a:r>
                <a:rPr lang="en-US" sz="3600" b="1" dirty="0" err="1" smtClean="0">
                  <a:solidFill>
                    <a:srgbClr val="FF6600"/>
                  </a:solidFill>
                  <a:cs typeface="Arial" panose="020B0604020202020204" pitchFamily="34" charset="0"/>
                </a:rPr>
                <a:t>Pembagian</a:t>
              </a:r>
              <a:r>
                <a:rPr lang="en-US" sz="3600" b="1" dirty="0" smtClean="0">
                  <a:solidFill>
                    <a:srgbClr val="FF6600"/>
                  </a:solidFill>
                  <a:cs typeface="Arial" panose="020B0604020202020204" pitchFamily="34" charset="0"/>
                </a:rPr>
                <a:t> </a:t>
              </a:r>
              <a:r>
                <a:rPr lang="en-US" sz="3600" b="1" dirty="0" err="1" smtClean="0">
                  <a:solidFill>
                    <a:srgbClr val="FF6600"/>
                  </a:solidFill>
                  <a:cs typeface="Arial" panose="020B0604020202020204" pitchFamily="34" charset="0"/>
                </a:rPr>
                <a:t>Pecahan</a:t>
              </a:r>
              <a:endParaRPr lang="en-US" sz="3600" b="1" dirty="0">
                <a:solidFill>
                  <a:srgbClr val="FF6600"/>
                </a:solidFill>
                <a:cs typeface="Arial" panose="020B0604020202020204" pitchFamily="34" charset="0"/>
              </a:endParaRPr>
            </a:p>
          </p:txBody>
        </p:sp>
        <p:grpSp>
          <p:nvGrpSpPr>
            <p:cNvPr id="86" name="Group 85"/>
            <p:cNvGrpSpPr/>
            <p:nvPr/>
          </p:nvGrpSpPr>
          <p:grpSpPr>
            <a:xfrm>
              <a:off x="386136" y="208422"/>
              <a:ext cx="638939" cy="669668"/>
              <a:chOff x="394825" y="276478"/>
              <a:chExt cx="638939" cy="669668"/>
            </a:xfrm>
          </p:grpSpPr>
          <p:sp>
            <p:nvSpPr>
              <p:cNvPr id="87" name="Oval 86"/>
              <p:cNvSpPr/>
              <p:nvPr/>
            </p:nvSpPr>
            <p:spPr>
              <a:xfrm>
                <a:off x="394825" y="307207"/>
                <a:ext cx="638939" cy="638939"/>
              </a:xfrm>
              <a:prstGeom prst="ellipse">
                <a:avLst/>
              </a:prstGeom>
              <a:solidFill>
                <a:srgbClr val="FF6600">
                  <a:alpha val="95000"/>
                </a:srgbClr>
              </a:solidFill>
              <a:ln w="76200">
                <a:noFill/>
              </a:ln>
              <a:effectLst>
                <a:outerShdw blurRad="57785" dist="33020" dir="318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rightRoom" dir="t">
                  <a:rot lat="0" lon="0" rev="600000"/>
                </a:lightRig>
              </a:scene3d>
              <a:sp3d prstMaterial="metal">
                <a:bevelT w="38100" h="57150"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8" name="TextBox 87"/>
              <p:cNvSpPr txBox="1"/>
              <p:nvPr/>
            </p:nvSpPr>
            <p:spPr>
              <a:xfrm>
                <a:off x="537236" y="276478"/>
                <a:ext cx="396262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b="1" dirty="0">
                    <a:solidFill>
                      <a:schemeClr val="bg1"/>
                    </a:solidFill>
                    <a:cs typeface="Arial" panose="020B0604020202020204" pitchFamily="34" charset="0"/>
                  </a:rPr>
                  <a:t>F</a:t>
                </a:r>
              </a:p>
            </p:txBody>
          </p:sp>
        </p:grpSp>
      </p:grpSp>
      <p:sp>
        <p:nvSpPr>
          <p:cNvPr id="56" name="TextBox 55"/>
          <p:cNvSpPr txBox="1"/>
          <p:nvPr/>
        </p:nvSpPr>
        <p:spPr>
          <a:xfrm>
            <a:off x="484454" y="918002"/>
            <a:ext cx="66283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tabLst>
                <a:tab pos="631825" algn="l"/>
              </a:tabLst>
            </a:pPr>
            <a:r>
              <a:rPr lang="en-US" sz="2800" b="1" dirty="0" smtClean="0">
                <a:solidFill>
                  <a:srgbClr val="FF6600"/>
                </a:solidFill>
                <a:cs typeface="Arial" panose="020B0604020202020204" pitchFamily="34" charset="0"/>
              </a:rPr>
              <a:t>1.	</a:t>
            </a:r>
            <a:r>
              <a:rPr lang="en-US" sz="2800" b="1" dirty="0" err="1" smtClean="0">
                <a:solidFill>
                  <a:srgbClr val="FF6600"/>
                </a:solidFill>
                <a:cs typeface="Arial" panose="020B0604020202020204" pitchFamily="34" charset="0"/>
              </a:rPr>
              <a:t>Menjelaskan</a:t>
            </a:r>
            <a:r>
              <a:rPr lang="en-US" sz="2800" b="1" dirty="0" smtClean="0">
                <a:solidFill>
                  <a:srgbClr val="FF660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FF6600"/>
                </a:solidFill>
                <a:cs typeface="Arial" panose="020B0604020202020204" pitchFamily="34" charset="0"/>
              </a:rPr>
              <a:t>Pembagian</a:t>
            </a:r>
            <a:r>
              <a:rPr lang="en-US" sz="2800" b="1" dirty="0" smtClean="0">
                <a:solidFill>
                  <a:srgbClr val="FF660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FF6600"/>
                </a:solidFill>
                <a:cs typeface="Arial" panose="020B0604020202020204" pitchFamily="34" charset="0"/>
              </a:rPr>
              <a:t>pada</a:t>
            </a:r>
            <a:r>
              <a:rPr lang="en-US" sz="2800" b="1" dirty="0" smtClean="0">
                <a:solidFill>
                  <a:srgbClr val="FF660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FF6600"/>
                </a:solidFill>
                <a:cs typeface="Arial" panose="020B0604020202020204" pitchFamily="34" charset="0"/>
              </a:rPr>
              <a:t>Pecahan</a:t>
            </a:r>
            <a:endParaRPr lang="en-US" sz="2800" b="1" dirty="0">
              <a:solidFill>
                <a:srgbClr val="FF6600"/>
              </a:solidFill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15371" y="1540081"/>
            <a:ext cx="84992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/>
              <a:t>Ingat</a:t>
            </a:r>
            <a:r>
              <a:rPr lang="en-US" sz="2400" dirty="0" smtClean="0"/>
              <a:t>, </a:t>
            </a:r>
            <a:r>
              <a:rPr lang="en-US" sz="2400" dirty="0" err="1" smtClean="0"/>
              <a:t>pembagian</a:t>
            </a:r>
            <a:r>
              <a:rPr lang="en-US" sz="2400" dirty="0" smtClean="0"/>
              <a:t> </a:t>
            </a:r>
            <a:r>
              <a:rPr lang="en-US" sz="2400" dirty="0" err="1" smtClean="0"/>
              <a:t>merupakan</a:t>
            </a:r>
            <a:r>
              <a:rPr lang="en-US" sz="2400" dirty="0" smtClean="0"/>
              <a:t> </a:t>
            </a:r>
            <a:r>
              <a:rPr lang="en-US" sz="2400" dirty="0" err="1" smtClean="0"/>
              <a:t>pengurangan</a:t>
            </a:r>
            <a:r>
              <a:rPr lang="en-US" sz="2400" dirty="0" smtClean="0"/>
              <a:t> </a:t>
            </a:r>
            <a:r>
              <a:rPr lang="en-US" sz="2400" dirty="0" err="1" smtClean="0"/>
              <a:t>berulang</a:t>
            </a:r>
            <a:r>
              <a:rPr lang="en-US" sz="2400" dirty="0" smtClean="0"/>
              <a:t> </a:t>
            </a:r>
            <a:r>
              <a:rPr lang="en-US" sz="2400" dirty="0" err="1" smtClean="0"/>
              <a:t>sampai</a:t>
            </a:r>
            <a:r>
              <a:rPr lang="en-US" sz="2400" dirty="0" smtClean="0"/>
              <a:t> </a:t>
            </a:r>
            <a:r>
              <a:rPr lang="en-US" sz="2400" dirty="0" err="1" smtClean="0"/>
              <a:t>habis</a:t>
            </a:r>
            <a:r>
              <a:rPr lang="en-US" sz="2400" dirty="0" smtClean="0"/>
              <a:t>.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515371" y="2090395"/>
            <a:ext cx="8707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30 : 6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2286114" y="2090395"/>
            <a:ext cx="31790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30 – 6 – 6 – 6 – 6 – 6 = 0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6248515" y="2090395"/>
            <a:ext cx="13179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30 : 6 = </a:t>
            </a:r>
            <a:r>
              <a:rPr lang="en-US" sz="2400" b="1" dirty="0" smtClean="0">
                <a:solidFill>
                  <a:srgbClr val="FF0000"/>
                </a:solidFill>
              </a:rPr>
              <a:t>5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1538515" y="2321227"/>
            <a:ext cx="595085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>
            <a:off x="5537759" y="2321227"/>
            <a:ext cx="595085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8" name="Right Brace 7"/>
          <p:cNvSpPr/>
          <p:nvPr/>
        </p:nvSpPr>
        <p:spPr>
          <a:xfrm rot="5400000">
            <a:off x="3739023" y="1657838"/>
            <a:ext cx="343471" cy="2004920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/>
          <p:cNvSpPr txBox="1"/>
          <p:nvPr/>
        </p:nvSpPr>
        <p:spPr>
          <a:xfrm>
            <a:off x="2861717" y="2844668"/>
            <a:ext cx="22056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Ada </a:t>
            </a:r>
            <a:r>
              <a:rPr lang="en-US" sz="2000" b="1" dirty="0" smtClean="0">
                <a:solidFill>
                  <a:srgbClr val="FF0000"/>
                </a:solidFill>
              </a:rPr>
              <a:t>5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dirty="0" err="1" smtClean="0"/>
              <a:t>pengurangan</a:t>
            </a:r>
            <a:endParaRPr lang="en-US" sz="2000" dirty="0" smtClean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1" name="TextBox 40"/>
              <p:cNvSpPr txBox="1"/>
              <p:nvPr/>
            </p:nvSpPr>
            <p:spPr>
              <a:xfrm>
                <a:off x="515371" y="5292095"/>
                <a:ext cx="4502899" cy="61619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0" dirty="0" smtClean="0"/>
                  <a:t>Banyak</a:t>
                </a:r>
                <a:r>
                  <a:rPr lang="en-US" sz="2400" b="0" dirty="0" smtClean="0"/>
                  <a:t> </a:t>
                </a:r>
                <a:r>
                  <a:rPr lang="en-US" sz="2400" b="0" dirty="0" err="1" smtClean="0"/>
                  <a:t>potongan</a:t>
                </a:r>
                <a:r>
                  <a:rPr lang="en-US" sz="2400" b="0" dirty="0" smtClean="0"/>
                  <a:t> </a:t>
                </a:r>
                <a:r>
                  <a:rPr lang="en-US" sz="2400" b="0" dirty="0" err="1" smtClean="0"/>
                  <a:t>piza</a:t>
                </a:r>
                <a:r>
                  <a:rPr lang="en-US" sz="2400" b="0" dirty="0" smtClean="0"/>
                  <a:t> =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/>
                      </a:rPr>
                      <m:t>1 :</m:t>
                    </m:r>
                    <m:f>
                      <m:fPr>
                        <m:ctrlPr>
                          <a:rPr lang="en-US" sz="240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en-US" sz="2400" b="0" i="1" smtClean="0">
                            <a:latin typeface="Cambria Math"/>
                          </a:rPr>
                          <m:t>6</m:t>
                        </m:r>
                      </m:den>
                    </m:f>
                    <m:r>
                      <a:rPr lang="en-US" sz="2400" b="0" i="1" smtClean="0">
                        <a:latin typeface="Cambria Math"/>
                      </a:rPr>
                      <m:t>=.  . .</m:t>
                    </m:r>
                    <m:r>
                      <a:rPr lang="en-US" sz="2400" b="0" i="1" smtClean="0">
                        <a:latin typeface="Cambria Math"/>
                      </a:rPr>
                      <m:t> </m:t>
                    </m:r>
                  </m:oMath>
                </a14:m>
                <a:endParaRPr lang="en-US" sz="2400" dirty="0" smtClean="0"/>
              </a:p>
            </p:txBody>
          </p:sp>
        </mc:Choice>
        <mc:Fallback>
          <p:sp>
            <p:nvSpPr>
              <p:cNvPr id="41" name="TextBox 4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5371" y="5292095"/>
                <a:ext cx="4502899" cy="616194"/>
              </a:xfrm>
              <a:prstGeom prst="rect">
                <a:avLst/>
              </a:prstGeom>
              <a:blipFill rotWithShape="1">
                <a:blip r:embed="rId3"/>
                <a:stretch>
                  <a:fillRect l="-2168" b="-990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Oval 8"/>
          <p:cNvSpPr/>
          <p:nvPr/>
        </p:nvSpPr>
        <p:spPr>
          <a:xfrm>
            <a:off x="7973624" y="2779031"/>
            <a:ext cx="2081993" cy="2081993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Connector 3"/>
          <p:cNvCxnSpPr>
            <a:stCxn id="9" idx="2"/>
            <a:endCxn id="9" idx="6"/>
          </p:cNvCxnSpPr>
          <p:nvPr/>
        </p:nvCxnSpPr>
        <p:spPr>
          <a:xfrm>
            <a:off x="7973624" y="3820028"/>
            <a:ext cx="2081993" cy="0"/>
          </a:xfrm>
          <a:prstGeom prst="line">
            <a:avLst/>
          </a:prstGeom>
          <a:ln w="19050">
            <a:solidFill>
              <a:schemeClr val="accent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rot="3600000">
            <a:off x="7973624" y="3820031"/>
            <a:ext cx="2081993" cy="0"/>
          </a:xfrm>
          <a:prstGeom prst="line">
            <a:avLst/>
          </a:prstGeom>
          <a:ln w="19050">
            <a:solidFill>
              <a:schemeClr val="accent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V="1">
            <a:off x="8494122" y="2918500"/>
            <a:ext cx="1076199" cy="1803059"/>
          </a:xfrm>
          <a:prstGeom prst="line">
            <a:avLst/>
          </a:prstGeom>
          <a:ln w="19050">
            <a:solidFill>
              <a:schemeClr val="accent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8184290" y="3103879"/>
                <a:ext cx="500063" cy="6347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latin typeface="Cambria Math"/>
                            </a:rPr>
                            <m:t>6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84290" y="3103879"/>
                <a:ext cx="500063" cy="634789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8755109" y="2843931"/>
                <a:ext cx="500063" cy="6347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latin typeface="Cambria Math"/>
                            </a:rPr>
                            <m:t>6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55109" y="2843931"/>
                <a:ext cx="500063" cy="634789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/>
              <p:cNvSpPr txBox="1"/>
              <p:nvPr/>
            </p:nvSpPr>
            <p:spPr>
              <a:xfrm>
                <a:off x="9380814" y="3113795"/>
                <a:ext cx="500063" cy="6347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latin typeface="Cambria Math"/>
                            </a:rPr>
                            <m:t>6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5" name="Text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80814" y="3113795"/>
                <a:ext cx="500063" cy="634789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/>
            </p:nvSpPr>
            <p:spPr>
              <a:xfrm>
                <a:off x="9356885" y="3880567"/>
                <a:ext cx="500063" cy="6347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latin typeface="Cambria Math"/>
                            </a:rPr>
                            <m:t>6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56885" y="3880567"/>
                <a:ext cx="500063" cy="634789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/>
              <p:cNvSpPr txBox="1"/>
              <p:nvPr/>
            </p:nvSpPr>
            <p:spPr>
              <a:xfrm>
                <a:off x="8778127" y="4134395"/>
                <a:ext cx="500063" cy="6347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latin typeface="Cambria Math"/>
                            </a:rPr>
                            <m:t>6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7" name="TextBox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78127" y="4134395"/>
                <a:ext cx="500063" cy="634789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/>
              <p:cNvSpPr txBox="1"/>
              <p:nvPr/>
            </p:nvSpPr>
            <p:spPr>
              <a:xfrm>
                <a:off x="8170000" y="3881948"/>
                <a:ext cx="500063" cy="6347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latin typeface="Cambria Math"/>
                            </a:rPr>
                            <m:t>6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8" name="TextBox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70000" y="3881948"/>
                <a:ext cx="500063" cy="634789"/>
              </a:xfrm>
              <a:prstGeom prst="rect">
                <a:avLst/>
              </a:prstGeom>
              <a:blipFill rotWithShape="1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/>
              <p:cNvSpPr txBox="1"/>
              <p:nvPr/>
            </p:nvSpPr>
            <p:spPr>
              <a:xfrm>
                <a:off x="8079193" y="5259160"/>
                <a:ext cx="2073453" cy="61619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0" dirty="0" smtClean="0"/>
                  <a:t>Jadi,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/>
                      </a:rPr>
                      <m:t>1 :</m:t>
                    </m:r>
                    <m:f>
                      <m:fPr>
                        <m:ctrlPr>
                          <a:rPr lang="en-US" sz="240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en-US" sz="2400" b="0" i="1" smtClean="0">
                            <a:latin typeface="Cambria Math"/>
                          </a:rPr>
                          <m:t>6</m:t>
                        </m:r>
                      </m:den>
                    </m:f>
                    <m:r>
                      <a:rPr lang="en-US" sz="2400" b="0" i="1" smtClean="0">
                        <a:latin typeface="Cambria Math"/>
                      </a:rPr>
                      <m:t>=6.</m:t>
                    </m:r>
                  </m:oMath>
                </a14:m>
                <a:endParaRPr lang="en-US" sz="2400" dirty="0" smtClean="0"/>
              </a:p>
            </p:txBody>
          </p:sp>
        </mc:Choice>
        <mc:Fallback xmlns="">
          <p:sp>
            <p:nvSpPr>
              <p:cNvPr id="30" name="TextBox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79193" y="5259160"/>
                <a:ext cx="2073453" cy="616194"/>
              </a:xfrm>
              <a:prstGeom prst="rect">
                <a:avLst/>
              </a:prstGeom>
              <a:blipFill rotWithShape="1">
                <a:blip r:embed="rId10"/>
                <a:stretch>
                  <a:fillRect l="-4412" b="-990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TextBox 30"/>
          <p:cNvSpPr txBox="1"/>
          <p:nvPr/>
        </p:nvSpPr>
        <p:spPr>
          <a:xfrm>
            <a:off x="515371" y="3277374"/>
            <a:ext cx="37685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/>
              <a:t>Contoh</a:t>
            </a:r>
            <a:r>
              <a:rPr lang="en-US" sz="2400" dirty="0" smtClean="0"/>
              <a:t> </a:t>
            </a:r>
            <a:r>
              <a:rPr lang="en-US" sz="2400" dirty="0" err="1" smtClean="0"/>
              <a:t>pembagian</a:t>
            </a:r>
            <a:r>
              <a:rPr lang="en-US" sz="2400" dirty="0" smtClean="0"/>
              <a:t> </a:t>
            </a:r>
            <a:r>
              <a:rPr lang="en-US" sz="2400" dirty="0" err="1" smtClean="0"/>
              <a:t>pecahan</a:t>
            </a:r>
            <a:r>
              <a:rPr lang="en-US" sz="2400" dirty="0" smtClean="0"/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/>
              <p:cNvSpPr txBox="1"/>
              <p:nvPr/>
            </p:nvSpPr>
            <p:spPr>
              <a:xfrm>
                <a:off x="515371" y="3738668"/>
                <a:ext cx="5927632" cy="13548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 smtClean="0"/>
                  <a:t>Satu </a:t>
                </a:r>
                <a:r>
                  <a:rPr lang="en-US" sz="2400" dirty="0" err="1" smtClean="0"/>
                  <a:t>loyang</a:t>
                </a:r>
                <a:r>
                  <a:rPr lang="en-US" sz="2400" dirty="0" smtClean="0"/>
                  <a:t> </a:t>
                </a:r>
                <a:r>
                  <a:rPr lang="en-US" sz="2400" dirty="0" err="1" smtClean="0"/>
                  <a:t>piza</a:t>
                </a:r>
                <a:r>
                  <a:rPr lang="en-US" sz="2400" dirty="0" smtClean="0"/>
                  <a:t> </a:t>
                </a:r>
                <a:r>
                  <a:rPr lang="en-US" sz="2400" dirty="0" err="1" smtClean="0"/>
                  <a:t>dipotong-potong</a:t>
                </a:r>
                <a:r>
                  <a:rPr lang="en-US" sz="2400" dirty="0" smtClean="0"/>
                  <a:t> </a:t>
                </a:r>
                <a:r>
                  <a:rPr lang="en-US" sz="2400" dirty="0" err="1" smtClean="0"/>
                  <a:t>sehingga</a:t>
                </a:r>
                <a:r>
                  <a:rPr lang="en-US" sz="2400" dirty="0" smtClean="0"/>
                  <a:t> </a:t>
                </a:r>
                <a:r>
                  <a:rPr lang="en-US" sz="2400" dirty="0" err="1" smtClean="0"/>
                  <a:t>besar</a:t>
                </a:r>
                <a:r>
                  <a:rPr lang="en-US" sz="2400" dirty="0" smtClean="0"/>
                  <a:t> </a:t>
                </a:r>
                <a:r>
                  <a:rPr lang="en-US" sz="2400" dirty="0" err="1" smtClean="0"/>
                  <a:t>setiap</a:t>
                </a:r>
                <a:r>
                  <a:rPr lang="en-US" sz="2400" dirty="0" smtClean="0"/>
                  <a:t> </a:t>
                </a:r>
                <a:r>
                  <a:rPr lang="en-US" sz="2400" dirty="0" err="1" smtClean="0"/>
                  <a:t>potongan</a:t>
                </a:r>
                <a:r>
                  <a:rPr lang="en-US" sz="2400" dirty="0" smtClean="0"/>
                  <a:t> </a:t>
                </a:r>
                <a:r>
                  <a:rPr lang="en-US" sz="2400" dirty="0" err="1" smtClean="0"/>
                  <a:t>adalah</a:t>
                </a:r>
                <a:r>
                  <a:rPr lang="en-US" sz="2400" dirty="0" smtClean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en-US" sz="2400" b="0" i="1" smtClean="0">
                            <a:latin typeface="Cambria Math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2400" dirty="0" smtClean="0"/>
                  <a:t> </a:t>
                </a:r>
                <a:r>
                  <a:rPr lang="en-US" sz="2400" dirty="0" err="1" smtClean="0"/>
                  <a:t>bagian</a:t>
                </a:r>
                <a:r>
                  <a:rPr lang="en-US" sz="2400" dirty="0" smtClean="0"/>
                  <a:t>.</a:t>
                </a:r>
              </a:p>
              <a:p>
                <a:r>
                  <a:rPr lang="en-US" sz="2400" dirty="0" err="1" smtClean="0"/>
                  <a:t>Berapa</a:t>
                </a:r>
                <a:r>
                  <a:rPr lang="en-US" sz="2400" dirty="0" smtClean="0"/>
                  <a:t> </a:t>
                </a:r>
                <a:r>
                  <a:rPr lang="en-US" sz="2400" dirty="0" err="1" smtClean="0"/>
                  <a:t>banyak</a:t>
                </a:r>
                <a:r>
                  <a:rPr lang="en-US" sz="2400" dirty="0" smtClean="0"/>
                  <a:t> </a:t>
                </a:r>
                <a:r>
                  <a:rPr lang="en-US" sz="2400" dirty="0" err="1" smtClean="0"/>
                  <a:t>potongan</a:t>
                </a:r>
                <a:r>
                  <a:rPr lang="en-US" sz="2400" dirty="0" smtClean="0"/>
                  <a:t> </a:t>
                </a:r>
                <a:r>
                  <a:rPr lang="en-US" sz="2400" dirty="0" err="1" smtClean="0"/>
                  <a:t>piza</a:t>
                </a:r>
                <a:r>
                  <a:rPr lang="en-US" sz="2400" dirty="0" smtClean="0"/>
                  <a:t> yang </a:t>
                </a:r>
                <a:r>
                  <a:rPr lang="en-US" sz="2400" dirty="0" err="1" smtClean="0"/>
                  <a:t>diperoleh</a:t>
                </a:r>
                <a:r>
                  <a:rPr lang="en-US" sz="2400" dirty="0" smtClean="0"/>
                  <a:t>?</a:t>
                </a:r>
              </a:p>
            </p:txBody>
          </p:sp>
        </mc:Choice>
        <mc:Fallback xmlns="">
          <p:sp>
            <p:nvSpPr>
              <p:cNvPr id="32" name="TextBox 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5371" y="3738668"/>
                <a:ext cx="5927632" cy="1354858"/>
              </a:xfrm>
              <a:prstGeom prst="rect">
                <a:avLst/>
              </a:prstGeom>
              <a:blipFill rotWithShape="1">
                <a:blip r:embed="rId11"/>
                <a:stretch>
                  <a:fillRect l="-1646" t="-3587" r="-103" b="-89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9999482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1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4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60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800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95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20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45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70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0000"/>
                            </p:stCondLst>
                            <p:childTnLst>
                              <p:par>
                                <p:cTn id="57" presetID="2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1750"/>
                            </p:stCondLst>
                            <p:childTnLst>
                              <p:par>
                                <p:cTn id="61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3000"/>
                            </p:stCondLst>
                            <p:childTnLst>
                              <p:par>
                                <p:cTn id="65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4250"/>
                            </p:stCondLst>
                            <p:childTnLst>
                              <p:par>
                                <p:cTn id="69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35500"/>
                            </p:stCondLst>
                            <p:childTnLst>
                              <p:par>
                                <p:cTn id="73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36750"/>
                            </p:stCondLst>
                            <p:childTnLst>
                              <p:par>
                                <p:cTn id="77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38000"/>
                            </p:stCondLst>
                            <p:childTnLst>
                              <p:par>
                                <p:cTn id="81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39250"/>
                            </p:stCondLst>
                            <p:childTnLst>
                              <p:par>
                                <p:cTn id="8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40500"/>
                            </p:stCondLst>
                            <p:childTnLst>
                              <p:par>
                                <p:cTn id="8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41750"/>
                            </p:stCondLst>
                            <p:childTnLst>
                              <p:par>
                                <p:cTn id="93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43000"/>
                            </p:stCondLst>
                            <p:childTnLst>
                              <p:par>
                                <p:cTn id="97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1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  <p:bldP spid="3" grpId="0"/>
      <p:bldP spid="33" grpId="0"/>
      <p:bldP spid="34" grpId="0"/>
      <p:bldP spid="35" grpId="0"/>
      <p:bldP spid="8" grpId="0" animBg="1"/>
      <p:bldP spid="40" grpId="0"/>
      <p:bldP spid="41" grpId="0"/>
      <p:bldP spid="9" grpId="0" animBg="1"/>
      <p:bldP spid="5" grpId="0"/>
      <p:bldP spid="24" grpId="0"/>
      <p:bldP spid="25" grpId="0"/>
      <p:bldP spid="26" grpId="0"/>
      <p:bldP spid="27" grpId="0"/>
      <p:bldP spid="28" grpId="0"/>
      <p:bldP spid="30" grpId="0"/>
      <p:bldP spid="31" grpId="0"/>
      <p:bldP spid="3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542015" y="2863892"/>
            <a:ext cx="8229600" cy="731520"/>
            <a:chOff x="576188" y="2757268"/>
            <a:chExt cx="8229600" cy="548640"/>
          </a:xfrm>
        </p:grpSpPr>
        <p:sp>
          <p:nvSpPr>
            <p:cNvPr id="11" name="Rectangle 10"/>
            <p:cNvSpPr/>
            <p:nvPr/>
          </p:nvSpPr>
          <p:spPr>
            <a:xfrm>
              <a:off x="576188" y="2757268"/>
              <a:ext cx="2743200" cy="548640"/>
            </a:xfrm>
            <a:prstGeom prst="rect">
              <a:avLst/>
            </a:prstGeom>
            <a:noFill/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/>
            <p:cNvSpPr/>
            <p:nvPr/>
          </p:nvSpPr>
          <p:spPr>
            <a:xfrm>
              <a:off x="3319388" y="2757268"/>
              <a:ext cx="2743200" cy="54864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ctangle 41"/>
            <p:cNvSpPr/>
            <p:nvPr/>
          </p:nvSpPr>
          <p:spPr>
            <a:xfrm>
              <a:off x="6062588" y="2757268"/>
              <a:ext cx="2743200" cy="54864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8" name="Rectangle 37"/>
          <p:cNvSpPr/>
          <p:nvPr/>
        </p:nvSpPr>
        <p:spPr>
          <a:xfrm>
            <a:off x="542015" y="2863892"/>
            <a:ext cx="2743200" cy="7315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Rectangle 68"/>
          <p:cNvSpPr/>
          <p:nvPr/>
        </p:nvSpPr>
        <p:spPr>
          <a:xfrm>
            <a:off x="542068" y="3790992"/>
            <a:ext cx="914400" cy="7315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TextBox 55"/>
          <p:cNvSpPr txBox="1"/>
          <p:nvPr/>
        </p:nvSpPr>
        <p:spPr>
          <a:xfrm>
            <a:off x="484454" y="228685"/>
            <a:ext cx="63349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tabLst>
                <a:tab pos="631825" algn="l"/>
              </a:tabLst>
            </a:pPr>
            <a:r>
              <a:rPr lang="en-US" sz="2800" b="1" dirty="0" smtClean="0">
                <a:solidFill>
                  <a:srgbClr val="FF6600"/>
                </a:solidFill>
                <a:cs typeface="Arial" panose="020B0604020202020204" pitchFamily="34" charset="0"/>
              </a:rPr>
              <a:t>2.	</a:t>
            </a:r>
            <a:r>
              <a:rPr lang="en-US" sz="2800" b="1" dirty="0" err="1" smtClean="0">
                <a:solidFill>
                  <a:srgbClr val="FF6600"/>
                </a:solidFill>
                <a:cs typeface="Arial" panose="020B0604020202020204" pitchFamily="34" charset="0"/>
              </a:rPr>
              <a:t>Pembagian</a:t>
            </a:r>
            <a:r>
              <a:rPr lang="en-US" sz="2800" b="1" dirty="0" smtClean="0">
                <a:solidFill>
                  <a:srgbClr val="FF660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FF6600"/>
                </a:solidFill>
                <a:cs typeface="Arial" panose="020B0604020202020204" pitchFamily="34" charset="0"/>
              </a:rPr>
              <a:t>Pecahan</a:t>
            </a:r>
            <a:r>
              <a:rPr lang="en-US" sz="2800" b="1" dirty="0" smtClean="0">
                <a:solidFill>
                  <a:srgbClr val="FF660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FF6600"/>
                </a:solidFill>
                <a:cs typeface="Arial" panose="020B0604020202020204" pitchFamily="34" charset="0"/>
              </a:rPr>
              <a:t>dengan</a:t>
            </a:r>
            <a:r>
              <a:rPr lang="en-US" sz="2800" b="1" dirty="0" smtClean="0">
                <a:solidFill>
                  <a:srgbClr val="FF660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FF6600"/>
                </a:solidFill>
                <a:cs typeface="Arial" panose="020B0604020202020204" pitchFamily="34" charset="0"/>
              </a:rPr>
              <a:t>Pecahan</a:t>
            </a:r>
            <a:endParaRPr lang="en-US" sz="2800" b="1" dirty="0">
              <a:solidFill>
                <a:srgbClr val="FF6600"/>
              </a:solidFill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442250" y="970668"/>
                <a:ext cx="1531125" cy="7861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/>
                            </a:rPr>
                            <m:t>3</m:t>
                          </m:r>
                        </m:den>
                      </m:f>
                      <m:r>
                        <a:rPr lang="en-US" sz="2400" b="0" i="1" smtClean="0">
                          <a:latin typeface="Cambria Math"/>
                        </a:rPr>
                        <m:t> :</m:t>
                      </m:r>
                      <m:f>
                        <m:fPr>
                          <m:ctrlPr>
                            <a:rPr lang="en-US" sz="2400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/>
                            </a:rPr>
                            <m:t>9</m:t>
                          </m:r>
                        </m:den>
                      </m:f>
                      <m:r>
                        <a:rPr lang="en-US" sz="2400" b="0" i="1" smtClean="0">
                          <a:latin typeface="Cambria Math"/>
                        </a:rPr>
                        <m:t>= . . .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2250" y="970668"/>
                <a:ext cx="1531125" cy="786177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7" name="TextBox 36"/>
              <p:cNvSpPr txBox="1"/>
              <p:nvPr/>
            </p:nvSpPr>
            <p:spPr>
              <a:xfrm>
                <a:off x="442250" y="1773504"/>
                <a:ext cx="9787231" cy="70301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 smtClean="0"/>
                  <a:t>P</a:t>
                </a:r>
                <a:r>
                  <a:rPr lang="en-US" sz="2800" dirty="0" err="1" smtClean="0"/>
                  <a:t>embagian</a:t>
                </a:r>
                <a:r>
                  <a:rPr lang="en-US" sz="2800" dirty="0" smtClean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en-US" sz="2800" b="0" i="1" smtClean="0">
                            <a:latin typeface="Cambria Math"/>
                          </a:rPr>
                          <m:t>3</m:t>
                        </m:r>
                      </m:den>
                    </m:f>
                    <m:r>
                      <a:rPr lang="en-US" sz="2800" b="0" i="1" smtClean="0">
                        <a:latin typeface="Cambria Math"/>
                      </a:rPr>
                      <m:t> :</m:t>
                    </m:r>
                    <m:f>
                      <m:fPr>
                        <m:ctrlPr>
                          <a:rPr lang="en-US" sz="2800" b="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en-US" sz="2800" b="0" i="1" smtClean="0">
                            <a:latin typeface="Cambria Math"/>
                          </a:rPr>
                          <m:t>9</m:t>
                        </m:r>
                      </m:den>
                    </m:f>
                  </m:oMath>
                </a14:m>
                <a:r>
                  <a:rPr lang="en-US" sz="2800" dirty="0" smtClean="0"/>
                  <a:t> </a:t>
                </a:r>
                <a:r>
                  <a:rPr lang="en-US" sz="2800" dirty="0" err="1" smtClean="0"/>
                  <a:t>berarti</a:t>
                </a:r>
                <a:r>
                  <a:rPr lang="en-US" sz="2800" dirty="0" smtClean="0"/>
                  <a:t> </a:t>
                </a:r>
                <a:r>
                  <a:rPr lang="en-US" sz="2800" dirty="0" err="1" smtClean="0"/>
                  <a:t>menentukan</a:t>
                </a:r>
                <a:r>
                  <a:rPr lang="en-US" sz="2800" dirty="0" smtClean="0"/>
                  <a:t> </a:t>
                </a:r>
                <a:r>
                  <a:rPr lang="en-US" sz="2800" dirty="0" err="1" smtClean="0"/>
                  <a:t>banyaknya</a:t>
                </a:r>
                <a:r>
                  <a:rPr lang="en-US" sz="2800" dirty="0" smtClean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en-US" sz="2800" b="0" i="1" smtClean="0">
                            <a:latin typeface="Cambria Math"/>
                          </a:rPr>
                          <m:t>9</m:t>
                        </m:r>
                      </m:den>
                    </m:f>
                  </m:oMath>
                </a14:m>
                <a:r>
                  <a:rPr lang="en-US" sz="2800" dirty="0" smtClean="0"/>
                  <a:t> </a:t>
                </a:r>
                <a:r>
                  <a:rPr lang="en-US" sz="2800" dirty="0" err="1" smtClean="0"/>
                  <a:t>bagian</a:t>
                </a:r>
                <a:r>
                  <a:rPr lang="en-US" sz="2800" dirty="0" smtClean="0"/>
                  <a:t> </a:t>
                </a:r>
                <a:r>
                  <a:rPr lang="en-US" sz="2800" dirty="0" err="1" smtClean="0"/>
                  <a:t>dalam</a:t>
                </a:r>
                <a:r>
                  <a:rPr lang="en-US" sz="2800" dirty="0" smtClean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en-US" sz="2800" b="0" i="1" smtClean="0">
                            <a:latin typeface="Cambria Math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800" dirty="0" smtClean="0"/>
                  <a:t>.</a:t>
                </a:r>
                <a:endParaRPr lang="en-US" sz="2800" dirty="0"/>
              </a:p>
            </p:txBody>
          </p:sp>
        </mc:Choice>
        <mc:Fallback>
          <p:sp>
            <p:nvSpPr>
              <p:cNvPr id="37" name="TextBox 3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2250" y="1773504"/>
                <a:ext cx="9787231" cy="703013"/>
              </a:xfrm>
              <a:prstGeom prst="rect">
                <a:avLst/>
              </a:prstGeom>
              <a:blipFill rotWithShape="1">
                <a:blip r:embed="rId4"/>
                <a:stretch>
                  <a:fillRect l="-1308" b="-121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/>
              <p:cNvSpPr txBox="1"/>
              <p:nvPr/>
            </p:nvSpPr>
            <p:spPr>
              <a:xfrm>
                <a:off x="1724321" y="2894368"/>
                <a:ext cx="385041" cy="67056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00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sz="2000" b="0" i="1" smtClean="0">
                              <a:latin typeface="Cambria Math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43" name="TextBox 4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24321" y="2894368"/>
                <a:ext cx="385041" cy="670568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3" name="Group 12"/>
          <p:cNvGrpSpPr/>
          <p:nvPr/>
        </p:nvGrpSpPr>
        <p:grpSpPr>
          <a:xfrm>
            <a:off x="542015" y="3790992"/>
            <a:ext cx="8229600" cy="731520"/>
            <a:chOff x="837290" y="3633568"/>
            <a:chExt cx="8229600" cy="640080"/>
          </a:xfrm>
        </p:grpSpPr>
        <p:sp>
          <p:nvSpPr>
            <p:cNvPr id="45" name="Rectangle 44"/>
            <p:cNvSpPr/>
            <p:nvPr/>
          </p:nvSpPr>
          <p:spPr>
            <a:xfrm>
              <a:off x="837290" y="3633568"/>
              <a:ext cx="914400" cy="640080"/>
            </a:xfrm>
            <a:prstGeom prst="rect">
              <a:avLst/>
            </a:prstGeom>
            <a:noFill/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Rectangle 45"/>
            <p:cNvSpPr/>
            <p:nvPr/>
          </p:nvSpPr>
          <p:spPr>
            <a:xfrm>
              <a:off x="3580490" y="3633568"/>
              <a:ext cx="914400" cy="64008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Rectangle 47"/>
            <p:cNvSpPr/>
            <p:nvPr/>
          </p:nvSpPr>
          <p:spPr>
            <a:xfrm>
              <a:off x="1754917" y="3633568"/>
              <a:ext cx="914400" cy="64008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ectangle 48"/>
            <p:cNvSpPr/>
            <p:nvPr/>
          </p:nvSpPr>
          <p:spPr>
            <a:xfrm>
              <a:off x="2666090" y="3633568"/>
              <a:ext cx="914400" cy="64008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Rectangle 49"/>
            <p:cNvSpPr/>
            <p:nvPr/>
          </p:nvSpPr>
          <p:spPr>
            <a:xfrm>
              <a:off x="4494890" y="3633568"/>
              <a:ext cx="914400" cy="64008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Rectangle 50"/>
            <p:cNvSpPr/>
            <p:nvPr/>
          </p:nvSpPr>
          <p:spPr>
            <a:xfrm>
              <a:off x="5409290" y="3633568"/>
              <a:ext cx="914400" cy="64008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Rectangle 51"/>
            <p:cNvSpPr/>
            <p:nvPr/>
          </p:nvSpPr>
          <p:spPr>
            <a:xfrm>
              <a:off x="6323690" y="3633568"/>
              <a:ext cx="914400" cy="64008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Rectangle 52"/>
            <p:cNvSpPr/>
            <p:nvPr/>
          </p:nvSpPr>
          <p:spPr>
            <a:xfrm>
              <a:off x="7238090" y="3633568"/>
              <a:ext cx="914400" cy="64008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Rectangle 53"/>
            <p:cNvSpPr/>
            <p:nvPr/>
          </p:nvSpPr>
          <p:spPr>
            <a:xfrm>
              <a:off x="8152490" y="3633568"/>
              <a:ext cx="914400" cy="64008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8" name="TextBox 57"/>
              <p:cNvSpPr txBox="1"/>
              <p:nvPr/>
            </p:nvSpPr>
            <p:spPr>
              <a:xfrm>
                <a:off x="4464294" y="2894368"/>
                <a:ext cx="385041" cy="67056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00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sz="2000" b="0" i="1" smtClean="0">
                              <a:latin typeface="Cambria Math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58" name="TextBox 5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64294" y="2894368"/>
                <a:ext cx="385041" cy="670568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9" name="TextBox 58"/>
              <p:cNvSpPr txBox="1"/>
              <p:nvPr/>
            </p:nvSpPr>
            <p:spPr>
              <a:xfrm>
                <a:off x="7207494" y="2894368"/>
                <a:ext cx="385041" cy="67056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00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sz="2000" b="0" i="1" smtClean="0">
                              <a:latin typeface="Cambria Math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59" name="TextBox 5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07494" y="2894368"/>
                <a:ext cx="385041" cy="670568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3" name="TextBox 62"/>
              <p:cNvSpPr txBox="1"/>
              <p:nvPr/>
            </p:nvSpPr>
            <p:spPr>
              <a:xfrm>
                <a:off x="3549894" y="3821468"/>
                <a:ext cx="385042" cy="67056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00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sz="2000" b="0" i="1" smtClean="0">
                              <a:latin typeface="Cambria Math"/>
                            </a:rPr>
                            <m:t>9</m:t>
                          </m:r>
                        </m:den>
                      </m:f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63" name="TextBox 6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49894" y="3821468"/>
                <a:ext cx="385042" cy="670568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4" name="TextBox 63"/>
              <p:cNvSpPr txBox="1"/>
              <p:nvPr/>
            </p:nvSpPr>
            <p:spPr>
              <a:xfrm>
                <a:off x="4464294" y="3821468"/>
                <a:ext cx="385042" cy="67056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00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sz="2000" b="0" i="1" smtClean="0">
                              <a:latin typeface="Cambria Math"/>
                            </a:rPr>
                            <m:t>9</m:t>
                          </m:r>
                        </m:den>
                      </m:f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64" name="TextBox 6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64294" y="3821468"/>
                <a:ext cx="385042" cy="670568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5" name="TextBox 64"/>
              <p:cNvSpPr txBox="1"/>
              <p:nvPr/>
            </p:nvSpPr>
            <p:spPr>
              <a:xfrm>
                <a:off x="5378694" y="3821468"/>
                <a:ext cx="385042" cy="67056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00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sz="2000" b="0" i="1" smtClean="0">
                              <a:latin typeface="Cambria Math"/>
                            </a:rPr>
                            <m:t>9</m:t>
                          </m:r>
                        </m:den>
                      </m:f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65" name="TextBox 6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78694" y="3821468"/>
                <a:ext cx="385042" cy="670568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6" name="TextBox 65"/>
              <p:cNvSpPr txBox="1"/>
              <p:nvPr/>
            </p:nvSpPr>
            <p:spPr>
              <a:xfrm>
                <a:off x="6293094" y="3821468"/>
                <a:ext cx="385042" cy="67056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00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sz="2000" b="0" i="1" smtClean="0">
                              <a:latin typeface="Cambria Math"/>
                            </a:rPr>
                            <m:t>9</m:t>
                          </m:r>
                        </m:den>
                      </m:f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66" name="TextBox 6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93094" y="3821468"/>
                <a:ext cx="385042" cy="670568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7" name="TextBox 66"/>
              <p:cNvSpPr txBox="1"/>
              <p:nvPr/>
            </p:nvSpPr>
            <p:spPr>
              <a:xfrm>
                <a:off x="7207494" y="3821468"/>
                <a:ext cx="385042" cy="67056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00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sz="2000" b="0" i="1" smtClean="0">
                              <a:latin typeface="Cambria Math"/>
                            </a:rPr>
                            <m:t>9</m:t>
                          </m:r>
                        </m:den>
                      </m:f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67" name="TextBox 6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07494" y="3821468"/>
                <a:ext cx="385042" cy="670568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8" name="TextBox 67"/>
              <p:cNvSpPr txBox="1"/>
              <p:nvPr/>
            </p:nvSpPr>
            <p:spPr>
              <a:xfrm>
                <a:off x="8121894" y="3821468"/>
                <a:ext cx="385042" cy="67056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00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sz="2000" b="0" i="1" smtClean="0">
                              <a:latin typeface="Cambria Math"/>
                            </a:rPr>
                            <m:t>9</m:t>
                          </m:r>
                        </m:den>
                      </m:f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68" name="TextBox 6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21894" y="3821468"/>
                <a:ext cx="385042" cy="670568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0" name="TextBox 59"/>
              <p:cNvSpPr txBox="1"/>
              <p:nvPr/>
            </p:nvSpPr>
            <p:spPr>
              <a:xfrm>
                <a:off x="806694" y="3821468"/>
                <a:ext cx="385042" cy="67056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00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sz="2000" b="0" i="1" smtClean="0">
                              <a:latin typeface="Cambria Math"/>
                            </a:rPr>
                            <m:t>9</m:t>
                          </m:r>
                        </m:den>
                      </m:f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60" name="TextBox 5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6694" y="3821468"/>
                <a:ext cx="385042" cy="670568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1" name="Rectangle 70"/>
          <p:cNvSpPr/>
          <p:nvPr/>
        </p:nvSpPr>
        <p:spPr>
          <a:xfrm>
            <a:off x="1459642" y="3790992"/>
            <a:ext cx="914400" cy="7315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1" name="TextBox 60"/>
              <p:cNvSpPr txBox="1"/>
              <p:nvPr/>
            </p:nvSpPr>
            <p:spPr>
              <a:xfrm>
                <a:off x="1721094" y="3821468"/>
                <a:ext cx="385042" cy="67056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00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sz="2000" b="0" i="1" smtClean="0">
                              <a:latin typeface="Cambria Math"/>
                            </a:rPr>
                            <m:t>9</m:t>
                          </m:r>
                        </m:den>
                      </m:f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61" name="TextBox 6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21094" y="3821468"/>
                <a:ext cx="385042" cy="670568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2" name="Rectangle 71"/>
          <p:cNvSpPr/>
          <p:nvPr/>
        </p:nvSpPr>
        <p:spPr>
          <a:xfrm>
            <a:off x="2370815" y="3790992"/>
            <a:ext cx="914400" cy="7315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2" name="TextBox 61"/>
              <p:cNvSpPr txBox="1"/>
              <p:nvPr/>
            </p:nvSpPr>
            <p:spPr>
              <a:xfrm>
                <a:off x="2635494" y="3821468"/>
                <a:ext cx="385042" cy="67056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00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sz="2000" b="0" i="1" smtClean="0">
                              <a:latin typeface="Cambria Math"/>
                            </a:rPr>
                            <m:t>9</m:t>
                          </m:r>
                        </m:den>
                      </m:f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62" name="TextBox 6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35494" y="3821468"/>
                <a:ext cx="385042" cy="670568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3" name="TextBox 72"/>
              <p:cNvSpPr txBox="1"/>
              <p:nvPr/>
            </p:nvSpPr>
            <p:spPr>
              <a:xfrm>
                <a:off x="442250" y="4983429"/>
                <a:ext cx="5652317" cy="70301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 err="1" smtClean="0"/>
                  <a:t>Banyaknya</a:t>
                </a:r>
                <a:r>
                  <a:rPr lang="en-US" sz="2800" dirty="0" smtClean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sz="2800" i="1"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en-US" sz="2800" i="1">
                            <a:latin typeface="Cambria Math"/>
                          </a:rPr>
                          <m:t>9</m:t>
                        </m:r>
                      </m:den>
                    </m:f>
                  </m:oMath>
                </a14:m>
                <a:r>
                  <a:rPr lang="en-US" sz="2800" dirty="0"/>
                  <a:t> </a:t>
                </a:r>
                <a:r>
                  <a:rPr lang="en-US" sz="2800" dirty="0" err="1"/>
                  <a:t>bagian</a:t>
                </a:r>
                <a:r>
                  <a:rPr lang="en-US" sz="2800" dirty="0"/>
                  <a:t> </a:t>
                </a:r>
                <a:r>
                  <a:rPr lang="en-US" sz="2800" dirty="0" err="1"/>
                  <a:t>dalam</a:t>
                </a:r>
                <a:r>
                  <a:rPr lang="en-US" sz="28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sz="2800" i="1"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en-US" sz="2800" i="1">
                            <a:latin typeface="Cambria Math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800" dirty="0" smtClean="0"/>
                  <a:t> </a:t>
                </a:r>
                <a:r>
                  <a:rPr lang="en-US" sz="2800" dirty="0" err="1" smtClean="0"/>
                  <a:t>adalah</a:t>
                </a:r>
                <a:r>
                  <a:rPr lang="en-US" sz="2800" dirty="0" smtClean="0"/>
                  <a:t> </a:t>
                </a:r>
                <a:r>
                  <a:rPr lang="en-US" sz="2800" b="1" dirty="0" smtClean="0">
                    <a:solidFill>
                      <a:srgbClr val="FF0000"/>
                    </a:solidFill>
                  </a:rPr>
                  <a:t>3</a:t>
                </a:r>
                <a:r>
                  <a:rPr lang="en-US" sz="2800" dirty="0" smtClean="0"/>
                  <a:t>.</a:t>
                </a:r>
                <a:endParaRPr lang="en-US" sz="2800" dirty="0"/>
              </a:p>
            </p:txBody>
          </p:sp>
        </mc:Choice>
        <mc:Fallback xmlns="">
          <p:sp>
            <p:nvSpPr>
              <p:cNvPr id="73" name="TextBox 7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2250" y="4983429"/>
                <a:ext cx="5652317" cy="703013"/>
              </a:xfrm>
              <a:prstGeom prst="rect">
                <a:avLst/>
              </a:prstGeom>
              <a:blipFill rotWithShape="1">
                <a:blip r:embed="rId8"/>
                <a:stretch>
                  <a:fillRect l="-2265" r="-1187" b="-112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4" name="TextBox 73"/>
              <p:cNvSpPr txBox="1"/>
              <p:nvPr/>
            </p:nvSpPr>
            <p:spPr>
              <a:xfrm>
                <a:off x="7420038" y="4983429"/>
                <a:ext cx="2142702" cy="70301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 smtClean="0"/>
                  <a:t>Jadi,</a:t>
                </a:r>
                <a:r>
                  <a:rPr lang="en-US" sz="28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sz="2800" i="1"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en-US" sz="2800" i="1">
                            <a:latin typeface="Cambria Math"/>
                          </a:rPr>
                          <m:t>3</m:t>
                        </m:r>
                      </m:den>
                    </m:f>
                    <m:r>
                      <a:rPr lang="en-US" sz="2800" b="0" i="0" smtClean="0">
                        <a:latin typeface="Cambria Math"/>
                      </a:rPr>
                      <m:t> :</m:t>
                    </m:r>
                    <m:f>
                      <m:fPr>
                        <m:ctrlPr>
                          <a:rPr lang="en-US" sz="2800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sz="2800" i="1"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en-US" sz="2800" i="1">
                            <a:latin typeface="Cambria Math"/>
                          </a:rPr>
                          <m:t>9</m:t>
                        </m:r>
                      </m:den>
                    </m:f>
                  </m:oMath>
                </a14:m>
                <a:r>
                  <a:rPr lang="en-US" sz="2800" dirty="0"/>
                  <a:t> </a:t>
                </a:r>
                <a:r>
                  <a:rPr lang="en-US" sz="2800" dirty="0" smtClean="0"/>
                  <a:t>= </a:t>
                </a:r>
                <a:r>
                  <a:rPr lang="en-US" sz="2800" b="1" dirty="0" smtClean="0">
                    <a:solidFill>
                      <a:srgbClr val="FF0000"/>
                    </a:solidFill>
                  </a:rPr>
                  <a:t>3</a:t>
                </a:r>
                <a:r>
                  <a:rPr lang="en-US" sz="2800" dirty="0" smtClean="0"/>
                  <a:t>.</a:t>
                </a:r>
                <a:endParaRPr lang="en-US" sz="2800" dirty="0"/>
              </a:p>
            </p:txBody>
          </p:sp>
        </mc:Choice>
        <mc:Fallback xmlns="">
          <p:sp>
            <p:nvSpPr>
              <p:cNvPr id="74" name="TextBox 7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20038" y="4983429"/>
                <a:ext cx="2142702" cy="703013"/>
              </a:xfrm>
              <a:prstGeom prst="rect">
                <a:avLst/>
              </a:prstGeom>
              <a:blipFill rotWithShape="1">
                <a:blip r:embed="rId9"/>
                <a:stretch>
                  <a:fillRect l="-5682" r="-4830" b="-112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Right Arrow 13"/>
          <p:cNvSpPr/>
          <p:nvPr/>
        </p:nvSpPr>
        <p:spPr>
          <a:xfrm>
            <a:off x="6554714" y="5089830"/>
            <a:ext cx="529358" cy="49021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03896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100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25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3500"/>
                            </p:stCondLst>
                            <p:childTnLst>
                              <p:par>
                                <p:cTn id="63" presetID="2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4500"/>
                            </p:stCondLst>
                            <p:childTnLst>
                              <p:par>
                                <p:cTn id="67" presetID="2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5500"/>
                            </p:stCondLst>
                            <p:childTnLst>
                              <p:par>
                                <p:cTn id="71" presetID="2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6500"/>
                            </p:stCondLst>
                            <p:childTnLst>
                              <p:par>
                                <p:cTn id="75" presetID="2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7500"/>
                            </p:stCondLst>
                            <p:childTnLst>
                              <p:par>
                                <p:cTn id="79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2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0500"/>
                            </p:stCondLst>
                            <p:childTnLst>
                              <p:par>
                                <p:cTn id="83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1500"/>
                            </p:stCondLst>
                            <p:childTnLst>
                              <p:par>
                                <p:cTn id="87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2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69" grpId="0" animBg="1"/>
      <p:bldP spid="56" grpId="0"/>
      <p:bldP spid="10" grpId="0"/>
      <p:bldP spid="37" grpId="0"/>
      <p:bldP spid="43" grpId="0"/>
      <p:bldP spid="58" grpId="0"/>
      <p:bldP spid="59" grpId="0"/>
      <p:bldP spid="63" grpId="0"/>
      <p:bldP spid="64" grpId="0"/>
      <p:bldP spid="65" grpId="0"/>
      <p:bldP spid="66" grpId="0"/>
      <p:bldP spid="67" grpId="0"/>
      <p:bldP spid="68" grpId="0"/>
      <p:bldP spid="60" grpId="0"/>
      <p:bldP spid="71" grpId="0" animBg="1"/>
      <p:bldP spid="61" grpId="0"/>
      <p:bldP spid="72" grpId="0" animBg="1"/>
      <p:bldP spid="62" grpId="0"/>
      <p:bldP spid="73" grpId="0"/>
      <p:bldP spid="74" grpId="0"/>
      <p:bldP spid="1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extBox 55"/>
          <p:cNvSpPr txBox="1"/>
          <p:nvPr/>
        </p:nvSpPr>
        <p:spPr>
          <a:xfrm>
            <a:off x="484454" y="214617"/>
            <a:ext cx="63349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tabLst>
                <a:tab pos="631825" algn="l"/>
              </a:tabLst>
            </a:pPr>
            <a:r>
              <a:rPr lang="en-US" sz="2800" b="1" dirty="0" smtClean="0">
                <a:solidFill>
                  <a:srgbClr val="FF6600"/>
                </a:solidFill>
                <a:cs typeface="Arial" panose="020B0604020202020204" pitchFamily="34" charset="0"/>
              </a:rPr>
              <a:t>2.	</a:t>
            </a:r>
            <a:r>
              <a:rPr lang="en-US" sz="2800" b="1" dirty="0" err="1" smtClean="0">
                <a:solidFill>
                  <a:srgbClr val="FF6600"/>
                </a:solidFill>
                <a:cs typeface="Arial" panose="020B0604020202020204" pitchFamily="34" charset="0"/>
              </a:rPr>
              <a:t>Pembagian</a:t>
            </a:r>
            <a:r>
              <a:rPr lang="en-US" sz="2800" b="1" dirty="0" smtClean="0">
                <a:solidFill>
                  <a:srgbClr val="FF660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FF6600"/>
                </a:solidFill>
                <a:cs typeface="Arial" panose="020B0604020202020204" pitchFamily="34" charset="0"/>
              </a:rPr>
              <a:t>Pecahan</a:t>
            </a:r>
            <a:r>
              <a:rPr lang="en-US" sz="2800" b="1" dirty="0" smtClean="0">
                <a:solidFill>
                  <a:srgbClr val="FF660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FF6600"/>
                </a:solidFill>
                <a:cs typeface="Arial" panose="020B0604020202020204" pitchFamily="34" charset="0"/>
              </a:rPr>
              <a:t>dengan</a:t>
            </a:r>
            <a:r>
              <a:rPr lang="en-US" sz="2800" b="1" dirty="0" smtClean="0">
                <a:solidFill>
                  <a:srgbClr val="FF660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FF6600"/>
                </a:solidFill>
                <a:cs typeface="Arial" panose="020B0604020202020204" pitchFamily="34" charset="0"/>
              </a:rPr>
              <a:t>Pecahan</a:t>
            </a:r>
            <a:endParaRPr lang="en-US" sz="2800" b="1" dirty="0">
              <a:solidFill>
                <a:srgbClr val="FF6600"/>
              </a:solidFill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/>
              <p:cNvSpPr txBox="1"/>
              <p:nvPr/>
            </p:nvSpPr>
            <p:spPr>
              <a:xfrm>
                <a:off x="442250" y="815920"/>
                <a:ext cx="1531124" cy="79367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/>
                            </a:rPr>
                            <m:t>5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/>
                            </a:rPr>
                            <m:t>6</m:t>
                          </m:r>
                        </m:den>
                      </m:f>
                      <m:r>
                        <a:rPr lang="en-US" sz="2400" b="0" i="1" smtClean="0">
                          <a:latin typeface="Cambria Math"/>
                        </a:rPr>
                        <m:t> :</m:t>
                      </m:r>
                      <m:f>
                        <m:fPr>
                          <m:ctrlPr>
                            <a:rPr lang="en-US" sz="2400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/>
                            </a:rPr>
                            <m:t>3</m:t>
                          </m:r>
                        </m:den>
                      </m:f>
                      <m:r>
                        <a:rPr lang="en-US" sz="2400" b="0" i="1" smtClean="0">
                          <a:latin typeface="Cambria Math"/>
                        </a:rPr>
                        <m:t>= . . .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2250" y="815920"/>
                <a:ext cx="1531124" cy="793679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7" name="TextBox 36"/>
              <p:cNvSpPr txBox="1"/>
              <p:nvPr/>
            </p:nvSpPr>
            <p:spPr>
              <a:xfrm>
                <a:off x="442250" y="1618756"/>
                <a:ext cx="9708683" cy="71045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 smtClean="0"/>
                  <a:t>P</a:t>
                </a:r>
                <a:r>
                  <a:rPr lang="en-US" sz="2800" dirty="0" err="1" smtClean="0"/>
                  <a:t>embagian</a:t>
                </a:r>
                <a:r>
                  <a:rPr lang="en-US" sz="2800" dirty="0" smtClean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/>
                          </a:rPr>
                          <m:t>5</m:t>
                        </m:r>
                      </m:num>
                      <m:den>
                        <m:r>
                          <a:rPr lang="en-US" sz="2800" b="0" i="1" smtClean="0">
                            <a:latin typeface="Cambria Math"/>
                          </a:rPr>
                          <m:t>6</m:t>
                        </m:r>
                      </m:den>
                    </m:f>
                    <m:r>
                      <a:rPr lang="en-US" sz="2800" b="0" i="1" smtClean="0">
                        <a:latin typeface="Cambria Math"/>
                      </a:rPr>
                      <m:t> :</m:t>
                    </m:r>
                    <m:f>
                      <m:fPr>
                        <m:ctrlPr>
                          <a:rPr lang="en-US" sz="2800" b="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en-US" sz="2800" b="0" i="1" smtClean="0">
                            <a:latin typeface="Cambria Math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800" dirty="0" smtClean="0"/>
                  <a:t> </a:t>
                </a:r>
                <a:r>
                  <a:rPr lang="en-US" sz="2800" dirty="0" err="1" smtClean="0"/>
                  <a:t>berarti</a:t>
                </a:r>
                <a:r>
                  <a:rPr lang="en-US" sz="2800" dirty="0" smtClean="0"/>
                  <a:t> </a:t>
                </a:r>
                <a:r>
                  <a:rPr lang="en-US" sz="2800" dirty="0" err="1" smtClean="0"/>
                  <a:t>menentukan</a:t>
                </a:r>
                <a:r>
                  <a:rPr lang="en-US" sz="2800" dirty="0" smtClean="0"/>
                  <a:t> </a:t>
                </a:r>
                <a:r>
                  <a:rPr lang="en-US" sz="2800" dirty="0" err="1" smtClean="0"/>
                  <a:t>banyaknya</a:t>
                </a:r>
                <a:r>
                  <a:rPr lang="en-US" sz="2800" dirty="0" smtClean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en-US" sz="2800" b="0" i="1" smtClean="0">
                            <a:latin typeface="Cambria Math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800" dirty="0" smtClean="0"/>
                  <a:t> </a:t>
                </a:r>
                <a:r>
                  <a:rPr lang="en-US" sz="2800" dirty="0" err="1" smtClean="0"/>
                  <a:t>bagian</a:t>
                </a:r>
                <a:r>
                  <a:rPr lang="en-US" sz="2800" dirty="0" smtClean="0"/>
                  <a:t> </a:t>
                </a:r>
                <a:r>
                  <a:rPr lang="en-US" sz="2800" dirty="0" err="1" smtClean="0"/>
                  <a:t>dalam</a:t>
                </a:r>
                <a:r>
                  <a:rPr lang="en-US" sz="2800" dirty="0" smtClean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/>
                          </a:rPr>
                          <m:t>5</m:t>
                        </m:r>
                      </m:num>
                      <m:den>
                        <m:r>
                          <a:rPr lang="en-US" sz="2800" b="0" i="1" smtClean="0">
                            <a:latin typeface="Cambria Math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2800" dirty="0" smtClean="0"/>
                  <a:t>.</a:t>
                </a:r>
                <a:endParaRPr lang="en-US" sz="2800" dirty="0"/>
              </a:p>
            </p:txBody>
          </p:sp>
        </mc:Choice>
        <mc:Fallback>
          <p:sp>
            <p:nvSpPr>
              <p:cNvPr id="37" name="TextBox 3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2250" y="1618756"/>
                <a:ext cx="9708683" cy="710451"/>
              </a:xfrm>
              <a:prstGeom prst="rect">
                <a:avLst/>
              </a:prstGeom>
              <a:blipFill rotWithShape="1">
                <a:blip r:embed="rId4"/>
                <a:stretch>
                  <a:fillRect l="-1319" r="-377" b="-120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2" name="Group 11"/>
          <p:cNvGrpSpPr/>
          <p:nvPr/>
        </p:nvGrpSpPr>
        <p:grpSpPr>
          <a:xfrm>
            <a:off x="842702" y="2596600"/>
            <a:ext cx="7940796" cy="731520"/>
            <a:chOff x="576188" y="2757268"/>
            <a:chExt cx="5490035" cy="548640"/>
          </a:xfrm>
        </p:grpSpPr>
        <p:sp>
          <p:nvSpPr>
            <p:cNvPr id="11" name="Rectangle 10"/>
            <p:cNvSpPr/>
            <p:nvPr/>
          </p:nvSpPr>
          <p:spPr>
            <a:xfrm>
              <a:off x="576188" y="2757268"/>
              <a:ext cx="914400" cy="54864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ctangle 41"/>
            <p:cNvSpPr/>
            <p:nvPr/>
          </p:nvSpPr>
          <p:spPr>
            <a:xfrm>
              <a:off x="5151823" y="2757268"/>
              <a:ext cx="914400" cy="54864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Rectangle 74"/>
            <p:cNvSpPr/>
            <p:nvPr/>
          </p:nvSpPr>
          <p:spPr>
            <a:xfrm>
              <a:off x="1490588" y="2757268"/>
              <a:ext cx="917627" cy="54864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Rectangle 81"/>
            <p:cNvSpPr/>
            <p:nvPr/>
          </p:nvSpPr>
          <p:spPr>
            <a:xfrm>
              <a:off x="2408215" y="2757268"/>
              <a:ext cx="914400" cy="54864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Rectangle 82"/>
            <p:cNvSpPr/>
            <p:nvPr/>
          </p:nvSpPr>
          <p:spPr>
            <a:xfrm>
              <a:off x="3323023" y="2757268"/>
              <a:ext cx="914400" cy="54864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Rectangle 83"/>
            <p:cNvSpPr/>
            <p:nvPr/>
          </p:nvSpPr>
          <p:spPr>
            <a:xfrm>
              <a:off x="4237423" y="2757268"/>
              <a:ext cx="914400" cy="54864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43" name="TextBox 42"/>
              <p:cNvSpPr txBox="1"/>
              <p:nvPr/>
            </p:nvSpPr>
            <p:spPr>
              <a:xfrm>
                <a:off x="429524" y="2627076"/>
                <a:ext cx="385042" cy="67685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00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/>
                            </a:rPr>
                            <m:t>5</m:t>
                          </m:r>
                        </m:num>
                        <m:den>
                          <m:r>
                            <a:rPr lang="en-US" sz="2000" b="0" i="1" smtClean="0">
                              <a:latin typeface="Cambria Math"/>
                            </a:rPr>
                            <m:t>6</m:t>
                          </m:r>
                        </m:den>
                      </m:f>
                    </m:oMath>
                  </m:oMathPara>
                </a14:m>
                <a:endParaRPr lang="en-US" sz="2000" dirty="0"/>
              </a:p>
            </p:txBody>
          </p:sp>
        </mc:Choice>
        <mc:Fallback>
          <p:sp>
            <p:nvSpPr>
              <p:cNvPr id="43" name="TextBox 4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9524" y="2627076"/>
                <a:ext cx="385042" cy="676852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3" name="Group 12"/>
          <p:cNvGrpSpPr/>
          <p:nvPr/>
        </p:nvGrpSpPr>
        <p:grpSpPr>
          <a:xfrm>
            <a:off x="842702" y="3523702"/>
            <a:ext cx="7935538" cy="731523"/>
            <a:chOff x="837290" y="3633566"/>
            <a:chExt cx="5486400" cy="640082"/>
          </a:xfrm>
        </p:grpSpPr>
        <p:sp>
          <p:nvSpPr>
            <p:cNvPr id="45" name="Rectangle 44"/>
            <p:cNvSpPr/>
            <p:nvPr/>
          </p:nvSpPr>
          <p:spPr>
            <a:xfrm>
              <a:off x="837290" y="3633566"/>
              <a:ext cx="1828800" cy="64008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ectangle 48"/>
            <p:cNvSpPr/>
            <p:nvPr/>
          </p:nvSpPr>
          <p:spPr>
            <a:xfrm>
              <a:off x="2666089" y="3633568"/>
              <a:ext cx="1832435" cy="64008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Rectangle 49"/>
            <p:cNvSpPr/>
            <p:nvPr/>
          </p:nvSpPr>
          <p:spPr>
            <a:xfrm>
              <a:off x="4494890" y="3633568"/>
              <a:ext cx="1828800" cy="64008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73" name="TextBox 72"/>
              <p:cNvSpPr txBox="1"/>
              <p:nvPr/>
            </p:nvSpPr>
            <p:spPr>
              <a:xfrm>
                <a:off x="442250" y="5225856"/>
                <a:ext cx="6681957" cy="71045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 err="1" smtClean="0"/>
                  <a:t>Pada</a:t>
                </a:r>
                <a:r>
                  <a:rPr lang="en-US" sz="28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sz="2800" i="1">
                            <a:latin typeface="Cambria Math"/>
                          </a:rPr>
                          <m:t>5</m:t>
                        </m:r>
                      </m:num>
                      <m:den>
                        <m:r>
                          <a:rPr lang="en-US" sz="2800" i="1">
                            <a:latin typeface="Cambria Math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2800" dirty="0" smtClean="0"/>
                  <a:t>,</a:t>
                </a:r>
                <a:r>
                  <a:rPr lang="en-US" sz="2800" dirty="0"/>
                  <a:t> </a:t>
                </a:r>
                <a:r>
                  <a:rPr lang="en-US" sz="2800" dirty="0" err="1" smtClean="0"/>
                  <a:t>ada</a:t>
                </a:r>
                <a:r>
                  <a:rPr lang="en-US" sz="2800" b="1" dirty="0" smtClean="0">
                    <a:solidFill>
                      <a:srgbClr val="FF0000"/>
                    </a:solidFill>
                  </a:rPr>
                  <a:t> 2 </a:t>
                </a:r>
                <a:r>
                  <a:rPr lang="en-US" sz="2800" dirty="0" err="1" smtClean="0"/>
                  <a:t>bagian</a:t>
                </a:r>
                <a:r>
                  <a:rPr lang="en-US" sz="2800" dirty="0" smtClean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en-US" sz="2800" b="0" i="1" smtClean="0">
                            <a:latin typeface="Cambria Math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800" dirty="0"/>
                  <a:t> </a:t>
                </a:r>
                <a:r>
                  <a:rPr lang="en-US" sz="2800" dirty="0" err="1"/>
                  <a:t>bagian</a:t>
                </a:r>
                <a:r>
                  <a:rPr lang="en-US" sz="2800" dirty="0"/>
                  <a:t> </a:t>
                </a:r>
                <a:r>
                  <a:rPr lang="en-US" sz="2800" dirty="0" err="1" smtClean="0"/>
                  <a:t>dan</a:t>
                </a:r>
                <a:r>
                  <a:rPr lang="en-US" sz="2800" dirty="0" smtClean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2800" b="1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𝟏</m:t>
                        </m:r>
                      </m:num>
                      <m:den>
                        <m:r>
                          <a:rPr lang="en-US" sz="2800" b="1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sz="2800" dirty="0"/>
                  <a:t> </a:t>
                </a:r>
                <a:r>
                  <a:rPr lang="en-US" sz="2800" dirty="0" err="1"/>
                  <a:t>bagian</a:t>
                </a:r>
                <a:r>
                  <a:rPr lang="en-US" sz="28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sz="2800" i="1"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en-US" sz="2800" i="1">
                            <a:latin typeface="Cambria Math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800" dirty="0" smtClean="0"/>
                  <a:t>.</a:t>
                </a:r>
                <a:endParaRPr lang="en-US" sz="2800" dirty="0"/>
              </a:p>
            </p:txBody>
          </p:sp>
        </mc:Choice>
        <mc:Fallback>
          <p:sp>
            <p:nvSpPr>
              <p:cNvPr id="73" name="TextBox 7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2250" y="5225856"/>
                <a:ext cx="6681957" cy="710451"/>
              </a:xfrm>
              <a:prstGeom prst="rect">
                <a:avLst/>
              </a:prstGeom>
              <a:blipFill rotWithShape="1">
                <a:blip r:embed="rId6"/>
                <a:stretch>
                  <a:fillRect l="-1916" r="-1095" b="-1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4" name="TextBox 73"/>
              <p:cNvSpPr txBox="1"/>
              <p:nvPr/>
            </p:nvSpPr>
            <p:spPr>
              <a:xfrm>
                <a:off x="8326233" y="5225856"/>
                <a:ext cx="2377254" cy="71045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 smtClean="0"/>
                  <a:t>Jadi,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sz="2800" i="1">
                            <a:latin typeface="Cambria Math"/>
                          </a:rPr>
                          <m:t>5</m:t>
                        </m:r>
                      </m:num>
                      <m:den>
                        <m:r>
                          <a:rPr lang="en-US" sz="2800" i="1">
                            <a:latin typeface="Cambria Math"/>
                          </a:rPr>
                          <m:t>6</m:t>
                        </m:r>
                      </m:den>
                    </m:f>
                    <m:r>
                      <a:rPr lang="en-US" sz="2800" i="1">
                        <a:latin typeface="Cambria Math"/>
                      </a:rPr>
                      <m:t> :</m:t>
                    </m:r>
                    <m:f>
                      <m:fPr>
                        <m:ctrlPr>
                          <a:rPr lang="en-US" sz="2800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sz="2800" i="1"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en-US" sz="2800" i="1">
                            <a:latin typeface="Cambria Math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800" dirty="0" smtClean="0"/>
                  <a:t> = </a:t>
                </a:r>
                <a14:m>
                  <m:oMath xmlns:m="http://schemas.openxmlformats.org/officeDocument/2006/math">
                    <m:r>
                      <a:rPr lang="en-US" sz="2800" b="1" i="1" smtClean="0">
                        <a:solidFill>
                          <a:srgbClr val="FF0000"/>
                        </a:solidFill>
                        <a:latin typeface="Cambria Math"/>
                      </a:rPr>
                      <m:t>𝟐</m:t>
                    </m:r>
                    <m:f>
                      <m:fPr>
                        <m:ctrlP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𝟏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sz="2800" dirty="0" smtClean="0"/>
                  <a:t>.</a:t>
                </a:r>
                <a:endParaRPr lang="en-US" sz="2800" dirty="0"/>
              </a:p>
            </p:txBody>
          </p:sp>
        </mc:Choice>
        <mc:Fallback>
          <p:sp>
            <p:nvSpPr>
              <p:cNvPr id="74" name="TextBox 7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26233" y="5225856"/>
                <a:ext cx="2377254" cy="710451"/>
              </a:xfrm>
              <a:prstGeom prst="rect">
                <a:avLst/>
              </a:prstGeom>
              <a:blipFill rotWithShape="1">
                <a:blip r:embed="rId7"/>
                <a:stretch>
                  <a:fillRect l="-5385" r="-4872" b="-1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Right Arrow 13"/>
          <p:cNvSpPr/>
          <p:nvPr/>
        </p:nvSpPr>
        <p:spPr>
          <a:xfrm>
            <a:off x="7460909" y="5332257"/>
            <a:ext cx="529358" cy="49021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Rectangle 88"/>
          <p:cNvSpPr/>
          <p:nvPr/>
        </p:nvSpPr>
        <p:spPr>
          <a:xfrm>
            <a:off x="842701" y="3523699"/>
            <a:ext cx="2649847" cy="73152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Rectangle 89"/>
          <p:cNvSpPr/>
          <p:nvPr/>
        </p:nvSpPr>
        <p:spPr>
          <a:xfrm>
            <a:off x="3487879" y="3523699"/>
            <a:ext cx="2650439" cy="73152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1" name="TextBox 90"/>
              <p:cNvSpPr txBox="1"/>
              <p:nvPr/>
            </p:nvSpPr>
            <p:spPr>
              <a:xfrm>
                <a:off x="1973374" y="3554176"/>
                <a:ext cx="385042" cy="67056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00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sz="2000" b="0" i="1" smtClean="0">
                              <a:latin typeface="Cambria Math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sz="2000" dirty="0"/>
              </a:p>
            </p:txBody>
          </p:sp>
        </mc:Choice>
        <mc:Fallback>
          <p:sp>
            <p:nvSpPr>
              <p:cNvPr id="91" name="TextBox 9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73374" y="3554176"/>
                <a:ext cx="385042" cy="670568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2" name="TextBox 91"/>
              <p:cNvSpPr txBox="1"/>
              <p:nvPr/>
            </p:nvSpPr>
            <p:spPr>
              <a:xfrm>
                <a:off x="4623208" y="3554176"/>
                <a:ext cx="385042" cy="67056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00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sz="2000" b="0" i="1" smtClean="0">
                              <a:latin typeface="Cambria Math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sz="2000" dirty="0"/>
              </a:p>
            </p:txBody>
          </p:sp>
        </mc:Choice>
        <mc:Fallback>
          <p:sp>
            <p:nvSpPr>
              <p:cNvPr id="92" name="TextBox 9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23208" y="3554176"/>
                <a:ext cx="385042" cy="670568"/>
              </a:xfrm>
              <a:prstGeom prst="rect">
                <a:avLst/>
              </a:prstGeom>
              <a:blipFill rotWithShape="1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8" name="Straight Arrow Connector 17"/>
          <p:cNvCxnSpPr/>
          <p:nvPr/>
        </p:nvCxnSpPr>
        <p:spPr>
          <a:xfrm>
            <a:off x="842702" y="4494371"/>
            <a:ext cx="5290359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93" name="TextBox 92"/>
              <p:cNvSpPr txBox="1"/>
              <p:nvPr/>
            </p:nvSpPr>
            <p:spPr>
              <a:xfrm>
                <a:off x="2767169" y="4561046"/>
                <a:ext cx="1441420" cy="61574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 dirty="0" smtClean="0">
                    <a:solidFill>
                      <a:srgbClr val="FF0000"/>
                    </a:solidFill>
                  </a:rPr>
                  <a:t>2</a:t>
                </a:r>
                <a:r>
                  <a:rPr lang="en-US" sz="2400" dirty="0" smtClean="0"/>
                  <a:t> </a:t>
                </a:r>
                <a:r>
                  <a:rPr lang="en-US" sz="2400" dirty="0" err="1" smtClean="0"/>
                  <a:t>bagian</a:t>
                </a:r>
                <a:r>
                  <a:rPr lang="en-US" sz="2400" dirty="0" smtClean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en-US" sz="2400" b="0" i="1" smtClean="0">
                            <a:latin typeface="Cambria Math"/>
                          </a:rPr>
                          <m:t>3</m:t>
                        </m:r>
                      </m:den>
                    </m:f>
                  </m:oMath>
                </a14:m>
                <a:endParaRPr lang="en-US" sz="2400" dirty="0"/>
              </a:p>
            </p:txBody>
          </p:sp>
        </mc:Choice>
        <mc:Fallback>
          <p:sp>
            <p:nvSpPr>
              <p:cNvPr id="93" name="TextBox 9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67169" y="4561046"/>
                <a:ext cx="1441420" cy="615746"/>
              </a:xfrm>
              <a:prstGeom prst="rect">
                <a:avLst/>
              </a:prstGeom>
              <a:blipFill rotWithShape="1">
                <a:blip r:embed="rId10"/>
                <a:stretch>
                  <a:fillRect l="-6780" b="-990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4" name="Straight Arrow Connector 93"/>
          <p:cNvCxnSpPr/>
          <p:nvPr/>
        </p:nvCxnSpPr>
        <p:spPr>
          <a:xfrm>
            <a:off x="6123142" y="4494371"/>
            <a:ext cx="1337767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95" name="TextBox 94"/>
              <p:cNvSpPr txBox="1"/>
              <p:nvPr/>
            </p:nvSpPr>
            <p:spPr>
              <a:xfrm>
                <a:off x="6052594" y="4561046"/>
                <a:ext cx="1489510" cy="6240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 smtClean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2400" b="1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𝟏</m:t>
                        </m:r>
                      </m:num>
                      <m:den>
                        <m:r>
                          <a:rPr lang="en-US" sz="2400" b="1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sz="2400" dirty="0" smtClean="0"/>
                  <a:t> </a:t>
                </a:r>
                <a:r>
                  <a:rPr lang="en-US" sz="2400" dirty="0" err="1" smtClean="0"/>
                  <a:t>bagian</a:t>
                </a:r>
                <a:r>
                  <a:rPr lang="en-US" sz="2400" dirty="0" smtClean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en-US" sz="2400" b="0" i="1" smtClean="0">
                            <a:latin typeface="Cambria Math"/>
                          </a:rPr>
                          <m:t>3</m:t>
                        </m:r>
                      </m:den>
                    </m:f>
                  </m:oMath>
                </a14:m>
                <a:endParaRPr lang="en-US" sz="2400" dirty="0"/>
              </a:p>
            </p:txBody>
          </p:sp>
        </mc:Choice>
        <mc:Fallback>
          <p:sp>
            <p:nvSpPr>
              <p:cNvPr id="95" name="TextBox 9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52594" y="4561046"/>
                <a:ext cx="1489510" cy="624082"/>
              </a:xfrm>
              <a:prstGeom prst="rect">
                <a:avLst/>
              </a:prstGeom>
              <a:blipFill rotWithShape="1">
                <a:blip r:embed="rId11"/>
                <a:stretch>
                  <a:fillRect b="-87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7" name="Rectangle 96"/>
          <p:cNvSpPr/>
          <p:nvPr/>
        </p:nvSpPr>
        <p:spPr>
          <a:xfrm>
            <a:off x="6133061" y="3523705"/>
            <a:ext cx="1327848" cy="7315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0" name="TextBox 29"/>
              <p:cNvSpPr txBox="1"/>
              <p:nvPr/>
            </p:nvSpPr>
            <p:spPr>
              <a:xfrm>
                <a:off x="7298494" y="3554176"/>
                <a:ext cx="385042" cy="67056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00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sz="2000" b="0" i="1" smtClean="0">
                              <a:latin typeface="Cambria Math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sz="2000" dirty="0"/>
              </a:p>
            </p:txBody>
          </p:sp>
        </mc:Choice>
        <mc:Fallback>
          <p:sp>
            <p:nvSpPr>
              <p:cNvPr id="30" name="TextBox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98494" y="3554176"/>
                <a:ext cx="385042" cy="670568"/>
              </a:xfrm>
              <a:prstGeom prst="rect">
                <a:avLst/>
              </a:prstGeom>
              <a:blipFill rotWithShape="1"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8794945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85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1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1500"/>
                            </p:stCondLst>
                            <p:childTnLst>
                              <p:par>
                                <p:cTn id="41" presetID="2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2500"/>
                            </p:stCondLst>
                            <p:childTnLst>
                              <p:par>
                                <p:cTn id="45" presetID="2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3500"/>
                            </p:stCondLst>
                            <p:childTnLst>
                              <p:par>
                                <p:cTn id="49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50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6500"/>
                            </p:stCondLst>
                            <p:childTnLst>
                              <p:par>
                                <p:cTn id="57" presetID="2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7500"/>
                            </p:stCondLst>
                            <p:childTnLst>
                              <p:par>
                                <p:cTn id="61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8500"/>
                            </p:stCondLst>
                            <p:childTnLst>
                              <p:par>
                                <p:cTn id="65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0000"/>
                            </p:stCondLst>
                            <p:childTnLst>
                              <p:par>
                                <p:cTn id="69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2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3000"/>
                            </p:stCondLst>
                            <p:childTnLst>
                              <p:par>
                                <p:cTn id="73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4000"/>
                            </p:stCondLst>
                            <p:childTnLst>
                              <p:par>
                                <p:cTn id="77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  <p:bldP spid="10" grpId="0"/>
      <p:bldP spid="37" grpId="0"/>
      <p:bldP spid="43" grpId="0"/>
      <p:bldP spid="73" grpId="0"/>
      <p:bldP spid="74" grpId="0"/>
      <p:bldP spid="14" grpId="0" animBg="1"/>
      <p:bldP spid="89" grpId="0" animBg="1"/>
      <p:bldP spid="90" grpId="0" animBg="1"/>
      <p:bldP spid="91" grpId="0"/>
      <p:bldP spid="92" grpId="0"/>
      <p:bldP spid="93" grpId="0"/>
      <p:bldP spid="95" grpId="0"/>
      <p:bldP spid="97" grpId="0" animBg="1"/>
      <p:bldP spid="3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386136" y="208422"/>
            <a:ext cx="8485424" cy="669668"/>
            <a:chOff x="386136" y="208422"/>
            <a:chExt cx="8485424" cy="669668"/>
          </a:xfrm>
        </p:grpSpPr>
        <p:sp>
          <p:nvSpPr>
            <p:cNvPr id="30" name="TextBox 29"/>
            <p:cNvSpPr txBox="1"/>
            <p:nvPr/>
          </p:nvSpPr>
          <p:spPr>
            <a:xfrm>
              <a:off x="1157448" y="228031"/>
              <a:ext cx="771411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 err="1" smtClean="0">
                  <a:solidFill>
                    <a:srgbClr val="FF6600"/>
                  </a:solidFill>
                  <a:cs typeface="Arial" panose="020B0604020202020204" pitchFamily="34" charset="0"/>
                </a:rPr>
                <a:t>Sifat-Sifat</a:t>
              </a:r>
              <a:r>
                <a:rPr lang="en-US" sz="3600" b="1" dirty="0" smtClean="0">
                  <a:solidFill>
                    <a:srgbClr val="FF6600"/>
                  </a:solidFill>
                  <a:cs typeface="Arial" panose="020B0604020202020204" pitchFamily="34" charset="0"/>
                </a:rPr>
                <a:t> </a:t>
              </a:r>
              <a:r>
                <a:rPr lang="en-US" sz="3600" b="1" dirty="0" err="1" smtClean="0">
                  <a:solidFill>
                    <a:srgbClr val="FF6600"/>
                  </a:solidFill>
                  <a:cs typeface="Arial" panose="020B0604020202020204" pitchFamily="34" charset="0"/>
                </a:rPr>
                <a:t>Operasi</a:t>
              </a:r>
              <a:r>
                <a:rPr lang="en-US" sz="3600" b="1" dirty="0" smtClean="0">
                  <a:solidFill>
                    <a:srgbClr val="FF6600"/>
                  </a:solidFill>
                  <a:cs typeface="Arial" panose="020B0604020202020204" pitchFamily="34" charset="0"/>
                </a:rPr>
                <a:t> </a:t>
              </a:r>
              <a:r>
                <a:rPr lang="en-US" sz="3600" b="1" dirty="0" err="1" smtClean="0">
                  <a:solidFill>
                    <a:srgbClr val="FF6600"/>
                  </a:solidFill>
                  <a:cs typeface="Arial" panose="020B0604020202020204" pitchFamily="34" charset="0"/>
                </a:rPr>
                <a:t>Hitung</a:t>
              </a:r>
              <a:r>
                <a:rPr lang="en-US" sz="3600" b="1" dirty="0" smtClean="0">
                  <a:solidFill>
                    <a:srgbClr val="FF6600"/>
                  </a:solidFill>
                  <a:cs typeface="Arial" panose="020B0604020202020204" pitchFamily="34" charset="0"/>
                </a:rPr>
                <a:t> </a:t>
              </a:r>
              <a:r>
                <a:rPr lang="en-US" sz="3600" b="1" dirty="0" err="1" smtClean="0">
                  <a:solidFill>
                    <a:srgbClr val="FF6600"/>
                  </a:solidFill>
                  <a:cs typeface="Arial" panose="020B0604020202020204" pitchFamily="34" charset="0"/>
                </a:rPr>
                <a:t>Pecahan</a:t>
              </a:r>
              <a:endParaRPr lang="en-US" sz="3600" b="1" dirty="0">
                <a:solidFill>
                  <a:srgbClr val="FF6600"/>
                </a:solidFill>
                <a:cs typeface="Arial" panose="020B0604020202020204" pitchFamily="34" charset="0"/>
              </a:endParaRPr>
            </a:p>
          </p:txBody>
        </p:sp>
        <p:grpSp>
          <p:nvGrpSpPr>
            <p:cNvPr id="31" name="Group 30"/>
            <p:cNvGrpSpPr/>
            <p:nvPr/>
          </p:nvGrpSpPr>
          <p:grpSpPr>
            <a:xfrm>
              <a:off x="386136" y="208422"/>
              <a:ext cx="638939" cy="669668"/>
              <a:chOff x="394825" y="276478"/>
              <a:chExt cx="638939" cy="669668"/>
            </a:xfrm>
          </p:grpSpPr>
          <p:sp>
            <p:nvSpPr>
              <p:cNvPr id="32" name="Oval 31"/>
              <p:cNvSpPr/>
              <p:nvPr/>
            </p:nvSpPr>
            <p:spPr>
              <a:xfrm>
                <a:off x="394825" y="307207"/>
                <a:ext cx="638939" cy="638939"/>
              </a:xfrm>
              <a:prstGeom prst="ellipse">
                <a:avLst/>
              </a:prstGeom>
              <a:solidFill>
                <a:srgbClr val="FF6600">
                  <a:alpha val="95000"/>
                </a:srgbClr>
              </a:solidFill>
              <a:ln w="76200">
                <a:noFill/>
              </a:ln>
              <a:effectLst>
                <a:outerShdw blurRad="57785" dist="33020" dir="318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rightRoom" dir="t">
                  <a:rot lat="0" lon="0" rev="600000"/>
                </a:lightRig>
              </a:scene3d>
              <a:sp3d prstMaterial="metal">
                <a:bevelT w="38100" h="57150"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TextBox 32"/>
              <p:cNvSpPr txBox="1"/>
              <p:nvPr/>
            </p:nvSpPr>
            <p:spPr>
              <a:xfrm>
                <a:off x="495032" y="276478"/>
                <a:ext cx="47961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b="1" dirty="0" smtClean="0">
                    <a:solidFill>
                      <a:schemeClr val="bg1"/>
                    </a:solidFill>
                    <a:cs typeface="Arial" panose="020B0604020202020204" pitchFamily="34" charset="0"/>
                  </a:rPr>
                  <a:t>G</a:t>
                </a:r>
                <a:endParaRPr lang="en-US" sz="3600" b="1" dirty="0">
                  <a:solidFill>
                    <a:schemeClr val="bg1"/>
                  </a:solidFill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34" name="TextBox 33"/>
          <p:cNvSpPr txBox="1"/>
          <p:nvPr/>
        </p:nvSpPr>
        <p:spPr>
          <a:xfrm>
            <a:off x="484454" y="971342"/>
            <a:ext cx="63082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tabLst>
                <a:tab pos="631825" algn="l"/>
              </a:tabLst>
            </a:pPr>
            <a:r>
              <a:rPr lang="en-US" sz="2800" b="1" dirty="0" smtClean="0">
                <a:solidFill>
                  <a:srgbClr val="FF6600"/>
                </a:solidFill>
                <a:cs typeface="Arial" panose="020B0604020202020204" pitchFamily="34" charset="0"/>
              </a:rPr>
              <a:t>1.	</a:t>
            </a:r>
            <a:r>
              <a:rPr lang="en-US" sz="2800" b="1" dirty="0" err="1" smtClean="0">
                <a:solidFill>
                  <a:srgbClr val="FF6600"/>
                </a:solidFill>
                <a:cs typeface="Arial" panose="020B0604020202020204" pitchFamily="34" charset="0"/>
              </a:rPr>
              <a:t>Sifat</a:t>
            </a:r>
            <a:r>
              <a:rPr lang="en-US" sz="2800" b="1" dirty="0" smtClean="0">
                <a:solidFill>
                  <a:srgbClr val="FF660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FF6600"/>
                </a:solidFill>
                <a:cs typeface="Arial" panose="020B0604020202020204" pitchFamily="34" charset="0"/>
              </a:rPr>
              <a:t>Penjumlahan</a:t>
            </a:r>
            <a:r>
              <a:rPr lang="en-US" sz="2800" b="1" dirty="0" smtClean="0">
                <a:solidFill>
                  <a:srgbClr val="FF660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FF6600"/>
                </a:solidFill>
                <a:cs typeface="Arial" panose="020B0604020202020204" pitchFamily="34" charset="0"/>
              </a:rPr>
              <a:t>atau</a:t>
            </a:r>
            <a:r>
              <a:rPr lang="en-US" sz="2800" b="1" dirty="0" smtClean="0">
                <a:solidFill>
                  <a:srgbClr val="FF660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FF6600"/>
                </a:solidFill>
                <a:cs typeface="Arial" panose="020B0604020202020204" pitchFamily="34" charset="0"/>
              </a:rPr>
              <a:t>Pengurangan</a:t>
            </a:r>
            <a:endParaRPr lang="en-US" sz="2800" b="1" dirty="0">
              <a:solidFill>
                <a:srgbClr val="FF6600"/>
              </a:solidFill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4" name="TextBox 63"/>
              <p:cNvSpPr txBox="1"/>
              <p:nvPr/>
            </p:nvSpPr>
            <p:spPr>
              <a:xfrm>
                <a:off x="444139" y="1672434"/>
                <a:ext cx="1631664" cy="7861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/>
                            </a:rPr>
                            <m:t>2</m:t>
                          </m:r>
                        </m:den>
                      </m:f>
                      <m:r>
                        <a:rPr lang="en-US" sz="2400" b="0" i="1" smtClean="0">
                          <a:latin typeface="Cambria Math"/>
                        </a:rPr>
                        <m:t>+</m:t>
                      </m:r>
                      <m:f>
                        <m:fPr>
                          <m:ctrlPr>
                            <a:rPr lang="en-US" sz="2400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/>
                            </a:rPr>
                            <m:t>3</m:t>
                          </m:r>
                        </m:den>
                      </m:f>
                      <m:r>
                        <a:rPr lang="en-US" sz="2400" b="0" i="1" smtClean="0">
                          <a:latin typeface="Cambria Math"/>
                        </a:rPr>
                        <m:t>= . . .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64" name="TextBox 6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4139" y="1672434"/>
                <a:ext cx="1631664" cy="786177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up 3"/>
          <p:cNvGrpSpPr/>
          <p:nvPr/>
        </p:nvGrpSpPr>
        <p:grpSpPr>
          <a:xfrm>
            <a:off x="895386" y="2852626"/>
            <a:ext cx="5486400" cy="633047"/>
            <a:chOff x="895386" y="3200711"/>
            <a:chExt cx="5486400" cy="633047"/>
          </a:xfrm>
        </p:grpSpPr>
        <p:sp>
          <p:nvSpPr>
            <p:cNvPr id="2" name="Rectangle 1"/>
            <p:cNvSpPr/>
            <p:nvPr/>
          </p:nvSpPr>
          <p:spPr>
            <a:xfrm>
              <a:off x="895386" y="3200711"/>
              <a:ext cx="2743200" cy="633047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Rectangle 64"/>
            <p:cNvSpPr/>
            <p:nvPr/>
          </p:nvSpPr>
          <p:spPr>
            <a:xfrm>
              <a:off x="3638586" y="3200711"/>
              <a:ext cx="2743200" cy="633047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895386" y="3652726"/>
            <a:ext cx="5486400" cy="633047"/>
            <a:chOff x="895386" y="4000811"/>
            <a:chExt cx="5486400" cy="633047"/>
          </a:xfrm>
        </p:grpSpPr>
        <p:sp>
          <p:nvSpPr>
            <p:cNvPr id="66" name="Rectangle 65"/>
            <p:cNvSpPr/>
            <p:nvPr/>
          </p:nvSpPr>
          <p:spPr>
            <a:xfrm>
              <a:off x="895386" y="4000811"/>
              <a:ext cx="1828800" cy="633047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Rectangle 66"/>
            <p:cNvSpPr/>
            <p:nvPr/>
          </p:nvSpPr>
          <p:spPr>
            <a:xfrm>
              <a:off x="2724186" y="4000811"/>
              <a:ext cx="1828800" cy="633047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Rectangle 67"/>
            <p:cNvSpPr/>
            <p:nvPr/>
          </p:nvSpPr>
          <p:spPr>
            <a:xfrm>
              <a:off x="4552986" y="4000811"/>
              <a:ext cx="1828800" cy="633047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79" name="Straight Connector 78"/>
          <p:cNvCxnSpPr/>
          <p:nvPr/>
        </p:nvCxnSpPr>
        <p:spPr>
          <a:xfrm>
            <a:off x="3638586" y="4475099"/>
            <a:ext cx="0" cy="633047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/>
          <p:cNvCxnSpPr/>
          <p:nvPr/>
        </p:nvCxnSpPr>
        <p:spPr>
          <a:xfrm>
            <a:off x="2724186" y="4475099"/>
            <a:ext cx="0" cy="633047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/>
          <p:cNvCxnSpPr/>
          <p:nvPr/>
        </p:nvCxnSpPr>
        <p:spPr>
          <a:xfrm>
            <a:off x="5467386" y="4475099"/>
            <a:ext cx="0" cy="633047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84"/>
          <p:cNvCxnSpPr/>
          <p:nvPr/>
        </p:nvCxnSpPr>
        <p:spPr>
          <a:xfrm>
            <a:off x="4552986" y="4475099"/>
            <a:ext cx="0" cy="633047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/>
          <p:cNvCxnSpPr/>
          <p:nvPr/>
        </p:nvCxnSpPr>
        <p:spPr>
          <a:xfrm>
            <a:off x="1809786" y="4475099"/>
            <a:ext cx="0" cy="633047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6" name="Rectangle 95"/>
          <p:cNvSpPr/>
          <p:nvPr/>
        </p:nvSpPr>
        <p:spPr>
          <a:xfrm>
            <a:off x="895386" y="4475098"/>
            <a:ext cx="5486400" cy="63304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8" name="TextBox 97"/>
              <p:cNvSpPr txBox="1"/>
              <p:nvPr/>
            </p:nvSpPr>
            <p:spPr>
              <a:xfrm>
                <a:off x="494939" y="2750660"/>
                <a:ext cx="385041" cy="6685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00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sz="2000" b="0" i="1" smtClean="0">
                              <a:latin typeface="Cambria Math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sz="2000" dirty="0"/>
              </a:p>
            </p:txBody>
          </p:sp>
        </mc:Choice>
        <mc:Fallback>
          <p:sp>
            <p:nvSpPr>
              <p:cNvPr id="98" name="TextBox 9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4939" y="2750660"/>
                <a:ext cx="385041" cy="668516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9" name="TextBox 98"/>
              <p:cNvSpPr txBox="1"/>
              <p:nvPr/>
            </p:nvSpPr>
            <p:spPr>
              <a:xfrm>
                <a:off x="494939" y="3627326"/>
                <a:ext cx="385041" cy="67056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00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sz="2000" b="0" i="1" smtClean="0">
                              <a:latin typeface="Cambria Math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sz="2000" dirty="0"/>
              </a:p>
            </p:txBody>
          </p:sp>
        </mc:Choice>
        <mc:Fallback>
          <p:sp>
            <p:nvSpPr>
              <p:cNvPr id="99" name="TextBox 9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4939" y="3627326"/>
                <a:ext cx="385041" cy="670568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" name="Straight Connector 7"/>
          <p:cNvCxnSpPr/>
          <p:nvPr/>
        </p:nvCxnSpPr>
        <p:spPr>
          <a:xfrm>
            <a:off x="3638586" y="2517934"/>
            <a:ext cx="0" cy="2849989"/>
          </a:xfrm>
          <a:prstGeom prst="line">
            <a:avLst/>
          </a:prstGeom>
          <a:ln w="285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Connector 102"/>
          <p:cNvCxnSpPr/>
          <p:nvPr/>
        </p:nvCxnSpPr>
        <p:spPr>
          <a:xfrm>
            <a:off x="2724186" y="2517934"/>
            <a:ext cx="0" cy="2849989"/>
          </a:xfrm>
          <a:prstGeom prst="line">
            <a:avLst/>
          </a:prstGeom>
          <a:ln w="285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6" name="TextBox 105"/>
              <p:cNvSpPr txBox="1"/>
              <p:nvPr/>
            </p:nvSpPr>
            <p:spPr>
              <a:xfrm>
                <a:off x="4198672" y="1672434"/>
                <a:ext cx="1631664" cy="7861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/>
                            </a:rPr>
                            <m:t>3</m:t>
                          </m:r>
                        </m:den>
                      </m:f>
                      <m:r>
                        <a:rPr lang="en-US" sz="2400" b="0" i="1" smtClean="0">
                          <a:latin typeface="Cambria Math"/>
                        </a:rPr>
                        <m:t>+</m:t>
                      </m:r>
                      <m:f>
                        <m:fPr>
                          <m:ctrlPr>
                            <a:rPr lang="en-US" sz="2400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/>
                            </a:rPr>
                            <m:t>2</m:t>
                          </m:r>
                        </m:den>
                      </m:f>
                      <m:r>
                        <a:rPr lang="en-US" sz="2400" b="0" i="1" smtClean="0">
                          <a:latin typeface="Cambria Math"/>
                        </a:rPr>
                        <m:t>= . . .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06" name="TextBox 10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98672" y="1672434"/>
                <a:ext cx="1631664" cy="786177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8" name="TextBox 107"/>
              <p:cNvSpPr txBox="1"/>
              <p:nvPr/>
            </p:nvSpPr>
            <p:spPr>
              <a:xfrm>
                <a:off x="7590830" y="1672434"/>
                <a:ext cx="1274195" cy="7861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/>
                            </a:rPr>
                            <m:t>2</m:t>
                          </m:r>
                        </m:den>
                      </m:f>
                      <m:r>
                        <a:rPr lang="en-US" sz="2400" b="0" i="1" smtClean="0">
                          <a:latin typeface="Cambria Math"/>
                        </a:rPr>
                        <m:t>+</m:t>
                      </m:r>
                      <m:f>
                        <m:fPr>
                          <m:ctrlPr>
                            <a:rPr lang="en-US" sz="2400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/>
                            </a:rPr>
                            <m:t>3</m:t>
                          </m:r>
                        </m:den>
                      </m:f>
                      <m:r>
                        <a:rPr lang="en-US" sz="2400" b="0" i="1" smtClean="0">
                          <a:latin typeface="Cambria Math"/>
                        </a:rPr>
                        <m:t>=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08" name="TextBox 10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90830" y="1672434"/>
                <a:ext cx="1274195" cy="786177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9" name="TextBox 108"/>
              <p:cNvSpPr txBox="1"/>
              <p:nvPr/>
            </p:nvSpPr>
            <p:spPr>
              <a:xfrm>
                <a:off x="8718523" y="1672434"/>
                <a:ext cx="721158" cy="7861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/>
                            </a:rPr>
                            <m:t>3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/>
                            </a:rPr>
                            <m:t>6</m:t>
                          </m:r>
                        </m:den>
                      </m:f>
                      <m:r>
                        <a:rPr lang="en-US" sz="2400" b="0" i="1" smtClean="0">
                          <a:latin typeface="Cambria Math"/>
                        </a:rPr>
                        <m:t>+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09" name="TextBox 10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18523" y="1672434"/>
                <a:ext cx="721158" cy="786177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0" name="TextBox 109"/>
              <p:cNvSpPr txBox="1"/>
              <p:nvPr/>
            </p:nvSpPr>
            <p:spPr>
              <a:xfrm>
                <a:off x="9294541" y="1672434"/>
                <a:ext cx="738215" cy="7861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/>
                            </a:rPr>
                            <m:t>2</m:t>
                          </m:r>
                        </m:num>
                        <m:den>
                          <m:r>
                            <a:rPr lang="en-US" sz="2400" i="1">
                              <a:latin typeface="Cambria Math"/>
                            </a:rPr>
                            <m:t>6</m:t>
                          </m:r>
                        </m:den>
                      </m:f>
                      <m:r>
                        <a:rPr lang="en-US" sz="2400" i="1">
                          <a:latin typeface="Cambria Math"/>
                        </a:rPr>
                        <m:t>=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10" name="TextBox 10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94541" y="1672434"/>
                <a:ext cx="738215" cy="786177"/>
              </a:xfrm>
              <a:prstGeom prst="rect">
                <a:avLst/>
              </a:prstGeom>
              <a:blipFill rotWithShape="1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1" name="TextBox 110"/>
              <p:cNvSpPr txBox="1"/>
              <p:nvPr/>
            </p:nvSpPr>
            <p:spPr>
              <a:xfrm>
                <a:off x="9878445" y="1672434"/>
                <a:ext cx="423513" cy="79367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/>
                            </a:rPr>
                            <m:t>5</m:t>
                          </m:r>
                        </m:num>
                        <m:den>
                          <m:r>
                            <a:rPr lang="en-US" sz="2400" i="1">
                              <a:latin typeface="Cambria Math"/>
                            </a:rPr>
                            <m:t>6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11" name="TextBox 1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78445" y="1672434"/>
                <a:ext cx="423513" cy="793679"/>
              </a:xfrm>
              <a:prstGeom prst="rect">
                <a:avLst/>
              </a:prstGeom>
              <a:blipFill rotWithShape="1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2" name="TextBox 111"/>
              <p:cNvSpPr txBox="1"/>
              <p:nvPr/>
            </p:nvSpPr>
            <p:spPr>
              <a:xfrm>
                <a:off x="7590830" y="2788501"/>
                <a:ext cx="1274195" cy="7861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/>
                            </a:rPr>
                            <m:t>3</m:t>
                          </m:r>
                        </m:den>
                      </m:f>
                      <m:r>
                        <a:rPr lang="en-US" sz="2400" b="0" i="1" smtClean="0">
                          <a:latin typeface="Cambria Math"/>
                        </a:rPr>
                        <m:t>+</m:t>
                      </m:r>
                      <m:f>
                        <m:fPr>
                          <m:ctrlPr>
                            <a:rPr lang="en-US" sz="2400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/>
                            </a:rPr>
                            <m:t>2</m:t>
                          </m:r>
                        </m:den>
                      </m:f>
                      <m:r>
                        <a:rPr lang="en-US" sz="2400" b="0" i="1" smtClean="0">
                          <a:latin typeface="Cambria Math"/>
                        </a:rPr>
                        <m:t>=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12" name="TextBox 1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90830" y="2788501"/>
                <a:ext cx="1274195" cy="786177"/>
              </a:xfrm>
              <a:prstGeom prst="rect">
                <a:avLst/>
              </a:prstGeom>
              <a:blipFill rotWithShape="1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3" name="TextBox 112"/>
              <p:cNvSpPr txBox="1"/>
              <p:nvPr/>
            </p:nvSpPr>
            <p:spPr>
              <a:xfrm>
                <a:off x="8718523" y="2788501"/>
                <a:ext cx="721159" cy="7861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/>
                            </a:rPr>
                            <m:t>2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/>
                            </a:rPr>
                            <m:t>6</m:t>
                          </m:r>
                        </m:den>
                      </m:f>
                      <m:r>
                        <a:rPr lang="en-US" sz="2400" b="0" i="1" smtClean="0">
                          <a:latin typeface="Cambria Math"/>
                        </a:rPr>
                        <m:t>+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13" name="TextBox 1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18523" y="2788501"/>
                <a:ext cx="721159" cy="786177"/>
              </a:xfrm>
              <a:prstGeom prst="rect">
                <a:avLst/>
              </a:prstGeom>
              <a:blipFill rotWithShape="1"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4" name="TextBox 113"/>
              <p:cNvSpPr txBox="1"/>
              <p:nvPr/>
            </p:nvSpPr>
            <p:spPr>
              <a:xfrm>
                <a:off x="9294541" y="2788501"/>
                <a:ext cx="738214" cy="7861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/>
                            </a:rPr>
                            <m:t>3</m:t>
                          </m:r>
                        </m:num>
                        <m:den>
                          <m:r>
                            <a:rPr lang="en-US" sz="2400" i="1">
                              <a:latin typeface="Cambria Math"/>
                            </a:rPr>
                            <m:t>6</m:t>
                          </m:r>
                        </m:den>
                      </m:f>
                      <m:r>
                        <a:rPr lang="en-US" sz="2400" i="1">
                          <a:latin typeface="Cambria Math"/>
                        </a:rPr>
                        <m:t>=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14" name="TextBox 1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94541" y="2788501"/>
                <a:ext cx="738214" cy="786177"/>
              </a:xfrm>
              <a:prstGeom prst="rect">
                <a:avLst/>
              </a:prstGeom>
              <a:blipFill rotWithShape="1"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5" name="TextBox 114"/>
              <p:cNvSpPr txBox="1"/>
              <p:nvPr/>
            </p:nvSpPr>
            <p:spPr>
              <a:xfrm>
                <a:off x="9878445" y="2788501"/>
                <a:ext cx="423513" cy="79367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/>
                            </a:rPr>
                            <m:t>5</m:t>
                          </m:r>
                        </m:num>
                        <m:den>
                          <m:r>
                            <a:rPr lang="en-US" sz="2400" i="1">
                              <a:latin typeface="Cambria Math"/>
                            </a:rPr>
                            <m:t>6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15" name="TextBox 1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78445" y="2788501"/>
                <a:ext cx="423513" cy="793679"/>
              </a:xfrm>
              <a:prstGeom prst="rect">
                <a:avLst/>
              </a:prstGeom>
              <a:blipFill rotWithShape="1"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6" name="TextBox 115"/>
              <p:cNvSpPr txBox="1"/>
              <p:nvPr/>
            </p:nvSpPr>
            <p:spPr>
              <a:xfrm>
                <a:off x="8046961" y="3998261"/>
                <a:ext cx="2065565" cy="786177"/>
              </a:xfrm>
              <a:prstGeom prst="rect">
                <a:avLst/>
              </a:prstGeom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sz="2400" i="1">
                              <a:latin typeface="Cambria Math"/>
                            </a:rPr>
                            <m:t>2</m:t>
                          </m:r>
                        </m:den>
                      </m:f>
                      <m:r>
                        <a:rPr lang="en-US" sz="2400" i="1">
                          <a:latin typeface="Cambria Math"/>
                        </a:rPr>
                        <m:t>+</m:t>
                      </m:r>
                      <m:f>
                        <m:fPr>
                          <m:ctrlPr>
                            <a:rPr lang="en-US" sz="2400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sz="2400" i="1">
                              <a:latin typeface="Cambria Math"/>
                            </a:rPr>
                            <m:t>3</m:t>
                          </m:r>
                        </m:den>
                      </m:f>
                      <m:r>
                        <a:rPr lang="en-US" sz="24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sz="240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/>
                            </a:rPr>
                            <m:t>3</m:t>
                          </m:r>
                        </m:den>
                      </m:f>
                      <m:r>
                        <a:rPr lang="en-US" sz="2400" b="0" i="1" smtClean="0">
                          <a:latin typeface="Cambria Math"/>
                        </a:rPr>
                        <m:t>+</m:t>
                      </m:r>
                      <m:f>
                        <m:fPr>
                          <m:ctrlPr>
                            <a:rPr lang="en-US" sz="2400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16" name="TextBox 1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46961" y="3998261"/>
                <a:ext cx="2065565" cy="786177"/>
              </a:xfrm>
              <a:prstGeom prst="rect">
                <a:avLst/>
              </a:prstGeom>
              <a:blipFill rotWithShape="1"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/>
          <p:cNvSpPr txBox="1"/>
          <p:nvPr/>
        </p:nvSpPr>
        <p:spPr>
          <a:xfrm>
            <a:off x="6971703" y="5108145"/>
            <a:ext cx="45227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/>
              <a:t>Pada</a:t>
            </a:r>
            <a:r>
              <a:rPr lang="en-US" sz="2400" dirty="0" smtClean="0"/>
              <a:t> </a:t>
            </a:r>
            <a:r>
              <a:rPr lang="en-US" sz="2400" dirty="0" err="1" smtClean="0"/>
              <a:t>penjumlahan</a:t>
            </a:r>
            <a:r>
              <a:rPr lang="en-US" sz="2400" dirty="0" smtClean="0"/>
              <a:t> </a:t>
            </a:r>
            <a:r>
              <a:rPr lang="en-US" sz="2400" dirty="0" err="1" smtClean="0"/>
              <a:t>pecahan</a:t>
            </a:r>
            <a:r>
              <a:rPr lang="en-US" sz="2400" dirty="0" smtClean="0"/>
              <a:t>, </a:t>
            </a:r>
            <a:r>
              <a:rPr lang="en-US" sz="2400" dirty="0" err="1" smtClean="0"/>
              <a:t>urutan</a:t>
            </a:r>
            <a:r>
              <a:rPr lang="en-US" sz="2400" dirty="0" smtClean="0"/>
              <a:t> </a:t>
            </a:r>
            <a:r>
              <a:rPr lang="en-US" sz="2400" dirty="0" err="1" smtClean="0"/>
              <a:t>pecahannya</a:t>
            </a:r>
            <a:r>
              <a:rPr lang="en-US" sz="2400" dirty="0" smtClean="0"/>
              <a:t> </a:t>
            </a:r>
            <a:r>
              <a:rPr lang="en-US" sz="2400" dirty="0" err="1" smtClean="0"/>
              <a:t>dapat</a:t>
            </a:r>
            <a:r>
              <a:rPr lang="en-US" sz="2400" dirty="0" smtClean="0"/>
              <a:t> </a:t>
            </a:r>
            <a:r>
              <a:rPr lang="en-US" sz="2400" dirty="0" err="1" smtClean="0"/>
              <a:t>ditukar</a:t>
            </a:r>
            <a:r>
              <a:rPr lang="en-US" sz="2400" dirty="0" smtClean="0"/>
              <a:t>.</a:t>
            </a:r>
            <a:endParaRPr lang="en-US" sz="24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8" name="TextBox 37"/>
              <p:cNvSpPr txBox="1"/>
              <p:nvPr/>
            </p:nvSpPr>
            <p:spPr>
              <a:xfrm>
                <a:off x="2531665" y="5516823"/>
                <a:ext cx="385042" cy="67056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00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/>
                            </a:rPr>
                            <m:t>2</m:t>
                          </m:r>
                        </m:num>
                        <m:den>
                          <m:r>
                            <a:rPr lang="en-US" sz="2000" b="0" i="1" smtClean="0">
                              <a:latin typeface="Cambria Math"/>
                            </a:rPr>
                            <m:t>6</m:t>
                          </m:r>
                        </m:den>
                      </m:f>
                    </m:oMath>
                  </m:oMathPara>
                </a14:m>
                <a:endParaRPr lang="en-US" sz="2000" dirty="0"/>
              </a:p>
            </p:txBody>
          </p:sp>
        </mc:Choice>
        <mc:Fallback>
          <p:sp>
            <p:nvSpPr>
              <p:cNvPr id="38" name="TextBox 3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31665" y="5516823"/>
                <a:ext cx="385042" cy="670568"/>
              </a:xfrm>
              <a:prstGeom prst="rect">
                <a:avLst/>
              </a:prstGeom>
              <a:blipFill rotWithShape="1"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9" name="TextBox 38"/>
              <p:cNvSpPr txBox="1"/>
              <p:nvPr/>
            </p:nvSpPr>
            <p:spPr>
              <a:xfrm>
                <a:off x="3446101" y="5516823"/>
                <a:ext cx="385042" cy="67056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00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/>
                            </a:rPr>
                            <m:t>3</m:t>
                          </m:r>
                        </m:num>
                        <m:den>
                          <m:r>
                            <a:rPr lang="en-US" sz="2000" b="0" i="1" smtClean="0">
                              <a:latin typeface="Cambria Math"/>
                            </a:rPr>
                            <m:t>6</m:t>
                          </m:r>
                        </m:den>
                      </m:f>
                    </m:oMath>
                  </m:oMathPara>
                </a14:m>
                <a:endParaRPr lang="en-US" sz="2000" dirty="0"/>
              </a:p>
            </p:txBody>
          </p:sp>
        </mc:Choice>
        <mc:Fallback>
          <p:sp>
            <p:nvSpPr>
              <p:cNvPr id="39" name="TextBox 3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46101" y="5516823"/>
                <a:ext cx="385042" cy="670568"/>
              </a:xfrm>
              <a:prstGeom prst="rect">
                <a:avLst/>
              </a:prstGeom>
              <a:blipFill rotWithShape="1"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angle 6"/>
          <p:cNvSpPr/>
          <p:nvPr/>
        </p:nvSpPr>
        <p:spPr>
          <a:xfrm>
            <a:off x="9892513" y="1658366"/>
            <a:ext cx="423513" cy="198029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010109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9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5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2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30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4500"/>
                            </p:stCondLst>
                            <p:childTnLst>
                              <p:par>
                                <p:cTn id="4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000"/>
                            </p:stCondLst>
                            <p:childTnLst>
                              <p:par>
                                <p:cTn id="4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5500"/>
                            </p:stCondLst>
                            <p:childTnLst>
                              <p:par>
                                <p:cTn id="4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6000"/>
                            </p:stCondLst>
                            <p:childTnLst>
                              <p:par>
                                <p:cTn id="5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6500"/>
                            </p:stCondLst>
                            <p:childTnLst>
                              <p:par>
                                <p:cTn id="5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7000"/>
                            </p:stCondLst>
                            <p:childTnLst>
                              <p:par>
                                <p:cTn id="61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8500"/>
                            </p:stCondLst>
                            <p:childTnLst>
                              <p:par>
                                <p:cTn id="65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0000"/>
                            </p:stCondLst>
                            <p:childTnLst>
                              <p:par>
                                <p:cTn id="6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1000"/>
                            </p:stCondLst>
                            <p:childTnLst>
                              <p:par>
                                <p:cTn id="73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75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2250"/>
                            </p:stCondLst>
                            <p:childTnLst>
                              <p:par>
                                <p:cTn id="77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9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3750"/>
                            </p:stCondLst>
                            <p:childTnLst>
                              <p:par>
                                <p:cTn id="81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24750"/>
                            </p:stCondLst>
                            <p:childTnLst>
                              <p:par>
                                <p:cTn id="85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75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6000"/>
                            </p:stCondLst>
                            <p:childTnLst>
                              <p:par>
                                <p:cTn id="89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27000"/>
                            </p:stCondLst>
                            <p:childTnLst>
                              <p:par>
                                <p:cTn id="93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1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28500"/>
                            </p:stCondLst>
                            <p:childTnLst>
                              <p:par>
                                <p:cTn id="97" presetID="26" presetClass="emph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10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9" dur="50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30000"/>
                            </p:stCondLst>
                            <p:childTnLst>
                              <p:par>
                                <p:cTn id="101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75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31250"/>
                            </p:stCondLst>
                            <p:childTnLst>
                              <p:par>
                                <p:cTn id="105" presetID="26" presetClass="emph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10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7" dur="50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32750"/>
                            </p:stCondLst>
                            <p:childTnLst>
                              <p:par>
                                <p:cTn id="109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1" dur="75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34000"/>
                            </p:stCondLst>
                            <p:childTnLst>
                              <p:par>
                                <p:cTn id="113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5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35000"/>
                            </p:stCondLst>
                            <p:childTnLst>
                              <p:par>
                                <p:cTn id="117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9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36250"/>
                            </p:stCondLst>
                            <p:childTnLst>
                              <p:par>
                                <p:cTn id="121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3"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37750"/>
                            </p:stCondLst>
                            <p:childTnLst>
                              <p:par>
                                <p:cTn id="125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64" grpId="0"/>
      <p:bldP spid="96" grpId="0" animBg="1"/>
      <p:bldP spid="98" grpId="0"/>
      <p:bldP spid="99" grpId="0"/>
      <p:bldP spid="106" grpId="0"/>
      <p:bldP spid="108" grpId="0"/>
      <p:bldP spid="109" grpId="0"/>
      <p:bldP spid="110" grpId="0"/>
      <p:bldP spid="111" grpId="0"/>
      <p:bldP spid="112" grpId="0"/>
      <p:bldP spid="113" grpId="0"/>
      <p:bldP spid="114" grpId="0"/>
      <p:bldP spid="115" grpId="0"/>
      <p:bldP spid="116" grpId="0" animBg="1"/>
      <p:bldP spid="9" grpId="0"/>
      <p:bldP spid="38" grpId="0"/>
      <p:bldP spid="38" grpId="1"/>
      <p:bldP spid="39" grpId="0"/>
      <p:bldP spid="39" grpId="1"/>
      <p:bldP spid="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extBox 33"/>
          <p:cNvSpPr txBox="1"/>
          <p:nvPr/>
        </p:nvSpPr>
        <p:spPr>
          <a:xfrm>
            <a:off x="484454" y="303685"/>
            <a:ext cx="54443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tabLst>
                <a:tab pos="631825" algn="l"/>
              </a:tabLst>
            </a:pPr>
            <a:r>
              <a:rPr lang="en-US" sz="2800" b="1" dirty="0" smtClean="0">
                <a:solidFill>
                  <a:srgbClr val="FF6600"/>
                </a:solidFill>
                <a:cs typeface="Arial" panose="020B0604020202020204" pitchFamily="34" charset="0"/>
              </a:rPr>
              <a:t>2.	</a:t>
            </a:r>
            <a:r>
              <a:rPr lang="en-US" sz="2800" b="1" dirty="0" err="1" smtClean="0">
                <a:solidFill>
                  <a:srgbClr val="FF6600"/>
                </a:solidFill>
                <a:cs typeface="Arial" panose="020B0604020202020204" pitchFamily="34" charset="0"/>
              </a:rPr>
              <a:t>Sifat</a:t>
            </a:r>
            <a:r>
              <a:rPr lang="en-US" sz="2800" b="1" dirty="0" smtClean="0">
                <a:solidFill>
                  <a:srgbClr val="FF660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FF6600"/>
                </a:solidFill>
                <a:cs typeface="Arial" panose="020B0604020202020204" pitchFamily="34" charset="0"/>
              </a:rPr>
              <a:t>Perkalian</a:t>
            </a:r>
            <a:r>
              <a:rPr lang="en-US" sz="2800" b="1" dirty="0" smtClean="0">
                <a:solidFill>
                  <a:srgbClr val="FF660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FF6600"/>
                </a:solidFill>
                <a:cs typeface="Arial" panose="020B0604020202020204" pitchFamily="34" charset="0"/>
              </a:rPr>
              <a:t>atau</a:t>
            </a:r>
            <a:r>
              <a:rPr lang="en-US" sz="2800" b="1" dirty="0" smtClean="0">
                <a:solidFill>
                  <a:srgbClr val="FF660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FF6600"/>
                </a:solidFill>
                <a:cs typeface="Arial" panose="020B0604020202020204" pitchFamily="34" charset="0"/>
              </a:rPr>
              <a:t>Pembagian</a:t>
            </a:r>
            <a:endParaRPr lang="en-US" sz="2800" b="1" dirty="0">
              <a:solidFill>
                <a:srgbClr val="FF6600"/>
              </a:solidFill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4" name="TextBox 63"/>
              <p:cNvSpPr txBox="1"/>
              <p:nvPr/>
            </p:nvSpPr>
            <p:spPr>
              <a:xfrm>
                <a:off x="444139" y="959305"/>
                <a:ext cx="1622047" cy="7861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/>
                            </a:rPr>
                            <m:t>2</m:t>
                          </m:r>
                        </m:den>
                      </m:f>
                      <m:r>
                        <a:rPr lang="en-US" sz="2400" i="1">
                          <a:latin typeface="Cambria Math"/>
                          <a:ea typeface="Cambria Math"/>
                        </a:rPr>
                        <m:t>×</m:t>
                      </m:r>
                      <m:f>
                        <m:fPr>
                          <m:ctrlPr>
                            <a:rPr lang="en-US" sz="2400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/>
                            </a:rPr>
                            <m:t>3</m:t>
                          </m:r>
                        </m:den>
                      </m:f>
                      <m:r>
                        <a:rPr lang="en-US" sz="2400" b="0" i="1" smtClean="0">
                          <a:latin typeface="Cambria Math"/>
                        </a:rPr>
                        <m:t>= . . .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64" name="TextBox 6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4139" y="959305"/>
                <a:ext cx="1622047" cy="786177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6" name="TextBox 105"/>
              <p:cNvSpPr txBox="1"/>
              <p:nvPr/>
            </p:nvSpPr>
            <p:spPr>
              <a:xfrm>
                <a:off x="6622039" y="959305"/>
                <a:ext cx="1622046" cy="7861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/>
                            </a:rPr>
                            <m:t>3</m:t>
                          </m:r>
                        </m:den>
                      </m:f>
                      <m:r>
                        <a:rPr lang="en-US" sz="2400" i="1" smtClean="0">
                          <a:latin typeface="Cambria Math"/>
                          <a:ea typeface="Cambria Math"/>
                        </a:rPr>
                        <m:t>×</m:t>
                      </m:r>
                      <m:f>
                        <m:fPr>
                          <m:ctrlPr>
                            <a:rPr lang="en-US" sz="2400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/>
                            </a:rPr>
                            <m:t>2</m:t>
                          </m:r>
                        </m:den>
                      </m:f>
                      <m:r>
                        <a:rPr lang="en-US" sz="2400" b="0" i="1" smtClean="0">
                          <a:latin typeface="Cambria Math"/>
                        </a:rPr>
                        <m:t>= . . .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06" name="TextBox 10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22039" y="959305"/>
                <a:ext cx="1622046" cy="786177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/>
          <p:cNvSpPr txBox="1"/>
          <p:nvPr/>
        </p:nvSpPr>
        <p:spPr>
          <a:xfrm>
            <a:off x="2206005" y="5292085"/>
            <a:ext cx="76327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/>
              <a:t>Pada</a:t>
            </a:r>
            <a:r>
              <a:rPr lang="en-US" sz="2400" dirty="0" smtClean="0"/>
              <a:t> </a:t>
            </a:r>
            <a:r>
              <a:rPr lang="en-US" sz="2400" dirty="0" err="1" smtClean="0"/>
              <a:t>perkalian</a:t>
            </a:r>
            <a:r>
              <a:rPr lang="en-US" sz="2400" dirty="0" smtClean="0"/>
              <a:t> </a:t>
            </a:r>
            <a:r>
              <a:rPr lang="en-US" sz="2400" dirty="0" err="1" smtClean="0"/>
              <a:t>pecahan</a:t>
            </a:r>
            <a:r>
              <a:rPr lang="en-US" sz="2400" dirty="0" smtClean="0"/>
              <a:t>, </a:t>
            </a:r>
            <a:r>
              <a:rPr lang="en-US" sz="2400" dirty="0" err="1" smtClean="0"/>
              <a:t>urutan</a:t>
            </a:r>
            <a:r>
              <a:rPr lang="en-US" sz="2400" dirty="0" smtClean="0"/>
              <a:t> </a:t>
            </a:r>
            <a:r>
              <a:rPr lang="en-US" sz="2400" dirty="0" err="1" smtClean="0"/>
              <a:t>pecahannya</a:t>
            </a:r>
            <a:r>
              <a:rPr lang="en-US" sz="2400" dirty="0" smtClean="0"/>
              <a:t> </a:t>
            </a:r>
            <a:r>
              <a:rPr lang="en-US" sz="2400" dirty="0" err="1" smtClean="0"/>
              <a:t>dapat</a:t>
            </a:r>
            <a:r>
              <a:rPr lang="en-US" sz="2400" dirty="0" smtClean="0"/>
              <a:t> </a:t>
            </a:r>
            <a:r>
              <a:rPr lang="en-US" sz="2400" dirty="0" err="1" smtClean="0"/>
              <a:t>ditukar</a:t>
            </a:r>
            <a:r>
              <a:rPr lang="en-US" sz="2400" dirty="0" smtClean="0"/>
              <a:t>.</a:t>
            </a:r>
            <a:endParaRPr 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/>
              <p:cNvSpPr txBox="1"/>
              <p:nvPr/>
            </p:nvSpPr>
            <p:spPr>
              <a:xfrm>
                <a:off x="494616" y="2795885"/>
                <a:ext cx="423514" cy="7861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0" name="TextBox 3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4616" y="2795885"/>
                <a:ext cx="423514" cy="786177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" name="Group 1"/>
          <p:cNvGrpSpPr/>
          <p:nvPr/>
        </p:nvGrpSpPr>
        <p:grpSpPr>
          <a:xfrm>
            <a:off x="1035516" y="2772728"/>
            <a:ext cx="3812256" cy="889527"/>
            <a:chOff x="1035516" y="2772728"/>
            <a:chExt cx="3812256" cy="889527"/>
          </a:xfrm>
        </p:grpSpPr>
        <p:sp>
          <p:nvSpPr>
            <p:cNvPr id="35" name="Rectangle 34"/>
            <p:cNvSpPr/>
            <p:nvPr/>
          </p:nvSpPr>
          <p:spPr>
            <a:xfrm>
              <a:off x="1035516" y="2772728"/>
              <a:ext cx="1270752" cy="889527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35"/>
            <p:cNvSpPr/>
            <p:nvPr/>
          </p:nvSpPr>
          <p:spPr>
            <a:xfrm>
              <a:off x="2308227" y="2772728"/>
              <a:ext cx="1270752" cy="889527"/>
            </a:xfrm>
            <a:prstGeom prst="rect">
              <a:avLst/>
            </a:pr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36"/>
            <p:cNvSpPr/>
            <p:nvPr/>
          </p:nvSpPr>
          <p:spPr>
            <a:xfrm>
              <a:off x="3577020" y="2772728"/>
              <a:ext cx="1270752" cy="889527"/>
            </a:xfrm>
            <a:prstGeom prst="rect">
              <a:avLst/>
            </a:pr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38" name="Straight Connector 37"/>
          <p:cNvCxnSpPr>
            <a:stCxn id="35" idx="1"/>
            <a:endCxn id="37" idx="3"/>
          </p:cNvCxnSpPr>
          <p:nvPr/>
        </p:nvCxnSpPr>
        <p:spPr>
          <a:xfrm>
            <a:off x="1035516" y="3217492"/>
            <a:ext cx="3812256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ectangle 38"/>
          <p:cNvSpPr/>
          <p:nvPr/>
        </p:nvSpPr>
        <p:spPr>
          <a:xfrm>
            <a:off x="1035516" y="2772728"/>
            <a:ext cx="1270752" cy="444763"/>
          </a:xfrm>
          <a:prstGeom prst="rect">
            <a:avLst/>
          </a:prstGeom>
          <a:solidFill>
            <a:srgbClr val="FFFF0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1" name="Straight Arrow Connector 40"/>
          <p:cNvCxnSpPr/>
          <p:nvPr/>
        </p:nvCxnSpPr>
        <p:spPr>
          <a:xfrm flipV="1">
            <a:off x="1670891" y="2552286"/>
            <a:ext cx="0" cy="574282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/>
              <p:cNvSpPr txBox="1"/>
              <p:nvPr/>
            </p:nvSpPr>
            <p:spPr>
              <a:xfrm>
                <a:off x="782291" y="1927312"/>
                <a:ext cx="2502032" cy="61619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en-US" sz="2400" b="0" i="1" smtClean="0">
                            <a:latin typeface="Cambria Math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2400" dirty="0" smtClean="0"/>
                  <a:t> </a:t>
                </a:r>
                <a:r>
                  <a:rPr lang="en-US" sz="2400" dirty="0" err="1" smtClean="0"/>
                  <a:t>bagian</a:t>
                </a:r>
                <a:r>
                  <a:rPr lang="en-US" sz="2400" dirty="0" smtClean="0"/>
                  <a:t> </a:t>
                </a:r>
                <a:r>
                  <a:rPr lang="en-US" sz="2400" dirty="0" err="1" smtClean="0"/>
                  <a:t>dari</a:t>
                </a:r>
                <a:r>
                  <a:rPr lang="en-US" sz="2400" dirty="0" smtClean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en-US" sz="2400" b="0" i="1" smtClean="0">
                            <a:latin typeface="Cambria Math"/>
                          </a:rPr>
                          <m:t>3</m:t>
                        </m:r>
                      </m:den>
                    </m:f>
                    <m:r>
                      <a:rPr lang="en-US" sz="2400" i="1">
                        <a:latin typeface="Cambria Math"/>
                        <a:ea typeface="Cambria Math"/>
                      </a:rPr>
                      <m:t>=</m:t>
                    </m:r>
                    <m:f>
                      <m:fPr>
                        <m:ctrlPr>
                          <a:rPr lang="en-US" sz="2400" i="1" smtClean="0">
                            <a:latin typeface="Cambria Math"/>
                            <a:ea typeface="Cambria Math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/>
                            <a:ea typeface="Cambria Math"/>
                          </a:rPr>
                          <m:t>1</m:t>
                        </m:r>
                      </m:num>
                      <m:den>
                        <m:r>
                          <a:rPr lang="en-US" sz="2400" b="0" i="1" smtClean="0">
                            <a:latin typeface="Cambria Math"/>
                            <a:ea typeface="Cambria Math"/>
                          </a:rPr>
                          <m:t>6</m:t>
                        </m:r>
                      </m:den>
                    </m:f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42" name="TextBox 4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2291" y="1927312"/>
                <a:ext cx="2502032" cy="616194"/>
              </a:xfrm>
              <a:prstGeom prst="rect">
                <a:avLst/>
              </a:prstGeom>
              <a:blipFill rotWithShape="1">
                <a:blip r:embed="rId6"/>
                <a:stretch>
                  <a:fillRect b="-990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Box 50"/>
              <p:cNvSpPr txBox="1"/>
              <p:nvPr/>
            </p:nvSpPr>
            <p:spPr>
              <a:xfrm>
                <a:off x="6622039" y="2795885"/>
                <a:ext cx="423514" cy="78380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51" name="TextBox 5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22039" y="2795885"/>
                <a:ext cx="423514" cy="783804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" name="Group 2"/>
          <p:cNvGrpSpPr/>
          <p:nvPr/>
        </p:nvGrpSpPr>
        <p:grpSpPr>
          <a:xfrm>
            <a:off x="7148425" y="2762733"/>
            <a:ext cx="3812256" cy="889526"/>
            <a:chOff x="7148425" y="2762733"/>
            <a:chExt cx="3812256" cy="889526"/>
          </a:xfrm>
        </p:grpSpPr>
        <p:sp>
          <p:nvSpPr>
            <p:cNvPr id="46" name="Rectangle 45"/>
            <p:cNvSpPr/>
            <p:nvPr/>
          </p:nvSpPr>
          <p:spPr>
            <a:xfrm>
              <a:off x="7148425" y="2762733"/>
              <a:ext cx="3812256" cy="444763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Rectangle 46"/>
            <p:cNvSpPr/>
            <p:nvPr/>
          </p:nvSpPr>
          <p:spPr>
            <a:xfrm>
              <a:off x="7148425" y="3207496"/>
              <a:ext cx="3812256" cy="444763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48" name="Straight Connector 47"/>
          <p:cNvCxnSpPr/>
          <p:nvPr/>
        </p:nvCxnSpPr>
        <p:spPr>
          <a:xfrm flipV="1">
            <a:off x="8419176" y="2762733"/>
            <a:ext cx="0" cy="889526"/>
          </a:xfrm>
          <a:prstGeom prst="line">
            <a:avLst/>
          </a:prstGeom>
          <a:ln w="28575"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 flipV="1">
            <a:off x="9689928" y="2762733"/>
            <a:ext cx="0" cy="889526"/>
          </a:xfrm>
          <a:prstGeom prst="line">
            <a:avLst/>
          </a:prstGeom>
          <a:ln w="28575"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Rectangle 49"/>
          <p:cNvSpPr/>
          <p:nvPr/>
        </p:nvSpPr>
        <p:spPr>
          <a:xfrm>
            <a:off x="7148425" y="2762733"/>
            <a:ext cx="1270751" cy="444763"/>
          </a:xfrm>
          <a:prstGeom prst="rect">
            <a:avLst/>
          </a:prstGeom>
          <a:solidFill>
            <a:srgbClr val="FFFF0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2" name="Straight Arrow Connector 51"/>
          <p:cNvCxnSpPr/>
          <p:nvPr/>
        </p:nvCxnSpPr>
        <p:spPr>
          <a:xfrm flipV="1">
            <a:off x="7783800" y="2410832"/>
            <a:ext cx="0" cy="574282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3" name="TextBox 52"/>
              <p:cNvSpPr txBox="1"/>
              <p:nvPr/>
            </p:nvSpPr>
            <p:spPr>
              <a:xfrm>
                <a:off x="6975349" y="1841541"/>
                <a:ext cx="2578976" cy="61574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en-US" sz="2400" b="0" i="1" smtClean="0">
                            <a:latin typeface="Cambria Math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400" dirty="0" smtClean="0"/>
                  <a:t> </a:t>
                </a:r>
                <a:r>
                  <a:rPr lang="en-US" sz="2400" dirty="0" err="1" smtClean="0"/>
                  <a:t>bagian</a:t>
                </a:r>
                <a:r>
                  <a:rPr lang="en-US" sz="2400" dirty="0" smtClean="0"/>
                  <a:t> </a:t>
                </a:r>
                <a:r>
                  <a:rPr lang="en-US" sz="2400" dirty="0" err="1" smtClean="0"/>
                  <a:t>dari</a:t>
                </a:r>
                <a:r>
                  <a:rPr lang="en-US" sz="2400" dirty="0" smtClean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en-US" sz="2400" b="0" i="1" smtClean="0">
                            <a:latin typeface="Cambria Math"/>
                          </a:rPr>
                          <m:t>2</m:t>
                        </m:r>
                      </m:den>
                    </m:f>
                    <m:r>
                      <a:rPr lang="en-US" sz="2400" b="0" i="1" smtClean="0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sz="2400" b="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en-US" sz="2400" b="0" i="1" smtClean="0">
                            <a:latin typeface="Cambria Math"/>
                          </a:rPr>
                          <m:t>6</m:t>
                        </m:r>
                      </m:den>
                    </m:f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53" name="TextBox 5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75349" y="1841541"/>
                <a:ext cx="2578976" cy="615746"/>
              </a:xfrm>
              <a:prstGeom prst="rect">
                <a:avLst/>
              </a:prstGeom>
              <a:blipFill rotWithShape="1">
                <a:blip r:embed="rId8"/>
                <a:stretch>
                  <a:fillRect b="-990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7" name="TextBox 56"/>
              <p:cNvSpPr txBox="1"/>
              <p:nvPr/>
            </p:nvSpPr>
            <p:spPr>
              <a:xfrm>
                <a:off x="4999224" y="4084148"/>
                <a:ext cx="2046329" cy="786177"/>
              </a:xfrm>
              <a:prstGeom prst="rect">
                <a:avLst/>
              </a:prstGeom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/>
                            </a:rPr>
                            <m:t>3</m:t>
                          </m:r>
                        </m:den>
                      </m:f>
                      <m:r>
                        <a:rPr lang="en-US" sz="2400" dirty="0">
                          <a:latin typeface="Cambria Math"/>
                          <a:ea typeface="Cambria Math"/>
                        </a:rPr>
                        <m:t>×</m:t>
                      </m:r>
                      <m:f>
                        <m:fPr>
                          <m:ctrlPr>
                            <a:rPr lang="en-US" sz="240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/>
                            </a:rPr>
                            <m:t>2</m:t>
                          </m:r>
                        </m:den>
                      </m:f>
                      <m:r>
                        <a:rPr lang="en-US" sz="24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sz="2400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sz="2400" i="1">
                              <a:latin typeface="Cambria Math"/>
                            </a:rPr>
                            <m:t>2</m:t>
                          </m:r>
                        </m:den>
                      </m:f>
                      <m:r>
                        <a:rPr lang="en-US" sz="2400" dirty="0">
                          <a:latin typeface="Cambria Math"/>
                          <a:ea typeface="Cambria Math"/>
                        </a:rPr>
                        <m:t>×</m:t>
                      </m:r>
                      <m:f>
                        <m:fPr>
                          <m:ctrlPr>
                            <a:rPr lang="en-US" sz="2400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sz="2400" i="1">
                              <a:latin typeface="Cambria Math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57" name="TextBox 5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99224" y="4084148"/>
                <a:ext cx="2046329" cy="786177"/>
              </a:xfrm>
              <a:prstGeom prst="rect">
                <a:avLst/>
              </a:prstGeom>
              <a:blipFill rotWithShape="1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3661026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80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9500"/>
                            </p:stCondLst>
                            <p:childTnLst>
                              <p:par>
                                <p:cTn id="29" presetID="2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500"/>
                            </p:stCondLst>
                            <p:childTnLst>
                              <p:par>
                                <p:cTn id="33" presetID="2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15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3000"/>
                            </p:stCondLst>
                            <p:childTnLst>
                              <p:par>
                                <p:cTn id="41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45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5500"/>
                            </p:stCondLst>
                            <p:childTnLst>
                              <p:par>
                                <p:cTn id="49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6500"/>
                            </p:stCondLst>
                            <p:childTnLst>
                              <p:par>
                                <p:cTn id="53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7500"/>
                            </p:stCondLst>
                            <p:childTnLst>
                              <p:par>
                                <p:cTn id="57" presetID="2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8500"/>
                            </p:stCondLst>
                            <p:childTnLst>
                              <p:par>
                                <p:cTn id="61" presetID="2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9500"/>
                            </p:stCondLst>
                            <p:childTnLst>
                              <p:par>
                                <p:cTn id="65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1000"/>
                            </p:stCondLst>
                            <p:childTnLst>
                              <p:par>
                                <p:cTn id="69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2500"/>
                            </p:stCondLst>
                            <p:childTnLst>
                              <p:par>
                                <p:cTn id="73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64" grpId="0"/>
      <p:bldP spid="106" grpId="0"/>
      <p:bldP spid="9" grpId="0"/>
      <p:bldP spid="40" grpId="0"/>
      <p:bldP spid="39" grpId="0" animBg="1"/>
      <p:bldP spid="42" grpId="0"/>
      <p:bldP spid="51" grpId="0"/>
      <p:bldP spid="50" grpId="0" animBg="1"/>
      <p:bldP spid="53" grpId="0"/>
      <p:bldP spid="5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86136" y="208422"/>
            <a:ext cx="10775350" cy="669668"/>
            <a:chOff x="386136" y="208422"/>
            <a:chExt cx="10775350" cy="669668"/>
          </a:xfrm>
        </p:grpSpPr>
        <p:sp>
          <p:nvSpPr>
            <p:cNvPr id="30" name="TextBox 29"/>
            <p:cNvSpPr txBox="1"/>
            <p:nvPr/>
          </p:nvSpPr>
          <p:spPr>
            <a:xfrm>
              <a:off x="1157448" y="228031"/>
              <a:ext cx="1000403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 err="1" smtClean="0">
                  <a:solidFill>
                    <a:srgbClr val="FF6600"/>
                  </a:solidFill>
                  <a:cs typeface="Arial" panose="020B0604020202020204" pitchFamily="34" charset="0"/>
                </a:rPr>
                <a:t>Mengubah</a:t>
              </a:r>
              <a:r>
                <a:rPr lang="en-US" sz="3600" b="1" dirty="0" smtClean="0">
                  <a:solidFill>
                    <a:srgbClr val="FF6600"/>
                  </a:solidFill>
                  <a:cs typeface="Arial" panose="020B0604020202020204" pitchFamily="34" charset="0"/>
                </a:rPr>
                <a:t> </a:t>
              </a:r>
              <a:r>
                <a:rPr lang="en-US" sz="3600" b="1" dirty="0" err="1" smtClean="0">
                  <a:solidFill>
                    <a:srgbClr val="FF6600"/>
                  </a:solidFill>
                  <a:cs typeface="Arial" panose="020B0604020202020204" pitchFamily="34" charset="0"/>
                </a:rPr>
                <a:t>Pecahan</a:t>
              </a:r>
              <a:r>
                <a:rPr lang="en-US" sz="3600" b="1" dirty="0" smtClean="0">
                  <a:solidFill>
                    <a:srgbClr val="FF6600"/>
                  </a:solidFill>
                  <a:cs typeface="Arial" panose="020B0604020202020204" pitchFamily="34" charset="0"/>
                </a:rPr>
                <a:t> </a:t>
              </a:r>
              <a:r>
                <a:rPr lang="en-US" sz="3600" b="1" dirty="0" err="1" smtClean="0">
                  <a:solidFill>
                    <a:srgbClr val="FF6600"/>
                  </a:solidFill>
                  <a:cs typeface="Arial" panose="020B0604020202020204" pitchFamily="34" charset="0"/>
                </a:rPr>
                <a:t>Menjadi</a:t>
              </a:r>
              <a:r>
                <a:rPr lang="en-US" sz="3600" b="1" dirty="0" smtClean="0">
                  <a:solidFill>
                    <a:srgbClr val="FF6600"/>
                  </a:solidFill>
                  <a:cs typeface="Arial" panose="020B0604020202020204" pitchFamily="34" charset="0"/>
                </a:rPr>
                <a:t> </a:t>
              </a:r>
              <a:r>
                <a:rPr lang="en-US" sz="3600" b="1" dirty="0" err="1" smtClean="0">
                  <a:solidFill>
                    <a:srgbClr val="FF6600"/>
                  </a:solidFill>
                  <a:cs typeface="Arial" panose="020B0604020202020204" pitchFamily="34" charset="0"/>
                </a:rPr>
                <a:t>Persen</a:t>
              </a:r>
              <a:r>
                <a:rPr lang="en-US" sz="3600" b="1" dirty="0" smtClean="0">
                  <a:solidFill>
                    <a:srgbClr val="FF6600"/>
                  </a:solidFill>
                  <a:cs typeface="Arial" panose="020B0604020202020204" pitchFamily="34" charset="0"/>
                </a:rPr>
                <a:t> </a:t>
              </a:r>
              <a:r>
                <a:rPr lang="en-US" sz="3600" b="1" dirty="0" err="1" smtClean="0">
                  <a:solidFill>
                    <a:srgbClr val="FF6600"/>
                  </a:solidFill>
                  <a:cs typeface="Arial" panose="020B0604020202020204" pitchFamily="34" charset="0"/>
                </a:rPr>
                <a:t>dan</a:t>
              </a:r>
              <a:r>
                <a:rPr lang="en-US" sz="3600" b="1" dirty="0" smtClean="0">
                  <a:solidFill>
                    <a:srgbClr val="FF6600"/>
                  </a:solidFill>
                  <a:cs typeface="Arial" panose="020B0604020202020204" pitchFamily="34" charset="0"/>
                </a:rPr>
                <a:t> </a:t>
              </a:r>
              <a:r>
                <a:rPr lang="en-US" sz="3600" b="1" dirty="0" err="1" smtClean="0">
                  <a:solidFill>
                    <a:srgbClr val="FF6600"/>
                  </a:solidFill>
                  <a:cs typeface="Arial" panose="020B0604020202020204" pitchFamily="34" charset="0"/>
                </a:rPr>
                <a:t>Desimal</a:t>
              </a:r>
              <a:endParaRPr lang="en-US" sz="3600" b="1" dirty="0">
                <a:solidFill>
                  <a:srgbClr val="FF6600"/>
                </a:solidFill>
                <a:cs typeface="Arial" panose="020B0604020202020204" pitchFamily="34" charset="0"/>
              </a:endParaRPr>
            </a:p>
          </p:txBody>
        </p:sp>
        <p:grpSp>
          <p:nvGrpSpPr>
            <p:cNvPr id="31" name="Group 30"/>
            <p:cNvGrpSpPr/>
            <p:nvPr/>
          </p:nvGrpSpPr>
          <p:grpSpPr>
            <a:xfrm>
              <a:off x="386136" y="208422"/>
              <a:ext cx="638939" cy="669668"/>
              <a:chOff x="394825" y="276478"/>
              <a:chExt cx="638939" cy="669668"/>
            </a:xfrm>
          </p:grpSpPr>
          <p:sp>
            <p:nvSpPr>
              <p:cNvPr id="32" name="Oval 31"/>
              <p:cNvSpPr/>
              <p:nvPr/>
            </p:nvSpPr>
            <p:spPr>
              <a:xfrm>
                <a:off x="394825" y="307207"/>
                <a:ext cx="638939" cy="638939"/>
              </a:xfrm>
              <a:prstGeom prst="ellipse">
                <a:avLst/>
              </a:prstGeom>
              <a:solidFill>
                <a:srgbClr val="FF6600">
                  <a:alpha val="95000"/>
                </a:srgbClr>
              </a:solidFill>
              <a:ln w="76200">
                <a:noFill/>
              </a:ln>
              <a:effectLst>
                <a:outerShdw blurRad="57785" dist="33020" dir="318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rightRoom" dir="t">
                  <a:rot lat="0" lon="0" rev="600000"/>
                </a:lightRig>
              </a:scene3d>
              <a:sp3d prstMaterial="metal">
                <a:bevelT w="38100" h="57150"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TextBox 32"/>
              <p:cNvSpPr txBox="1"/>
              <p:nvPr/>
            </p:nvSpPr>
            <p:spPr>
              <a:xfrm>
                <a:off x="495032" y="276478"/>
                <a:ext cx="476412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b="1" dirty="0" smtClean="0">
                    <a:solidFill>
                      <a:schemeClr val="bg1"/>
                    </a:solidFill>
                    <a:cs typeface="Arial" panose="020B0604020202020204" pitchFamily="34" charset="0"/>
                  </a:rPr>
                  <a:t>H</a:t>
                </a:r>
                <a:endParaRPr lang="en-US" sz="3600" b="1" dirty="0">
                  <a:solidFill>
                    <a:schemeClr val="bg1"/>
                  </a:solidFill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34" name="TextBox 33"/>
          <p:cNvSpPr txBox="1"/>
          <p:nvPr/>
        </p:nvSpPr>
        <p:spPr>
          <a:xfrm>
            <a:off x="484454" y="971342"/>
            <a:ext cx="53405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tabLst>
                <a:tab pos="631825" algn="l"/>
              </a:tabLst>
            </a:pPr>
            <a:r>
              <a:rPr lang="en-US" sz="2800" b="1" dirty="0" smtClean="0">
                <a:solidFill>
                  <a:srgbClr val="FF6600"/>
                </a:solidFill>
                <a:cs typeface="Arial" panose="020B0604020202020204" pitchFamily="34" charset="0"/>
              </a:rPr>
              <a:t>1.	</a:t>
            </a:r>
            <a:r>
              <a:rPr lang="en-US" sz="2800" b="1" dirty="0" err="1" smtClean="0">
                <a:solidFill>
                  <a:srgbClr val="FF6600"/>
                </a:solidFill>
                <a:cs typeface="Arial" panose="020B0604020202020204" pitchFamily="34" charset="0"/>
              </a:rPr>
              <a:t>Menjelaskan</a:t>
            </a:r>
            <a:r>
              <a:rPr lang="en-US" sz="2800" b="1" dirty="0" smtClean="0">
                <a:solidFill>
                  <a:srgbClr val="FF660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FF6600"/>
                </a:solidFill>
                <a:cs typeface="Arial" panose="020B0604020202020204" pitchFamily="34" charset="0"/>
              </a:rPr>
              <a:t>Penulisan</a:t>
            </a:r>
            <a:r>
              <a:rPr lang="en-US" sz="2800" b="1" dirty="0" smtClean="0">
                <a:solidFill>
                  <a:srgbClr val="FF660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FF6600"/>
                </a:solidFill>
                <a:cs typeface="Arial" panose="020B0604020202020204" pitchFamily="34" charset="0"/>
              </a:rPr>
              <a:t>Persen</a:t>
            </a:r>
            <a:endParaRPr lang="en-US" sz="2800" b="1" dirty="0">
              <a:solidFill>
                <a:srgbClr val="FF6600"/>
              </a:solidFill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20098" y="1597968"/>
            <a:ext cx="90877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/>
              <a:t>Persen</a:t>
            </a:r>
            <a:r>
              <a:rPr lang="en-US" sz="2400" dirty="0" smtClean="0"/>
              <a:t>, </a:t>
            </a:r>
            <a:r>
              <a:rPr lang="en-US" sz="2400" dirty="0" err="1" smtClean="0"/>
              <a:t>yaitu</a:t>
            </a:r>
            <a:r>
              <a:rPr lang="en-US" sz="2400" dirty="0" smtClean="0"/>
              <a:t> </a:t>
            </a:r>
            <a:r>
              <a:rPr lang="en-US" sz="2400" dirty="0" err="1" smtClean="0"/>
              <a:t>cara</a:t>
            </a:r>
            <a:r>
              <a:rPr lang="en-US" sz="2400" dirty="0" smtClean="0"/>
              <a:t> </a:t>
            </a:r>
            <a:r>
              <a:rPr lang="en-US" sz="2400" dirty="0" err="1" smtClean="0"/>
              <a:t>penulisan</a:t>
            </a:r>
            <a:r>
              <a:rPr lang="en-US" sz="2400" dirty="0" smtClean="0"/>
              <a:t> </a:t>
            </a:r>
            <a:r>
              <a:rPr lang="en-US" sz="2400" dirty="0" err="1" smtClean="0"/>
              <a:t>pecahan</a:t>
            </a:r>
            <a:r>
              <a:rPr lang="en-US" sz="2400" dirty="0" smtClean="0"/>
              <a:t> </a:t>
            </a:r>
            <a:r>
              <a:rPr lang="en-US" sz="2400" dirty="0" err="1" smtClean="0"/>
              <a:t>berpenyebut</a:t>
            </a:r>
            <a:r>
              <a:rPr lang="en-US" sz="2400" dirty="0" smtClean="0"/>
              <a:t> 100 </a:t>
            </a:r>
            <a:r>
              <a:rPr lang="en-US" sz="2400" dirty="0" err="1" smtClean="0"/>
              <a:t>dengan</a:t>
            </a:r>
            <a:r>
              <a:rPr lang="en-US" sz="2400" dirty="0" smtClean="0"/>
              <a:t> </a:t>
            </a:r>
            <a:r>
              <a:rPr lang="en-US" sz="2400" dirty="0" err="1" smtClean="0"/>
              <a:t>tanda</a:t>
            </a:r>
            <a:r>
              <a:rPr lang="en-US" sz="2400" dirty="0" smtClean="0"/>
              <a:t> %.</a:t>
            </a:r>
            <a:endParaRPr lang="en-US" sz="24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6" name="TextBox 35"/>
              <p:cNvSpPr txBox="1"/>
              <p:nvPr/>
            </p:nvSpPr>
            <p:spPr>
              <a:xfrm>
                <a:off x="520098" y="2149513"/>
                <a:ext cx="2675669" cy="62639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 smtClean="0"/>
                  <a:t>Contoh: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sz="2400" b="1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𝟐𝟎</m:t>
                        </m:r>
                      </m:num>
                      <m:den>
                        <m:r>
                          <a:rPr lang="en-US" sz="2400" b="0" i="1" smtClean="0">
                            <a:latin typeface="Cambria Math"/>
                          </a:rPr>
                          <m:t>100</m:t>
                        </m:r>
                      </m:den>
                    </m:f>
                    <m:r>
                      <a:rPr lang="en-US" sz="2400" b="0" i="1" smtClean="0">
                        <a:latin typeface="Cambria Math"/>
                      </a:rPr>
                      <m:t>=</m:t>
                    </m:r>
                    <m:r>
                      <a:rPr lang="en-US" sz="2400" b="1" i="1" smtClean="0">
                        <a:solidFill>
                          <a:srgbClr val="FF0000"/>
                        </a:solidFill>
                        <a:latin typeface="Cambria Math"/>
                      </a:rPr>
                      <m:t>𝟐𝟎</m:t>
                    </m:r>
                    <m:r>
                      <a:rPr lang="en-US" sz="2400" b="0" i="1" smtClean="0">
                        <a:latin typeface="Cambria Math"/>
                      </a:rPr>
                      <m:t>%</m:t>
                    </m:r>
                  </m:oMath>
                </a14:m>
                <a:endParaRPr lang="en-US" sz="2400" dirty="0"/>
              </a:p>
            </p:txBody>
          </p:sp>
        </mc:Choice>
        <mc:Fallback>
          <p:sp>
            <p:nvSpPr>
              <p:cNvPr id="36" name="TextBox 3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0098" y="2149513"/>
                <a:ext cx="2675669" cy="626390"/>
              </a:xfrm>
              <a:prstGeom prst="rect">
                <a:avLst/>
              </a:prstGeom>
              <a:blipFill rotWithShape="1">
                <a:blip r:embed="rId3"/>
                <a:stretch>
                  <a:fillRect l="-3417" b="-98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TextBox 36"/>
          <p:cNvSpPr txBox="1"/>
          <p:nvPr/>
        </p:nvSpPr>
        <p:spPr>
          <a:xfrm>
            <a:off x="500857" y="2766476"/>
            <a:ext cx="540300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rgbClr val="0070C0"/>
                </a:solidFill>
                <a:cs typeface="Arial" panose="020B0604020202020204" pitchFamily="34" charset="0"/>
              </a:rPr>
              <a:t>Langkah-langkah</a:t>
            </a:r>
            <a:r>
              <a:rPr lang="en-US" sz="2400" dirty="0" smtClean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cs typeface="Arial" panose="020B0604020202020204" pitchFamily="34" charset="0"/>
              </a:rPr>
              <a:t>mengubah</a:t>
            </a:r>
            <a:r>
              <a:rPr lang="en-US" sz="2400" dirty="0" smtClean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cs typeface="Arial" panose="020B0604020202020204" pitchFamily="34" charset="0"/>
              </a:rPr>
              <a:t>pecahan</a:t>
            </a:r>
            <a:r>
              <a:rPr lang="en-US" sz="2400" dirty="0" smtClean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cs typeface="Arial" panose="020B0604020202020204" pitchFamily="34" charset="0"/>
              </a:rPr>
              <a:t>biasa</a:t>
            </a:r>
            <a:r>
              <a:rPr lang="en-US" sz="2400" dirty="0" smtClean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cs typeface="Arial" panose="020B0604020202020204" pitchFamily="34" charset="0"/>
              </a:rPr>
              <a:t>menjadi</a:t>
            </a:r>
            <a:r>
              <a:rPr lang="en-US" sz="2400" dirty="0" smtClean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cs typeface="Arial" panose="020B0604020202020204" pitchFamily="34" charset="0"/>
              </a:rPr>
              <a:t>bentuk</a:t>
            </a:r>
            <a:r>
              <a:rPr lang="en-US" sz="2400" dirty="0" smtClean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cs typeface="Arial" panose="020B0604020202020204" pitchFamily="34" charset="0"/>
              </a:rPr>
              <a:t>persen</a:t>
            </a:r>
            <a:r>
              <a:rPr lang="en-US" sz="2400" dirty="0" smtClean="0">
                <a:solidFill>
                  <a:srgbClr val="0070C0"/>
                </a:solidFill>
                <a:cs typeface="Arial" panose="020B0604020202020204" pitchFamily="34" charset="0"/>
              </a:rPr>
              <a:t>: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 err="1" smtClean="0">
                <a:cs typeface="Arial" panose="020B0604020202020204" pitchFamily="34" charset="0"/>
              </a:rPr>
              <a:t>Ubahlah</a:t>
            </a:r>
            <a:r>
              <a:rPr lang="en-US" sz="2400" dirty="0" smtClean="0"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cs typeface="Arial" panose="020B0604020202020204" pitchFamily="34" charset="0"/>
              </a:rPr>
              <a:t>menjadi</a:t>
            </a:r>
            <a:r>
              <a:rPr lang="en-US" sz="2400" dirty="0" smtClean="0"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cs typeface="Arial" panose="020B0604020202020204" pitchFamily="34" charset="0"/>
              </a:rPr>
              <a:t>pecahan</a:t>
            </a:r>
            <a:r>
              <a:rPr lang="en-US" sz="2400" dirty="0" smtClean="0"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cs typeface="Arial" panose="020B0604020202020204" pitchFamily="34" charset="0"/>
              </a:rPr>
              <a:t>senilai</a:t>
            </a:r>
            <a:r>
              <a:rPr lang="en-US" sz="2400" dirty="0" smtClean="0"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cs typeface="Arial" panose="020B0604020202020204" pitchFamily="34" charset="0"/>
              </a:rPr>
              <a:t>dengan</a:t>
            </a:r>
            <a:r>
              <a:rPr lang="en-US" sz="2400" dirty="0" smtClean="0"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cs typeface="Arial" panose="020B0604020202020204" pitchFamily="34" charset="0"/>
              </a:rPr>
              <a:t>penyebut</a:t>
            </a:r>
            <a:r>
              <a:rPr lang="en-US" sz="2400" dirty="0" smtClean="0">
                <a:cs typeface="Arial" panose="020B0604020202020204" pitchFamily="34" charset="0"/>
              </a:rPr>
              <a:t> 100.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 err="1" smtClean="0">
                <a:cs typeface="Arial" panose="020B0604020202020204" pitchFamily="34" charset="0"/>
              </a:rPr>
              <a:t>Tulislah</a:t>
            </a:r>
            <a:r>
              <a:rPr lang="en-US" sz="2400" dirty="0" smtClean="0"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cs typeface="Arial" panose="020B0604020202020204" pitchFamily="34" charset="0"/>
              </a:rPr>
              <a:t>bentuk</a:t>
            </a:r>
            <a:r>
              <a:rPr lang="en-US" sz="2400" dirty="0" smtClean="0"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cs typeface="Arial" panose="020B0604020202020204" pitchFamily="34" charset="0"/>
              </a:rPr>
              <a:t>persennya</a:t>
            </a:r>
            <a:r>
              <a:rPr lang="en-US" sz="2400" dirty="0" smtClean="0">
                <a:cs typeface="Arial" panose="020B0604020202020204" pitchFamily="34" charset="0"/>
              </a:rPr>
              <a:t>.</a:t>
            </a:r>
            <a:endParaRPr lang="en-US" sz="2400" dirty="0"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/>
              <p:cNvSpPr txBox="1"/>
              <p:nvPr/>
            </p:nvSpPr>
            <p:spPr>
              <a:xfrm>
                <a:off x="520098" y="4718545"/>
                <a:ext cx="3613938" cy="123995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spcAft>
                    <a:spcPts val="600"/>
                  </a:spcAft>
                </a:pPr>
                <a:r>
                  <a:rPr lang="en-US" sz="2400" dirty="0" smtClean="0"/>
                  <a:t>Contoh: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/>
                            </a:rPr>
                            <m:t>4</m:t>
                          </m:r>
                        </m:den>
                      </m:f>
                      <m:r>
                        <a:rPr lang="en-US" sz="24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/>
                            </a:rPr>
                            <m:t>1</m:t>
                          </m:r>
                          <m:r>
                            <a:rPr lang="en-US" sz="2400" i="1">
                              <a:latin typeface="Cambria Math"/>
                              <a:ea typeface="Cambria Math"/>
                            </a:rPr>
                            <m:t>×</m:t>
                          </m:r>
                          <m:r>
                            <a:rPr lang="en-US" sz="2400" b="0" i="1" smtClean="0">
                              <a:latin typeface="Cambria Math"/>
                              <a:ea typeface="Cambria Math"/>
                            </a:rPr>
                            <m:t>25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/>
                            </a:rPr>
                            <m:t>4</m:t>
                          </m:r>
                          <m:r>
                            <a:rPr lang="en-US" sz="2400" b="0" i="1" smtClean="0">
                              <a:latin typeface="Cambria Math"/>
                              <a:ea typeface="Cambria Math"/>
                            </a:rPr>
                            <m:t>×25</m:t>
                          </m:r>
                        </m:den>
                      </m:f>
                      <m:r>
                        <a:rPr lang="en-US" sz="24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/>
                            </a:rPr>
                            <m:t>25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/>
                            </a:rPr>
                            <m:t>100</m:t>
                          </m:r>
                        </m:den>
                      </m:f>
                      <m:r>
                        <a:rPr lang="en-US" sz="2400" b="0" i="1" smtClean="0">
                          <a:latin typeface="Cambria Math"/>
                        </a:rPr>
                        <m:t>=25%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9" name="TextBox 3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0098" y="4718545"/>
                <a:ext cx="3613938" cy="1239955"/>
              </a:xfrm>
              <a:prstGeom prst="rect">
                <a:avLst/>
              </a:prstGeom>
              <a:blipFill rotWithShape="1">
                <a:blip r:embed="rId4"/>
                <a:stretch>
                  <a:fillRect l="-2530" t="-39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" name="TextBox 39"/>
          <p:cNvSpPr txBox="1"/>
          <p:nvPr/>
        </p:nvSpPr>
        <p:spPr>
          <a:xfrm>
            <a:off x="6159467" y="2766476"/>
            <a:ext cx="540300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rgbClr val="0070C0"/>
                </a:solidFill>
                <a:cs typeface="Arial" panose="020B0604020202020204" pitchFamily="34" charset="0"/>
              </a:rPr>
              <a:t>Langkah-langkah</a:t>
            </a:r>
            <a:r>
              <a:rPr lang="en-US" sz="2400" dirty="0" smtClean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cs typeface="Arial" panose="020B0604020202020204" pitchFamily="34" charset="0"/>
              </a:rPr>
              <a:t>mengubah</a:t>
            </a:r>
            <a:r>
              <a:rPr lang="en-US" sz="2400" dirty="0" smtClean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cs typeface="Arial" panose="020B0604020202020204" pitchFamily="34" charset="0"/>
              </a:rPr>
              <a:t>bentuk</a:t>
            </a:r>
            <a:r>
              <a:rPr lang="en-US" sz="2400" dirty="0" smtClean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cs typeface="Arial" panose="020B0604020202020204" pitchFamily="34" charset="0"/>
              </a:rPr>
              <a:t>persen</a:t>
            </a:r>
            <a:r>
              <a:rPr lang="en-US" sz="2400" dirty="0" smtClean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cs typeface="Arial" panose="020B0604020202020204" pitchFamily="34" charset="0"/>
              </a:rPr>
              <a:t>menjadi</a:t>
            </a:r>
            <a:r>
              <a:rPr lang="en-US" sz="2400" dirty="0" smtClean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cs typeface="Arial" panose="020B0604020202020204" pitchFamily="34" charset="0"/>
              </a:rPr>
              <a:t>pecahan</a:t>
            </a:r>
            <a:r>
              <a:rPr lang="en-US" sz="2400" dirty="0" smtClean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cs typeface="Arial" panose="020B0604020202020204" pitchFamily="34" charset="0"/>
              </a:rPr>
              <a:t>biasa</a:t>
            </a:r>
            <a:r>
              <a:rPr lang="en-US" sz="2400" dirty="0" smtClean="0">
                <a:solidFill>
                  <a:srgbClr val="0070C0"/>
                </a:solidFill>
                <a:cs typeface="Arial" panose="020B0604020202020204" pitchFamily="34" charset="0"/>
              </a:rPr>
              <a:t>: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 err="1" smtClean="0">
                <a:cs typeface="Arial" panose="020B0604020202020204" pitchFamily="34" charset="0"/>
              </a:rPr>
              <a:t>Ubahlah</a:t>
            </a:r>
            <a:r>
              <a:rPr lang="en-US" sz="2400" dirty="0" smtClean="0"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cs typeface="Arial" panose="020B0604020202020204" pitchFamily="34" charset="0"/>
              </a:rPr>
              <a:t>bentuk</a:t>
            </a:r>
            <a:r>
              <a:rPr lang="en-US" sz="2400" dirty="0" smtClean="0"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cs typeface="Arial" panose="020B0604020202020204" pitchFamily="34" charset="0"/>
              </a:rPr>
              <a:t>persen</a:t>
            </a:r>
            <a:r>
              <a:rPr lang="en-US" sz="2400" dirty="0" smtClean="0"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cs typeface="Arial" panose="020B0604020202020204" pitchFamily="34" charset="0"/>
              </a:rPr>
              <a:t>menjadi</a:t>
            </a:r>
            <a:r>
              <a:rPr lang="en-US" sz="2400" dirty="0" smtClean="0"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cs typeface="Arial" panose="020B0604020202020204" pitchFamily="34" charset="0"/>
              </a:rPr>
              <a:t>pecahan</a:t>
            </a:r>
            <a:r>
              <a:rPr lang="en-US" sz="2400" dirty="0" smtClean="0"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cs typeface="Arial" panose="020B0604020202020204" pitchFamily="34" charset="0"/>
              </a:rPr>
              <a:t>biasa</a:t>
            </a:r>
            <a:r>
              <a:rPr lang="en-US" sz="2400" dirty="0" smtClean="0"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cs typeface="Arial" panose="020B0604020202020204" pitchFamily="34" charset="0"/>
              </a:rPr>
              <a:t>dengan</a:t>
            </a:r>
            <a:r>
              <a:rPr lang="en-US" sz="2400" dirty="0" smtClean="0"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cs typeface="Arial" panose="020B0604020202020204" pitchFamily="34" charset="0"/>
              </a:rPr>
              <a:t>penyebut</a:t>
            </a:r>
            <a:r>
              <a:rPr lang="en-US" sz="2400" dirty="0" smtClean="0">
                <a:cs typeface="Arial" panose="020B0604020202020204" pitchFamily="34" charset="0"/>
              </a:rPr>
              <a:t> 100.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 err="1" smtClean="0">
                <a:cs typeface="Arial" panose="020B0604020202020204" pitchFamily="34" charset="0"/>
              </a:rPr>
              <a:t>Sederhanakan</a:t>
            </a:r>
            <a:r>
              <a:rPr lang="en-US" sz="2400" dirty="0" smtClean="0"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cs typeface="Arial" panose="020B0604020202020204" pitchFamily="34" charset="0"/>
              </a:rPr>
              <a:t>pecahannya</a:t>
            </a:r>
            <a:r>
              <a:rPr lang="en-US" sz="2400" dirty="0" smtClean="0">
                <a:cs typeface="Arial" panose="020B0604020202020204" pitchFamily="34" charset="0"/>
              </a:rPr>
              <a:t>.</a:t>
            </a:r>
            <a:endParaRPr lang="en-US" sz="2400" dirty="0"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/>
              <p:cNvSpPr txBox="1"/>
              <p:nvPr/>
            </p:nvSpPr>
            <p:spPr>
              <a:xfrm>
                <a:off x="6159467" y="4718545"/>
                <a:ext cx="3862852" cy="123245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spcAft>
                    <a:spcPts val="600"/>
                  </a:spcAft>
                </a:pPr>
                <a:r>
                  <a:rPr lang="en-US" sz="2400" dirty="0" smtClean="0"/>
                  <a:t>Contoh: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/>
                        </a:rPr>
                        <m:t>60%=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/>
                            </a:rPr>
                            <m:t>60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/>
                            </a:rPr>
                            <m:t>100</m:t>
                          </m:r>
                        </m:den>
                      </m:f>
                      <m:r>
                        <a:rPr lang="en-US" sz="24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/>
                            </a:rPr>
                            <m:t>60 :20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/>
                            </a:rPr>
                            <m:t>100 :20</m:t>
                          </m:r>
                        </m:den>
                      </m:f>
                      <m:r>
                        <a:rPr lang="en-US" sz="24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/>
                            </a:rPr>
                            <m:t>3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1" name="TextBox 4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59467" y="4718545"/>
                <a:ext cx="3862852" cy="1232453"/>
              </a:xfrm>
              <a:prstGeom prst="rect">
                <a:avLst/>
              </a:prstGeom>
              <a:blipFill rotWithShape="1">
                <a:blip r:embed="rId5"/>
                <a:stretch>
                  <a:fillRect l="-2366" t="-39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2038371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20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000"/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2000"/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7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0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90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2000"/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15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20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40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2000"/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65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2000"/>
                                        <p:tgtEl>
                                          <p:spTgt spid="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90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10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0500"/>
                            </p:stCondLst>
                            <p:childTnLst>
                              <p:par>
                                <p:cTn id="57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2000"/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" grpId="0"/>
      <p:bldP spid="36" grpId="0"/>
      <p:bldP spid="37" grpId="0" uiExpand="1" build="p"/>
      <p:bldP spid="39" grpId="0" uiExpand="1" build="p"/>
      <p:bldP spid="40" grpId="0" uiExpand="1" build="p"/>
      <p:bldP spid="41" grpId="0" uiExpand="1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extBox 33"/>
          <p:cNvSpPr txBox="1"/>
          <p:nvPr/>
        </p:nvSpPr>
        <p:spPr>
          <a:xfrm>
            <a:off x="484453" y="260142"/>
            <a:ext cx="68672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tabLst>
                <a:tab pos="631825" algn="l"/>
              </a:tabLst>
            </a:pPr>
            <a:r>
              <a:rPr lang="en-US" sz="2800" b="1" dirty="0" smtClean="0">
                <a:solidFill>
                  <a:srgbClr val="FF6600"/>
                </a:solidFill>
                <a:cs typeface="Arial" panose="020B0604020202020204" pitchFamily="34" charset="0"/>
              </a:rPr>
              <a:t>2.</a:t>
            </a:r>
            <a:r>
              <a:rPr lang="en-US" sz="2800" b="1" dirty="0" smtClean="0">
                <a:solidFill>
                  <a:srgbClr val="FF6600"/>
                </a:solidFill>
                <a:cs typeface="Arial" panose="020B0604020202020204" pitchFamily="34" charset="0"/>
              </a:rPr>
              <a:t>	</a:t>
            </a:r>
            <a:r>
              <a:rPr lang="en-US" sz="2800" b="1" dirty="0" err="1" smtClean="0">
                <a:solidFill>
                  <a:srgbClr val="FF6600"/>
                </a:solidFill>
                <a:cs typeface="Arial" panose="020B0604020202020204" pitchFamily="34" charset="0"/>
              </a:rPr>
              <a:t>Menjelaskan</a:t>
            </a:r>
            <a:r>
              <a:rPr lang="en-US" sz="2800" b="1" dirty="0" smtClean="0">
                <a:solidFill>
                  <a:srgbClr val="FF660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FF6600"/>
                </a:solidFill>
                <a:cs typeface="Arial" panose="020B0604020202020204" pitchFamily="34" charset="0"/>
              </a:rPr>
              <a:t>Penulisan</a:t>
            </a:r>
            <a:r>
              <a:rPr lang="en-US" sz="2800" b="1" dirty="0" smtClean="0">
                <a:solidFill>
                  <a:srgbClr val="FF660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FF6600"/>
                </a:solidFill>
                <a:cs typeface="Arial" panose="020B0604020202020204" pitchFamily="34" charset="0"/>
              </a:rPr>
              <a:t>Pecahan</a:t>
            </a:r>
            <a:r>
              <a:rPr lang="en-US" sz="2800" b="1" dirty="0" smtClean="0">
                <a:solidFill>
                  <a:srgbClr val="FF660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FF6600"/>
                </a:solidFill>
                <a:cs typeface="Arial" panose="020B0604020202020204" pitchFamily="34" charset="0"/>
              </a:rPr>
              <a:t>Desimal</a:t>
            </a:r>
            <a:endParaRPr lang="en-US" sz="2800" b="1" dirty="0">
              <a:solidFill>
                <a:srgbClr val="FF6600"/>
              </a:solidFill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84454" y="737724"/>
            <a:ext cx="101815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tabLst>
                <a:tab pos="631825" algn="l"/>
              </a:tabLst>
            </a:pPr>
            <a:r>
              <a:rPr lang="en-US" sz="2400" b="1" dirty="0" smtClean="0">
                <a:solidFill>
                  <a:srgbClr val="0070C0"/>
                </a:solidFill>
                <a:cs typeface="Arial" panose="020B0604020202020204" pitchFamily="34" charset="0"/>
              </a:rPr>
              <a:t>a.	</a:t>
            </a:r>
            <a:r>
              <a:rPr lang="en-US" sz="2400" b="1" dirty="0" err="1" smtClean="0">
                <a:solidFill>
                  <a:srgbClr val="0070C0"/>
                </a:solidFill>
                <a:cs typeface="Arial" panose="020B0604020202020204" pitchFamily="34" charset="0"/>
              </a:rPr>
              <a:t>Menuliskan</a:t>
            </a:r>
            <a:r>
              <a:rPr lang="en-US" sz="2400" b="1" dirty="0" smtClean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cs typeface="Arial" panose="020B0604020202020204" pitchFamily="34" charset="0"/>
              </a:rPr>
              <a:t>pecahan</a:t>
            </a:r>
            <a:r>
              <a:rPr lang="en-US" sz="2400" b="1" dirty="0" smtClean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cs typeface="Arial" panose="020B0604020202020204" pitchFamily="34" charset="0"/>
              </a:rPr>
              <a:t>desimal</a:t>
            </a:r>
            <a:r>
              <a:rPr lang="en-US" sz="2400" b="1" dirty="0" smtClean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cs typeface="Arial" panose="020B0604020202020204" pitchFamily="34" charset="0"/>
              </a:rPr>
              <a:t>sebagai</a:t>
            </a:r>
            <a:r>
              <a:rPr lang="en-US" sz="2400" b="1" dirty="0" smtClean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cs typeface="Arial" panose="020B0604020202020204" pitchFamily="34" charset="0"/>
              </a:rPr>
              <a:t>bentuk</a:t>
            </a:r>
            <a:r>
              <a:rPr lang="en-US" sz="2400" b="1" dirty="0" smtClean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cs typeface="Arial" panose="020B0604020202020204" pitchFamily="34" charset="0"/>
              </a:rPr>
              <a:t>penjumlahan</a:t>
            </a:r>
            <a:r>
              <a:rPr lang="en-US" sz="2400" b="1" dirty="0" smtClean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cs typeface="Arial" panose="020B0604020202020204" pitchFamily="34" charset="0"/>
              </a:rPr>
              <a:t>pecahan</a:t>
            </a:r>
            <a:r>
              <a:rPr lang="en-US" sz="2400" b="1" dirty="0" smtClean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cs typeface="Arial" panose="020B0604020202020204" pitchFamily="34" charset="0"/>
              </a:rPr>
              <a:t>biasa</a:t>
            </a:r>
            <a:endParaRPr lang="en-US" sz="2400" b="1" dirty="0">
              <a:solidFill>
                <a:srgbClr val="0070C0"/>
              </a:solidFill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20098" y="1229814"/>
            <a:ext cx="108736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/>
              <a:t>Pecahan</a:t>
            </a:r>
            <a:r>
              <a:rPr lang="en-US" sz="2400" dirty="0" smtClean="0"/>
              <a:t> </a:t>
            </a:r>
            <a:r>
              <a:rPr lang="en-US" sz="2400" dirty="0" err="1" smtClean="0"/>
              <a:t>desimal</a:t>
            </a:r>
            <a:r>
              <a:rPr lang="en-US" sz="2400" dirty="0" smtClean="0"/>
              <a:t> </a:t>
            </a:r>
            <a:r>
              <a:rPr lang="en-US" sz="2400" dirty="0" err="1" smtClean="0"/>
              <a:t>adalah</a:t>
            </a:r>
            <a:r>
              <a:rPr lang="en-US" sz="2400" dirty="0" smtClean="0"/>
              <a:t> </a:t>
            </a:r>
            <a:r>
              <a:rPr lang="en-US" sz="2400" dirty="0" err="1" smtClean="0"/>
              <a:t>penulisan</a:t>
            </a:r>
            <a:r>
              <a:rPr lang="en-US" sz="2400" dirty="0" smtClean="0"/>
              <a:t> </a:t>
            </a:r>
            <a:r>
              <a:rPr lang="en-US" sz="2400" dirty="0" err="1" smtClean="0"/>
              <a:t>pecahan</a:t>
            </a:r>
            <a:r>
              <a:rPr lang="en-US" sz="2400" dirty="0" smtClean="0"/>
              <a:t> </a:t>
            </a:r>
            <a:r>
              <a:rPr lang="en-US" sz="2400" dirty="0" err="1" smtClean="0"/>
              <a:t>dengan</a:t>
            </a:r>
            <a:r>
              <a:rPr lang="en-US" sz="2400" dirty="0" smtClean="0"/>
              <a:t> </a:t>
            </a:r>
            <a:r>
              <a:rPr lang="en-US" sz="2400" dirty="0" err="1" smtClean="0"/>
              <a:t>penyebut</a:t>
            </a:r>
            <a:r>
              <a:rPr lang="en-US" sz="2400" dirty="0" smtClean="0"/>
              <a:t> 10, 100, 1.000, </a:t>
            </a:r>
            <a:r>
              <a:rPr lang="en-US" sz="2400" dirty="0" err="1" smtClean="0"/>
              <a:t>dan</a:t>
            </a:r>
            <a:r>
              <a:rPr lang="en-US" sz="2400" dirty="0" smtClean="0"/>
              <a:t> </a:t>
            </a:r>
            <a:r>
              <a:rPr lang="en-US" sz="2400" dirty="0" err="1" smtClean="0"/>
              <a:t>seterusnya</a:t>
            </a:r>
            <a:r>
              <a:rPr lang="en-US" sz="2400" dirty="0" smtClean="0"/>
              <a:t> </a:t>
            </a:r>
            <a:r>
              <a:rPr lang="en-US" sz="2400" dirty="0" err="1" smtClean="0"/>
              <a:t>dengan</a:t>
            </a:r>
            <a:r>
              <a:rPr lang="en-US" sz="2400" dirty="0" smtClean="0"/>
              <a:t> </a:t>
            </a:r>
            <a:r>
              <a:rPr lang="en-US" sz="2400" dirty="0" err="1" smtClean="0"/>
              <a:t>menggunakan</a:t>
            </a:r>
            <a:r>
              <a:rPr lang="en-US" sz="2400" dirty="0" smtClean="0"/>
              <a:t> </a:t>
            </a:r>
            <a:r>
              <a:rPr lang="en-US" sz="2400" dirty="0" err="1" smtClean="0"/>
              <a:t>tanda</a:t>
            </a:r>
            <a:r>
              <a:rPr lang="en-US" sz="2400" dirty="0" smtClean="0"/>
              <a:t> </a:t>
            </a:r>
            <a:r>
              <a:rPr lang="en-US" sz="2400" dirty="0" err="1" smtClean="0"/>
              <a:t>koma</a:t>
            </a:r>
            <a:r>
              <a:rPr lang="en-US" sz="2400" dirty="0"/>
              <a:t>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520098" y="2116356"/>
                <a:ext cx="2527902" cy="6222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 smtClean="0"/>
                  <a:t>Contoh: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/>
                          </a:rPr>
                          <m:t>5</m:t>
                        </m:r>
                      </m:num>
                      <m:den>
                        <m:r>
                          <a:rPr lang="en-US" sz="2400" b="0" i="1" smtClean="0">
                            <a:latin typeface="Cambria Math"/>
                          </a:rPr>
                          <m:t>10</m:t>
                        </m:r>
                      </m:den>
                    </m:f>
                    <m:r>
                      <a:rPr lang="en-US" sz="2400" b="0" i="1" smtClean="0">
                        <a:latin typeface="Cambria Math"/>
                      </a:rPr>
                      <m:t>=0,5</m:t>
                    </m:r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0098" y="2116356"/>
                <a:ext cx="2527902" cy="622222"/>
              </a:xfrm>
              <a:prstGeom prst="rect">
                <a:avLst/>
              </a:prstGeom>
              <a:blipFill rotWithShape="1">
                <a:blip r:embed="rId3"/>
                <a:stretch>
                  <a:fillRect l="-3614" b="-98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Box 17"/>
          <p:cNvSpPr txBox="1"/>
          <p:nvPr/>
        </p:nvSpPr>
        <p:spPr>
          <a:xfrm>
            <a:off x="520098" y="2795064"/>
            <a:ext cx="108736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/>
              <a:t>Suatu</a:t>
            </a:r>
            <a:r>
              <a:rPr lang="en-US" sz="2400" dirty="0" smtClean="0"/>
              <a:t> </a:t>
            </a:r>
            <a:r>
              <a:rPr lang="en-US" sz="2400" dirty="0" err="1" smtClean="0"/>
              <a:t>pecahan</a:t>
            </a:r>
            <a:r>
              <a:rPr lang="en-US" sz="2400" dirty="0" smtClean="0"/>
              <a:t> </a:t>
            </a:r>
            <a:r>
              <a:rPr lang="en-US" sz="2400" dirty="0" err="1" smtClean="0"/>
              <a:t>desimal</a:t>
            </a:r>
            <a:r>
              <a:rPr lang="en-US" sz="2400" dirty="0" smtClean="0"/>
              <a:t> </a:t>
            </a:r>
            <a:r>
              <a:rPr lang="en-US" sz="2400" dirty="0" err="1" smtClean="0"/>
              <a:t>dapat</a:t>
            </a:r>
            <a:r>
              <a:rPr lang="en-US" sz="2400" dirty="0" smtClean="0"/>
              <a:t> </a:t>
            </a:r>
            <a:r>
              <a:rPr lang="en-US" sz="2400" dirty="0" err="1" smtClean="0"/>
              <a:t>ditulisan</a:t>
            </a:r>
            <a:r>
              <a:rPr lang="en-US" sz="2400" dirty="0" smtClean="0"/>
              <a:t> </a:t>
            </a:r>
            <a:r>
              <a:rPr lang="en-US" sz="2400" dirty="0" err="1" smtClean="0"/>
              <a:t>sebagai</a:t>
            </a:r>
            <a:r>
              <a:rPr lang="en-US" sz="2400" dirty="0" smtClean="0"/>
              <a:t> </a:t>
            </a:r>
            <a:r>
              <a:rPr lang="en-US" sz="2400" dirty="0" err="1" smtClean="0"/>
              <a:t>penjumlahan</a:t>
            </a:r>
            <a:r>
              <a:rPr lang="en-US" sz="2400" dirty="0" smtClean="0"/>
              <a:t> </a:t>
            </a:r>
            <a:r>
              <a:rPr lang="en-US" sz="2400" dirty="0" err="1" smtClean="0"/>
              <a:t>dari</a:t>
            </a:r>
            <a:r>
              <a:rPr lang="en-US" sz="2400" dirty="0" smtClean="0"/>
              <a:t> </a:t>
            </a:r>
            <a:r>
              <a:rPr lang="en-US" sz="2400" dirty="0" err="1" smtClean="0"/>
              <a:t>pecahan</a:t>
            </a:r>
            <a:r>
              <a:rPr lang="en-US" sz="2400" dirty="0" smtClean="0"/>
              <a:t> yang </a:t>
            </a:r>
            <a:r>
              <a:rPr lang="en-US" sz="2400" dirty="0" err="1" smtClean="0"/>
              <a:t>berpenyebut</a:t>
            </a:r>
            <a:r>
              <a:rPr lang="en-US" sz="2400" dirty="0" smtClean="0"/>
              <a:t> 10, 100, 1.000, </a:t>
            </a:r>
            <a:r>
              <a:rPr lang="en-US" sz="2400" dirty="0" err="1" smtClean="0"/>
              <a:t>dan</a:t>
            </a:r>
            <a:r>
              <a:rPr lang="en-US" sz="2400" dirty="0" smtClean="0"/>
              <a:t> </a:t>
            </a:r>
            <a:r>
              <a:rPr lang="en-US" sz="2400" dirty="0" err="1" smtClean="0"/>
              <a:t>seterusnya</a:t>
            </a:r>
            <a:r>
              <a:rPr lang="en-US" sz="2400" dirty="0" smtClean="0"/>
              <a:t>.</a:t>
            </a:r>
            <a:endParaRPr lang="en-US" sz="2400" dirty="0"/>
          </a:p>
        </p:txBody>
      </p:sp>
      <p:sp>
        <p:nvSpPr>
          <p:cNvPr id="19" name="TextBox 18"/>
          <p:cNvSpPr txBox="1"/>
          <p:nvPr/>
        </p:nvSpPr>
        <p:spPr>
          <a:xfrm>
            <a:off x="520098" y="3626061"/>
            <a:ext cx="12639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/>
              <a:t>Contoh</a:t>
            </a:r>
            <a:r>
              <a:rPr lang="en-US" sz="2400" dirty="0" smtClean="0"/>
              <a:t>:</a:t>
            </a:r>
            <a:endParaRPr 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520098" y="3998132"/>
                <a:ext cx="1657046" cy="8180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400" b="0" i="1" dirty="0" smtClean="0">
                          <a:latin typeface="Cambria Math"/>
                        </a:rPr>
                        <m:t>0,25=</m:t>
                      </m:r>
                      <m:f>
                        <m:fPr>
                          <m:ctrlPr>
                            <a:rPr lang="en-US" sz="2400" b="0" i="1" dirty="0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400" b="0" i="1" dirty="0" smtClean="0">
                              <a:latin typeface="Cambria Math"/>
                            </a:rPr>
                            <m:t>25</m:t>
                          </m:r>
                        </m:num>
                        <m:den>
                          <m:r>
                            <a:rPr lang="en-US" sz="2400" b="0" i="1" dirty="0" smtClean="0">
                              <a:latin typeface="Cambria Math"/>
                            </a:rPr>
                            <m:t>100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0098" y="3998132"/>
                <a:ext cx="1657046" cy="818044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2068797" y="3998132"/>
                <a:ext cx="1472689" cy="8180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400" i="1" dirty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sz="2400" i="1" dirty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400" i="1" dirty="0">
                              <a:latin typeface="Cambria Math"/>
                            </a:rPr>
                            <m:t>20+5</m:t>
                          </m:r>
                        </m:num>
                        <m:den>
                          <m:r>
                            <a:rPr lang="en-US" sz="2400" i="1" dirty="0">
                              <a:latin typeface="Cambria Math"/>
                            </a:rPr>
                            <m:t>100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68797" y="3998132"/>
                <a:ext cx="1472689" cy="818044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3360571" y="3998132"/>
                <a:ext cx="1879088" cy="8180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400" i="1" dirty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sz="2400" i="1" dirty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400" i="1" dirty="0">
                              <a:latin typeface="Cambria Math"/>
                            </a:rPr>
                            <m:t>20</m:t>
                          </m:r>
                        </m:num>
                        <m:den>
                          <m:r>
                            <a:rPr lang="en-US" sz="2400" i="1" dirty="0">
                              <a:latin typeface="Cambria Math"/>
                            </a:rPr>
                            <m:t>100</m:t>
                          </m:r>
                        </m:den>
                      </m:f>
                      <m:r>
                        <a:rPr lang="en-US" sz="2400" i="1" dirty="0">
                          <a:latin typeface="Cambria Math"/>
                        </a:rPr>
                        <m:t>+</m:t>
                      </m:r>
                      <m:f>
                        <m:fPr>
                          <m:ctrlPr>
                            <a:rPr lang="en-US" sz="2400" i="1" dirty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400" i="1" dirty="0">
                              <a:latin typeface="Cambria Math"/>
                            </a:rPr>
                            <m:t>5</m:t>
                          </m:r>
                        </m:num>
                        <m:den>
                          <m:r>
                            <a:rPr lang="en-US" sz="2400" i="1" dirty="0">
                              <a:latin typeface="Cambria Math"/>
                            </a:rPr>
                            <m:t>100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60571" y="3998132"/>
                <a:ext cx="1879088" cy="818044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5181603" y="3998132"/>
                <a:ext cx="1762973" cy="8180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400" i="1" dirty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sz="2400" i="1" dirty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400" i="1" dirty="0">
                              <a:latin typeface="Cambria Math"/>
                            </a:rPr>
                            <m:t>2</m:t>
                          </m:r>
                        </m:num>
                        <m:den>
                          <m:r>
                            <a:rPr lang="en-US" sz="2400" i="1" dirty="0">
                              <a:latin typeface="Cambria Math"/>
                            </a:rPr>
                            <m:t>10</m:t>
                          </m:r>
                        </m:den>
                      </m:f>
                      <m:r>
                        <a:rPr lang="en-US" sz="2400" i="1" dirty="0">
                          <a:latin typeface="Cambria Math"/>
                        </a:rPr>
                        <m:t>+</m:t>
                      </m:r>
                      <m:f>
                        <m:fPr>
                          <m:ctrlPr>
                            <a:rPr lang="en-US" sz="2400" i="1" dirty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400" i="1" dirty="0">
                              <a:latin typeface="Cambria Math"/>
                            </a:rPr>
                            <m:t>5</m:t>
                          </m:r>
                        </m:num>
                        <m:den>
                          <m:r>
                            <a:rPr lang="en-US" sz="2400" i="1" dirty="0">
                              <a:latin typeface="Cambria Math"/>
                            </a:rPr>
                            <m:t>100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81603" y="3998132"/>
                <a:ext cx="1762973" cy="818044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520097" y="4970590"/>
                <a:ext cx="4226073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400" i="1" dirty="0" smtClean="0">
                          <a:latin typeface="Cambria Math"/>
                        </a:rPr>
                        <m:t>3</m:t>
                      </m:r>
                      <m:r>
                        <a:rPr lang="en-US" sz="2400" b="0" i="1" dirty="0" smtClean="0">
                          <a:latin typeface="Cambria Math"/>
                        </a:rPr>
                        <m:t>33,33=333+0,33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0097" y="4970590"/>
                <a:ext cx="4226073" cy="461665"/>
              </a:xfrm>
              <a:prstGeom prst="rect">
                <a:avLst/>
              </a:prstGeom>
              <a:blipFill rotWithShape="1">
                <a:blip r:embed="rId8"/>
                <a:stretch>
                  <a:fillRect l="-2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5" name="TextBox 24"/>
              <p:cNvSpPr txBox="1"/>
              <p:nvPr/>
            </p:nvSpPr>
            <p:spPr>
              <a:xfrm>
                <a:off x="1530048" y="5432255"/>
                <a:ext cx="183052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400" b="0" i="1" dirty="0" smtClean="0">
                          <a:latin typeface="Cambria Math"/>
                        </a:rPr>
                        <m:t>=3</m:t>
                      </m:r>
                      <m:r>
                        <a:rPr lang="en-US" sz="2400" b="0" i="1" dirty="0" smtClean="0">
                          <a:latin typeface="Cambria Math"/>
                          <a:ea typeface="Cambria Math"/>
                        </a:rPr>
                        <m:t>×100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25" name="Text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30048" y="5432255"/>
                <a:ext cx="1830524" cy="461665"/>
              </a:xfrm>
              <a:prstGeom prst="rect">
                <a:avLst/>
              </a:prstGeom>
              <a:blipFill rotWithShape="1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6" name="TextBox 25"/>
              <p:cNvSpPr txBox="1"/>
              <p:nvPr/>
            </p:nvSpPr>
            <p:spPr>
              <a:xfrm>
                <a:off x="4070049" y="5432255"/>
                <a:ext cx="61806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400" b="0" i="1" dirty="0" smtClean="0">
                          <a:latin typeface="Cambria Math"/>
                        </a:rPr>
                        <m:t>+ </m:t>
                      </m:r>
                      <m:r>
                        <a:rPr lang="en-US" sz="2400" b="0" i="1" dirty="0" smtClean="0">
                          <a:latin typeface="Cambria Math"/>
                        </a:rPr>
                        <m:t>3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70049" y="5432255"/>
                <a:ext cx="618065" cy="461665"/>
              </a:xfrm>
              <a:prstGeom prst="rect">
                <a:avLst/>
              </a:prstGeom>
              <a:blipFill rotWithShape="1">
                <a:blip r:embed="rId10"/>
                <a:stretch>
                  <a:fillRect l="-990" r="-69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/>
              <p:cNvSpPr txBox="1"/>
              <p:nvPr/>
            </p:nvSpPr>
            <p:spPr>
              <a:xfrm>
                <a:off x="2907872" y="5432255"/>
                <a:ext cx="1286758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400" b="0" i="1" dirty="0" smtClean="0">
                        <a:latin typeface="Cambria Math"/>
                      </a:rPr>
                      <m:t>+3</m:t>
                    </m:r>
                    <m:r>
                      <a:rPr lang="en-US" sz="2400" b="0" i="1" dirty="0" smtClean="0">
                        <a:latin typeface="Cambria Math"/>
                        <a:ea typeface="Cambria Math"/>
                      </a:rPr>
                      <m:t>×10</m:t>
                    </m:r>
                  </m:oMath>
                </a14:m>
                <a:r>
                  <a:rPr lang="en-US" sz="2400" dirty="0" smtClean="0"/>
                  <a:t> </a:t>
                </a:r>
                <a:endParaRPr lang="en-US" sz="2400" dirty="0"/>
              </a:p>
            </p:txBody>
          </p:sp>
        </mc:Choice>
        <mc:Fallback xmlns="">
          <p:sp>
            <p:nvSpPr>
              <p:cNvPr id="27" name="TextBox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07872" y="5432255"/>
                <a:ext cx="1286758" cy="461665"/>
              </a:xfrm>
              <a:prstGeom prst="rect">
                <a:avLst/>
              </a:prstGeom>
              <a:blipFill rotWithShape="1">
                <a:blip r:embed="rId11"/>
                <a:stretch>
                  <a:fillRect r="-4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8" name="TextBox 27"/>
              <p:cNvSpPr txBox="1"/>
              <p:nvPr/>
            </p:nvSpPr>
            <p:spPr>
              <a:xfrm>
                <a:off x="4567763" y="5243573"/>
                <a:ext cx="876909" cy="78380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400" b="0" i="1" dirty="0" smtClean="0">
                          <a:latin typeface="Cambria Math"/>
                        </a:rPr>
                        <m:t>+</m:t>
                      </m:r>
                      <m:f>
                        <m:fPr>
                          <m:ctrlPr>
                            <a:rPr lang="en-US" sz="2400" b="0" i="1" dirty="0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400" b="0" i="1" dirty="0" smtClean="0">
                              <a:latin typeface="Cambria Math"/>
                            </a:rPr>
                            <m:t>3</m:t>
                          </m:r>
                        </m:num>
                        <m:den>
                          <m:r>
                            <a:rPr lang="en-US" sz="2400" b="0" i="1" dirty="0" smtClean="0">
                              <a:latin typeface="Cambria Math"/>
                            </a:rPr>
                            <m:t>10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28" name="TextBox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67763" y="5243573"/>
                <a:ext cx="876909" cy="783804"/>
              </a:xfrm>
              <a:prstGeom prst="rect">
                <a:avLst/>
              </a:prstGeom>
              <a:blipFill rotWithShape="1"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9" name="TextBox 28"/>
              <p:cNvSpPr txBox="1"/>
              <p:nvPr/>
            </p:nvSpPr>
            <p:spPr>
              <a:xfrm>
                <a:off x="5259609" y="5243573"/>
                <a:ext cx="876909" cy="78380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400" b="0" i="1" dirty="0" smtClean="0">
                          <a:latin typeface="Cambria Math"/>
                        </a:rPr>
                        <m:t>+</m:t>
                      </m:r>
                      <m:f>
                        <m:fPr>
                          <m:ctrlPr>
                            <a:rPr lang="en-US" sz="2400" b="0" i="1" dirty="0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400" b="0" i="1" dirty="0" smtClean="0">
                              <a:latin typeface="Cambria Math"/>
                            </a:rPr>
                            <m:t>3</m:t>
                          </m:r>
                        </m:num>
                        <m:den>
                          <m:r>
                            <a:rPr lang="en-US" sz="2400" b="0" i="1" dirty="0" smtClean="0">
                              <a:latin typeface="Cambria Math"/>
                            </a:rPr>
                            <m:t>100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29" name="TextBox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59609" y="5243573"/>
                <a:ext cx="876909" cy="783804"/>
              </a:xfrm>
              <a:prstGeom prst="rect">
                <a:avLst/>
              </a:prstGeom>
              <a:blipFill rotWithShape="1"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315183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5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2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3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6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80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95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10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1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30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45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6000"/>
                            </p:stCondLst>
                            <p:childTnLst>
                              <p:par>
                                <p:cTn id="57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7500"/>
                            </p:stCondLst>
                            <p:childTnLst>
                              <p:par>
                                <p:cTn id="61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9000"/>
                            </p:stCondLst>
                            <p:childTnLst>
                              <p:par>
                                <p:cTn id="65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13" grpId="0"/>
      <p:bldP spid="14" grpId="0"/>
      <p:bldP spid="15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484454" y="389374"/>
            <a:ext cx="85363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tabLst>
                <a:tab pos="631825" algn="l"/>
              </a:tabLst>
            </a:pPr>
            <a:r>
              <a:rPr lang="en-US" sz="2400" b="1" dirty="0" smtClean="0">
                <a:solidFill>
                  <a:srgbClr val="0070C0"/>
                </a:solidFill>
                <a:cs typeface="Arial" panose="020B0604020202020204" pitchFamily="34" charset="0"/>
              </a:rPr>
              <a:t>b.	</a:t>
            </a:r>
            <a:r>
              <a:rPr lang="en-US" sz="2400" b="1" dirty="0" err="1" smtClean="0">
                <a:solidFill>
                  <a:srgbClr val="0070C0"/>
                </a:solidFill>
                <a:cs typeface="Arial" panose="020B0604020202020204" pitchFamily="34" charset="0"/>
              </a:rPr>
              <a:t>Menuliskan</a:t>
            </a:r>
            <a:r>
              <a:rPr lang="en-US" sz="2400" b="1" dirty="0" smtClean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cs typeface="Arial" panose="020B0604020202020204" pitchFamily="34" charset="0"/>
              </a:rPr>
              <a:t>pecahan</a:t>
            </a:r>
            <a:r>
              <a:rPr lang="en-US" sz="2400" b="1" dirty="0" smtClean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cs typeface="Arial" panose="020B0604020202020204" pitchFamily="34" charset="0"/>
              </a:rPr>
              <a:t>desimal</a:t>
            </a:r>
            <a:r>
              <a:rPr lang="en-US" sz="2400" b="1" dirty="0" smtClean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cs typeface="Arial" panose="020B0604020202020204" pitchFamily="34" charset="0"/>
              </a:rPr>
              <a:t>dengan</a:t>
            </a:r>
            <a:r>
              <a:rPr lang="en-US" sz="2400" b="1" dirty="0" smtClean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cs typeface="Arial" panose="020B0604020202020204" pitchFamily="34" charset="0"/>
              </a:rPr>
              <a:t>mencari</a:t>
            </a:r>
            <a:r>
              <a:rPr lang="en-US" sz="2400" b="1" dirty="0" smtClean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cs typeface="Arial" panose="020B0604020202020204" pitchFamily="34" charset="0"/>
              </a:rPr>
              <a:t>bilangan</a:t>
            </a:r>
            <a:r>
              <a:rPr lang="en-US" sz="2400" b="1" dirty="0" smtClean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cs typeface="Arial" panose="020B0604020202020204" pitchFamily="34" charset="0"/>
              </a:rPr>
              <a:t>bulat</a:t>
            </a:r>
            <a:endParaRPr lang="en-US" sz="2400" b="1" dirty="0">
              <a:solidFill>
                <a:srgbClr val="0070C0"/>
              </a:solidFill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20098" y="939522"/>
            <a:ext cx="67515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n-US" sz="2400" b="1" dirty="0" err="1" smtClean="0"/>
              <a:t>Menentukan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angka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pertama</a:t>
            </a:r>
            <a:r>
              <a:rPr lang="en-US" sz="2400" b="1" dirty="0" smtClean="0"/>
              <a:t> di </a:t>
            </a:r>
            <a:r>
              <a:rPr lang="en-US" sz="2400" b="1" dirty="0" err="1" smtClean="0"/>
              <a:t>belakang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koma</a:t>
            </a:r>
            <a:endParaRPr lang="en-US" sz="24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520098" y="1549122"/>
            <a:ext cx="108736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/>
              <a:t>Untuk</a:t>
            </a:r>
            <a:r>
              <a:rPr lang="en-US" sz="2400" dirty="0" smtClean="0"/>
              <a:t> </a:t>
            </a:r>
            <a:r>
              <a:rPr lang="en-US" sz="2400" dirty="0" err="1" smtClean="0"/>
              <a:t>menentukan</a:t>
            </a:r>
            <a:r>
              <a:rPr lang="en-US" sz="2400" dirty="0" smtClean="0"/>
              <a:t> </a:t>
            </a:r>
            <a:r>
              <a:rPr lang="en-US" sz="2400" dirty="0" err="1" smtClean="0"/>
              <a:t>angka</a:t>
            </a:r>
            <a:r>
              <a:rPr lang="en-US" sz="2400" dirty="0" smtClean="0"/>
              <a:t> </a:t>
            </a:r>
            <a:r>
              <a:rPr lang="en-US" sz="2400" dirty="0" err="1" smtClean="0"/>
              <a:t>pertama</a:t>
            </a:r>
            <a:r>
              <a:rPr lang="en-US" sz="2400" dirty="0" smtClean="0"/>
              <a:t> di </a:t>
            </a:r>
            <a:r>
              <a:rPr lang="en-US" sz="2400" dirty="0" err="1" smtClean="0"/>
              <a:t>belakang</a:t>
            </a:r>
            <a:r>
              <a:rPr lang="en-US" sz="2400" dirty="0" smtClean="0"/>
              <a:t> </a:t>
            </a:r>
            <a:r>
              <a:rPr lang="en-US" sz="2400" dirty="0" err="1" smtClean="0"/>
              <a:t>koma</a:t>
            </a:r>
            <a:r>
              <a:rPr lang="en-US" sz="2400" dirty="0" smtClean="0"/>
              <a:t>, </a:t>
            </a:r>
            <a:r>
              <a:rPr lang="en-US" sz="2400" dirty="0" err="1" smtClean="0"/>
              <a:t>kalikan</a:t>
            </a:r>
            <a:r>
              <a:rPr lang="en-US" sz="2400" dirty="0" smtClean="0"/>
              <a:t> </a:t>
            </a:r>
            <a:r>
              <a:rPr lang="en-US" sz="2400" dirty="0" err="1" smtClean="0"/>
              <a:t>pecahannya</a:t>
            </a:r>
            <a:r>
              <a:rPr lang="en-US" sz="2400" dirty="0" smtClean="0"/>
              <a:t> </a:t>
            </a:r>
            <a:r>
              <a:rPr lang="en-US" sz="2400" dirty="0" err="1" smtClean="0"/>
              <a:t>dengan</a:t>
            </a:r>
            <a:r>
              <a:rPr lang="en-US" sz="2400" dirty="0" smtClean="0"/>
              <a:t> 10.</a:t>
            </a:r>
            <a:endParaRPr 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520098" y="2010787"/>
                <a:ext cx="9131902" cy="13608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 smtClean="0"/>
                  <a:t>Contoh:</a:t>
                </a:r>
              </a:p>
              <a:p>
                <a:r>
                  <a:rPr lang="en-US" sz="2400" dirty="0" smtClean="0"/>
                  <a:t>Kita </a:t>
                </a:r>
                <a:r>
                  <a:rPr lang="en-US" sz="2400" dirty="0" err="1" smtClean="0"/>
                  <a:t>mempunyai</a:t>
                </a:r>
                <a:r>
                  <a:rPr lang="en-US" sz="2400" dirty="0" smtClean="0"/>
                  <a:t> </a:t>
                </a:r>
                <a:r>
                  <a:rPr lang="en-US" sz="2400" dirty="0" err="1" smtClean="0"/>
                  <a:t>bilangan</a:t>
                </a:r>
                <a:r>
                  <a:rPr lang="en-US" sz="2400" dirty="0" smtClean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en-US" sz="2400" b="0" i="1" smtClean="0">
                            <a:latin typeface="Cambria Math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2400" dirty="0" smtClean="0"/>
                  <a:t> yang </a:t>
                </a:r>
                <a:r>
                  <a:rPr lang="en-US" sz="2400" dirty="0" err="1" smtClean="0"/>
                  <a:t>dapat</a:t>
                </a:r>
                <a:r>
                  <a:rPr lang="en-US" sz="2400" dirty="0" smtClean="0"/>
                  <a:t> </a:t>
                </a:r>
                <a:r>
                  <a:rPr lang="en-US" sz="2400" dirty="0" err="1" smtClean="0"/>
                  <a:t>ditulis</a:t>
                </a:r>
                <a:r>
                  <a:rPr lang="en-US" sz="2400" dirty="0" smtClean="0"/>
                  <a:t> </a:t>
                </a:r>
                <a:r>
                  <a:rPr lang="en-US" sz="2400" dirty="0" err="1" smtClean="0"/>
                  <a:t>sebagai</a:t>
                </a:r>
                <a:r>
                  <a:rPr lang="en-US" sz="2400" dirty="0" smtClean="0"/>
                  <a:t> 0,25 </a:t>
                </a:r>
                <a:r>
                  <a:rPr lang="en-US" sz="2400" dirty="0" err="1" smtClean="0"/>
                  <a:t>atau</a:t>
                </a:r>
                <a:r>
                  <a:rPr lang="en-US" sz="2400" dirty="0" smtClean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/>
                          </a:rPr>
                          <m:t>25</m:t>
                        </m:r>
                      </m:num>
                      <m:den>
                        <m:r>
                          <a:rPr lang="en-US" sz="2400" b="0" i="1" smtClean="0">
                            <a:latin typeface="Cambria Math"/>
                          </a:rPr>
                          <m:t>100</m:t>
                        </m:r>
                      </m:den>
                    </m:f>
                  </m:oMath>
                </a14:m>
                <a:r>
                  <a:rPr lang="en-US" sz="2400" dirty="0" smtClean="0"/>
                  <a:t>.</a:t>
                </a:r>
              </a:p>
              <a:p>
                <a:r>
                  <a:rPr lang="en-US" sz="2400" dirty="0" smtClean="0"/>
                  <a:t>Kita </a:t>
                </a:r>
                <a:r>
                  <a:rPr lang="en-US" sz="2400" dirty="0" err="1" smtClean="0"/>
                  <a:t>kalikan</a:t>
                </a:r>
                <a:r>
                  <a:rPr lang="en-US" sz="2400" dirty="0" smtClean="0"/>
                  <a:t> </a:t>
                </a:r>
                <a:r>
                  <a:rPr lang="en-US" sz="2400" dirty="0" err="1" smtClean="0"/>
                  <a:t>kedua</a:t>
                </a:r>
                <a:r>
                  <a:rPr lang="en-US" sz="2400" dirty="0" smtClean="0"/>
                  <a:t> </a:t>
                </a:r>
                <a:r>
                  <a:rPr lang="en-US" sz="2400" dirty="0" err="1" smtClean="0"/>
                  <a:t>bentuk</a:t>
                </a:r>
                <a:r>
                  <a:rPr lang="en-US" sz="2400" dirty="0" smtClean="0"/>
                  <a:t> </a:t>
                </a:r>
                <a:r>
                  <a:rPr lang="en-US" sz="2400" dirty="0" err="1" smtClean="0"/>
                  <a:t>pecahan</a:t>
                </a:r>
                <a:r>
                  <a:rPr lang="en-US" sz="2400" dirty="0" smtClean="0"/>
                  <a:t> </a:t>
                </a:r>
                <a:r>
                  <a:rPr lang="en-US" sz="2400" dirty="0" err="1" smtClean="0"/>
                  <a:t>tersebut</a:t>
                </a:r>
                <a:r>
                  <a:rPr lang="en-US" sz="2400" dirty="0" smtClean="0"/>
                  <a:t> </a:t>
                </a:r>
                <a:r>
                  <a:rPr lang="en-US" sz="2400" dirty="0" err="1" smtClean="0"/>
                  <a:t>dengan</a:t>
                </a:r>
                <a:r>
                  <a:rPr lang="en-US" sz="2400" dirty="0" smtClean="0"/>
                  <a:t> 10.</a:t>
                </a:r>
                <a:endParaRPr lang="en-US" sz="2400" dirty="0"/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0098" y="2010787"/>
                <a:ext cx="9131902" cy="1360885"/>
              </a:xfrm>
              <a:prstGeom prst="rect">
                <a:avLst/>
              </a:prstGeom>
              <a:blipFill rotWithShape="1">
                <a:blip r:embed="rId3"/>
                <a:stretch>
                  <a:fillRect l="-1001" t="-3587" b="-94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520099" y="3563816"/>
                <a:ext cx="2745616" cy="7936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/>
                            </a:rPr>
                            <m:t>4</m:t>
                          </m:r>
                        </m:den>
                      </m:f>
                      <m:r>
                        <a:rPr lang="en-US" sz="2400" i="1" smtClean="0">
                          <a:latin typeface="Cambria Math"/>
                          <a:ea typeface="Cambria Math"/>
                        </a:rPr>
                        <m:t>×</m:t>
                      </m:r>
                      <m:r>
                        <a:rPr lang="en-US" sz="2400" b="0" i="1" smtClean="0">
                          <a:latin typeface="Cambria Math"/>
                          <a:ea typeface="Cambria Math"/>
                        </a:rPr>
                        <m:t>10=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/>
                              <a:ea typeface="Cambria Math"/>
                            </a:rPr>
                            <m:t>25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/>
                              <a:ea typeface="Cambria Math"/>
                            </a:rPr>
                            <m:t>100</m:t>
                          </m:r>
                        </m:den>
                      </m:f>
                      <m:r>
                        <a:rPr lang="en-US" sz="2400" b="0" i="1" smtClean="0">
                          <a:latin typeface="Cambria Math"/>
                          <a:ea typeface="Cambria Math"/>
                        </a:rPr>
                        <m:t>×10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0099" y="3563816"/>
                <a:ext cx="2745616" cy="793679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/>
              <p:cNvSpPr txBox="1"/>
              <p:nvPr/>
            </p:nvSpPr>
            <p:spPr>
              <a:xfrm>
                <a:off x="1011589" y="4451752"/>
                <a:ext cx="3572931" cy="8180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/>
                            </a:rPr>
                            <m:t>10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/>
                            </a:rPr>
                            <m:t>4</m:t>
                          </m:r>
                        </m:den>
                      </m:f>
                      <m:r>
                        <a:rPr lang="en-US" sz="2400" b="0" i="1" smtClean="0"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/>
                              <a:ea typeface="Cambria Math"/>
                            </a:rPr>
                            <m:t>2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/>
                              <a:ea typeface="Cambria Math"/>
                            </a:rPr>
                            <m:t>10</m:t>
                          </m:r>
                        </m:den>
                      </m:f>
                      <m:r>
                        <a:rPr lang="en-US" sz="2400" b="0" i="1" smtClean="0">
                          <a:latin typeface="Cambria Math"/>
                          <a:ea typeface="Cambria Math"/>
                        </a:rPr>
                        <m:t>×10+</m:t>
                      </m:r>
                      <m:f>
                        <m:fPr>
                          <m:ctrlPr>
                            <a:rPr lang="en-US" sz="2400" b="0" i="1" smtClean="0">
                              <a:latin typeface="Cambria Math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/>
                              <a:ea typeface="Cambria Math"/>
                            </a:rPr>
                            <m:t>5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/>
                              <a:ea typeface="Cambria Math"/>
                            </a:rPr>
                            <m:t>100</m:t>
                          </m:r>
                        </m:den>
                      </m:f>
                      <m:r>
                        <a:rPr lang="en-US" sz="2400" b="0" i="1" smtClean="0">
                          <a:latin typeface="Cambria Math"/>
                          <a:ea typeface="Cambria Math"/>
                        </a:rPr>
                        <m:t>×10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5" name="Text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1589" y="4451752"/>
                <a:ext cx="3572931" cy="818044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/>
            </p:nvSpPr>
            <p:spPr>
              <a:xfrm>
                <a:off x="941011" y="5269796"/>
                <a:ext cx="2048931" cy="8156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/>
                        </a:rPr>
                        <m:t>2</m:t>
                      </m:r>
                      <m:f>
                        <m:fPr>
                          <m:ctrlPr>
                            <a:rPr lang="en-US" sz="240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/>
                            </a:rPr>
                            <m:t>2</m:t>
                          </m:r>
                        </m:den>
                      </m:f>
                      <m:r>
                        <a:rPr lang="en-US" sz="2400" b="0" i="1" smtClean="0">
                          <a:latin typeface="Cambria Math"/>
                          <a:ea typeface="Cambria Math"/>
                        </a:rPr>
                        <m:t>=2+</m:t>
                      </m:r>
                      <m:f>
                        <m:fPr>
                          <m:ctrlPr>
                            <a:rPr lang="en-US" sz="2400" b="0" i="1" smtClean="0">
                              <a:latin typeface="Cambria Math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/>
                              <a:ea typeface="Cambria Math"/>
                            </a:rPr>
                            <m:t>5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/>
                              <a:ea typeface="Cambria Math"/>
                            </a:rPr>
                            <m:t>10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1011" y="5269796"/>
                <a:ext cx="2048931" cy="815673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/>
              <p:cNvSpPr txBox="1"/>
              <p:nvPr/>
            </p:nvSpPr>
            <p:spPr>
              <a:xfrm>
                <a:off x="3655787" y="3654109"/>
                <a:ext cx="2787951" cy="622222"/>
              </a:xfrm>
              <a:prstGeom prst="rect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2400" dirty="0" smtClean="0"/>
                  <a:t>Ingat,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/>
                          </a:rPr>
                          <m:t>25</m:t>
                        </m:r>
                      </m:num>
                      <m:den>
                        <m:r>
                          <a:rPr lang="en-US" sz="2400" b="0" i="1" smtClean="0">
                            <a:latin typeface="Cambria Math"/>
                          </a:rPr>
                          <m:t>100</m:t>
                        </m:r>
                      </m:den>
                    </m:f>
                    <m:r>
                      <a:rPr lang="en-US" sz="2400" b="0" i="1" smtClean="0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sz="2400" b="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/>
                          </a:rPr>
                          <m:t>2</m:t>
                        </m:r>
                      </m:num>
                      <m:den>
                        <m:r>
                          <a:rPr lang="en-US" sz="2400" b="0" i="1" smtClean="0">
                            <a:latin typeface="Cambria Math"/>
                          </a:rPr>
                          <m:t>10</m:t>
                        </m:r>
                      </m:den>
                    </m:f>
                    <m:r>
                      <a:rPr lang="en-US" sz="2400" b="0" i="1" smtClean="0">
                        <a:latin typeface="Cambria Math"/>
                      </a:rPr>
                      <m:t>+</m:t>
                    </m:r>
                    <m:f>
                      <m:fPr>
                        <m:ctrlPr>
                          <a:rPr lang="en-US" sz="2400" b="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/>
                          </a:rPr>
                          <m:t>5</m:t>
                        </m:r>
                      </m:num>
                      <m:den>
                        <m:r>
                          <a:rPr lang="en-US" sz="2400" b="0" i="1" smtClean="0">
                            <a:latin typeface="Cambria Math"/>
                          </a:rPr>
                          <m:t>100</m:t>
                        </m:r>
                      </m:den>
                    </m:f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27" name="TextBox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55787" y="3654109"/>
                <a:ext cx="2787951" cy="622222"/>
              </a:xfrm>
              <a:prstGeom prst="rect">
                <a:avLst/>
              </a:prstGeom>
              <a:blipFill rotWithShape="1">
                <a:blip r:embed="rId7"/>
                <a:stretch>
                  <a:fillRect l="-3037" b="-75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TextBox 27"/>
          <p:cNvSpPr txBox="1"/>
          <p:nvPr/>
        </p:nvSpPr>
        <p:spPr>
          <a:xfrm>
            <a:off x="5956907" y="4669631"/>
            <a:ext cx="5436808" cy="120032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 err="1" smtClean="0"/>
              <a:t>Jadi</a:t>
            </a:r>
            <a:r>
              <a:rPr lang="en-US" sz="2400" dirty="0" smtClean="0"/>
              <a:t>, </a:t>
            </a:r>
            <a:r>
              <a:rPr lang="en-US" sz="2400" dirty="0" err="1" smtClean="0"/>
              <a:t>angka</a:t>
            </a:r>
            <a:r>
              <a:rPr lang="en-US" sz="2400" dirty="0" smtClean="0"/>
              <a:t> 2 </a:t>
            </a:r>
            <a:r>
              <a:rPr lang="en-US" sz="2400" dirty="0" err="1" smtClean="0"/>
              <a:t>pada</a:t>
            </a:r>
            <a:r>
              <a:rPr lang="en-US" sz="2400" dirty="0" smtClean="0"/>
              <a:t> </a:t>
            </a:r>
            <a:r>
              <a:rPr lang="en-US" sz="2400" dirty="0" err="1" smtClean="0"/>
              <a:t>bilangan</a:t>
            </a:r>
            <a:r>
              <a:rPr lang="en-US" sz="2400" dirty="0" smtClean="0"/>
              <a:t> 0,25 (</a:t>
            </a:r>
            <a:r>
              <a:rPr lang="en-US" sz="2400" dirty="0" err="1" smtClean="0"/>
              <a:t>angka</a:t>
            </a:r>
            <a:r>
              <a:rPr lang="en-US" sz="2400" dirty="0" smtClean="0"/>
              <a:t> </a:t>
            </a:r>
            <a:r>
              <a:rPr lang="en-US" sz="2400" dirty="0" err="1" smtClean="0"/>
              <a:t>pertama</a:t>
            </a:r>
            <a:r>
              <a:rPr lang="en-US" sz="2400" dirty="0" smtClean="0"/>
              <a:t> di </a:t>
            </a:r>
            <a:r>
              <a:rPr lang="en-US" sz="2400" dirty="0" err="1" smtClean="0"/>
              <a:t>belakang</a:t>
            </a:r>
            <a:r>
              <a:rPr lang="en-US" sz="2400" dirty="0" smtClean="0"/>
              <a:t> </a:t>
            </a:r>
            <a:r>
              <a:rPr lang="en-US" sz="2400" dirty="0" err="1" smtClean="0"/>
              <a:t>koma</a:t>
            </a:r>
            <a:r>
              <a:rPr lang="en-US" sz="2400" dirty="0" smtClean="0"/>
              <a:t>) </a:t>
            </a:r>
            <a:r>
              <a:rPr lang="en-US" sz="2400" dirty="0" err="1" smtClean="0"/>
              <a:t>akan</a:t>
            </a:r>
            <a:r>
              <a:rPr lang="en-US" sz="2400" dirty="0" smtClean="0"/>
              <a:t> </a:t>
            </a:r>
            <a:r>
              <a:rPr lang="en-US" sz="2400" dirty="0" err="1" smtClean="0"/>
              <a:t>menjadi</a:t>
            </a:r>
            <a:r>
              <a:rPr lang="en-US" sz="2400" dirty="0" smtClean="0"/>
              <a:t> </a:t>
            </a:r>
            <a:r>
              <a:rPr lang="en-US" sz="2400" dirty="0" err="1" smtClean="0"/>
              <a:t>bilangan</a:t>
            </a:r>
            <a:r>
              <a:rPr lang="en-US" sz="2400" dirty="0" smtClean="0"/>
              <a:t> </a:t>
            </a:r>
            <a:r>
              <a:rPr lang="en-US" sz="2400" dirty="0" err="1" smtClean="0"/>
              <a:t>bulat</a:t>
            </a:r>
            <a:r>
              <a:rPr lang="en-US" sz="2400" dirty="0" smtClean="0"/>
              <a:t> </a:t>
            </a:r>
            <a:r>
              <a:rPr lang="en-US" sz="2400" dirty="0" err="1" smtClean="0"/>
              <a:t>jika</a:t>
            </a:r>
            <a:r>
              <a:rPr lang="en-US" sz="2400" dirty="0" smtClean="0"/>
              <a:t> </a:t>
            </a:r>
            <a:r>
              <a:rPr lang="en-US" sz="2400" dirty="0" err="1" smtClean="0"/>
              <a:t>dikalikan</a:t>
            </a:r>
            <a:r>
              <a:rPr lang="en-US" sz="2400" dirty="0" smtClean="0"/>
              <a:t> </a:t>
            </a:r>
            <a:r>
              <a:rPr lang="en-US" sz="2400" dirty="0" err="1" smtClean="0"/>
              <a:t>dengan</a:t>
            </a:r>
            <a:r>
              <a:rPr lang="en-US" sz="2400" dirty="0" smtClean="0"/>
              <a:t> 10.</a:t>
            </a:r>
            <a:endParaRPr lang="en-US" sz="2400" dirty="0"/>
          </a:p>
        </p:txBody>
      </p:sp>
      <p:cxnSp>
        <p:nvCxnSpPr>
          <p:cNvPr id="3" name="Straight Connector 2"/>
          <p:cNvCxnSpPr/>
          <p:nvPr/>
        </p:nvCxnSpPr>
        <p:spPr>
          <a:xfrm flipV="1">
            <a:off x="1892907" y="4946650"/>
            <a:ext cx="272443" cy="29139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2566007" y="4727776"/>
            <a:ext cx="272443" cy="29139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4273550" y="4727776"/>
            <a:ext cx="117778" cy="29139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3596898" y="4949674"/>
            <a:ext cx="117778" cy="29139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4713635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9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20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1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0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4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6000"/>
                            </p:stCondLst>
                            <p:childTnLst>
                              <p:par>
                                <p:cTn id="33" presetID="2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725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1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9750"/>
                            </p:stCondLst>
                            <p:childTnLst>
                              <p:par>
                                <p:cTn id="41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1000"/>
                            </p:stCondLst>
                            <p:childTnLst>
                              <p:par>
                                <p:cTn id="45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2250"/>
                            </p:stCondLst>
                            <p:childTnLst>
                              <p:par>
                                <p:cTn id="49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3500"/>
                            </p:stCondLst>
                            <p:childTnLst>
                              <p:par>
                                <p:cTn id="53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4750"/>
                            </p:stCondLst>
                            <p:childTnLst>
                              <p:par>
                                <p:cTn id="57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1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7250"/>
                            </p:stCondLst>
                            <p:childTnLst>
                              <p:par>
                                <p:cTn id="61" presetID="42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6" grpId="0"/>
      <p:bldP spid="17" grpId="0" uiExpand="1" build="p"/>
      <p:bldP spid="24" grpId="0"/>
      <p:bldP spid="25" grpId="0"/>
      <p:bldP spid="26" grpId="0"/>
      <p:bldP spid="27" grpId="0" animBg="1"/>
      <p:bldP spid="2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520098" y="329922"/>
            <a:ext cx="66935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n-US" sz="2400" b="1" dirty="0" err="1" smtClean="0"/>
              <a:t>Menentukan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angka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kedua</a:t>
            </a:r>
            <a:r>
              <a:rPr lang="en-US" sz="2400" b="1" dirty="0" smtClean="0"/>
              <a:t> di </a:t>
            </a:r>
            <a:r>
              <a:rPr lang="en-US" sz="2400" b="1" dirty="0" err="1" smtClean="0"/>
              <a:t>belakang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koma</a:t>
            </a:r>
            <a:endParaRPr lang="en-US" sz="24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520098" y="908315"/>
            <a:ext cx="108736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/>
              <a:t>Untuk</a:t>
            </a:r>
            <a:r>
              <a:rPr lang="en-US" sz="2400" dirty="0" smtClean="0"/>
              <a:t> </a:t>
            </a:r>
            <a:r>
              <a:rPr lang="en-US" sz="2400" dirty="0" err="1" smtClean="0"/>
              <a:t>menentukan</a:t>
            </a:r>
            <a:r>
              <a:rPr lang="en-US" sz="2400" dirty="0" smtClean="0"/>
              <a:t> </a:t>
            </a:r>
            <a:r>
              <a:rPr lang="en-US" sz="2400" dirty="0" err="1" smtClean="0"/>
              <a:t>angka</a:t>
            </a:r>
            <a:r>
              <a:rPr lang="en-US" sz="2400" dirty="0" smtClean="0"/>
              <a:t> </a:t>
            </a:r>
            <a:r>
              <a:rPr lang="en-US" sz="2400" dirty="0" err="1" smtClean="0"/>
              <a:t>kedua</a:t>
            </a:r>
            <a:r>
              <a:rPr lang="en-US" sz="2400" dirty="0" smtClean="0"/>
              <a:t> di </a:t>
            </a:r>
            <a:r>
              <a:rPr lang="en-US" sz="2400" dirty="0" err="1" smtClean="0"/>
              <a:t>belakang</a:t>
            </a:r>
            <a:r>
              <a:rPr lang="en-US" sz="2400" dirty="0" smtClean="0"/>
              <a:t> </a:t>
            </a:r>
            <a:r>
              <a:rPr lang="en-US" sz="2400" dirty="0" err="1" smtClean="0"/>
              <a:t>koma</a:t>
            </a:r>
            <a:r>
              <a:rPr lang="en-US" sz="2400" dirty="0" smtClean="0"/>
              <a:t>, </a:t>
            </a:r>
            <a:r>
              <a:rPr lang="en-US" sz="2400" dirty="0" err="1" smtClean="0"/>
              <a:t>kalikan</a:t>
            </a:r>
            <a:r>
              <a:rPr lang="en-US" sz="2400" dirty="0" smtClean="0"/>
              <a:t> </a:t>
            </a:r>
            <a:r>
              <a:rPr lang="en-US" sz="2400" dirty="0" err="1" smtClean="0"/>
              <a:t>pecahannya</a:t>
            </a:r>
            <a:r>
              <a:rPr lang="en-US" sz="2400" dirty="0" smtClean="0"/>
              <a:t> </a:t>
            </a:r>
            <a:r>
              <a:rPr lang="en-US" sz="2400" dirty="0" err="1" smtClean="0"/>
              <a:t>dengan</a:t>
            </a:r>
            <a:r>
              <a:rPr lang="en-US" sz="2400" dirty="0" smtClean="0"/>
              <a:t> 100.</a:t>
            </a:r>
            <a:endParaRPr 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520098" y="1369980"/>
                <a:ext cx="10772016" cy="15395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 smtClean="0"/>
                  <a:t>Contoh:</a:t>
                </a:r>
              </a:p>
              <a:p>
                <a:r>
                  <a:rPr lang="en-US" sz="2400" dirty="0" smtClean="0"/>
                  <a:t>Kita </a:t>
                </a:r>
                <a:r>
                  <a:rPr lang="en-US" sz="2400" dirty="0" err="1" smtClean="0"/>
                  <a:t>akan</a:t>
                </a:r>
                <a:r>
                  <a:rPr lang="en-US" sz="2400" dirty="0" smtClean="0"/>
                  <a:t> </a:t>
                </a:r>
                <a:r>
                  <a:rPr lang="en-US" sz="2400" dirty="0" err="1" smtClean="0"/>
                  <a:t>mengubah</a:t>
                </a:r>
                <a:r>
                  <a:rPr lang="en-US" sz="2400" dirty="0" smtClean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/>
                          </a:rPr>
                          <m:t>3</m:t>
                        </m:r>
                      </m:num>
                      <m:den>
                        <m:r>
                          <a:rPr lang="en-US" sz="2400" b="0" i="1" smtClean="0">
                            <a:latin typeface="Cambria Math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2400" dirty="0" smtClean="0"/>
                  <a:t> </a:t>
                </a:r>
                <a:r>
                  <a:rPr lang="en-US" sz="2400" dirty="0" err="1" smtClean="0"/>
                  <a:t>menjadi</a:t>
                </a:r>
                <a:r>
                  <a:rPr lang="en-US" sz="2400" dirty="0" smtClean="0"/>
                  <a:t> </a:t>
                </a:r>
                <a:r>
                  <a:rPr lang="en-US" sz="2400" dirty="0" err="1" smtClean="0"/>
                  <a:t>pecahan</a:t>
                </a:r>
                <a:r>
                  <a:rPr lang="en-US" sz="2400" dirty="0" smtClean="0"/>
                  <a:t> </a:t>
                </a:r>
                <a:r>
                  <a:rPr lang="en-US" sz="2400" dirty="0" err="1" smtClean="0"/>
                  <a:t>desimal</a:t>
                </a:r>
                <a:r>
                  <a:rPr lang="en-US" sz="2400" dirty="0" smtClean="0"/>
                  <a:t> </a:t>
                </a:r>
                <a:r>
                  <a:rPr lang="en-US" sz="2400" dirty="0" err="1" smtClean="0"/>
                  <a:t>dengan</a:t>
                </a:r>
                <a:r>
                  <a:rPr lang="en-US" sz="2400" dirty="0" smtClean="0"/>
                  <a:t> </a:t>
                </a:r>
                <a:r>
                  <a:rPr lang="en-US" sz="2400" dirty="0" err="1" smtClean="0"/>
                  <a:t>dua</a:t>
                </a:r>
                <a:r>
                  <a:rPr lang="en-US" sz="2400" dirty="0" smtClean="0"/>
                  <a:t> </a:t>
                </a:r>
                <a:r>
                  <a:rPr lang="en-US" sz="2400" dirty="0" err="1" smtClean="0"/>
                  <a:t>angka</a:t>
                </a:r>
                <a:r>
                  <a:rPr lang="en-US" sz="2400" dirty="0" smtClean="0"/>
                  <a:t> di </a:t>
                </a:r>
                <a:r>
                  <a:rPr lang="en-US" sz="2400" dirty="0" err="1" smtClean="0"/>
                  <a:t>belakang</a:t>
                </a:r>
                <a:r>
                  <a:rPr lang="en-US" sz="2400" dirty="0" smtClean="0"/>
                  <a:t> </a:t>
                </a:r>
                <a:r>
                  <a:rPr lang="en-US" sz="2400" dirty="0" err="1" smtClean="0"/>
                  <a:t>koma</a:t>
                </a:r>
                <a:r>
                  <a:rPr lang="en-US" sz="2400" dirty="0" smtClean="0"/>
                  <a:t>.</a:t>
                </a:r>
              </a:p>
              <a:p>
                <a:r>
                  <a:rPr lang="en-US" sz="2400" dirty="0" smtClean="0"/>
                  <a:t>Kita </a:t>
                </a:r>
                <a:r>
                  <a:rPr lang="en-US" sz="2400" dirty="0" err="1" smtClean="0"/>
                  <a:t>kalikan</a:t>
                </a:r>
                <a:r>
                  <a:rPr lang="en-US" sz="2400" dirty="0" smtClean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/>
                          </a:rPr>
                          <m:t>3</m:t>
                        </m:r>
                      </m:num>
                      <m:den>
                        <m:r>
                          <a:rPr lang="en-US" sz="2400" b="0" i="1" smtClean="0">
                            <a:latin typeface="Cambria Math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2400" dirty="0" smtClean="0"/>
                  <a:t> </a:t>
                </a:r>
                <a:r>
                  <a:rPr lang="en-US" sz="2400" dirty="0" err="1" smtClean="0"/>
                  <a:t>dengan</a:t>
                </a:r>
                <a:r>
                  <a:rPr lang="en-US" sz="2400" dirty="0" smtClean="0"/>
                  <a:t> 100.</a:t>
                </a:r>
                <a:endParaRPr lang="en-US" sz="2400" dirty="0"/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0098" y="1369980"/>
                <a:ext cx="10772016" cy="1539589"/>
              </a:xfrm>
              <a:prstGeom prst="rect">
                <a:avLst/>
              </a:prstGeom>
              <a:blipFill rotWithShape="1">
                <a:blip r:embed="rId3"/>
                <a:stretch>
                  <a:fillRect l="-849" t="-3175" r="-623" b="-15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8" name="TextBox 17"/>
              <p:cNvSpPr txBox="1"/>
              <p:nvPr/>
            </p:nvSpPr>
            <p:spPr>
              <a:xfrm>
                <a:off x="520099" y="2909569"/>
                <a:ext cx="3151569" cy="7848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/>
                            </a:rPr>
                            <m:t>3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/>
                            </a:rPr>
                            <m:t>7</m:t>
                          </m:r>
                        </m:den>
                      </m:f>
                      <m:r>
                        <a:rPr lang="en-US" sz="2400" i="1" smtClean="0">
                          <a:latin typeface="Cambria Math"/>
                          <a:ea typeface="Cambria Math"/>
                        </a:rPr>
                        <m:t>×</m:t>
                      </m:r>
                      <m:r>
                        <a:rPr lang="en-US" sz="2400" b="0" i="1" smtClean="0">
                          <a:latin typeface="Cambria Math"/>
                          <a:ea typeface="Cambria Math"/>
                        </a:rPr>
                        <m:t>100=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/>
                              <a:ea typeface="Cambria Math"/>
                            </a:rPr>
                            <m:t>300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/>
                              <a:ea typeface="Cambria Math"/>
                            </a:rPr>
                            <m:t>7</m:t>
                          </m:r>
                        </m:den>
                      </m:f>
                      <m:r>
                        <a:rPr lang="en-US" sz="2400" b="0" i="1" smtClean="0">
                          <a:latin typeface="Cambria Math"/>
                          <a:ea typeface="Cambria Math"/>
                        </a:rPr>
                        <m:t>×10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0099" y="2909569"/>
                <a:ext cx="3151569" cy="784895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1594163" y="3694464"/>
                <a:ext cx="186024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en-US" sz="2400">
                          <a:latin typeface="Cambria Math"/>
                          <a:ea typeface="Cambria Math"/>
                        </a:rPr>
                        <m:t>42 </m:t>
                      </m:r>
                      <m:r>
                        <m:rPr>
                          <m:sty m:val="p"/>
                        </m:rPr>
                        <a:rPr lang="en-US" sz="2400">
                          <a:latin typeface="Cambria Math"/>
                          <a:ea typeface="Cambria Math"/>
                        </a:rPr>
                        <m:t>sisa</m:t>
                      </m:r>
                      <m:r>
                        <a:rPr lang="en-US" sz="2400">
                          <a:latin typeface="Cambria Math"/>
                          <a:ea typeface="Cambria Math"/>
                        </a:rPr>
                        <m:t> 6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94163" y="3694464"/>
                <a:ext cx="1860244" cy="461665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1594163" y="4289550"/>
                <a:ext cx="1860244" cy="78380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400" i="1" smtClean="0"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en-US" sz="2400" b="0" i="1" smtClean="0">
                          <a:latin typeface="Cambria Math"/>
                          <a:ea typeface="Cambria Math"/>
                        </a:rPr>
                        <m:t>42</m:t>
                      </m:r>
                      <m:f>
                        <m:fPr>
                          <m:ctrlPr>
                            <a:rPr lang="en-US" sz="2400" i="1" smtClean="0">
                              <a:latin typeface="Cambria Math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/>
                              <a:ea typeface="Cambria Math"/>
                            </a:rPr>
                            <m:t>6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/>
                              <a:ea typeface="Cambria Math"/>
                            </a:rPr>
                            <m:t>7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94163" y="4289550"/>
                <a:ext cx="1860244" cy="783804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TextBox 21"/>
          <p:cNvSpPr txBox="1"/>
          <p:nvPr/>
        </p:nvSpPr>
        <p:spPr>
          <a:xfrm>
            <a:off x="4650621" y="2886517"/>
            <a:ext cx="64963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/>
              <a:t>Ingat</a:t>
            </a:r>
            <a:r>
              <a:rPr lang="en-US" sz="2400" dirty="0" smtClean="0"/>
              <a:t>, </a:t>
            </a:r>
            <a:r>
              <a:rPr lang="en-US" sz="2400" dirty="0" err="1" smtClean="0"/>
              <a:t>hasil</a:t>
            </a:r>
            <a:r>
              <a:rPr lang="en-US" sz="2400" dirty="0" smtClean="0"/>
              <a:t> kali </a:t>
            </a:r>
            <a:r>
              <a:rPr lang="en-US" sz="2400" dirty="0" err="1" smtClean="0"/>
              <a:t>dengan</a:t>
            </a:r>
            <a:r>
              <a:rPr lang="en-US" sz="2400" dirty="0" smtClean="0"/>
              <a:t> 100 </a:t>
            </a:r>
            <a:r>
              <a:rPr lang="en-US" sz="2400" dirty="0" err="1" smtClean="0"/>
              <a:t>tersebut</a:t>
            </a:r>
            <a:r>
              <a:rPr lang="en-US" sz="2400" dirty="0" smtClean="0"/>
              <a:t> </a:t>
            </a:r>
            <a:r>
              <a:rPr lang="en-US" sz="2400" dirty="0" err="1" smtClean="0"/>
              <a:t>harus</a:t>
            </a:r>
            <a:r>
              <a:rPr lang="en-US" sz="2400" dirty="0" smtClean="0"/>
              <a:t> </a:t>
            </a:r>
            <a:r>
              <a:rPr lang="en-US" sz="2400" dirty="0" err="1" smtClean="0"/>
              <a:t>dibagi</a:t>
            </a:r>
            <a:r>
              <a:rPr lang="en-US" sz="2400" dirty="0" smtClean="0"/>
              <a:t> </a:t>
            </a:r>
            <a:r>
              <a:rPr lang="en-US" sz="2400" dirty="0" err="1" smtClean="0"/>
              <a:t>lagi</a:t>
            </a:r>
            <a:r>
              <a:rPr lang="en-US" sz="2400" dirty="0" smtClean="0"/>
              <a:t> </a:t>
            </a:r>
            <a:r>
              <a:rPr lang="en-US" sz="2400" dirty="0" err="1" smtClean="0"/>
              <a:t>dengan</a:t>
            </a:r>
            <a:r>
              <a:rPr lang="en-US" sz="2400" dirty="0" smtClean="0"/>
              <a:t> 100 agar </a:t>
            </a:r>
            <a:r>
              <a:rPr lang="en-US" sz="2400" dirty="0" err="1" smtClean="0"/>
              <a:t>nilainya</a:t>
            </a:r>
            <a:r>
              <a:rPr lang="en-US" sz="2400" dirty="0" smtClean="0"/>
              <a:t> </a:t>
            </a:r>
            <a:r>
              <a:rPr lang="en-US" sz="2400" dirty="0" err="1" smtClean="0"/>
              <a:t>tetap</a:t>
            </a:r>
            <a:r>
              <a:rPr lang="en-US" sz="2400" dirty="0" smtClean="0"/>
              <a:t> </a:t>
            </a:r>
            <a:r>
              <a:rPr lang="en-US" sz="2400" dirty="0" err="1" smtClean="0"/>
              <a:t>sama</a:t>
            </a:r>
            <a:r>
              <a:rPr lang="en-US" sz="2400" dirty="0" smtClean="0"/>
              <a:t>.</a:t>
            </a:r>
            <a:endParaRPr 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1594163" y="5189435"/>
                <a:ext cx="186024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400" i="1" smtClean="0"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en-US" sz="2400" b="0" i="1" smtClean="0">
                          <a:latin typeface="Cambria Math"/>
                          <a:ea typeface="Cambria Math"/>
                        </a:rPr>
                        <m:t>42,…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94163" y="5189435"/>
                <a:ext cx="1860244" cy="461665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9" name="TextBox 28"/>
              <p:cNvSpPr txBox="1"/>
              <p:nvPr/>
            </p:nvSpPr>
            <p:spPr>
              <a:xfrm>
                <a:off x="4758278" y="3794670"/>
                <a:ext cx="1572184" cy="7848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i="1" smtClean="0">
                              <a:latin typeface="Cambria Math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/>
                              <a:ea typeface="Cambria Math"/>
                            </a:rPr>
                            <m:t>3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/>
                              <a:ea typeface="Cambria Math"/>
                            </a:rPr>
                            <m:t>7</m:t>
                          </m:r>
                        </m:den>
                      </m:f>
                      <m:r>
                        <a:rPr lang="en-US" sz="2400" i="1" smtClean="0"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sz="2400" i="1" smtClean="0">
                              <a:latin typeface="Cambria Math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/>
                              <a:ea typeface="Cambria Math"/>
                            </a:rPr>
                            <m:t>42,…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/>
                              <a:ea typeface="Cambria Math"/>
                            </a:rPr>
                            <m:t>100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29" name="TextBox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58278" y="3794670"/>
                <a:ext cx="1572184" cy="784895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/>
              <p:cNvSpPr txBox="1"/>
              <p:nvPr/>
            </p:nvSpPr>
            <p:spPr>
              <a:xfrm>
                <a:off x="6123824" y="3956284"/>
                <a:ext cx="1481663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400" i="1" smtClean="0"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en-US" sz="2400" b="0" i="1" smtClean="0">
                          <a:latin typeface="Cambria Math"/>
                          <a:ea typeface="Cambria Math"/>
                        </a:rPr>
                        <m:t>0,42…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1" name="TextBox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23824" y="3956284"/>
                <a:ext cx="1481663" cy="461665"/>
              </a:xfrm>
              <a:prstGeom prst="rect">
                <a:avLst/>
              </a:prstGeom>
              <a:blipFill rotWithShape="1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TextBox 31"/>
          <p:cNvSpPr txBox="1"/>
          <p:nvPr/>
        </p:nvSpPr>
        <p:spPr>
          <a:xfrm>
            <a:off x="4758278" y="4820102"/>
            <a:ext cx="6242657" cy="120032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 err="1" smtClean="0"/>
              <a:t>Jadi</a:t>
            </a:r>
            <a:r>
              <a:rPr lang="en-US" sz="2400" dirty="0" smtClean="0"/>
              <a:t>, </a:t>
            </a:r>
            <a:r>
              <a:rPr lang="en-US" sz="2400" dirty="0" err="1" smtClean="0"/>
              <a:t>angka</a:t>
            </a:r>
            <a:r>
              <a:rPr lang="en-US" sz="2400" dirty="0" smtClean="0"/>
              <a:t> 2 </a:t>
            </a:r>
            <a:r>
              <a:rPr lang="en-US" sz="2400" dirty="0" err="1" smtClean="0"/>
              <a:t>pada</a:t>
            </a:r>
            <a:r>
              <a:rPr lang="en-US" sz="2400" dirty="0" smtClean="0"/>
              <a:t> </a:t>
            </a:r>
            <a:r>
              <a:rPr lang="en-US" sz="2400" dirty="0" err="1" smtClean="0"/>
              <a:t>bilangan</a:t>
            </a:r>
            <a:r>
              <a:rPr lang="en-US" sz="2400" dirty="0" smtClean="0"/>
              <a:t> 0,42… (</a:t>
            </a:r>
            <a:r>
              <a:rPr lang="en-US" sz="2400" dirty="0" err="1" smtClean="0"/>
              <a:t>angka</a:t>
            </a:r>
            <a:r>
              <a:rPr lang="en-US" sz="2400" dirty="0" smtClean="0"/>
              <a:t> </a:t>
            </a:r>
            <a:r>
              <a:rPr lang="en-US" sz="2400" dirty="0" err="1" smtClean="0"/>
              <a:t>kedua</a:t>
            </a:r>
            <a:r>
              <a:rPr lang="en-US" sz="2400" dirty="0" smtClean="0"/>
              <a:t> di </a:t>
            </a:r>
            <a:r>
              <a:rPr lang="en-US" sz="2400" dirty="0" err="1" smtClean="0"/>
              <a:t>belakang</a:t>
            </a:r>
            <a:r>
              <a:rPr lang="en-US" sz="2400" dirty="0" smtClean="0"/>
              <a:t> </a:t>
            </a:r>
            <a:r>
              <a:rPr lang="en-US" sz="2400" dirty="0" err="1" smtClean="0"/>
              <a:t>koma</a:t>
            </a:r>
            <a:r>
              <a:rPr lang="en-US" sz="2400" dirty="0" smtClean="0"/>
              <a:t>) </a:t>
            </a:r>
            <a:r>
              <a:rPr lang="en-US" sz="2400" dirty="0" err="1" smtClean="0"/>
              <a:t>akan</a:t>
            </a:r>
            <a:r>
              <a:rPr lang="en-US" sz="2400" dirty="0" smtClean="0"/>
              <a:t> </a:t>
            </a:r>
            <a:r>
              <a:rPr lang="en-US" sz="2400" dirty="0" err="1" smtClean="0"/>
              <a:t>menjadi</a:t>
            </a:r>
            <a:r>
              <a:rPr lang="en-US" sz="2400" dirty="0" smtClean="0"/>
              <a:t> </a:t>
            </a:r>
            <a:r>
              <a:rPr lang="en-US" sz="2400" dirty="0" err="1" smtClean="0"/>
              <a:t>bilangan</a:t>
            </a:r>
            <a:r>
              <a:rPr lang="en-US" sz="2400" dirty="0" smtClean="0"/>
              <a:t> </a:t>
            </a:r>
            <a:r>
              <a:rPr lang="en-US" sz="2400" dirty="0" err="1" smtClean="0"/>
              <a:t>bulat</a:t>
            </a:r>
            <a:r>
              <a:rPr lang="en-US" sz="2400" dirty="0" smtClean="0"/>
              <a:t> </a:t>
            </a:r>
            <a:r>
              <a:rPr lang="en-US" sz="2400" dirty="0" err="1" smtClean="0"/>
              <a:t>jika</a:t>
            </a:r>
            <a:r>
              <a:rPr lang="en-US" sz="2400" dirty="0" smtClean="0"/>
              <a:t> </a:t>
            </a:r>
            <a:r>
              <a:rPr lang="en-US" sz="2400" dirty="0" err="1" smtClean="0"/>
              <a:t>dikalikan</a:t>
            </a:r>
            <a:r>
              <a:rPr lang="en-US" sz="2400" dirty="0" smtClean="0"/>
              <a:t> </a:t>
            </a:r>
            <a:r>
              <a:rPr lang="en-US" sz="2400" dirty="0" err="1" smtClean="0"/>
              <a:t>dengan</a:t>
            </a:r>
            <a:r>
              <a:rPr lang="en-US" sz="2400" dirty="0" smtClean="0"/>
              <a:t> 100.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51408859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0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9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20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1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3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75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1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95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20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1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40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1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6000"/>
                            </p:stCondLst>
                            <p:childTnLst>
                              <p:par>
                                <p:cTn id="53" presetID="42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5" grpId="0" uiExpand="1" build="p"/>
      <p:bldP spid="18" grpId="0"/>
      <p:bldP spid="20" grpId="0"/>
      <p:bldP spid="21" grpId="0"/>
      <p:bldP spid="22" grpId="0"/>
      <p:bldP spid="23" grpId="0"/>
      <p:bldP spid="29" grpId="0"/>
      <p:bldP spid="31" grpId="0"/>
      <p:bldP spid="3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484454" y="169434"/>
            <a:ext cx="81903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tabLst>
                <a:tab pos="631825" algn="l"/>
              </a:tabLst>
            </a:pPr>
            <a:r>
              <a:rPr lang="en-US" sz="2400" b="1" dirty="0" smtClean="0">
                <a:solidFill>
                  <a:srgbClr val="0070C0"/>
                </a:solidFill>
                <a:cs typeface="Arial" panose="020B0604020202020204" pitchFamily="34" charset="0"/>
              </a:rPr>
              <a:t>c.	</a:t>
            </a:r>
            <a:r>
              <a:rPr lang="en-US" sz="2400" b="1" dirty="0" err="1" smtClean="0">
                <a:solidFill>
                  <a:srgbClr val="0070C0"/>
                </a:solidFill>
                <a:cs typeface="Arial" panose="020B0604020202020204" pitchFamily="34" charset="0"/>
              </a:rPr>
              <a:t>Menjelaskan</a:t>
            </a:r>
            <a:r>
              <a:rPr lang="en-US" sz="2400" b="1" dirty="0" smtClean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cs typeface="Arial" panose="020B0604020202020204" pitchFamily="34" charset="0"/>
              </a:rPr>
              <a:t>pengubahan</a:t>
            </a:r>
            <a:r>
              <a:rPr lang="en-US" sz="2400" b="1" dirty="0" smtClean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cs typeface="Arial" panose="020B0604020202020204" pitchFamily="34" charset="0"/>
              </a:rPr>
              <a:t>pecahan</a:t>
            </a:r>
            <a:r>
              <a:rPr lang="en-US" sz="2400" b="1" dirty="0" smtClean="0">
                <a:solidFill>
                  <a:srgbClr val="0070C0"/>
                </a:solidFill>
                <a:cs typeface="Arial" panose="020B0604020202020204" pitchFamily="34" charset="0"/>
              </a:rPr>
              <a:t>  </a:t>
            </a:r>
            <a:r>
              <a:rPr lang="en-US" sz="2400" b="1" dirty="0" err="1" smtClean="0">
                <a:solidFill>
                  <a:srgbClr val="0070C0"/>
                </a:solidFill>
                <a:cs typeface="Arial" panose="020B0604020202020204" pitchFamily="34" charset="0"/>
              </a:rPr>
              <a:t>desimal</a:t>
            </a:r>
            <a:r>
              <a:rPr lang="en-US" sz="2400" b="1" dirty="0" smtClean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cs typeface="Arial" panose="020B0604020202020204" pitchFamily="34" charset="0"/>
              </a:rPr>
              <a:t>secara</a:t>
            </a:r>
            <a:r>
              <a:rPr lang="en-US" sz="2400" b="1" dirty="0" smtClean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cs typeface="Arial" panose="020B0604020202020204" pitchFamily="34" charset="0"/>
              </a:rPr>
              <a:t>umum</a:t>
            </a:r>
            <a:endParaRPr lang="en-US" sz="2400" b="1" dirty="0">
              <a:solidFill>
                <a:srgbClr val="0070C0"/>
              </a:solidFill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TextBox 1"/>
              <p:cNvSpPr txBox="1"/>
              <p:nvPr/>
            </p:nvSpPr>
            <p:spPr>
              <a:xfrm>
                <a:off x="484453" y="754749"/>
                <a:ext cx="11156003" cy="57515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Wingdings" pitchFamily="2" charset="2"/>
                  <a:buChar char="q"/>
                </a:pPr>
                <a:r>
                  <a:rPr lang="en-US" sz="2200" dirty="0" smtClean="0"/>
                  <a:t>Untuk </a:t>
                </a:r>
                <a:r>
                  <a:rPr lang="en-US" sz="2200" dirty="0" err="1" smtClean="0"/>
                  <a:t>mengubah</a:t>
                </a:r>
                <a:r>
                  <a:rPr lang="en-US" sz="2200" dirty="0" smtClean="0"/>
                  <a:t> </a:t>
                </a:r>
                <a:r>
                  <a:rPr lang="en-US" sz="2200" dirty="0" err="1" smtClean="0"/>
                  <a:t>suatu</a:t>
                </a:r>
                <a:r>
                  <a:rPr lang="en-US" sz="2200" dirty="0" smtClean="0"/>
                  <a:t> </a:t>
                </a:r>
                <a:r>
                  <a:rPr lang="en-US" sz="2200" dirty="0" err="1" smtClean="0"/>
                  <a:t>pecahan</a:t>
                </a:r>
                <a:r>
                  <a:rPr lang="en-US" sz="2200" dirty="0" smtClean="0"/>
                  <a:t> </a:t>
                </a:r>
                <a:r>
                  <a:rPr lang="en-US" sz="2200" dirty="0" err="1" smtClean="0"/>
                  <a:t>menjadi</a:t>
                </a:r>
                <a:r>
                  <a:rPr lang="en-US" sz="2200" dirty="0" smtClean="0"/>
                  <a:t> </a:t>
                </a:r>
                <a:r>
                  <a:rPr lang="en-US" sz="2200" dirty="0" err="1" smtClean="0"/>
                  <a:t>pecahan</a:t>
                </a:r>
                <a:r>
                  <a:rPr lang="en-US" sz="2200" dirty="0" smtClean="0"/>
                  <a:t> </a:t>
                </a:r>
                <a:r>
                  <a:rPr lang="en-US" sz="2200" dirty="0" err="1" smtClean="0"/>
                  <a:t>desimal</a:t>
                </a:r>
                <a:r>
                  <a:rPr lang="en-US" sz="2200" dirty="0" smtClean="0"/>
                  <a:t> </a:t>
                </a:r>
                <a:r>
                  <a:rPr lang="en-US" sz="2200" dirty="0" err="1" smtClean="0"/>
                  <a:t>dengan</a:t>
                </a:r>
                <a:r>
                  <a:rPr lang="en-US" sz="2200" dirty="0" smtClean="0"/>
                  <a:t> </a:t>
                </a:r>
                <a:r>
                  <a:rPr lang="en-US" sz="2200" dirty="0" err="1" smtClean="0">
                    <a:solidFill>
                      <a:srgbClr val="0070C0"/>
                    </a:solidFill>
                  </a:rPr>
                  <a:t>satu</a:t>
                </a:r>
                <a:r>
                  <a:rPr lang="en-US" sz="2200" dirty="0" smtClean="0">
                    <a:solidFill>
                      <a:srgbClr val="0070C0"/>
                    </a:solidFill>
                  </a:rPr>
                  <a:t> </a:t>
                </a:r>
                <a:r>
                  <a:rPr lang="en-US" sz="2200" dirty="0" err="1" smtClean="0">
                    <a:solidFill>
                      <a:srgbClr val="0070C0"/>
                    </a:solidFill>
                  </a:rPr>
                  <a:t>angka</a:t>
                </a:r>
                <a:r>
                  <a:rPr lang="en-US" sz="2200" dirty="0" smtClean="0">
                    <a:solidFill>
                      <a:srgbClr val="0070C0"/>
                    </a:solidFill>
                  </a:rPr>
                  <a:t> di </a:t>
                </a:r>
                <a:r>
                  <a:rPr lang="en-US" sz="2200" dirty="0" err="1" smtClean="0">
                    <a:solidFill>
                      <a:srgbClr val="0070C0"/>
                    </a:solidFill>
                  </a:rPr>
                  <a:t>belakang</a:t>
                </a:r>
                <a:r>
                  <a:rPr lang="en-US" sz="2200" dirty="0" smtClean="0">
                    <a:solidFill>
                      <a:srgbClr val="0070C0"/>
                    </a:solidFill>
                  </a:rPr>
                  <a:t> </a:t>
                </a:r>
                <a:r>
                  <a:rPr lang="en-US" sz="2200" dirty="0" err="1" smtClean="0">
                    <a:solidFill>
                      <a:srgbClr val="0070C0"/>
                    </a:solidFill>
                  </a:rPr>
                  <a:t>koma</a:t>
                </a:r>
                <a:r>
                  <a:rPr lang="en-US" sz="2200" dirty="0" smtClean="0"/>
                  <a:t>, </a:t>
                </a:r>
                <a:r>
                  <a:rPr lang="en-US" sz="2200" dirty="0" err="1" smtClean="0"/>
                  <a:t>maka</a:t>
                </a:r>
                <a:r>
                  <a:rPr lang="en-US" sz="2200" dirty="0" smtClean="0"/>
                  <a:t> </a:t>
                </a:r>
                <a:r>
                  <a:rPr lang="en-US" sz="2200" dirty="0" err="1" smtClean="0"/>
                  <a:t>kalikan</a:t>
                </a:r>
                <a:r>
                  <a:rPr lang="en-US" sz="2200" dirty="0" smtClean="0"/>
                  <a:t> </a:t>
                </a:r>
                <a:r>
                  <a:rPr lang="en-US" sz="2200" dirty="0" err="1" smtClean="0"/>
                  <a:t>pecahan</a:t>
                </a:r>
                <a:r>
                  <a:rPr lang="en-US" sz="2200" dirty="0" smtClean="0"/>
                  <a:t> </a:t>
                </a:r>
                <a:r>
                  <a:rPr lang="en-US" sz="2200" dirty="0" err="1" smtClean="0"/>
                  <a:t>tersebut</a:t>
                </a:r>
                <a:r>
                  <a:rPr lang="en-US" sz="2200" dirty="0" smtClean="0"/>
                  <a:t> </a:t>
                </a:r>
                <a:r>
                  <a:rPr lang="en-US" sz="2200" dirty="0" err="1" smtClean="0"/>
                  <a:t>dengan</a:t>
                </a:r>
                <a:r>
                  <a:rPr lang="en-US" sz="2200" dirty="0" smtClean="0"/>
                  <a:t> </a:t>
                </a:r>
                <a:r>
                  <a:rPr lang="en-US" sz="2200" dirty="0" smtClean="0">
                    <a:solidFill>
                      <a:srgbClr val="0070C0"/>
                    </a:solidFill>
                  </a:rPr>
                  <a:t>10</a:t>
                </a:r>
                <a:r>
                  <a:rPr lang="en-US" sz="2200" dirty="0" smtClean="0"/>
                  <a:t>. </a:t>
                </a:r>
                <a:r>
                  <a:rPr lang="en-US" sz="2200" dirty="0" err="1" smtClean="0"/>
                  <a:t>Setelah</a:t>
                </a:r>
                <a:r>
                  <a:rPr lang="en-US" sz="2200" dirty="0" smtClean="0"/>
                  <a:t> </a:t>
                </a:r>
                <a:r>
                  <a:rPr lang="en-US" sz="2200" dirty="0" err="1" smtClean="0"/>
                  <a:t>itu</a:t>
                </a:r>
                <a:r>
                  <a:rPr lang="en-US" sz="2200" dirty="0" smtClean="0"/>
                  <a:t>, </a:t>
                </a:r>
                <a:r>
                  <a:rPr lang="en-US" sz="2200" dirty="0" err="1" smtClean="0"/>
                  <a:t>lakukan</a:t>
                </a:r>
                <a:r>
                  <a:rPr lang="en-US" sz="2200" dirty="0" smtClean="0"/>
                  <a:t> </a:t>
                </a:r>
                <a:r>
                  <a:rPr lang="en-US" sz="2200" dirty="0" err="1" smtClean="0"/>
                  <a:t>pembagian</a:t>
                </a:r>
                <a:r>
                  <a:rPr lang="en-US" sz="2200" dirty="0" smtClean="0"/>
                  <a:t>. </a:t>
                </a:r>
                <a:r>
                  <a:rPr lang="en-US" sz="2200" dirty="0" err="1" smtClean="0"/>
                  <a:t>Ingat</a:t>
                </a:r>
                <a:r>
                  <a:rPr lang="en-US" sz="2200" dirty="0" smtClean="0"/>
                  <a:t>, </a:t>
                </a:r>
                <a:r>
                  <a:rPr lang="en-US" sz="2200" dirty="0" err="1" smtClean="0"/>
                  <a:t>hasilnya</a:t>
                </a:r>
                <a:r>
                  <a:rPr lang="en-US" sz="2200" dirty="0" smtClean="0"/>
                  <a:t> </a:t>
                </a:r>
                <a:r>
                  <a:rPr lang="en-US" sz="2200" dirty="0" err="1" smtClean="0"/>
                  <a:t>harus</a:t>
                </a:r>
                <a:r>
                  <a:rPr lang="en-US" sz="2200" dirty="0" smtClean="0"/>
                  <a:t> </a:t>
                </a:r>
                <a:r>
                  <a:rPr lang="en-US" sz="2200" dirty="0" err="1" smtClean="0"/>
                  <a:t>dibagi</a:t>
                </a:r>
                <a:r>
                  <a:rPr lang="en-US" sz="2200" dirty="0" smtClean="0"/>
                  <a:t> </a:t>
                </a:r>
                <a:r>
                  <a:rPr lang="en-US" sz="2200" dirty="0" err="1" smtClean="0"/>
                  <a:t>lagi</a:t>
                </a:r>
                <a:r>
                  <a:rPr lang="en-US" sz="2200" dirty="0" smtClean="0"/>
                  <a:t> </a:t>
                </a:r>
                <a:r>
                  <a:rPr lang="en-US" sz="2200" dirty="0" err="1" smtClean="0"/>
                  <a:t>dengan</a:t>
                </a:r>
                <a:r>
                  <a:rPr lang="en-US" sz="2200" dirty="0" smtClean="0"/>
                  <a:t> 10.</a:t>
                </a:r>
              </a:p>
              <a:p>
                <a:pPr>
                  <a:tabLst>
                    <a:tab pos="347663" algn="l"/>
                  </a:tabLst>
                </a:pPr>
                <a:r>
                  <a:rPr lang="en-US" sz="2200" dirty="0"/>
                  <a:t>	</a:t>
                </a:r>
                <a:r>
                  <a:rPr lang="en-US" sz="2200" dirty="0" err="1" smtClean="0"/>
                  <a:t>Contoh</a:t>
                </a:r>
                <a:r>
                  <a:rPr lang="en-US" sz="2200" dirty="0" smtClean="0"/>
                  <a:t>:</a:t>
                </a:r>
              </a:p>
              <a:p>
                <a:pPr>
                  <a:spcAft>
                    <a:spcPts val="600"/>
                  </a:spcAft>
                  <a:tabLst>
                    <a:tab pos="347663" algn="l"/>
                  </a:tabLst>
                </a:pPr>
                <a:r>
                  <a:rPr lang="en-US" sz="2200" dirty="0"/>
                  <a:t>	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200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sz="2200" b="0" i="1" smtClean="0">
                            <a:latin typeface="Cambria Math"/>
                          </a:rPr>
                          <m:t>3</m:t>
                        </m:r>
                      </m:num>
                      <m:den>
                        <m:r>
                          <a:rPr lang="en-US" sz="2200" b="0" i="1" smtClean="0">
                            <a:latin typeface="Cambria Math"/>
                          </a:rPr>
                          <m:t>7</m:t>
                        </m:r>
                      </m:den>
                    </m:f>
                    <m:r>
                      <a:rPr lang="en-US" sz="2200" i="1" smtClean="0">
                        <a:latin typeface="Cambria Math"/>
                        <a:ea typeface="Cambria Math"/>
                      </a:rPr>
                      <m:t>×</m:t>
                    </m:r>
                    <m:r>
                      <a:rPr lang="en-US" sz="2200" b="0" i="1" smtClean="0">
                        <a:latin typeface="Cambria Math"/>
                        <a:ea typeface="Cambria Math"/>
                      </a:rPr>
                      <m:t>10=</m:t>
                    </m:r>
                    <m:f>
                      <m:fPr>
                        <m:ctrlPr>
                          <a:rPr lang="en-US" sz="2200" b="0" i="1" smtClean="0">
                            <a:latin typeface="Cambria Math"/>
                            <a:ea typeface="Cambria Math"/>
                          </a:rPr>
                        </m:ctrlPr>
                      </m:fPr>
                      <m:num>
                        <m:r>
                          <a:rPr lang="en-US" sz="2200" b="0" i="1" smtClean="0">
                            <a:latin typeface="Cambria Math"/>
                            <a:ea typeface="Cambria Math"/>
                          </a:rPr>
                          <m:t>30</m:t>
                        </m:r>
                      </m:num>
                      <m:den>
                        <m:r>
                          <a:rPr lang="en-US" sz="2200" b="0" i="1" smtClean="0">
                            <a:latin typeface="Cambria Math"/>
                            <a:ea typeface="Cambria Math"/>
                          </a:rPr>
                          <m:t>7</m:t>
                        </m:r>
                      </m:den>
                    </m:f>
                    <m:r>
                      <a:rPr lang="en-US" sz="2200" b="0" i="1" smtClean="0">
                        <a:latin typeface="Cambria Math"/>
                        <a:ea typeface="Cambria Math"/>
                      </a:rPr>
                      <m:t>=4,…</m:t>
                    </m:r>
                  </m:oMath>
                </a14:m>
                <a:r>
                  <a:rPr lang="en-US" sz="2200" dirty="0" smtClean="0"/>
                  <a:t> </a:t>
                </a:r>
                <a:r>
                  <a:rPr lang="en-US" sz="2200" dirty="0" smtClean="0"/>
                  <a:t>      </a:t>
                </a:r>
                <a:r>
                  <a:rPr lang="en-US" sz="2200" dirty="0" smtClean="0">
                    <a:sym typeface="Symbol"/>
                  </a:rPr>
                  <a:t>   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200" i="1" dirty="0" smtClean="0">
                            <a:latin typeface="Cambria Math"/>
                            <a:sym typeface="Symbol"/>
                          </a:rPr>
                        </m:ctrlPr>
                      </m:fPr>
                      <m:num>
                        <m:r>
                          <a:rPr lang="en-US" sz="2200" b="0" i="1" dirty="0" smtClean="0">
                            <a:latin typeface="Cambria Math"/>
                            <a:sym typeface="Symbol"/>
                          </a:rPr>
                          <m:t>3</m:t>
                        </m:r>
                      </m:num>
                      <m:den>
                        <m:r>
                          <a:rPr lang="en-US" sz="2200" b="0" i="1" dirty="0" smtClean="0">
                            <a:latin typeface="Cambria Math"/>
                            <a:sym typeface="Symbol"/>
                          </a:rPr>
                          <m:t>7</m:t>
                        </m:r>
                      </m:den>
                    </m:f>
                    <m:r>
                      <a:rPr lang="en-US" sz="2200" b="0" i="1" dirty="0" smtClean="0">
                        <a:latin typeface="Cambria Math"/>
                        <a:sym typeface="Symbol"/>
                      </a:rPr>
                      <m:t>=</m:t>
                    </m:r>
                    <m:f>
                      <m:fPr>
                        <m:ctrlPr>
                          <a:rPr lang="en-US" sz="2200" i="1" dirty="0" smtClean="0">
                            <a:latin typeface="Cambria Math"/>
                            <a:sym typeface="Symbol"/>
                          </a:rPr>
                        </m:ctrlPr>
                      </m:fPr>
                      <m:num>
                        <m:r>
                          <a:rPr lang="en-US" sz="2200" b="0" i="1" dirty="0" smtClean="0">
                            <a:latin typeface="Cambria Math"/>
                            <a:sym typeface="Symbol"/>
                          </a:rPr>
                          <m:t>4,…</m:t>
                        </m:r>
                      </m:num>
                      <m:den>
                        <m:r>
                          <a:rPr lang="en-US" sz="2200" b="0" i="1" dirty="0" smtClean="0">
                            <a:latin typeface="Cambria Math"/>
                            <a:sym typeface="Symbol"/>
                          </a:rPr>
                          <m:t>10</m:t>
                        </m:r>
                      </m:den>
                    </m:f>
                    <m:r>
                      <a:rPr lang="en-US" sz="2200" b="0" i="1" dirty="0" smtClean="0">
                        <a:latin typeface="Cambria Math"/>
                        <a:sym typeface="Symbol"/>
                      </a:rPr>
                      <m:t>=0,4…</m:t>
                    </m:r>
                  </m:oMath>
                </a14:m>
                <a:endParaRPr lang="en-US" sz="2200" dirty="0" smtClean="0"/>
              </a:p>
              <a:p>
                <a:pPr marL="342900" indent="-342900">
                  <a:buFont typeface="Wingdings" pitchFamily="2" charset="2"/>
                  <a:buChar char="q"/>
                </a:pPr>
                <a:r>
                  <a:rPr lang="en-US" sz="2200" dirty="0" err="1"/>
                  <a:t>Untuk</a:t>
                </a:r>
                <a:r>
                  <a:rPr lang="en-US" sz="2200" dirty="0"/>
                  <a:t> </a:t>
                </a:r>
                <a:r>
                  <a:rPr lang="en-US" sz="2200" dirty="0" err="1"/>
                  <a:t>mengubah</a:t>
                </a:r>
                <a:r>
                  <a:rPr lang="en-US" sz="2200" dirty="0"/>
                  <a:t> </a:t>
                </a:r>
                <a:r>
                  <a:rPr lang="en-US" sz="2200" dirty="0" err="1"/>
                  <a:t>suatu</a:t>
                </a:r>
                <a:r>
                  <a:rPr lang="en-US" sz="2200" dirty="0"/>
                  <a:t> </a:t>
                </a:r>
                <a:r>
                  <a:rPr lang="en-US" sz="2200" dirty="0" err="1"/>
                  <a:t>pecahan</a:t>
                </a:r>
                <a:r>
                  <a:rPr lang="en-US" sz="2200" dirty="0"/>
                  <a:t> </a:t>
                </a:r>
                <a:r>
                  <a:rPr lang="en-US" sz="2200" dirty="0" err="1"/>
                  <a:t>menjadi</a:t>
                </a:r>
                <a:r>
                  <a:rPr lang="en-US" sz="2200" dirty="0"/>
                  <a:t> </a:t>
                </a:r>
                <a:r>
                  <a:rPr lang="en-US" sz="2200" dirty="0" err="1" smtClean="0"/>
                  <a:t>pecahan</a:t>
                </a:r>
                <a:r>
                  <a:rPr lang="en-US" sz="2200" dirty="0" smtClean="0"/>
                  <a:t> </a:t>
                </a:r>
                <a:r>
                  <a:rPr lang="en-US" sz="2200" dirty="0" err="1"/>
                  <a:t>desimal</a:t>
                </a:r>
                <a:r>
                  <a:rPr lang="en-US" sz="2200" dirty="0"/>
                  <a:t> </a:t>
                </a:r>
                <a:r>
                  <a:rPr lang="en-US" sz="2200" dirty="0" err="1"/>
                  <a:t>dengan</a:t>
                </a:r>
                <a:r>
                  <a:rPr lang="en-US" sz="2200" dirty="0"/>
                  <a:t> </a:t>
                </a:r>
                <a:r>
                  <a:rPr lang="en-US" sz="2200" dirty="0" err="1" smtClean="0">
                    <a:solidFill>
                      <a:srgbClr val="0070C0"/>
                    </a:solidFill>
                  </a:rPr>
                  <a:t>dua</a:t>
                </a:r>
                <a:r>
                  <a:rPr lang="en-US" sz="2200" dirty="0" smtClean="0">
                    <a:solidFill>
                      <a:srgbClr val="0070C0"/>
                    </a:solidFill>
                  </a:rPr>
                  <a:t> </a:t>
                </a:r>
                <a:r>
                  <a:rPr lang="en-US" sz="2200" dirty="0" err="1" smtClean="0">
                    <a:solidFill>
                      <a:srgbClr val="0070C0"/>
                    </a:solidFill>
                  </a:rPr>
                  <a:t>angka</a:t>
                </a:r>
                <a:r>
                  <a:rPr lang="en-US" sz="2200" dirty="0" smtClean="0">
                    <a:solidFill>
                      <a:srgbClr val="0070C0"/>
                    </a:solidFill>
                  </a:rPr>
                  <a:t> </a:t>
                </a:r>
                <a:r>
                  <a:rPr lang="en-US" sz="2200" dirty="0">
                    <a:solidFill>
                      <a:srgbClr val="0070C0"/>
                    </a:solidFill>
                  </a:rPr>
                  <a:t>di </a:t>
                </a:r>
                <a:r>
                  <a:rPr lang="en-US" sz="2200" dirty="0" err="1">
                    <a:solidFill>
                      <a:srgbClr val="0070C0"/>
                    </a:solidFill>
                  </a:rPr>
                  <a:t>belakang</a:t>
                </a:r>
                <a:r>
                  <a:rPr lang="en-US" sz="2200" dirty="0">
                    <a:solidFill>
                      <a:srgbClr val="0070C0"/>
                    </a:solidFill>
                  </a:rPr>
                  <a:t> </a:t>
                </a:r>
                <a:r>
                  <a:rPr lang="en-US" sz="2200" dirty="0" err="1">
                    <a:solidFill>
                      <a:srgbClr val="0070C0"/>
                    </a:solidFill>
                  </a:rPr>
                  <a:t>koma</a:t>
                </a:r>
                <a:r>
                  <a:rPr lang="en-US" sz="2200" dirty="0"/>
                  <a:t>, </a:t>
                </a:r>
                <a:r>
                  <a:rPr lang="en-US" sz="2200" dirty="0" err="1"/>
                  <a:t>maka</a:t>
                </a:r>
                <a:r>
                  <a:rPr lang="en-US" sz="2200" dirty="0"/>
                  <a:t> </a:t>
                </a:r>
                <a:r>
                  <a:rPr lang="en-US" sz="2200" dirty="0" err="1"/>
                  <a:t>kalikan</a:t>
                </a:r>
                <a:r>
                  <a:rPr lang="en-US" sz="2200" dirty="0"/>
                  <a:t> </a:t>
                </a:r>
                <a:r>
                  <a:rPr lang="en-US" sz="2200" dirty="0" err="1"/>
                  <a:t>pecahan</a:t>
                </a:r>
                <a:r>
                  <a:rPr lang="en-US" sz="2200" dirty="0"/>
                  <a:t> </a:t>
                </a:r>
                <a:r>
                  <a:rPr lang="en-US" sz="2200" dirty="0" err="1"/>
                  <a:t>tersebut</a:t>
                </a:r>
                <a:r>
                  <a:rPr lang="en-US" sz="2200" dirty="0"/>
                  <a:t> </a:t>
                </a:r>
                <a:r>
                  <a:rPr lang="en-US" sz="2200" dirty="0" err="1"/>
                  <a:t>dengan</a:t>
                </a:r>
                <a:r>
                  <a:rPr lang="en-US" sz="2200" dirty="0"/>
                  <a:t> </a:t>
                </a:r>
                <a:r>
                  <a:rPr lang="en-US" sz="2200" dirty="0" smtClean="0">
                    <a:solidFill>
                      <a:srgbClr val="0070C0"/>
                    </a:solidFill>
                  </a:rPr>
                  <a:t>100</a:t>
                </a:r>
                <a:r>
                  <a:rPr lang="en-US" sz="2200" dirty="0" smtClean="0"/>
                  <a:t>. </a:t>
                </a:r>
                <a:r>
                  <a:rPr lang="en-US" sz="2200" dirty="0" err="1" smtClean="0"/>
                  <a:t>Setelah</a:t>
                </a:r>
                <a:r>
                  <a:rPr lang="en-US" sz="2200" dirty="0" smtClean="0"/>
                  <a:t> </a:t>
                </a:r>
                <a:r>
                  <a:rPr lang="en-US" sz="2200" dirty="0" err="1"/>
                  <a:t>itu</a:t>
                </a:r>
                <a:r>
                  <a:rPr lang="en-US" sz="2200" dirty="0"/>
                  <a:t>, </a:t>
                </a:r>
                <a:r>
                  <a:rPr lang="en-US" sz="2200" dirty="0" err="1"/>
                  <a:t>lakukan</a:t>
                </a:r>
                <a:r>
                  <a:rPr lang="en-US" sz="2200" dirty="0"/>
                  <a:t> </a:t>
                </a:r>
                <a:r>
                  <a:rPr lang="en-US" sz="2200" dirty="0" err="1"/>
                  <a:t>pembagian</a:t>
                </a:r>
                <a:r>
                  <a:rPr lang="en-US" sz="2200" dirty="0"/>
                  <a:t>. </a:t>
                </a:r>
                <a:r>
                  <a:rPr lang="en-US" sz="2200" dirty="0" err="1"/>
                  <a:t>Ingat</a:t>
                </a:r>
                <a:r>
                  <a:rPr lang="en-US" sz="2200" dirty="0"/>
                  <a:t>, </a:t>
                </a:r>
                <a:r>
                  <a:rPr lang="en-US" sz="2200" dirty="0" err="1"/>
                  <a:t>hasilnya</a:t>
                </a:r>
                <a:r>
                  <a:rPr lang="en-US" sz="2200" dirty="0"/>
                  <a:t> </a:t>
                </a:r>
                <a:r>
                  <a:rPr lang="en-US" sz="2200" dirty="0" err="1"/>
                  <a:t>harus</a:t>
                </a:r>
                <a:r>
                  <a:rPr lang="en-US" sz="2200" dirty="0"/>
                  <a:t> </a:t>
                </a:r>
                <a:r>
                  <a:rPr lang="en-US" sz="2200" dirty="0" err="1"/>
                  <a:t>dibagi</a:t>
                </a:r>
                <a:r>
                  <a:rPr lang="en-US" sz="2200" dirty="0"/>
                  <a:t> </a:t>
                </a:r>
                <a:r>
                  <a:rPr lang="en-US" sz="2200" dirty="0" err="1"/>
                  <a:t>lagi</a:t>
                </a:r>
                <a:r>
                  <a:rPr lang="en-US" sz="2200" dirty="0"/>
                  <a:t> </a:t>
                </a:r>
                <a:r>
                  <a:rPr lang="en-US" sz="2200" dirty="0" err="1"/>
                  <a:t>dengan</a:t>
                </a:r>
                <a:r>
                  <a:rPr lang="en-US" sz="2200" dirty="0"/>
                  <a:t> </a:t>
                </a:r>
                <a:r>
                  <a:rPr lang="en-US" sz="2200" dirty="0" smtClean="0"/>
                  <a:t>100.</a:t>
                </a:r>
              </a:p>
              <a:p>
                <a:pPr>
                  <a:tabLst>
                    <a:tab pos="347663" algn="l"/>
                  </a:tabLst>
                </a:pPr>
                <a:r>
                  <a:rPr lang="en-US" sz="2200" dirty="0" smtClean="0"/>
                  <a:t>	</a:t>
                </a:r>
                <a:r>
                  <a:rPr lang="en-US" sz="2200" dirty="0" err="1" smtClean="0"/>
                  <a:t>Contoh</a:t>
                </a:r>
                <a:r>
                  <a:rPr lang="en-US" sz="2200" dirty="0"/>
                  <a:t>:</a:t>
                </a:r>
              </a:p>
              <a:p>
                <a:pPr>
                  <a:spcAft>
                    <a:spcPts val="600"/>
                  </a:spcAft>
                  <a:tabLst>
                    <a:tab pos="347663" algn="l"/>
                  </a:tabLst>
                </a:pPr>
                <a:r>
                  <a:rPr lang="en-US" sz="2200" dirty="0"/>
                  <a:t>	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200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sz="2200" b="0" i="1" smtClean="0">
                            <a:latin typeface="Cambria Math"/>
                          </a:rPr>
                          <m:t>3</m:t>
                        </m:r>
                      </m:num>
                      <m:den>
                        <m:r>
                          <a:rPr lang="en-US" sz="2200" b="0" i="1" smtClean="0">
                            <a:latin typeface="Cambria Math"/>
                          </a:rPr>
                          <m:t>7</m:t>
                        </m:r>
                      </m:den>
                    </m:f>
                    <m:r>
                      <a:rPr lang="en-US" sz="2200" i="1">
                        <a:latin typeface="Cambria Math"/>
                        <a:ea typeface="Cambria Math"/>
                      </a:rPr>
                      <m:t>×1</m:t>
                    </m:r>
                    <m:r>
                      <a:rPr lang="en-US" sz="2200" b="0" i="1" smtClean="0">
                        <a:latin typeface="Cambria Math"/>
                        <a:ea typeface="Cambria Math"/>
                      </a:rPr>
                      <m:t>0</m:t>
                    </m:r>
                    <m:r>
                      <a:rPr lang="en-US" sz="2200" i="1">
                        <a:latin typeface="Cambria Math"/>
                        <a:ea typeface="Cambria Math"/>
                      </a:rPr>
                      <m:t>0=</m:t>
                    </m:r>
                    <m:f>
                      <m:fPr>
                        <m:ctrlPr>
                          <a:rPr lang="en-US" sz="2200" i="1">
                            <a:latin typeface="Cambria Math"/>
                            <a:ea typeface="Cambria Math"/>
                          </a:rPr>
                        </m:ctrlPr>
                      </m:fPr>
                      <m:num>
                        <m:r>
                          <a:rPr lang="en-US" sz="2200" b="0" i="1" smtClean="0">
                            <a:latin typeface="Cambria Math"/>
                            <a:ea typeface="Cambria Math"/>
                          </a:rPr>
                          <m:t>300</m:t>
                        </m:r>
                      </m:num>
                      <m:den>
                        <m:r>
                          <a:rPr lang="en-US" sz="2200" b="0" i="1" smtClean="0">
                            <a:latin typeface="Cambria Math"/>
                            <a:ea typeface="Cambria Math"/>
                          </a:rPr>
                          <m:t>7</m:t>
                        </m:r>
                      </m:den>
                    </m:f>
                    <m:r>
                      <a:rPr lang="en-US" sz="2200" i="1">
                        <a:latin typeface="Cambria Math"/>
                        <a:ea typeface="Cambria Math"/>
                      </a:rPr>
                      <m:t>=</m:t>
                    </m:r>
                    <m:r>
                      <a:rPr lang="en-US" sz="2200" b="0" i="1" smtClean="0">
                        <a:latin typeface="Cambria Math"/>
                        <a:ea typeface="Cambria Math"/>
                      </a:rPr>
                      <m:t>42</m:t>
                    </m:r>
                    <m:r>
                      <a:rPr lang="en-US" sz="2200" i="1">
                        <a:latin typeface="Cambria Math"/>
                        <a:ea typeface="Cambria Math"/>
                      </a:rPr>
                      <m:t>,…</m:t>
                    </m:r>
                  </m:oMath>
                </a14:m>
                <a:r>
                  <a:rPr lang="en-US" sz="2200" dirty="0"/>
                  <a:t> </a:t>
                </a:r>
                <a:r>
                  <a:rPr lang="en-US" sz="2200" dirty="0" smtClean="0"/>
                  <a:t>     </a:t>
                </a:r>
                <a:r>
                  <a:rPr lang="en-US" sz="2200" dirty="0" smtClean="0">
                    <a:sym typeface="Symbol"/>
                  </a:rPr>
                  <a:t>  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200" i="1" dirty="0">
                            <a:latin typeface="Cambria Math"/>
                            <a:sym typeface="Symbol"/>
                          </a:rPr>
                        </m:ctrlPr>
                      </m:fPr>
                      <m:num>
                        <m:r>
                          <a:rPr lang="en-US" sz="2200" b="0" i="1" dirty="0" smtClean="0">
                            <a:latin typeface="Cambria Math"/>
                            <a:sym typeface="Symbol"/>
                          </a:rPr>
                          <m:t>3</m:t>
                        </m:r>
                      </m:num>
                      <m:den>
                        <m:r>
                          <a:rPr lang="en-US" sz="2200" b="0" i="1" dirty="0" smtClean="0">
                            <a:latin typeface="Cambria Math"/>
                            <a:sym typeface="Symbol"/>
                          </a:rPr>
                          <m:t>7</m:t>
                        </m:r>
                      </m:den>
                    </m:f>
                    <m:r>
                      <a:rPr lang="en-US" sz="2200" i="1" dirty="0">
                        <a:latin typeface="Cambria Math"/>
                        <a:sym typeface="Symbol"/>
                      </a:rPr>
                      <m:t>=</m:t>
                    </m:r>
                    <m:f>
                      <m:fPr>
                        <m:ctrlPr>
                          <a:rPr lang="en-US" sz="2200" i="1" dirty="0">
                            <a:latin typeface="Cambria Math"/>
                            <a:sym typeface="Symbol"/>
                          </a:rPr>
                        </m:ctrlPr>
                      </m:fPr>
                      <m:num>
                        <m:r>
                          <a:rPr lang="en-US" sz="2200" b="0" i="1" dirty="0" smtClean="0">
                            <a:latin typeface="Cambria Math"/>
                            <a:sym typeface="Symbol"/>
                          </a:rPr>
                          <m:t>42</m:t>
                        </m:r>
                        <m:r>
                          <a:rPr lang="en-US" sz="2200" i="1" dirty="0">
                            <a:latin typeface="Cambria Math"/>
                            <a:sym typeface="Symbol"/>
                          </a:rPr>
                          <m:t>,…</m:t>
                        </m:r>
                      </m:num>
                      <m:den>
                        <m:r>
                          <a:rPr lang="en-US" sz="2200" i="1" dirty="0">
                            <a:latin typeface="Cambria Math"/>
                            <a:sym typeface="Symbol"/>
                          </a:rPr>
                          <m:t>1</m:t>
                        </m:r>
                        <m:r>
                          <a:rPr lang="en-US" sz="2200" b="0" i="1" dirty="0" smtClean="0">
                            <a:latin typeface="Cambria Math"/>
                            <a:sym typeface="Symbol"/>
                          </a:rPr>
                          <m:t>0</m:t>
                        </m:r>
                        <m:r>
                          <a:rPr lang="en-US" sz="2200" i="1" dirty="0">
                            <a:latin typeface="Cambria Math"/>
                            <a:sym typeface="Symbol"/>
                          </a:rPr>
                          <m:t>0</m:t>
                        </m:r>
                      </m:den>
                    </m:f>
                    <m:r>
                      <a:rPr lang="en-US" sz="2200" i="1" dirty="0">
                        <a:latin typeface="Cambria Math"/>
                        <a:sym typeface="Symbol"/>
                      </a:rPr>
                      <m:t>=0,</m:t>
                    </m:r>
                    <m:r>
                      <a:rPr lang="en-US" sz="2200" b="0" i="1" dirty="0" smtClean="0">
                        <a:latin typeface="Cambria Math"/>
                        <a:sym typeface="Symbol"/>
                      </a:rPr>
                      <m:t>42</m:t>
                    </m:r>
                    <m:r>
                      <a:rPr lang="en-US" sz="2200" i="1" dirty="0">
                        <a:latin typeface="Cambria Math"/>
                        <a:sym typeface="Symbol"/>
                      </a:rPr>
                      <m:t>…</m:t>
                    </m:r>
                  </m:oMath>
                </a14:m>
                <a:endParaRPr lang="en-US" sz="2200" dirty="0"/>
              </a:p>
              <a:p>
                <a:pPr marL="342900" indent="-342900">
                  <a:buFont typeface="Wingdings" pitchFamily="2" charset="2"/>
                  <a:buChar char="q"/>
                </a:pPr>
                <a:r>
                  <a:rPr lang="en-US" sz="2200" dirty="0" err="1" smtClean="0"/>
                  <a:t>Pecahan</a:t>
                </a:r>
                <a:r>
                  <a:rPr lang="en-US" sz="2200" dirty="0" smtClean="0"/>
                  <a:t> </a:t>
                </a:r>
                <a:r>
                  <a:rPr lang="en-US" sz="2200" dirty="0" err="1"/>
                  <a:t>desimal</a:t>
                </a:r>
                <a:r>
                  <a:rPr lang="en-US" sz="2200" dirty="0"/>
                  <a:t> </a:t>
                </a:r>
                <a:r>
                  <a:rPr lang="en-US" sz="2200" dirty="0" err="1"/>
                  <a:t>dengan</a:t>
                </a:r>
                <a:r>
                  <a:rPr lang="en-US" sz="2200" dirty="0"/>
                  <a:t> </a:t>
                </a:r>
                <a:r>
                  <a:rPr lang="en-US" sz="2200" dirty="0" err="1" smtClean="0">
                    <a:solidFill>
                      <a:srgbClr val="0070C0"/>
                    </a:solidFill>
                  </a:rPr>
                  <a:t>tiga</a:t>
                </a:r>
                <a:r>
                  <a:rPr lang="en-US" sz="2200" dirty="0" smtClean="0">
                    <a:solidFill>
                      <a:srgbClr val="0070C0"/>
                    </a:solidFill>
                  </a:rPr>
                  <a:t> </a:t>
                </a:r>
                <a:r>
                  <a:rPr lang="en-US" sz="2200" dirty="0" err="1" smtClean="0">
                    <a:solidFill>
                      <a:srgbClr val="0070C0"/>
                    </a:solidFill>
                  </a:rPr>
                  <a:t>angka</a:t>
                </a:r>
                <a:r>
                  <a:rPr lang="en-US" sz="2200" dirty="0" smtClean="0">
                    <a:solidFill>
                      <a:srgbClr val="0070C0"/>
                    </a:solidFill>
                  </a:rPr>
                  <a:t> </a:t>
                </a:r>
                <a:r>
                  <a:rPr lang="en-US" sz="2200" dirty="0">
                    <a:solidFill>
                      <a:srgbClr val="0070C0"/>
                    </a:solidFill>
                  </a:rPr>
                  <a:t>di </a:t>
                </a:r>
                <a:r>
                  <a:rPr lang="en-US" sz="2200" dirty="0" err="1">
                    <a:solidFill>
                      <a:srgbClr val="0070C0"/>
                    </a:solidFill>
                  </a:rPr>
                  <a:t>belakang</a:t>
                </a:r>
                <a:r>
                  <a:rPr lang="en-US" sz="2200" dirty="0">
                    <a:solidFill>
                      <a:srgbClr val="0070C0"/>
                    </a:solidFill>
                  </a:rPr>
                  <a:t> </a:t>
                </a:r>
                <a:r>
                  <a:rPr lang="en-US" sz="2200" dirty="0" err="1">
                    <a:solidFill>
                      <a:srgbClr val="0070C0"/>
                    </a:solidFill>
                  </a:rPr>
                  <a:t>koma</a:t>
                </a:r>
                <a:r>
                  <a:rPr lang="en-US" sz="2200" dirty="0"/>
                  <a:t>, </a:t>
                </a:r>
                <a:r>
                  <a:rPr lang="en-US" sz="2200" dirty="0" err="1"/>
                  <a:t>maka</a:t>
                </a:r>
                <a:r>
                  <a:rPr lang="en-US" sz="2200" dirty="0"/>
                  <a:t> </a:t>
                </a:r>
                <a:r>
                  <a:rPr lang="en-US" sz="2200" dirty="0" err="1"/>
                  <a:t>kalikan</a:t>
                </a:r>
                <a:r>
                  <a:rPr lang="en-US" sz="2200" dirty="0"/>
                  <a:t> </a:t>
                </a:r>
                <a:r>
                  <a:rPr lang="en-US" sz="2200" dirty="0" err="1"/>
                  <a:t>pecahan</a:t>
                </a:r>
                <a:r>
                  <a:rPr lang="en-US" sz="2200" dirty="0"/>
                  <a:t> </a:t>
                </a:r>
                <a:r>
                  <a:rPr lang="en-US" sz="2200" dirty="0" err="1"/>
                  <a:t>tersebut</a:t>
                </a:r>
                <a:r>
                  <a:rPr lang="en-US" sz="2200" dirty="0"/>
                  <a:t> </a:t>
                </a:r>
                <a:r>
                  <a:rPr lang="en-US" sz="2200" dirty="0" err="1"/>
                  <a:t>dengan</a:t>
                </a:r>
                <a:r>
                  <a:rPr lang="en-US" sz="2200" dirty="0"/>
                  <a:t> </a:t>
                </a:r>
                <a:r>
                  <a:rPr lang="en-US" sz="2200" dirty="0" smtClean="0">
                    <a:solidFill>
                      <a:srgbClr val="0070C0"/>
                    </a:solidFill>
                  </a:rPr>
                  <a:t>1.000. </a:t>
                </a:r>
                <a:r>
                  <a:rPr lang="en-US" sz="2200" dirty="0" err="1" smtClean="0"/>
                  <a:t>Setelah</a:t>
                </a:r>
                <a:r>
                  <a:rPr lang="en-US" sz="2200" dirty="0" smtClean="0"/>
                  <a:t> </a:t>
                </a:r>
                <a:r>
                  <a:rPr lang="en-US" sz="2200" dirty="0" err="1"/>
                  <a:t>itu</a:t>
                </a:r>
                <a:r>
                  <a:rPr lang="en-US" sz="2200" dirty="0"/>
                  <a:t>, </a:t>
                </a:r>
                <a:r>
                  <a:rPr lang="en-US" sz="2200" dirty="0" err="1"/>
                  <a:t>lakukan</a:t>
                </a:r>
                <a:r>
                  <a:rPr lang="en-US" sz="2200" dirty="0"/>
                  <a:t> </a:t>
                </a:r>
                <a:r>
                  <a:rPr lang="en-US" sz="2200" dirty="0" err="1"/>
                  <a:t>pembagian</a:t>
                </a:r>
                <a:r>
                  <a:rPr lang="en-US" sz="2200" dirty="0"/>
                  <a:t>. </a:t>
                </a:r>
                <a:r>
                  <a:rPr lang="en-US" sz="2200" dirty="0" err="1"/>
                  <a:t>Ingat</a:t>
                </a:r>
                <a:r>
                  <a:rPr lang="en-US" sz="2200" dirty="0"/>
                  <a:t>, </a:t>
                </a:r>
                <a:r>
                  <a:rPr lang="en-US" sz="2200" dirty="0" err="1"/>
                  <a:t>hasilnya</a:t>
                </a:r>
                <a:r>
                  <a:rPr lang="en-US" sz="2200" dirty="0"/>
                  <a:t> </a:t>
                </a:r>
                <a:r>
                  <a:rPr lang="en-US" sz="2200" dirty="0" err="1"/>
                  <a:t>harus</a:t>
                </a:r>
                <a:r>
                  <a:rPr lang="en-US" sz="2200" dirty="0"/>
                  <a:t> </a:t>
                </a:r>
                <a:r>
                  <a:rPr lang="en-US" sz="2200" dirty="0" err="1"/>
                  <a:t>dibagi</a:t>
                </a:r>
                <a:r>
                  <a:rPr lang="en-US" sz="2200" dirty="0"/>
                  <a:t> </a:t>
                </a:r>
                <a:r>
                  <a:rPr lang="en-US" sz="2200" dirty="0" err="1"/>
                  <a:t>lagi</a:t>
                </a:r>
                <a:r>
                  <a:rPr lang="en-US" sz="2200" dirty="0"/>
                  <a:t> </a:t>
                </a:r>
                <a:r>
                  <a:rPr lang="en-US" sz="2200" dirty="0" err="1"/>
                  <a:t>dengan</a:t>
                </a:r>
                <a:r>
                  <a:rPr lang="en-US" sz="2200" dirty="0"/>
                  <a:t> </a:t>
                </a:r>
                <a:r>
                  <a:rPr lang="en-US" sz="2200" dirty="0" smtClean="0"/>
                  <a:t>1.000.</a:t>
                </a:r>
              </a:p>
              <a:p>
                <a:pPr>
                  <a:tabLst>
                    <a:tab pos="347663" algn="l"/>
                  </a:tabLst>
                </a:pPr>
                <a:r>
                  <a:rPr lang="en-US" sz="2200" dirty="0" smtClean="0"/>
                  <a:t>	</a:t>
                </a:r>
                <a:r>
                  <a:rPr lang="en-US" sz="2200" dirty="0" err="1" smtClean="0"/>
                  <a:t>Contoh</a:t>
                </a:r>
                <a:r>
                  <a:rPr lang="en-US" sz="2200" dirty="0"/>
                  <a:t>:</a:t>
                </a:r>
              </a:p>
              <a:p>
                <a:pPr>
                  <a:tabLst>
                    <a:tab pos="347663" algn="l"/>
                  </a:tabLst>
                </a:pPr>
                <a:r>
                  <a:rPr lang="en-US" sz="2200" dirty="0"/>
                  <a:t>	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200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sz="2200" i="1">
                            <a:latin typeface="Cambria Math"/>
                          </a:rPr>
                          <m:t>3</m:t>
                        </m:r>
                      </m:num>
                      <m:den>
                        <m:r>
                          <a:rPr lang="en-US" sz="2200" i="1">
                            <a:latin typeface="Cambria Math"/>
                          </a:rPr>
                          <m:t>7</m:t>
                        </m:r>
                      </m:den>
                    </m:f>
                    <m:r>
                      <a:rPr lang="en-US" sz="2200" i="1">
                        <a:latin typeface="Cambria Math"/>
                        <a:ea typeface="Cambria Math"/>
                      </a:rPr>
                      <m:t>×1</m:t>
                    </m:r>
                    <m:r>
                      <a:rPr lang="en-US" sz="2200" b="0" i="1" smtClean="0">
                        <a:latin typeface="Cambria Math"/>
                        <a:ea typeface="Cambria Math"/>
                      </a:rPr>
                      <m:t>.0</m:t>
                    </m:r>
                    <m:r>
                      <a:rPr lang="en-US" sz="2200" i="1">
                        <a:latin typeface="Cambria Math"/>
                        <a:ea typeface="Cambria Math"/>
                      </a:rPr>
                      <m:t>00=</m:t>
                    </m:r>
                    <m:f>
                      <m:fPr>
                        <m:ctrlPr>
                          <a:rPr lang="en-US" sz="2200" i="1">
                            <a:latin typeface="Cambria Math"/>
                            <a:ea typeface="Cambria Math"/>
                          </a:rPr>
                        </m:ctrlPr>
                      </m:fPr>
                      <m:num>
                        <m:r>
                          <a:rPr lang="en-US" sz="2200" i="1">
                            <a:latin typeface="Cambria Math"/>
                            <a:ea typeface="Cambria Math"/>
                          </a:rPr>
                          <m:t>3</m:t>
                        </m:r>
                        <m:r>
                          <a:rPr lang="en-US" sz="2200" b="0" i="1" smtClean="0">
                            <a:latin typeface="Cambria Math"/>
                            <a:ea typeface="Cambria Math"/>
                          </a:rPr>
                          <m:t>.0</m:t>
                        </m:r>
                        <m:r>
                          <a:rPr lang="en-US" sz="2200" i="1">
                            <a:latin typeface="Cambria Math"/>
                            <a:ea typeface="Cambria Math"/>
                          </a:rPr>
                          <m:t>00</m:t>
                        </m:r>
                      </m:num>
                      <m:den>
                        <m:r>
                          <a:rPr lang="en-US" sz="2200" i="1">
                            <a:latin typeface="Cambria Math"/>
                            <a:ea typeface="Cambria Math"/>
                          </a:rPr>
                          <m:t>7</m:t>
                        </m:r>
                      </m:den>
                    </m:f>
                    <m:r>
                      <a:rPr lang="en-US" sz="2200" i="1">
                        <a:latin typeface="Cambria Math"/>
                        <a:ea typeface="Cambria Math"/>
                      </a:rPr>
                      <m:t>=42</m:t>
                    </m:r>
                    <m:r>
                      <a:rPr lang="en-US" sz="2200" b="0" i="1" smtClean="0">
                        <a:latin typeface="Cambria Math"/>
                        <a:ea typeface="Cambria Math"/>
                      </a:rPr>
                      <m:t>8</m:t>
                    </m:r>
                    <m:r>
                      <a:rPr lang="en-US" sz="2200" i="1">
                        <a:latin typeface="Cambria Math"/>
                        <a:ea typeface="Cambria Math"/>
                      </a:rPr>
                      <m:t>,…</m:t>
                    </m:r>
                  </m:oMath>
                </a14:m>
                <a:r>
                  <a:rPr lang="en-US" sz="2200" dirty="0"/>
                  <a:t> </a:t>
                </a:r>
                <a:r>
                  <a:rPr lang="en-US" sz="2200" dirty="0" smtClean="0"/>
                  <a:t>   </a:t>
                </a:r>
                <a:r>
                  <a:rPr lang="en-US" sz="2200" dirty="0" smtClean="0">
                    <a:sym typeface="Symbol"/>
                  </a:rPr>
                  <a:t>  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200" i="1" dirty="0">
                            <a:latin typeface="Cambria Math"/>
                            <a:sym typeface="Symbol"/>
                          </a:rPr>
                        </m:ctrlPr>
                      </m:fPr>
                      <m:num>
                        <m:r>
                          <a:rPr lang="en-US" sz="2200" i="1" dirty="0">
                            <a:latin typeface="Cambria Math"/>
                            <a:sym typeface="Symbol"/>
                          </a:rPr>
                          <m:t>3</m:t>
                        </m:r>
                      </m:num>
                      <m:den>
                        <m:r>
                          <a:rPr lang="en-US" sz="2200" i="1" dirty="0">
                            <a:latin typeface="Cambria Math"/>
                            <a:sym typeface="Symbol"/>
                          </a:rPr>
                          <m:t>7</m:t>
                        </m:r>
                      </m:den>
                    </m:f>
                    <m:r>
                      <a:rPr lang="en-US" sz="2200" i="1" dirty="0">
                        <a:latin typeface="Cambria Math"/>
                        <a:sym typeface="Symbol"/>
                      </a:rPr>
                      <m:t>=</m:t>
                    </m:r>
                    <m:f>
                      <m:fPr>
                        <m:ctrlPr>
                          <a:rPr lang="en-US" sz="2200" i="1" dirty="0">
                            <a:latin typeface="Cambria Math"/>
                            <a:sym typeface="Symbol"/>
                          </a:rPr>
                        </m:ctrlPr>
                      </m:fPr>
                      <m:num>
                        <m:r>
                          <a:rPr lang="en-US" sz="2200" i="1" dirty="0">
                            <a:latin typeface="Cambria Math"/>
                            <a:sym typeface="Symbol"/>
                          </a:rPr>
                          <m:t>42</m:t>
                        </m:r>
                        <m:r>
                          <a:rPr lang="en-US" sz="2200" b="0" i="1" dirty="0" smtClean="0">
                            <a:latin typeface="Cambria Math"/>
                            <a:sym typeface="Symbol"/>
                          </a:rPr>
                          <m:t>8</m:t>
                        </m:r>
                        <m:r>
                          <a:rPr lang="en-US" sz="2200" i="1" dirty="0">
                            <a:latin typeface="Cambria Math"/>
                            <a:sym typeface="Symbol"/>
                          </a:rPr>
                          <m:t>,…</m:t>
                        </m:r>
                      </m:num>
                      <m:den>
                        <m:r>
                          <a:rPr lang="en-US" sz="2200" i="1" dirty="0">
                            <a:latin typeface="Cambria Math"/>
                            <a:sym typeface="Symbol"/>
                          </a:rPr>
                          <m:t>1</m:t>
                        </m:r>
                        <m:r>
                          <a:rPr lang="en-US" sz="2200" b="0" i="1" dirty="0" smtClean="0">
                            <a:latin typeface="Cambria Math"/>
                            <a:sym typeface="Symbol"/>
                          </a:rPr>
                          <m:t>.0</m:t>
                        </m:r>
                        <m:r>
                          <a:rPr lang="en-US" sz="2200" i="1" dirty="0">
                            <a:latin typeface="Cambria Math"/>
                            <a:sym typeface="Symbol"/>
                          </a:rPr>
                          <m:t>00</m:t>
                        </m:r>
                      </m:den>
                    </m:f>
                    <m:r>
                      <a:rPr lang="en-US" sz="2200" i="1" dirty="0">
                        <a:latin typeface="Cambria Math"/>
                        <a:sym typeface="Symbol"/>
                      </a:rPr>
                      <m:t>=0,42</m:t>
                    </m:r>
                    <m:r>
                      <a:rPr lang="en-US" sz="2200" b="0" i="1" dirty="0" smtClean="0">
                        <a:latin typeface="Cambria Math"/>
                        <a:sym typeface="Symbol"/>
                      </a:rPr>
                      <m:t>8</m:t>
                    </m:r>
                    <m:r>
                      <a:rPr lang="en-US" sz="2200" i="1" dirty="0">
                        <a:latin typeface="Cambria Math"/>
                        <a:sym typeface="Symbol"/>
                      </a:rPr>
                      <m:t>…</m:t>
                    </m:r>
                  </m:oMath>
                </a14:m>
                <a:endParaRPr lang="en-US" sz="2200" dirty="0"/>
              </a:p>
              <a:p>
                <a:endParaRPr lang="en-US" sz="2200" dirty="0" smtClean="0">
                  <a:solidFill>
                    <a:srgbClr val="0070C0"/>
                  </a:solidFill>
                </a:endParaRPr>
              </a:p>
            </p:txBody>
          </p:sp>
        </mc:Choice>
        <mc:Fallback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4453" y="754749"/>
                <a:ext cx="11156003" cy="5751575"/>
              </a:xfrm>
              <a:prstGeom prst="rect">
                <a:avLst/>
              </a:prstGeom>
              <a:blipFill rotWithShape="1">
                <a:blip r:embed="rId3"/>
                <a:stretch>
                  <a:fillRect l="-546" t="-636" r="-3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3234774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4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35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2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7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1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70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2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20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10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60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60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487734" y="297114"/>
            <a:ext cx="8160966" cy="669668"/>
            <a:chOff x="487734" y="297114"/>
            <a:chExt cx="8160966" cy="669668"/>
          </a:xfrm>
        </p:grpSpPr>
        <p:sp>
          <p:nvSpPr>
            <p:cNvPr id="2" name="TextBox 1"/>
            <p:cNvSpPr txBox="1"/>
            <p:nvPr/>
          </p:nvSpPr>
          <p:spPr>
            <a:xfrm>
              <a:off x="1259046" y="316723"/>
              <a:ext cx="738965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 err="1" smtClean="0">
                  <a:solidFill>
                    <a:srgbClr val="FF6600"/>
                  </a:solidFill>
                  <a:cs typeface="Arial" panose="020B0604020202020204" pitchFamily="34" charset="0"/>
                </a:rPr>
                <a:t>Mengingat</a:t>
              </a:r>
              <a:r>
                <a:rPr lang="en-US" sz="3600" b="1" dirty="0" smtClean="0">
                  <a:solidFill>
                    <a:srgbClr val="FF6600"/>
                  </a:solidFill>
                  <a:cs typeface="Arial" panose="020B0604020202020204" pitchFamily="34" charset="0"/>
                </a:rPr>
                <a:t> </a:t>
              </a:r>
              <a:r>
                <a:rPr lang="en-US" sz="3600" b="1" dirty="0" err="1" smtClean="0">
                  <a:solidFill>
                    <a:srgbClr val="FF6600"/>
                  </a:solidFill>
                  <a:cs typeface="Arial" panose="020B0604020202020204" pitchFamily="34" charset="0"/>
                </a:rPr>
                <a:t>Kembali</a:t>
              </a:r>
              <a:r>
                <a:rPr lang="en-US" sz="3600" b="1" dirty="0" smtClean="0">
                  <a:solidFill>
                    <a:srgbClr val="FF6600"/>
                  </a:solidFill>
                  <a:cs typeface="Arial" panose="020B0604020202020204" pitchFamily="34" charset="0"/>
                </a:rPr>
                <a:t> </a:t>
              </a:r>
              <a:r>
                <a:rPr lang="en-US" sz="3600" b="1" dirty="0" err="1" smtClean="0">
                  <a:solidFill>
                    <a:srgbClr val="FF6600"/>
                  </a:solidFill>
                  <a:cs typeface="Arial" panose="020B0604020202020204" pitchFamily="34" charset="0"/>
                </a:rPr>
                <a:t>Pecahan</a:t>
              </a:r>
              <a:endParaRPr lang="en-US" sz="3600" b="1" dirty="0">
                <a:solidFill>
                  <a:srgbClr val="FF6600"/>
                </a:solidFill>
                <a:cs typeface="Arial" panose="020B0604020202020204" pitchFamily="34" charset="0"/>
              </a:endParaRPr>
            </a:p>
          </p:txBody>
        </p:sp>
        <p:grpSp>
          <p:nvGrpSpPr>
            <p:cNvPr id="3" name="Group 2"/>
            <p:cNvGrpSpPr/>
            <p:nvPr/>
          </p:nvGrpSpPr>
          <p:grpSpPr>
            <a:xfrm>
              <a:off x="487734" y="297114"/>
              <a:ext cx="638939" cy="669668"/>
              <a:chOff x="394825" y="276478"/>
              <a:chExt cx="638939" cy="669668"/>
            </a:xfrm>
          </p:grpSpPr>
          <p:sp>
            <p:nvSpPr>
              <p:cNvPr id="4" name="Oval 3"/>
              <p:cNvSpPr/>
              <p:nvPr/>
            </p:nvSpPr>
            <p:spPr>
              <a:xfrm>
                <a:off x="394825" y="307207"/>
                <a:ext cx="638939" cy="638939"/>
              </a:xfrm>
              <a:prstGeom prst="ellipse">
                <a:avLst/>
              </a:prstGeom>
              <a:solidFill>
                <a:srgbClr val="FF6600">
                  <a:alpha val="95000"/>
                </a:srgbClr>
              </a:solidFill>
              <a:ln w="76200">
                <a:noFill/>
              </a:ln>
              <a:effectLst>
                <a:outerShdw blurRad="57785" dist="33020" dir="318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rightRoom" dir="t">
                  <a:rot lat="0" lon="0" rev="600000"/>
                </a:lightRig>
              </a:scene3d>
              <a:sp3d prstMaterial="metal">
                <a:bevelT w="38100" h="57150"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" name="TextBox 4"/>
              <p:cNvSpPr txBox="1"/>
              <p:nvPr/>
            </p:nvSpPr>
            <p:spPr>
              <a:xfrm>
                <a:off x="495032" y="276478"/>
                <a:ext cx="465192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b="1" dirty="0">
                    <a:solidFill>
                      <a:schemeClr val="bg1"/>
                    </a:solidFill>
                    <a:cs typeface="Arial" panose="020B0604020202020204" pitchFamily="34" charset="0"/>
                  </a:rPr>
                  <a:t>A</a:t>
                </a:r>
              </a:p>
            </p:txBody>
          </p:sp>
        </p:grpSp>
      </p:grpSp>
      <p:sp>
        <p:nvSpPr>
          <p:cNvPr id="14" name="TextBox 13"/>
          <p:cNvSpPr txBox="1"/>
          <p:nvPr/>
        </p:nvSpPr>
        <p:spPr>
          <a:xfrm>
            <a:off x="587941" y="1036752"/>
            <a:ext cx="71313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tabLst>
                <a:tab pos="631825" algn="l"/>
              </a:tabLst>
            </a:pPr>
            <a:r>
              <a:rPr lang="en-US" sz="2800" b="1" dirty="0">
                <a:solidFill>
                  <a:srgbClr val="FF6600"/>
                </a:solidFill>
                <a:cs typeface="Arial" panose="020B0604020202020204" pitchFamily="34" charset="0"/>
              </a:rPr>
              <a:t>1.	</a:t>
            </a:r>
            <a:r>
              <a:rPr lang="en-US" sz="2800" b="1" dirty="0" err="1" smtClean="0">
                <a:solidFill>
                  <a:srgbClr val="FF6600"/>
                </a:solidFill>
                <a:cs typeface="Arial" panose="020B0604020202020204" pitchFamily="34" charset="0"/>
              </a:rPr>
              <a:t>Menjelaskan</a:t>
            </a:r>
            <a:r>
              <a:rPr lang="en-US" sz="2800" b="1" dirty="0" smtClean="0">
                <a:solidFill>
                  <a:srgbClr val="FF660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FF6600"/>
                </a:solidFill>
                <a:cs typeface="Arial" panose="020B0604020202020204" pitchFamily="34" charset="0"/>
              </a:rPr>
              <a:t>Pengertian</a:t>
            </a:r>
            <a:r>
              <a:rPr lang="en-US" sz="2800" b="1" dirty="0" smtClean="0">
                <a:solidFill>
                  <a:srgbClr val="FF660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FF6600"/>
                </a:solidFill>
                <a:cs typeface="Arial" panose="020B0604020202020204" pitchFamily="34" charset="0"/>
              </a:rPr>
              <a:t>Bilangan</a:t>
            </a:r>
            <a:r>
              <a:rPr lang="en-US" sz="2800" b="1" dirty="0" smtClean="0">
                <a:solidFill>
                  <a:srgbClr val="FF660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FF6600"/>
                </a:solidFill>
                <a:cs typeface="Arial" panose="020B0604020202020204" pitchFamily="34" charset="0"/>
              </a:rPr>
              <a:t>Pecahan</a:t>
            </a:r>
            <a:endParaRPr lang="en-US" sz="2800" b="1" dirty="0">
              <a:solidFill>
                <a:srgbClr val="FF6600"/>
              </a:solidFill>
              <a:cs typeface="Arial" panose="020B060402020202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600000">
            <a:off x="738326" y="2339792"/>
            <a:ext cx="1437227" cy="1593039"/>
          </a:xfrm>
          <a:prstGeom prst="rect">
            <a:avLst/>
          </a:prstGeom>
        </p:spPr>
      </p:pic>
      <p:sp>
        <p:nvSpPr>
          <p:cNvPr id="13" name="Right Arrow 12"/>
          <p:cNvSpPr/>
          <p:nvPr/>
        </p:nvSpPr>
        <p:spPr>
          <a:xfrm>
            <a:off x="2552928" y="2880002"/>
            <a:ext cx="429491" cy="512618"/>
          </a:xfrm>
          <a:prstGeom prst="rightArrow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587941" y="1690255"/>
            <a:ext cx="8322278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 err="1" smtClean="0"/>
              <a:t>Sebuah</a:t>
            </a:r>
            <a:r>
              <a:rPr lang="en-US" sz="2600" dirty="0" smtClean="0"/>
              <a:t> </a:t>
            </a:r>
            <a:r>
              <a:rPr lang="en-US" sz="2600" dirty="0" err="1" smtClean="0"/>
              <a:t>semangka</a:t>
            </a:r>
            <a:r>
              <a:rPr lang="en-US" sz="2600" dirty="0" smtClean="0"/>
              <a:t> </a:t>
            </a:r>
            <a:r>
              <a:rPr lang="en-US" sz="2600" dirty="0" err="1" smtClean="0"/>
              <a:t>dipotong</a:t>
            </a:r>
            <a:r>
              <a:rPr lang="en-US" sz="2600" dirty="0" smtClean="0"/>
              <a:t> </a:t>
            </a:r>
            <a:r>
              <a:rPr lang="en-US" sz="2600" dirty="0" err="1" smtClean="0"/>
              <a:t>menjadi</a:t>
            </a:r>
            <a:r>
              <a:rPr lang="en-US" sz="2600" dirty="0" smtClean="0"/>
              <a:t> </a:t>
            </a:r>
            <a:r>
              <a:rPr lang="en-US" sz="2600" dirty="0" err="1" smtClean="0"/>
              <a:t>dua</a:t>
            </a:r>
            <a:r>
              <a:rPr lang="en-US" sz="2600" dirty="0" smtClean="0"/>
              <a:t> </a:t>
            </a:r>
            <a:r>
              <a:rPr lang="en-US" sz="2600" dirty="0" err="1" smtClean="0"/>
              <a:t>bagian</a:t>
            </a:r>
            <a:r>
              <a:rPr lang="en-US" sz="2600" dirty="0" smtClean="0"/>
              <a:t> </a:t>
            </a:r>
            <a:r>
              <a:rPr lang="en-US" sz="2600" dirty="0" err="1" smtClean="0"/>
              <a:t>sama</a:t>
            </a:r>
            <a:r>
              <a:rPr lang="en-US" sz="2600" dirty="0" smtClean="0"/>
              <a:t> </a:t>
            </a:r>
            <a:r>
              <a:rPr lang="en-US" sz="2600" dirty="0" err="1" smtClean="0"/>
              <a:t>besar</a:t>
            </a:r>
            <a:r>
              <a:rPr lang="en-US" sz="2600" dirty="0" smtClean="0"/>
              <a:t>.</a:t>
            </a:r>
            <a:endParaRPr lang="en-US" sz="2600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0" t="10761" r="51241" b="16302"/>
          <a:stretch/>
        </p:blipFill>
        <p:spPr>
          <a:xfrm>
            <a:off x="3203129" y="2435361"/>
            <a:ext cx="2787092" cy="14019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3690579" y="3871897"/>
                <a:ext cx="423513" cy="78380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90579" y="3871897"/>
                <a:ext cx="423513" cy="783804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5064004" y="3871897"/>
                <a:ext cx="423513" cy="78380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64004" y="3871897"/>
                <a:ext cx="423513" cy="783804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6767068" y="2622297"/>
                <a:ext cx="4870751" cy="14575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600" dirty="0" smtClean="0"/>
                  <a:t>Setiap </a:t>
                </a:r>
                <a:r>
                  <a:rPr lang="en-US" sz="2600" dirty="0" err="1" smtClean="0"/>
                  <a:t>potongan</a:t>
                </a:r>
                <a:r>
                  <a:rPr lang="en-US" sz="2600" dirty="0" smtClean="0"/>
                  <a:t> </a:t>
                </a:r>
                <a:r>
                  <a:rPr lang="en-US" sz="2600" dirty="0" err="1" smtClean="0"/>
                  <a:t>semangka</a:t>
                </a:r>
                <a:r>
                  <a:rPr lang="en-US" sz="2600" dirty="0" smtClean="0"/>
                  <a:t> </a:t>
                </a:r>
                <a:r>
                  <a:rPr lang="en-US" sz="2600" dirty="0" err="1" smtClean="0"/>
                  <a:t>menyatakan</a:t>
                </a:r>
                <a:r>
                  <a:rPr lang="en-US" sz="2600" dirty="0" smtClean="0"/>
                  <a:t> </a:t>
                </a:r>
                <a:r>
                  <a:rPr lang="en-US" sz="2600" dirty="0" err="1" smtClean="0"/>
                  <a:t>satu</a:t>
                </a:r>
                <a:r>
                  <a:rPr lang="en-US" sz="2600" dirty="0" smtClean="0"/>
                  <a:t> </a:t>
                </a:r>
                <a:r>
                  <a:rPr lang="en-US" sz="2600" dirty="0" err="1" smtClean="0"/>
                  <a:t>dari</a:t>
                </a:r>
                <a:r>
                  <a:rPr lang="en-US" sz="2600" dirty="0" smtClean="0"/>
                  <a:t> </a:t>
                </a:r>
                <a:r>
                  <a:rPr lang="en-US" sz="2600" dirty="0" err="1" smtClean="0"/>
                  <a:t>dua</a:t>
                </a:r>
                <a:r>
                  <a:rPr lang="en-US" sz="2600" dirty="0" smtClean="0"/>
                  <a:t> </a:t>
                </a:r>
                <a:r>
                  <a:rPr lang="en-US" sz="2600" dirty="0" err="1" smtClean="0"/>
                  <a:t>bagian</a:t>
                </a:r>
                <a:r>
                  <a:rPr lang="en-US" sz="2600" dirty="0" smtClean="0"/>
                  <a:t> </a:t>
                </a:r>
                <a:r>
                  <a:rPr lang="en-US" sz="2600" dirty="0" err="1" smtClean="0"/>
                  <a:t>atau</a:t>
                </a:r>
                <a:r>
                  <a:rPr lang="en-US" sz="2600" dirty="0" smtClean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60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sz="2600" b="0" i="1" smtClean="0"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en-US" sz="2600" b="0" i="1" smtClean="0">
                            <a:latin typeface="Cambria Math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2600" dirty="0" smtClean="0"/>
                  <a:t> </a:t>
                </a:r>
                <a:r>
                  <a:rPr lang="en-US" sz="2600" dirty="0" err="1" smtClean="0"/>
                  <a:t>bagian</a:t>
                </a:r>
                <a:r>
                  <a:rPr lang="en-US" sz="2600" dirty="0" smtClean="0"/>
                  <a:t> </a:t>
                </a:r>
                <a:r>
                  <a:rPr lang="en-US" sz="2600" dirty="0" err="1" smtClean="0"/>
                  <a:t>dari</a:t>
                </a:r>
                <a:r>
                  <a:rPr lang="en-US" sz="2600" dirty="0" smtClean="0"/>
                  <a:t> </a:t>
                </a:r>
                <a:r>
                  <a:rPr lang="en-US" sz="2600" dirty="0" err="1" smtClean="0"/>
                  <a:t>semangka</a:t>
                </a:r>
                <a:r>
                  <a:rPr lang="en-US" sz="2600" dirty="0" smtClean="0"/>
                  <a:t> </a:t>
                </a:r>
                <a:r>
                  <a:rPr lang="en-US" sz="2600" dirty="0" err="1" smtClean="0"/>
                  <a:t>utuh</a:t>
                </a:r>
                <a:r>
                  <a:rPr lang="en-US" sz="2600" dirty="0" smtClean="0"/>
                  <a:t>.</a:t>
                </a:r>
                <a:endParaRPr lang="en-US" sz="2600" dirty="0"/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67068" y="2622297"/>
                <a:ext cx="4870751" cy="1457515"/>
              </a:xfrm>
              <a:prstGeom prst="rect">
                <a:avLst/>
              </a:prstGeom>
              <a:blipFill rotWithShape="1">
                <a:blip r:embed="rId7"/>
                <a:stretch>
                  <a:fillRect l="-2128" t="-3347" r="-125" b="-46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TextBox 22"/>
          <p:cNvSpPr txBox="1"/>
          <p:nvPr/>
        </p:nvSpPr>
        <p:spPr>
          <a:xfrm>
            <a:off x="587941" y="5011878"/>
            <a:ext cx="11049878" cy="89255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600" dirty="0" err="1" smtClean="0"/>
              <a:t>Jadi</a:t>
            </a:r>
            <a:r>
              <a:rPr lang="en-US" sz="2600" dirty="0" smtClean="0"/>
              <a:t>, </a:t>
            </a:r>
            <a:r>
              <a:rPr lang="en-US" sz="2600" dirty="0" err="1" smtClean="0"/>
              <a:t>bilangan</a:t>
            </a:r>
            <a:r>
              <a:rPr lang="en-US" sz="2600" dirty="0" smtClean="0"/>
              <a:t> </a:t>
            </a:r>
            <a:r>
              <a:rPr lang="en-US" sz="2600" dirty="0" err="1" smtClean="0"/>
              <a:t>pecahan</a:t>
            </a:r>
            <a:r>
              <a:rPr lang="en-US" sz="2600" dirty="0" smtClean="0"/>
              <a:t> </a:t>
            </a:r>
            <a:r>
              <a:rPr lang="en-US" sz="2600" dirty="0" err="1" smtClean="0"/>
              <a:t>digunakan</a:t>
            </a:r>
            <a:r>
              <a:rPr lang="en-US" sz="2600" dirty="0" smtClean="0"/>
              <a:t> </a:t>
            </a:r>
            <a:r>
              <a:rPr lang="en-US" sz="2600" dirty="0" err="1" smtClean="0"/>
              <a:t>untuk</a:t>
            </a:r>
            <a:r>
              <a:rPr lang="en-US" sz="2600" dirty="0" smtClean="0"/>
              <a:t> </a:t>
            </a:r>
            <a:r>
              <a:rPr lang="en-US" sz="2600" dirty="0" err="1" smtClean="0"/>
              <a:t>menyatakan</a:t>
            </a:r>
            <a:r>
              <a:rPr lang="en-US" sz="2600" dirty="0" smtClean="0"/>
              <a:t> </a:t>
            </a:r>
            <a:r>
              <a:rPr lang="en-US" sz="2600" dirty="0" err="1" smtClean="0"/>
              <a:t>sebagian</a:t>
            </a:r>
            <a:r>
              <a:rPr lang="en-US" sz="2600" dirty="0" smtClean="0"/>
              <a:t> yang </a:t>
            </a:r>
            <a:r>
              <a:rPr lang="en-US" sz="2600" dirty="0" err="1" smtClean="0"/>
              <a:t>diperhatikan</a:t>
            </a:r>
            <a:r>
              <a:rPr lang="en-US" sz="2600" dirty="0" smtClean="0"/>
              <a:t> </a:t>
            </a:r>
            <a:r>
              <a:rPr lang="en-US" sz="2600" dirty="0" err="1" smtClean="0"/>
              <a:t>terhadap</a:t>
            </a:r>
            <a:r>
              <a:rPr lang="en-US" sz="2600" dirty="0" smtClean="0"/>
              <a:t> </a:t>
            </a:r>
            <a:r>
              <a:rPr lang="en-US" sz="2600" dirty="0" err="1" smtClean="0"/>
              <a:t>satu</a:t>
            </a:r>
            <a:r>
              <a:rPr lang="en-US" sz="2600" dirty="0" smtClean="0"/>
              <a:t> </a:t>
            </a:r>
            <a:r>
              <a:rPr lang="en-US" sz="2600" dirty="0" err="1" smtClean="0"/>
              <a:t>bagian</a:t>
            </a:r>
            <a:r>
              <a:rPr lang="en-US" sz="2600" dirty="0" smtClean="0"/>
              <a:t> </a:t>
            </a:r>
            <a:r>
              <a:rPr lang="en-US" sz="2600" dirty="0" err="1" smtClean="0"/>
              <a:t>utuh</a:t>
            </a:r>
            <a:r>
              <a:rPr lang="en-US" sz="2600" dirty="0" smtClean="0"/>
              <a:t>.</a:t>
            </a:r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317989542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95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1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5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4500"/>
                            </p:stCondLst>
                            <p:childTnLst>
                              <p:par>
                                <p:cTn id="35" presetID="53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6000"/>
                            </p:stCondLst>
                            <p:childTnLst>
                              <p:par>
                                <p:cTn id="41" presetID="53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75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3" grpId="0" animBg="1"/>
      <p:bldP spid="15" grpId="0"/>
      <p:bldP spid="17" grpId="0"/>
      <p:bldP spid="21" grpId="0"/>
      <p:bldP spid="22" grpId="0"/>
      <p:bldP spid="23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386136" y="208422"/>
            <a:ext cx="10775350" cy="669668"/>
            <a:chOff x="386136" y="208422"/>
            <a:chExt cx="10775350" cy="669668"/>
          </a:xfrm>
        </p:grpSpPr>
        <p:sp>
          <p:nvSpPr>
            <p:cNvPr id="30" name="TextBox 29"/>
            <p:cNvSpPr txBox="1"/>
            <p:nvPr/>
          </p:nvSpPr>
          <p:spPr>
            <a:xfrm>
              <a:off x="1157448" y="228031"/>
              <a:ext cx="1000403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 err="1" smtClean="0">
                  <a:solidFill>
                    <a:srgbClr val="FF6600"/>
                  </a:solidFill>
                  <a:cs typeface="Arial" panose="020B0604020202020204" pitchFamily="34" charset="0"/>
                </a:rPr>
                <a:t>Menjelaskan</a:t>
              </a:r>
              <a:r>
                <a:rPr lang="en-US" sz="3600" b="1" dirty="0" smtClean="0">
                  <a:solidFill>
                    <a:srgbClr val="FF6600"/>
                  </a:solidFill>
                  <a:cs typeface="Arial" panose="020B0604020202020204" pitchFamily="34" charset="0"/>
                </a:rPr>
                <a:t> </a:t>
              </a:r>
              <a:r>
                <a:rPr lang="en-US" sz="3600" b="1" dirty="0" err="1" smtClean="0">
                  <a:solidFill>
                    <a:srgbClr val="FF6600"/>
                  </a:solidFill>
                  <a:cs typeface="Arial" panose="020B0604020202020204" pitchFamily="34" charset="0"/>
                </a:rPr>
                <a:t>Operasi</a:t>
              </a:r>
              <a:r>
                <a:rPr lang="en-US" sz="3600" b="1" dirty="0" smtClean="0">
                  <a:solidFill>
                    <a:srgbClr val="FF6600"/>
                  </a:solidFill>
                  <a:cs typeface="Arial" panose="020B0604020202020204" pitchFamily="34" charset="0"/>
                </a:rPr>
                <a:t> </a:t>
              </a:r>
              <a:r>
                <a:rPr lang="en-US" sz="3600" b="1" dirty="0" err="1" smtClean="0">
                  <a:solidFill>
                    <a:srgbClr val="FF6600"/>
                  </a:solidFill>
                  <a:cs typeface="Arial" panose="020B0604020202020204" pitchFamily="34" charset="0"/>
                </a:rPr>
                <a:t>Hitung</a:t>
              </a:r>
              <a:r>
                <a:rPr lang="en-US" sz="3600" b="1" dirty="0" smtClean="0">
                  <a:solidFill>
                    <a:srgbClr val="FF6600"/>
                  </a:solidFill>
                  <a:cs typeface="Arial" panose="020B0604020202020204" pitchFamily="34" charset="0"/>
                </a:rPr>
                <a:t> </a:t>
              </a:r>
              <a:r>
                <a:rPr lang="en-US" sz="3600" b="1" dirty="0" err="1" smtClean="0">
                  <a:solidFill>
                    <a:srgbClr val="FF6600"/>
                  </a:solidFill>
                  <a:cs typeface="Arial" panose="020B0604020202020204" pitchFamily="34" charset="0"/>
                </a:rPr>
                <a:t>Pecahan</a:t>
              </a:r>
              <a:r>
                <a:rPr lang="en-US" sz="3600" b="1" dirty="0" smtClean="0">
                  <a:solidFill>
                    <a:srgbClr val="FF6600"/>
                  </a:solidFill>
                  <a:cs typeface="Arial" panose="020B0604020202020204" pitchFamily="34" charset="0"/>
                </a:rPr>
                <a:t> </a:t>
              </a:r>
              <a:r>
                <a:rPr lang="en-US" sz="3600" b="1" dirty="0" err="1" smtClean="0">
                  <a:solidFill>
                    <a:srgbClr val="FF6600"/>
                  </a:solidFill>
                  <a:cs typeface="Arial" panose="020B0604020202020204" pitchFamily="34" charset="0"/>
                </a:rPr>
                <a:t>Desimal</a:t>
              </a:r>
              <a:endParaRPr lang="en-US" sz="3600" b="1" dirty="0">
                <a:solidFill>
                  <a:srgbClr val="FF6600"/>
                </a:solidFill>
                <a:cs typeface="Arial" panose="020B0604020202020204" pitchFamily="34" charset="0"/>
              </a:endParaRPr>
            </a:p>
          </p:txBody>
        </p:sp>
        <p:grpSp>
          <p:nvGrpSpPr>
            <p:cNvPr id="31" name="Group 30"/>
            <p:cNvGrpSpPr/>
            <p:nvPr/>
          </p:nvGrpSpPr>
          <p:grpSpPr>
            <a:xfrm>
              <a:off x="386136" y="208422"/>
              <a:ext cx="638939" cy="669668"/>
              <a:chOff x="394825" y="276478"/>
              <a:chExt cx="638939" cy="669668"/>
            </a:xfrm>
          </p:grpSpPr>
          <p:sp>
            <p:nvSpPr>
              <p:cNvPr id="32" name="Oval 31"/>
              <p:cNvSpPr/>
              <p:nvPr/>
            </p:nvSpPr>
            <p:spPr>
              <a:xfrm>
                <a:off x="394825" y="307207"/>
                <a:ext cx="638939" cy="638939"/>
              </a:xfrm>
              <a:prstGeom prst="ellipse">
                <a:avLst/>
              </a:prstGeom>
              <a:solidFill>
                <a:srgbClr val="FF6600">
                  <a:alpha val="95000"/>
                </a:srgbClr>
              </a:solidFill>
              <a:ln w="76200">
                <a:noFill/>
              </a:ln>
              <a:effectLst>
                <a:outerShdw blurRad="57785" dist="33020" dir="318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rightRoom" dir="t">
                  <a:rot lat="0" lon="0" rev="600000"/>
                </a:lightRig>
              </a:scene3d>
              <a:sp3d prstMaterial="metal">
                <a:bevelT w="38100" h="57150"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TextBox 32"/>
              <p:cNvSpPr txBox="1"/>
              <p:nvPr/>
            </p:nvSpPr>
            <p:spPr>
              <a:xfrm>
                <a:off x="558532" y="276478"/>
                <a:ext cx="30809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b="1" dirty="0" smtClean="0">
                    <a:solidFill>
                      <a:schemeClr val="bg1"/>
                    </a:solidFill>
                    <a:cs typeface="Arial" panose="020B0604020202020204" pitchFamily="34" charset="0"/>
                  </a:rPr>
                  <a:t>I</a:t>
                </a:r>
                <a:endParaRPr lang="en-US" sz="3600" b="1" dirty="0">
                  <a:solidFill>
                    <a:schemeClr val="bg1"/>
                  </a:solidFill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34" name="TextBox 33"/>
          <p:cNvSpPr txBox="1"/>
          <p:nvPr/>
        </p:nvSpPr>
        <p:spPr>
          <a:xfrm>
            <a:off x="484454" y="971342"/>
            <a:ext cx="80716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tabLst>
                <a:tab pos="631825" algn="l"/>
              </a:tabLst>
            </a:pPr>
            <a:r>
              <a:rPr lang="en-US" sz="2800" b="1" dirty="0" smtClean="0">
                <a:solidFill>
                  <a:srgbClr val="FF6600"/>
                </a:solidFill>
                <a:cs typeface="Arial" panose="020B0604020202020204" pitchFamily="34" charset="0"/>
              </a:rPr>
              <a:t>1.	</a:t>
            </a:r>
            <a:r>
              <a:rPr lang="en-US" sz="2800" b="1" dirty="0" err="1" smtClean="0">
                <a:solidFill>
                  <a:srgbClr val="FF6600"/>
                </a:solidFill>
                <a:cs typeface="Arial" panose="020B0604020202020204" pitchFamily="34" charset="0"/>
              </a:rPr>
              <a:t>Penjumlahan</a:t>
            </a:r>
            <a:r>
              <a:rPr lang="en-US" sz="2800" b="1" dirty="0" smtClean="0">
                <a:solidFill>
                  <a:srgbClr val="FF660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FF6600"/>
                </a:solidFill>
                <a:cs typeface="Arial" panose="020B0604020202020204" pitchFamily="34" charset="0"/>
              </a:rPr>
              <a:t>dan</a:t>
            </a:r>
            <a:r>
              <a:rPr lang="en-US" sz="2800" b="1" dirty="0" smtClean="0">
                <a:solidFill>
                  <a:srgbClr val="FF660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FF6600"/>
                </a:solidFill>
                <a:cs typeface="Arial" panose="020B0604020202020204" pitchFamily="34" charset="0"/>
              </a:rPr>
              <a:t>Pengurangan</a:t>
            </a:r>
            <a:r>
              <a:rPr lang="en-US" sz="2800" b="1" dirty="0" smtClean="0">
                <a:solidFill>
                  <a:srgbClr val="FF660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FF6600"/>
                </a:solidFill>
                <a:cs typeface="Arial" panose="020B0604020202020204" pitchFamily="34" charset="0"/>
              </a:rPr>
              <a:t>Pecahan</a:t>
            </a:r>
            <a:r>
              <a:rPr lang="en-US" sz="2800" b="1" dirty="0" smtClean="0">
                <a:solidFill>
                  <a:srgbClr val="FF660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FF6600"/>
                </a:solidFill>
                <a:cs typeface="Arial" panose="020B0604020202020204" pitchFamily="34" charset="0"/>
              </a:rPr>
              <a:t>Desimal</a:t>
            </a:r>
            <a:endParaRPr lang="en-US" sz="2800" b="1" dirty="0">
              <a:solidFill>
                <a:srgbClr val="FF6600"/>
              </a:solidFill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67822" y="1581649"/>
            <a:ext cx="11087149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dirty="0" err="1" smtClean="0"/>
              <a:t>Penjumlahan</a:t>
            </a:r>
            <a:r>
              <a:rPr lang="en-US" sz="2400" dirty="0" smtClean="0"/>
              <a:t> </a:t>
            </a:r>
            <a:r>
              <a:rPr lang="en-US" sz="2400" dirty="0" err="1" smtClean="0"/>
              <a:t>dan</a:t>
            </a:r>
            <a:r>
              <a:rPr lang="en-US" sz="2400" dirty="0" smtClean="0"/>
              <a:t> </a:t>
            </a:r>
            <a:r>
              <a:rPr lang="en-US" sz="2400" dirty="0" err="1" smtClean="0"/>
              <a:t>pengurangan</a:t>
            </a:r>
            <a:r>
              <a:rPr lang="en-US" sz="2400" dirty="0" smtClean="0"/>
              <a:t> </a:t>
            </a:r>
            <a:r>
              <a:rPr lang="en-US" sz="2400" dirty="0" err="1" smtClean="0"/>
              <a:t>pecahan</a:t>
            </a:r>
            <a:r>
              <a:rPr lang="en-US" sz="2400" dirty="0" smtClean="0"/>
              <a:t> </a:t>
            </a:r>
            <a:r>
              <a:rPr lang="en-US" sz="2400" dirty="0" err="1" smtClean="0"/>
              <a:t>desimal</a:t>
            </a:r>
            <a:r>
              <a:rPr lang="en-US" sz="2400" dirty="0" smtClean="0"/>
              <a:t> </a:t>
            </a:r>
            <a:r>
              <a:rPr lang="en-US" sz="2400" dirty="0" err="1" smtClean="0"/>
              <a:t>dapat</a:t>
            </a:r>
            <a:r>
              <a:rPr lang="en-US" sz="2400" dirty="0" smtClean="0"/>
              <a:t> </a:t>
            </a:r>
            <a:r>
              <a:rPr lang="en-US" sz="2400" dirty="0" err="1" smtClean="0"/>
              <a:t>dilakukan</a:t>
            </a:r>
            <a:r>
              <a:rPr lang="en-US" sz="2400" dirty="0" smtClean="0"/>
              <a:t> </a:t>
            </a:r>
            <a:r>
              <a:rPr lang="en-US" sz="2400" dirty="0" err="1" smtClean="0"/>
              <a:t>dengan</a:t>
            </a:r>
            <a:r>
              <a:rPr lang="en-US" sz="2400" dirty="0" smtClean="0"/>
              <a:t> </a:t>
            </a:r>
            <a:r>
              <a:rPr lang="en-US" sz="2400" dirty="0" err="1" smtClean="0"/>
              <a:t>cara</a:t>
            </a:r>
            <a:r>
              <a:rPr lang="en-US" sz="2400" dirty="0" smtClean="0"/>
              <a:t> </a:t>
            </a:r>
            <a:r>
              <a:rPr lang="en-US" sz="2400" dirty="0" err="1" smtClean="0"/>
              <a:t>bersusun</a:t>
            </a:r>
            <a:r>
              <a:rPr lang="en-US" sz="2400" dirty="0" smtClean="0"/>
              <a:t>.</a:t>
            </a:r>
          </a:p>
          <a:p>
            <a:pPr>
              <a:spcAft>
                <a:spcPts val="600"/>
              </a:spcAft>
            </a:pPr>
            <a:r>
              <a:rPr lang="en-US" sz="2400" dirty="0" err="1" smtClean="0"/>
              <a:t>Ingat</a:t>
            </a:r>
            <a:r>
              <a:rPr lang="en-US" sz="2400" dirty="0" smtClean="0"/>
              <a:t>, </a:t>
            </a:r>
            <a:r>
              <a:rPr lang="en-US" sz="2400" dirty="0" err="1" smtClean="0"/>
              <a:t>tanda</a:t>
            </a:r>
            <a:r>
              <a:rPr lang="en-US" sz="2400" dirty="0" smtClean="0"/>
              <a:t> </a:t>
            </a:r>
            <a:r>
              <a:rPr lang="en-US" sz="2400" dirty="0" err="1" smtClean="0"/>
              <a:t>koma</a:t>
            </a:r>
            <a:r>
              <a:rPr lang="en-US" sz="2400" dirty="0" smtClean="0"/>
              <a:t> </a:t>
            </a:r>
            <a:r>
              <a:rPr lang="en-US" sz="2400" dirty="0" err="1" smtClean="0"/>
              <a:t>pada</a:t>
            </a:r>
            <a:r>
              <a:rPr lang="en-US" sz="2400" dirty="0" smtClean="0"/>
              <a:t> </a:t>
            </a:r>
            <a:r>
              <a:rPr lang="en-US" sz="2400" dirty="0" err="1" smtClean="0"/>
              <a:t>pecahan</a:t>
            </a:r>
            <a:r>
              <a:rPr lang="en-US" sz="2400" dirty="0" smtClean="0"/>
              <a:t> </a:t>
            </a:r>
            <a:r>
              <a:rPr lang="en-US" sz="2400" dirty="0" err="1" smtClean="0"/>
              <a:t>desimal</a:t>
            </a:r>
            <a:r>
              <a:rPr lang="en-US" sz="2400" dirty="0" smtClean="0"/>
              <a:t> </a:t>
            </a:r>
            <a:r>
              <a:rPr lang="en-US" sz="2400" dirty="0" err="1" smtClean="0"/>
              <a:t>harus</a:t>
            </a:r>
            <a:r>
              <a:rPr lang="en-US" sz="2400" dirty="0" smtClean="0"/>
              <a:t> </a:t>
            </a:r>
            <a:r>
              <a:rPr lang="en-US" sz="2400" dirty="0" err="1" smtClean="0"/>
              <a:t>diletakkan</a:t>
            </a:r>
            <a:r>
              <a:rPr lang="en-US" sz="2400" dirty="0" smtClean="0"/>
              <a:t> </a:t>
            </a:r>
            <a:r>
              <a:rPr lang="en-US" sz="2400" dirty="0" err="1" smtClean="0"/>
              <a:t>sejajar</a:t>
            </a:r>
            <a:r>
              <a:rPr lang="en-US" sz="2400" dirty="0" smtClean="0"/>
              <a:t>.</a:t>
            </a:r>
          </a:p>
          <a:p>
            <a:pPr>
              <a:spcAft>
                <a:spcPts val="600"/>
              </a:spcAft>
            </a:pPr>
            <a:r>
              <a:rPr lang="en-US" sz="2400" dirty="0" err="1" smtClean="0"/>
              <a:t>Lakukan</a:t>
            </a:r>
            <a:r>
              <a:rPr lang="en-US" sz="2400" dirty="0" smtClean="0"/>
              <a:t> </a:t>
            </a:r>
            <a:r>
              <a:rPr lang="en-US" sz="2400" dirty="0" err="1" smtClean="0"/>
              <a:t>penjumlahan</a:t>
            </a:r>
            <a:r>
              <a:rPr lang="en-US" sz="2400" dirty="0" smtClean="0"/>
              <a:t> </a:t>
            </a:r>
            <a:r>
              <a:rPr lang="en-US" sz="2400" dirty="0" err="1" smtClean="0"/>
              <a:t>seperti</a:t>
            </a:r>
            <a:r>
              <a:rPr lang="en-US" sz="2400" dirty="0" smtClean="0"/>
              <a:t> </a:t>
            </a:r>
            <a:r>
              <a:rPr lang="en-US" sz="2400" dirty="0" err="1" smtClean="0"/>
              <a:t>pada</a:t>
            </a:r>
            <a:r>
              <a:rPr lang="en-US" sz="2400" dirty="0" smtClean="0"/>
              <a:t> </a:t>
            </a:r>
            <a:r>
              <a:rPr lang="en-US" sz="2400" dirty="0" err="1" smtClean="0"/>
              <a:t>bilangan</a:t>
            </a:r>
            <a:r>
              <a:rPr lang="en-US" sz="2400" dirty="0" smtClean="0"/>
              <a:t> </a:t>
            </a:r>
            <a:r>
              <a:rPr lang="en-US" sz="2400" dirty="0" err="1" smtClean="0"/>
              <a:t>cacah</a:t>
            </a:r>
            <a:r>
              <a:rPr lang="en-US" sz="2400" dirty="0" smtClean="0"/>
              <a:t>.</a:t>
            </a:r>
            <a:endParaRPr lang="en-US" sz="2400" dirty="0"/>
          </a:p>
        </p:txBody>
      </p:sp>
      <p:sp>
        <p:nvSpPr>
          <p:cNvPr id="14" name="TextBox 13"/>
          <p:cNvSpPr txBox="1"/>
          <p:nvPr/>
        </p:nvSpPr>
        <p:spPr>
          <a:xfrm>
            <a:off x="567821" y="2931469"/>
            <a:ext cx="14409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/>
              <a:t>Contoh</a:t>
            </a:r>
            <a:r>
              <a:rPr lang="en-US" sz="2400" dirty="0" smtClean="0"/>
              <a:t>:</a:t>
            </a:r>
            <a:endParaRPr lang="en-US" sz="2400" dirty="0"/>
          </a:p>
        </p:txBody>
      </p:sp>
      <p:sp>
        <p:nvSpPr>
          <p:cNvPr id="15" name="TextBox 14"/>
          <p:cNvSpPr txBox="1"/>
          <p:nvPr/>
        </p:nvSpPr>
        <p:spPr>
          <a:xfrm>
            <a:off x="567821" y="3391384"/>
            <a:ext cx="24511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0,5 + 0,23 = . . .</a:t>
            </a:r>
            <a:endParaRPr lang="en-US" sz="2400" dirty="0"/>
          </a:p>
        </p:txBody>
      </p:sp>
      <p:sp>
        <p:nvSpPr>
          <p:cNvPr id="16" name="TextBox 15"/>
          <p:cNvSpPr txBox="1"/>
          <p:nvPr/>
        </p:nvSpPr>
        <p:spPr>
          <a:xfrm>
            <a:off x="564105" y="4030014"/>
            <a:ext cx="7204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0070C0"/>
                </a:solidFill>
              </a:rPr>
              <a:t>0,5</a:t>
            </a:r>
            <a:endParaRPr lang="en-US" sz="3200" dirty="0">
              <a:solidFill>
                <a:srgbClr val="0070C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64105" y="4580810"/>
            <a:ext cx="9271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0070C0"/>
                </a:solidFill>
              </a:rPr>
              <a:t>0,23</a:t>
            </a:r>
            <a:endParaRPr lang="en-US" sz="3200" dirty="0">
              <a:solidFill>
                <a:srgbClr val="0070C0"/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553308" y="4842419"/>
            <a:ext cx="1385262" cy="646331"/>
            <a:chOff x="4731657" y="4466805"/>
            <a:chExt cx="1385262" cy="646331"/>
          </a:xfrm>
        </p:grpSpPr>
        <p:cxnSp>
          <p:nvCxnSpPr>
            <p:cNvPr id="5" name="Straight Connector 4"/>
            <p:cNvCxnSpPr/>
            <p:nvPr/>
          </p:nvCxnSpPr>
          <p:spPr>
            <a:xfrm>
              <a:off x="4731657" y="4818998"/>
              <a:ext cx="937946" cy="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6" name="TextBox 5"/>
            <p:cNvSpPr txBox="1"/>
            <p:nvPr/>
          </p:nvSpPr>
          <p:spPr>
            <a:xfrm>
              <a:off x="5703023" y="4466805"/>
              <a:ext cx="41389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 smtClean="0"/>
                <a:t>+</a:t>
              </a:r>
              <a:endParaRPr lang="en-US" sz="3600" dirty="0"/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564105" y="5208380"/>
            <a:ext cx="9271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0070C0"/>
                </a:solidFill>
              </a:rPr>
              <a:t>0,73</a:t>
            </a:r>
            <a:endParaRPr lang="en-US" sz="3200" dirty="0">
              <a:solidFill>
                <a:srgbClr val="0070C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489650" y="3391384"/>
            <a:ext cx="24511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0,76 – 0,29 = . . .</a:t>
            </a:r>
            <a:endParaRPr lang="en-US" sz="2400" dirty="0"/>
          </a:p>
        </p:txBody>
      </p:sp>
      <p:sp>
        <p:nvSpPr>
          <p:cNvPr id="25" name="TextBox 24"/>
          <p:cNvSpPr txBox="1"/>
          <p:nvPr/>
        </p:nvSpPr>
        <p:spPr>
          <a:xfrm>
            <a:off x="6500447" y="4030014"/>
            <a:ext cx="11675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0070C0"/>
                </a:solidFill>
              </a:rPr>
              <a:t>0,76</a:t>
            </a:r>
            <a:endParaRPr lang="en-US" sz="3200" dirty="0">
              <a:solidFill>
                <a:srgbClr val="0070C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500447" y="4580810"/>
            <a:ext cx="9271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0070C0"/>
                </a:solidFill>
              </a:rPr>
              <a:t>0,29</a:t>
            </a:r>
            <a:endParaRPr lang="en-US" sz="3200" dirty="0">
              <a:solidFill>
                <a:srgbClr val="0070C0"/>
              </a:solidFill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6489650" y="4842419"/>
            <a:ext cx="1409306" cy="646331"/>
            <a:chOff x="4731657" y="4466805"/>
            <a:chExt cx="1409306" cy="646331"/>
          </a:xfrm>
        </p:grpSpPr>
        <p:cxnSp>
          <p:nvCxnSpPr>
            <p:cNvPr id="28" name="Straight Connector 27"/>
            <p:cNvCxnSpPr/>
            <p:nvPr/>
          </p:nvCxnSpPr>
          <p:spPr>
            <a:xfrm>
              <a:off x="4731657" y="4818998"/>
              <a:ext cx="937946" cy="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9" name="TextBox 28"/>
            <p:cNvSpPr txBox="1"/>
            <p:nvPr/>
          </p:nvSpPr>
          <p:spPr>
            <a:xfrm>
              <a:off x="5703023" y="4466805"/>
              <a:ext cx="43794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 smtClean="0">
                  <a:sym typeface="Symbol"/>
                </a:rPr>
                <a:t></a:t>
              </a:r>
              <a:endParaRPr lang="en-US" sz="3600" dirty="0"/>
            </a:p>
          </p:txBody>
        </p:sp>
      </p:grpSp>
      <p:sp>
        <p:nvSpPr>
          <p:cNvPr id="35" name="TextBox 34"/>
          <p:cNvSpPr txBox="1"/>
          <p:nvPr/>
        </p:nvSpPr>
        <p:spPr>
          <a:xfrm>
            <a:off x="6500447" y="5208380"/>
            <a:ext cx="9271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0070C0"/>
                </a:solidFill>
              </a:rPr>
              <a:t>0,47</a:t>
            </a:r>
            <a:endParaRPr lang="en-US" sz="32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38879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3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3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3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8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10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25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4000"/>
                            </p:stCondLst>
                            <p:childTnLst>
                              <p:par>
                                <p:cTn id="41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500"/>
                            </p:stCondLst>
                            <p:childTnLst>
                              <p:par>
                                <p:cTn id="45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7000"/>
                            </p:stCondLst>
                            <p:childTnLst>
                              <p:par>
                                <p:cTn id="51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9500"/>
                            </p:stCondLst>
                            <p:childTnLst>
                              <p:par>
                                <p:cTn id="55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1000"/>
                            </p:stCondLst>
                            <p:childTnLst>
                              <p:par>
                                <p:cTn id="59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32500"/>
                            </p:stCondLst>
                            <p:childTnLst>
                              <p:par>
                                <p:cTn id="63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4000"/>
                            </p:stCondLst>
                            <p:childTnLst>
                              <p:par>
                                <p:cTn id="67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2" grpId="0" uiExpand="1" build="p"/>
      <p:bldP spid="14" grpId="0"/>
      <p:bldP spid="15" grpId="0"/>
      <p:bldP spid="16" grpId="0"/>
      <p:bldP spid="17" grpId="0"/>
      <p:bldP spid="23" grpId="0"/>
      <p:bldP spid="24" grpId="0"/>
      <p:bldP spid="25" grpId="0"/>
      <p:bldP spid="26" grpId="0"/>
      <p:bldP spid="3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extBox 33"/>
          <p:cNvSpPr txBox="1"/>
          <p:nvPr/>
        </p:nvSpPr>
        <p:spPr>
          <a:xfrm>
            <a:off x="484454" y="172356"/>
            <a:ext cx="48249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tabLst>
                <a:tab pos="631825" algn="l"/>
              </a:tabLst>
            </a:pPr>
            <a:r>
              <a:rPr lang="en-US" sz="2800" b="1" dirty="0" smtClean="0">
                <a:solidFill>
                  <a:srgbClr val="FF6600"/>
                </a:solidFill>
                <a:cs typeface="Arial" panose="020B0604020202020204" pitchFamily="34" charset="0"/>
              </a:rPr>
              <a:t>2.	</a:t>
            </a:r>
            <a:r>
              <a:rPr lang="en-US" sz="2800" b="1" dirty="0" err="1" smtClean="0">
                <a:solidFill>
                  <a:srgbClr val="FF6600"/>
                </a:solidFill>
                <a:cs typeface="Arial" panose="020B0604020202020204" pitchFamily="34" charset="0"/>
              </a:rPr>
              <a:t>Perkalian</a:t>
            </a:r>
            <a:r>
              <a:rPr lang="en-US" sz="2800" b="1" dirty="0" smtClean="0">
                <a:solidFill>
                  <a:srgbClr val="FF660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FF6600"/>
                </a:solidFill>
                <a:cs typeface="Arial" panose="020B0604020202020204" pitchFamily="34" charset="0"/>
              </a:rPr>
              <a:t>Pecahan</a:t>
            </a:r>
            <a:r>
              <a:rPr lang="en-US" sz="2800" b="1" dirty="0" smtClean="0">
                <a:solidFill>
                  <a:srgbClr val="FF660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FF6600"/>
                </a:solidFill>
                <a:cs typeface="Arial" panose="020B0604020202020204" pitchFamily="34" charset="0"/>
              </a:rPr>
              <a:t>Desimal</a:t>
            </a:r>
            <a:endParaRPr lang="en-US" sz="2800" b="1" dirty="0">
              <a:solidFill>
                <a:srgbClr val="FF6600"/>
              </a:solidFill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498968" y="841009"/>
                <a:ext cx="245114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/>
                        </a:rPr>
                        <m:t>0,5</m:t>
                      </m:r>
                      <m:r>
                        <a:rPr lang="en-US" sz="2400" b="0" i="1" smtClean="0">
                          <a:latin typeface="Cambria Math"/>
                          <a:ea typeface="Cambria Math"/>
                        </a:rPr>
                        <m:t>×0,23= . . .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8968" y="841009"/>
                <a:ext cx="2451149" cy="461665"/>
              </a:xfrm>
              <a:prstGeom prst="rect">
                <a:avLst/>
              </a:prstGeom>
              <a:blipFill rotWithShape="1">
                <a:blip r:embed="rId3"/>
                <a:stretch>
                  <a:fillRect l="-7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" name="TextBox 35"/>
          <p:cNvSpPr txBox="1"/>
          <p:nvPr/>
        </p:nvSpPr>
        <p:spPr>
          <a:xfrm>
            <a:off x="498968" y="1509559"/>
            <a:ext cx="110834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70C0"/>
                </a:solidFill>
              </a:rPr>
              <a:t>Cara I:</a:t>
            </a:r>
          </a:p>
          <a:p>
            <a:r>
              <a:rPr lang="en-US" sz="2400" dirty="0" err="1" smtClean="0"/>
              <a:t>Ubah</a:t>
            </a:r>
            <a:r>
              <a:rPr lang="en-US" sz="2400" dirty="0" smtClean="0"/>
              <a:t> </a:t>
            </a:r>
            <a:r>
              <a:rPr lang="en-US" sz="2400" dirty="0" err="1" smtClean="0"/>
              <a:t>setiap</a:t>
            </a:r>
            <a:r>
              <a:rPr lang="en-US" sz="2400" dirty="0" smtClean="0"/>
              <a:t> </a:t>
            </a:r>
            <a:r>
              <a:rPr lang="en-US" sz="2400" dirty="0" err="1" smtClean="0"/>
              <a:t>pecahan</a:t>
            </a:r>
            <a:r>
              <a:rPr lang="en-US" sz="2400" dirty="0" smtClean="0"/>
              <a:t> </a:t>
            </a:r>
            <a:r>
              <a:rPr lang="en-US" sz="2400" dirty="0" err="1" smtClean="0"/>
              <a:t>desimal</a:t>
            </a:r>
            <a:r>
              <a:rPr lang="en-US" sz="2400" dirty="0" smtClean="0"/>
              <a:t> </a:t>
            </a:r>
            <a:r>
              <a:rPr lang="en-US" sz="2400" dirty="0" err="1" smtClean="0"/>
              <a:t>menjadi</a:t>
            </a:r>
            <a:r>
              <a:rPr lang="en-US" sz="2400" dirty="0" smtClean="0"/>
              <a:t> </a:t>
            </a:r>
            <a:r>
              <a:rPr lang="en-US" sz="2400" dirty="0" err="1" smtClean="0"/>
              <a:t>pecahan</a:t>
            </a:r>
            <a:r>
              <a:rPr lang="en-US" sz="2400" dirty="0" smtClean="0"/>
              <a:t> </a:t>
            </a:r>
            <a:r>
              <a:rPr lang="en-US" sz="2400" dirty="0" err="1" smtClean="0"/>
              <a:t>biasa</a:t>
            </a:r>
            <a:r>
              <a:rPr lang="en-US" sz="2400" dirty="0" smtClean="0"/>
              <a:t> </a:t>
            </a:r>
            <a:r>
              <a:rPr lang="en-US" sz="2400" dirty="0" err="1" smtClean="0"/>
              <a:t>terlebih</a:t>
            </a:r>
            <a:r>
              <a:rPr lang="en-US" sz="2400" dirty="0" smtClean="0"/>
              <a:t> </a:t>
            </a:r>
            <a:r>
              <a:rPr lang="en-US" sz="2400" dirty="0" err="1" smtClean="0"/>
              <a:t>dahulu</a:t>
            </a:r>
            <a:r>
              <a:rPr lang="en-US" sz="2400" dirty="0" smtClean="0"/>
              <a:t>.</a:t>
            </a:r>
            <a:endParaRPr 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/>
              <p:cNvSpPr txBox="1"/>
              <p:nvPr/>
            </p:nvSpPr>
            <p:spPr>
              <a:xfrm>
                <a:off x="498969" y="2553695"/>
                <a:ext cx="198297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/>
                        </a:rPr>
                        <m:t>0,5</m:t>
                      </m:r>
                      <m:r>
                        <a:rPr lang="en-US" sz="2400" b="0" i="1" smtClean="0">
                          <a:latin typeface="Cambria Math"/>
                          <a:ea typeface="Cambria Math"/>
                        </a:rPr>
                        <m:t>×0,23=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7" name="TextBox 3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8969" y="2553695"/>
                <a:ext cx="1982974" cy="461665"/>
              </a:xfrm>
              <a:prstGeom prst="rect">
                <a:avLst/>
              </a:prstGeom>
              <a:blipFill rotWithShape="1">
                <a:blip r:embed="rId4"/>
                <a:stretch>
                  <a:fillRect l="-92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/>
              <p:cNvSpPr txBox="1"/>
              <p:nvPr/>
            </p:nvSpPr>
            <p:spPr>
              <a:xfrm>
                <a:off x="2240683" y="2375505"/>
                <a:ext cx="1736232" cy="8180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0" i="1" smtClean="0">
                              <a:latin typeface="Cambria Math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/>
                              <a:ea typeface="Cambria Math"/>
                            </a:rPr>
                            <m:t>5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/>
                              <a:ea typeface="Cambria Math"/>
                            </a:rPr>
                            <m:t>10</m:t>
                          </m:r>
                        </m:den>
                      </m:f>
                      <m:r>
                        <a:rPr lang="en-US" sz="2400" b="0" i="1" smtClean="0">
                          <a:latin typeface="Cambria Math"/>
                          <a:ea typeface="Cambria Math"/>
                        </a:rPr>
                        <m:t>×</m:t>
                      </m:r>
                      <m:f>
                        <m:fPr>
                          <m:ctrlPr>
                            <a:rPr lang="en-US" sz="2400" b="0" i="1" smtClean="0">
                              <a:latin typeface="Cambria Math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/>
                              <a:ea typeface="Cambria Math"/>
                            </a:rPr>
                            <m:t>23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/>
                              <a:ea typeface="Cambria Math"/>
                            </a:rPr>
                            <m:t>100</m:t>
                          </m:r>
                        </m:den>
                      </m:f>
                      <m:r>
                        <a:rPr lang="en-US" sz="2400" b="0" i="1" smtClean="0">
                          <a:latin typeface="Cambria Math"/>
                          <a:ea typeface="Cambria Math"/>
                        </a:rPr>
                        <m:t>=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8" name="TextBox 3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40683" y="2375505"/>
                <a:ext cx="1736232" cy="818044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/>
              <p:cNvSpPr txBox="1"/>
              <p:nvPr/>
            </p:nvSpPr>
            <p:spPr>
              <a:xfrm>
                <a:off x="3860804" y="2375505"/>
                <a:ext cx="1736232" cy="8180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i="1">
                              <a:latin typeface="Cambria Math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/>
                              <a:ea typeface="Cambria Math"/>
                            </a:rPr>
                            <m:t>5×23</m:t>
                          </m:r>
                        </m:num>
                        <m:den>
                          <m:r>
                            <a:rPr lang="en-US" sz="2400" i="1">
                              <a:latin typeface="Cambria Math"/>
                              <a:ea typeface="Cambria Math"/>
                            </a:rPr>
                            <m:t>10×100</m:t>
                          </m:r>
                        </m:den>
                      </m:f>
                      <m:r>
                        <a:rPr lang="en-US" sz="2400" i="1">
                          <a:latin typeface="Cambria Math"/>
                          <a:ea typeface="Cambria Math"/>
                        </a:rPr>
                        <m:t>=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0" name="TextBox 3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60804" y="2375505"/>
                <a:ext cx="1736232" cy="818044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/>
              <p:cNvSpPr txBox="1"/>
              <p:nvPr/>
            </p:nvSpPr>
            <p:spPr>
              <a:xfrm>
                <a:off x="5460930" y="2375505"/>
                <a:ext cx="1346271" cy="7936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i="1" smtClean="0">
                              <a:latin typeface="Cambria Math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/>
                              <a:ea typeface="Cambria Math"/>
                            </a:rPr>
                            <m:t>115</m:t>
                          </m:r>
                        </m:num>
                        <m:den>
                          <m:r>
                            <a:rPr lang="en-US" sz="2400" i="1">
                              <a:latin typeface="Cambria Math"/>
                              <a:ea typeface="Cambria Math"/>
                            </a:rPr>
                            <m:t>1.000</m:t>
                          </m:r>
                        </m:den>
                      </m:f>
                      <m:r>
                        <a:rPr lang="en-US" sz="2400" b="0" i="1" smtClean="0">
                          <a:latin typeface="Cambria Math"/>
                          <a:ea typeface="Cambria Math"/>
                        </a:rPr>
                        <m:t>=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1" name="TextBox 4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60930" y="2375505"/>
                <a:ext cx="1346271" cy="793679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/>
              <p:cNvSpPr txBox="1"/>
              <p:nvPr/>
            </p:nvSpPr>
            <p:spPr>
              <a:xfrm>
                <a:off x="6593044" y="2579341"/>
                <a:ext cx="134627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/>
                          <a:ea typeface="Cambria Math"/>
                        </a:rPr>
                        <m:t>0,115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3" name="TextBox 4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93044" y="2579341"/>
                <a:ext cx="1346271" cy="461665"/>
              </a:xfrm>
              <a:prstGeom prst="rect">
                <a:avLst/>
              </a:prstGeom>
              <a:blipFill rotWithShape="1">
                <a:blip r:embed="rId8"/>
                <a:stretch>
                  <a:fillRect l="-13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4" name="TextBox 43"/>
          <p:cNvSpPr txBox="1"/>
          <p:nvPr/>
        </p:nvSpPr>
        <p:spPr>
          <a:xfrm>
            <a:off x="498968" y="3264071"/>
            <a:ext cx="110834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70C0"/>
                </a:solidFill>
              </a:rPr>
              <a:t>Cara II:</a:t>
            </a:r>
          </a:p>
          <a:p>
            <a:r>
              <a:rPr lang="en-US" sz="2400" dirty="0" err="1" smtClean="0"/>
              <a:t>Ubah</a:t>
            </a:r>
            <a:r>
              <a:rPr lang="en-US" sz="2400" dirty="0" smtClean="0"/>
              <a:t> </a:t>
            </a:r>
            <a:r>
              <a:rPr lang="en-US" sz="2400" dirty="0" err="1" smtClean="0"/>
              <a:t>setiap</a:t>
            </a:r>
            <a:r>
              <a:rPr lang="en-US" sz="2400" dirty="0" smtClean="0"/>
              <a:t> </a:t>
            </a:r>
            <a:r>
              <a:rPr lang="en-US" sz="2400" dirty="0" err="1" smtClean="0"/>
              <a:t>pecahan</a:t>
            </a:r>
            <a:r>
              <a:rPr lang="en-US" sz="2400" dirty="0" smtClean="0"/>
              <a:t> </a:t>
            </a:r>
            <a:r>
              <a:rPr lang="en-US" sz="2400" dirty="0" err="1" smtClean="0"/>
              <a:t>desimal</a:t>
            </a:r>
            <a:r>
              <a:rPr lang="en-US" sz="2400" dirty="0" smtClean="0"/>
              <a:t> </a:t>
            </a:r>
            <a:r>
              <a:rPr lang="en-US" sz="2400" dirty="0" err="1" smtClean="0"/>
              <a:t>menjadi</a:t>
            </a:r>
            <a:r>
              <a:rPr lang="en-US" sz="2400" dirty="0" smtClean="0"/>
              <a:t> </a:t>
            </a:r>
            <a:r>
              <a:rPr lang="en-US" sz="2400" dirty="0" err="1" smtClean="0"/>
              <a:t>bilangan</a:t>
            </a:r>
            <a:r>
              <a:rPr lang="en-US" sz="2400" dirty="0" smtClean="0"/>
              <a:t> </a:t>
            </a:r>
            <a:r>
              <a:rPr lang="en-US" sz="2400" dirty="0" err="1" smtClean="0"/>
              <a:t>bulat</a:t>
            </a:r>
            <a:r>
              <a:rPr lang="en-US" sz="2400" dirty="0" smtClean="0"/>
              <a:t>, </a:t>
            </a:r>
            <a:r>
              <a:rPr lang="en-US" sz="2400" dirty="0" err="1" smtClean="0"/>
              <a:t>lalu</a:t>
            </a:r>
            <a:r>
              <a:rPr lang="en-US" sz="2400" dirty="0" smtClean="0"/>
              <a:t> </a:t>
            </a:r>
            <a:r>
              <a:rPr lang="en-US" sz="2400" dirty="0" err="1" smtClean="0"/>
              <a:t>kalikan</a:t>
            </a:r>
            <a:r>
              <a:rPr lang="en-US" sz="2400" dirty="0" smtClean="0"/>
              <a:t>. </a:t>
            </a:r>
            <a:r>
              <a:rPr lang="en-US" sz="2400" dirty="0" err="1" smtClean="0"/>
              <a:t>Banyak</a:t>
            </a:r>
            <a:r>
              <a:rPr lang="en-US" sz="2400" dirty="0" smtClean="0"/>
              <a:t> </a:t>
            </a:r>
            <a:r>
              <a:rPr lang="en-US" sz="2400" dirty="0" err="1" smtClean="0"/>
              <a:t>angka</a:t>
            </a:r>
            <a:r>
              <a:rPr lang="en-US" sz="2400" dirty="0" smtClean="0"/>
              <a:t> di </a:t>
            </a:r>
            <a:r>
              <a:rPr lang="en-US" sz="2400" dirty="0" err="1" smtClean="0"/>
              <a:t>belakang</a:t>
            </a:r>
            <a:r>
              <a:rPr lang="en-US" sz="2400" dirty="0" smtClean="0"/>
              <a:t> </a:t>
            </a:r>
            <a:r>
              <a:rPr lang="en-US" sz="2400" dirty="0" err="1" smtClean="0"/>
              <a:t>koma</a:t>
            </a:r>
            <a:r>
              <a:rPr lang="en-US" sz="2400" dirty="0" smtClean="0"/>
              <a:t> </a:t>
            </a:r>
            <a:r>
              <a:rPr lang="en-US" sz="2400" dirty="0" err="1" smtClean="0"/>
              <a:t>pada</a:t>
            </a:r>
            <a:r>
              <a:rPr lang="en-US" sz="2400" dirty="0" smtClean="0"/>
              <a:t> </a:t>
            </a:r>
            <a:r>
              <a:rPr lang="en-US" sz="2400" dirty="0" err="1" smtClean="0"/>
              <a:t>hasil</a:t>
            </a:r>
            <a:r>
              <a:rPr lang="en-US" sz="2400" dirty="0" smtClean="0"/>
              <a:t> </a:t>
            </a:r>
            <a:r>
              <a:rPr lang="en-US" sz="2400" dirty="0" err="1" smtClean="0"/>
              <a:t>perkaliannya</a:t>
            </a:r>
            <a:r>
              <a:rPr lang="en-US" sz="2400" dirty="0" smtClean="0"/>
              <a:t> </a:t>
            </a:r>
            <a:r>
              <a:rPr lang="en-US" sz="2400" dirty="0" err="1" smtClean="0"/>
              <a:t>sama</a:t>
            </a:r>
            <a:r>
              <a:rPr lang="en-US" sz="2400" dirty="0" smtClean="0"/>
              <a:t> </a:t>
            </a:r>
            <a:r>
              <a:rPr lang="en-US" sz="2400" dirty="0" err="1" smtClean="0"/>
              <a:t>dengan</a:t>
            </a:r>
            <a:r>
              <a:rPr lang="en-US" sz="2400" dirty="0" smtClean="0"/>
              <a:t> </a:t>
            </a:r>
            <a:r>
              <a:rPr lang="en-US" sz="2400" dirty="0" err="1" smtClean="0"/>
              <a:t>jumlah</a:t>
            </a:r>
            <a:r>
              <a:rPr lang="en-US" sz="2400" dirty="0" smtClean="0"/>
              <a:t> </a:t>
            </a:r>
            <a:r>
              <a:rPr lang="en-US" sz="2400" dirty="0" err="1" smtClean="0"/>
              <a:t>dari</a:t>
            </a:r>
            <a:r>
              <a:rPr lang="en-US" sz="2400" dirty="0" smtClean="0"/>
              <a:t> </a:t>
            </a:r>
            <a:r>
              <a:rPr lang="en-US" sz="2400" dirty="0" err="1" smtClean="0"/>
              <a:t>banyak</a:t>
            </a:r>
            <a:r>
              <a:rPr lang="en-US" sz="2400" dirty="0" smtClean="0"/>
              <a:t> </a:t>
            </a:r>
            <a:r>
              <a:rPr lang="en-US" sz="2400" dirty="0" err="1" smtClean="0"/>
              <a:t>angka</a:t>
            </a:r>
            <a:r>
              <a:rPr lang="en-US" sz="2400" dirty="0" smtClean="0"/>
              <a:t> di </a:t>
            </a:r>
            <a:r>
              <a:rPr lang="en-US" sz="2400" dirty="0" err="1" smtClean="0"/>
              <a:t>belakang</a:t>
            </a:r>
            <a:r>
              <a:rPr lang="en-US" sz="2400" dirty="0" smtClean="0"/>
              <a:t> </a:t>
            </a:r>
            <a:r>
              <a:rPr lang="en-US" sz="2400" dirty="0" err="1" smtClean="0"/>
              <a:t>koma</a:t>
            </a:r>
            <a:r>
              <a:rPr lang="en-US" sz="2400" dirty="0" smtClean="0"/>
              <a:t> </a:t>
            </a:r>
            <a:r>
              <a:rPr lang="en-US" sz="2400" dirty="0" err="1" smtClean="0"/>
              <a:t>pada</a:t>
            </a:r>
            <a:r>
              <a:rPr lang="en-US" sz="2400" dirty="0" smtClean="0"/>
              <a:t> </a:t>
            </a:r>
            <a:r>
              <a:rPr lang="en-US" sz="2400" dirty="0" err="1" smtClean="0"/>
              <a:t>pecahan</a:t>
            </a:r>
            <a:r>
              <a:rPr lang="en-US" sz="2400" dirty="0" smtClean="0"/>
              <a:t> </a:t>
            </a:r>
            <a:r>
              <a:rPr lang="en-US" sz="2400" dirty="0" err="1" smtClean="0"/>
              <a:t>desimal</a:t>
            </a:r>
            <a:r>
              <a:rPr lang="en-US" sz="2400" dirty="0" smtClean="0"/>
              <a:t> yang </a:t>
            </a:r>
            <a:r>
              <a:rPr lang="en-US" sz="2400" dirty="0" err="1" smtClean="0"/>
              <a:t>dikalikan</a:t>
            </a:r>
            <a:r>
              <a:rPr lang="en-US" sz="2400" dirty="0" smtClean="0"/>
              <a:t>.</a:t>
            </a:r>
            <a:endParaRPr 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/>
              <p:cNvSpPr txBox="1"/>
              <p:nvPr/>
            </p:nvSpPr>
            <p:spPr>
              <a:xfrm>
                <a:off x="498969" y="4876557"/>
                <a:ext cx="202200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400" b="0" i="0" smtClean="0">
                          <a:latin typeface="Cambria Math"/>
                          <a:ea typeface="Cambria Math"/>
                        </a:rPr>
                        <m:t>5</m:t>
                      </m:r>
                      <m:r>
                        <a:rPr lang="en-US" sz="2400" b="0" i="1" smtClean="0">
                          <a:latin typeface="Cambria Math"/>
                          <a:ea typeface="Cambria Math"/>
                        </a:rPr>
                        <m:t>×23=115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5" name="TextBox 4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8969" y="4876557"/>
                <a:ext cx="2022001" cy="461665"/>
              </a:xfrm>
              <a:prstGeom prst="rect">
                <a:avLst/>
              </a:prstGeom>
              <a:blipFill rotWithShape="1">
                <a:blip r:embed="rId9"/>
                <a:stretch>
                  <a:fillRect l="-12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" name="Straight Arrow Connector 3"/>
          <p:cNvCxnSpPr/>
          <p:nvPr/>
        </p:nvCxnSpPr>
        <p:spPr>
          <a:xfrm>
            <a:off x="2743200" y="5107389"/>
            <a:ext cx="783771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/>
              <p:cNvSpPr txBox="1"/>
              <p:nvPr/>
            </p:nvSpPr>
            <p:spPr>
              <a:xfrm>
                <a:off x="3860803" y="4876557"/>
                <a:ext cx="294639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400" b="0" i="0" smtClean="0">
                          <a:latin typeface="Cambria Math"/>
                          <a:ea typeface="Cambria Math"/>
                        </a:rPr>
                        <m:t>0,5</m:t>
                      </m:r>
                      <m:r>
                        <a:rPr lang="en-US" sz="2400" b="0" i="1" smtClean="0">
                          <a:latin typeface="Cambria Math"/>
                          <a:ea typeface="Cambria Math"/>
                        </a:rPr>
                        <m:t>×0,23=0,115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7" name="TextBox 4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60803" y="4876557"/>
                <a:ext cx="2946397" cy="461665"/>
              </a:xfrm>
              <a:prstGeom prst="rect">
                <a:avLst/>
              </a:prstGeom>
              <a:blipFill rotWithShape="1">
                <a:blip r:embed="rId10"/>
                <a:stretch>
                  <a:fillRect l="-4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2" name="Group 11"/>
          <p:cNvGrpSpPr/>
          <p:nvPr/>
        </p:nvGrpSpPr>
        <p:grpSpPr>
          <a:xfrm>
            <a:off x="4130040" y="5338222"/>
            <a:ext cx="243840" cy="366618"/>
            <a:chOff x="7376160" y="5538882"/>
            <a:chExt cx="365760" cy="366618"/>
          </a:xfrm>
        </p:grpSpPr>
        <p:cxnSp>
          <p:nvCxnSpPr>
            <p:cNvPr id="9" name="Straight Arrow Connector 8"/>
            <p:cNvCxnSpPr/>
            <p:nvPr/>
          </p:nvCxnSpPr>
          <p:spPr>
            <a:xfrm>
              <a:off x="7559040" y="5538882"/>
              <a:ext cx="0" cy="366618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7376160" y="5538882"/>
              <a:ext cx="365760" cy="0"/>
            </a:xfrm>
            <a:prstGeom prst="line">
              <a:avLst/>
            </a:prstGeom>
            <a:ln w="28575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8" name="Group 47"/>
          <p:cNvGrpSpPr/>
          <p:nvPr/>
        </p:nvGrpSpPr>
        <p:grpSpPr>
          <a:xfrm>
            <a:off x="4899660" y="5338222"/>
            <a:ext cx="409768" cy="366618"/>
            <a:chOff x="7376160" y="5538882"/>
            <a:chExt cx="365760" cy="366618"/>
          </a:xfrm>
        </p:grpSpPr>
        <p:cxnSp>
          <p:nvCxnSpPr>
            <p:cNvPr id="49" name="Straight Arrow Connector 48"/>
            <p:cNvCxnSpPr/>
            <p:nvPr/>
          </p:nvCxnSpPr>
          <p:spPr>
            <a:xfrm>
              <a:off x="7559040" y="5538882"/>
              <a:ext cx="0" cy="366618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>
              <a:off x="7376160" y="5538882"/>
              <a:ext cx="365760" cy="0"/>
            </a:xfrm>
            <a:prstGeom prst="line">
              <a:avLst/>
            </a:prstGeom>
            <a:ln w="28575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1" name="Group 50"/>
          <p:cNvGrpSpPr/>
          <p:nvPr/>
        </p:nvGrpSpPr>
        <p:grpSpPr>
          <a:xfrm>
            <a:off x="5883460" y="5338222"/>
            <a:ext cx="563059" cy="366618"/>
            <a:chOff x="7376160" y="5538882"/>
            <a:chExt cx="365760" cy="366618"/>
          </a:xfrm>
        </p:grpSpPr>
        <p:cxnSp>
          <p:nvCxnSpPr>
            <p:cNvPr id="52" name="Straight Arrow Connector 51"/>
            <p:cNvCxnSpPr/>
            <p:nvPr/>
          </p:nvCxnSpPr>
          <p:spPr>
            <a:xfrm>
              <a:off x="7559040" y="5538882"/>
              <a:ext cx="0" cy="366618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>
              <a:off x="7376160" y="5538882"/>
              <a:ext cx="365760" cy="0"/>
            </a:xfrm>
            <a:prstGeom prst="line">
              <a:avLst/>
            </a:prstGeom>
            <a:ln w="28575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TextBox 12"/>
          <p:cNvSpPr txBox="1"/>
          <p:nvPr/>
        </p:nvSpPr>
        <p:spPr>
          <a:xfrm>
            <a:off x="3798534" y="5701268"/>
            <a:ext cx="922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2"/>
                </a:solidFill>
              </a:rPr>
              <a:t>1 </a:t>
            </a:r>
            <a:r>
              <a:rPr lang="en-US" b="1" dirty="0" err="1" smtClean="0">
                <a:solidFill>
                  <a:schemeClr val="accent2"/>
                </a:solidFill>
              </a:rPr>
              <a:t>angka</a:t>
            </a:r>
            <a:endParaRPr lang="en-US" b="1" dirty="0">
              <a:solidFill>
                <a:schemeClr val="accent2"/>
              </a:solidFill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4690185" y="5701268"/>
            <a:ext cx="922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2"/>
                </a:solidFill>
              </a:rPr>
              <a:t>2 </a:t>
            </a:r>
            <a:r>
              <a:rPr lang="en-US" b="1" dirty="0" err="1" smtClean="0">
                <a:solidFill>
                  <a:schemeClr val="accent2"/>
                </a:solidFill>
              </a:rPr>
              <a:t>angka</a:t>
            </a:r>
            <a:endParaRPr lang="en-US" b="1" dirty="0">
              <a:solidFill>
                <a:schemeClr val="accent2"/>
              </a:solidFill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5711564" y="5701268"/>
            <a:ext cx="15988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2"/>
                </a:solidFill>
              </a:rPr>
              <a:t>1 + 2 = 3 </a:t>
            </a:r>
            <a:r>
              <a:rPr lang="en-US" b="1" dirty="0" err="1" smtClean="0">
                <a:solidFill>
                  <a:schemeClr val="accent2"/>
                </a:solidFill>
              </a:rPr>
              <a:t>angka</a:t>
            </a:r>
            <a:endParaRPr lang="en-US" b="1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720730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3000"/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9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1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4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6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90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1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15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1000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25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3000"/>
                                        <p:tgtEl>
                                          <p:spTgt spid="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55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1500"/>
                            </p:stCondLst>
                            <p:childTnLst>
                              <p:par>
                                <p:cTn id="53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3000"/>
                            </p:stCondLst>
                            <p:childTnLst>
                              <p:par>
                                <p:cTn id="57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6000"/>
                            </p:stCondLst>
                            <p:childTnLst>
                              <p:par>
                                <p:cTn id="61" presetID="22" presetClass="entr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7750"/>
                            </p:stCondLst>
                            <p:childTnLst>
                              <p:par>
                                <p:cTn id="6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38750"/>
                            </p:stCondLst>
                            <p:childTnLst>
                              <p:par>
                                <p:cTn id="71" presetID="22" presetClass="entr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3" dur="7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40500"/>
                            </p:stCondLst>
                            <p:childTnLst>
                              <p:par>
                                <p:cTn id="7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41500"/>
                            </p:stCondLst>
                            <p:childTnLst>
                              <p:par>
                                <p:cTn id="81" presetID="22" presetClass="entr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3" dur="7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43250"/>
                            </p:stCondLst>
                            <p:childTnLst>
                              <p:par>
                                <p:cTn id="8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15" grpId="0"/>
      <p:bldP spid="36" grpId="0" uiExpand="1" build="p"/>
      <p:bldP spid="37" grpId="0"/>
      <p:bldP spid="38" grpId="0"/>
      <p:bldP spid="40" grpId="0"/>
      <p:bldP spid="41" grpId="0"/>
      <p:bldP spid="43" grpId="0"/>
      <p:bldP spid="44" grpId="0" uiExpand="1" build="p"/>
      <p:bldP spid="45" grpId="0"/>
      <p:bldP spid="47" grpId="0"/>
      <p:bldP spid="13" grpId="0"/>
      <p:bldP spid="54" grpId="0"/>
      <p:bldP spid="5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extBox 33"/>
          <p:cNvSpPr txBox="1"/>
          <p:nvPr/>
        </p:nvSpPr>
        <p:spPr>
          <a:xfrm>
            <a:off x="484454" y="172356"/>
            <a:ext cx="50938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tabLst>
                <a:tab pos="631825" algn="l"/>
              </a:tabLst>
            </a:pPr>
            <a:r>
              <a:rPr lang="en-US" sz="2800" b="1" dirty="0" smtClean="0">
                <a:solidFill>
                  <a:srgbClr val="FF6600"/>
                </a:solidFill>
                <a:cs typeface="Arial" panose="020B0604020202020204" pitchFamily="34" charset="0"/>
              </a:rPr>
              <a:t>3.	</a:t>
            </a:r>
            <a:r>
              <a:rPr lang="en-US" sz="2800" b="1" dirty="0" err="1" smtClean="0">
                <a:solidFill>
                  <a:srgbClr val="FF6600"/>
                </a:solidFill>
                <a:cs typeface="Arial" panose="020B0604020202020204" pitchFamily="34" charset="0"/>
              </a:rPr>
              <a:t>Pembagian</a:t>
            </a:r>
            <a:r>
              <a:rPr lang="en-US" sz="2800" b="1" dirty="0" smtClean="0">
                <a:solidFill>
                  <a:srgbClr val="FF660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FF6600"/>
                </a:solidFill>
                <a:cs typeface="Arial" panose="020B0604020202020204" pitchFamily="34" charset="0"/>
              </a:rPr>
              <a:t>Pecahan</a:t>
            </a:r>
            <a:r>
              <a:rPr lang="en-US" sz="2800" b="1" dirty="0" smtClean="0">
                <a:solidFill>
                  <a:srgbClr val="FF660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FF6600"/>
                </a:solidFill>
                <a:cs typeface="Arial" panose="020B0604020202020204" pitchFamily="34" charset="0"/>
              </a:rPr>
              <a:t>Desimal</a:t>
            </a:r>
            <a:endParaRPr lang="en-US" sz="2800" b="1" dirty="0">
              <a:solidFill>
                <a:srgbClr val="FF6600"/>
              </a:solidFill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498968" y="3522397"/>
                <a:ext cx="245114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/>
                        </a:rPr>
                        <m:t>0,25 </m:t>
                      </m:r>
                      <m:r>
                        <a:rPr lang="en-US" sz="2400" b="0" i="1" smtClean="0">
                          <a:latin typeface="Cambria Math"/>
                          <a:ea typeface="Cambria Math"/>
                        </a:rPr>
                        <m:t>:0,05= . . .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8968" y="3522397"/>
                <a:ext cx="2451149" cy="461665"/>
              </a:xfrm>
              <a:prstGeom prst="rect">
                <a:avLst/>
              </a:prstGeom>
              <a:blipFill rotWithShape="1">
                <a:blip r:embed="rId3"/>
                <a:stretch>
                  <a:fillRect l="-7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" name="TextBox 35"/>
          <p:cNvSpPr txBox="1"/>
          <p:nvPr/>
        </p:nvSpPr>
        <p:spPr>
          <a:xfrm>
            <a:off x="498968" y="4586389"/>
            <a:ext cx="109437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§"/>
            </a:pPr>
            <a:r>
              <a:rPr lang="en-US" sz="2400" dirty="0" err="1" smtClean="0"/>
              <a:t>Kalikan</a:t>
            </a:r>
            <a:r>
              <a:rPr lang="en-US" sz="2400" dirty="0" smtClean="0"/>
              <a:t> </a:t>
            </a:r>
            <a:r>
              <a:rPr lang="en-US" sz="2400" dirty="0" err="1" smtClean="0"/>
              <a:t>pembilang</a:t>
            </a:r>
            <a:r>
              <a:rPr lang="en-US" sz="2400" dirty="0" smtClean="0"/>
              <a:t> </a:t>
            </a:r>
            <a:r>
              <a:rPr lang="en-US" sz="2400" dirty="0" err="1" smtClean="0"/>
              <a:t>dan</a:t>
            </a:r>
            <a:r>
              <a:rPr lang="en-US" sz="2400" dirty="0" smtClean="0"/>
              <a:t> </a:t>
            </a:r>
            <a:r>
              <a:rPr lang="en-US" sz="2400" dirty="0" err="1" smtClean="0"/>
              <a:t>penyebutnya</a:t>
            </a:r>
            <a:r>
              <a:rPr lang="en-US" sz="2400" dirty="0" smtClean="0"/>
              <a:t> </a:t>
            </a:r>
            <a:r>
              <a:rPr lang="en-US" sz="2400" dirty="0" err="1" smtClean="0"/>
              <a:t>dengan</a:t>
            </a:r>
            <a:r>
              <a:rPr lang="en-US" sz="2400" dirty="0" smtClean="0"/>
              <a:t> </a:t>
            </a:r>
            <a:r>
              <a:rPr lang="en-US" sz="2400" dirty="0" smtClean="0"/>
              <a:t>100 </a:t>
            </a:r>
            <a:r>
              <a:rPr lang="en-US" sz="2400" dirty="0" err="1" smtClean="0"/>
              <a:t>untuk</a:t>
            </a:r>
            <a:r>
              <a:rPr lang="en-US" sz="2400" dirty="0" smtClean="0"/>
              <a:t> </a:t>
            </a:r>
            <a:r>
              <a:rPr lang="en-US" sz="2400" dirty="0" err="1" smtClean="0"/>
              <a:t>memperoleh</a:t>
            </a:r>
            <a:r>
              <a:rPr lang="en-US" sz="2400" dirty="0" smtClean="0"/>
              <a:t> </a:t>
            </a:r>
            <a:r>
              <a:rPr lang="en-US" sz="2400" dirty="0" err="1" smtClean="0"/>
              <a:t>bilangan</a:t>
            </a:r>
            <a:r>
              <a:rPr lang="en-US" sz="2400" dirty="0" smtClean="0"/>
              <a:t> </a:t>
            </a:r>
            <a:r>
              <a:rPr lang="en-US" sz="2400" dirty="0" err="1" smtClean="0"/>
              <a:t>bulat</a:t>
            </a:r>
            <a:r>
              <a:rPr lang="en-US" sz="2400" dirty="0" smtClean="0"/>
              <a:t>.</a:t>
            </a:r>
            <a:endParaRPr 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/>
              <p:cNvSpPr txBox="1"/>
              <p:nvPr/>
            </p:nvSpPr>
            <p:spPr>
              <a:xfrm>
                <a:off x="498969" y="5272189"/>
                <a:ext cx="198297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/>
                        </a:rPr>
                        <m:t>0,25 </m:t>
                      </m:r>
                      <m:r>
                        <a:rPr lang="en-US" sz="2400" i="1">
                          <a:latin typeface="Cambria Math"/>
                          <a:ea typeface="Cambria Math"/>
                        </a:rPr>
                        <m:t>:0,05=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7" name="TextBox 3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8969" y="5272189"/>
                <a:ext cx="1982974" cy="461665"/>
              </a:xfrm>
              <a:prstGeom prst="rect">
                <a:avLst/>
              </a:prstGeom>
              <a:blipFill rotWithShape="1">
                <a:blip r:embed="rId4"/>
                <a:stretch>
                  <a:fillRect l="-92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/>
              <p:cNvSpPr txBox="1"/>
              <p:nvPr/>
            </p:nvSpPr>
            <p:spPr>
              <a:xfrm>
                <a:off x="2240683" y="5093999"/>
                <a:ext cx="1286288" cy="8327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0" i="1" smtClean="0">
                              <a:latin typeface="Cambria Math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/>
                              <a:ea typeface="Cambria Math"/>
                            </a:rPr>
                            <m:t>0,25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/>
                              <a:ea typeface="Cambria Math"/>
                            </a:rPr>
                            <m:t>0,05</m:t>
                          </m:r>
                        </m:den>
                      </m:f>
                      <m:r>
                        <a:rPr lang="en-US" sz="2400" b="0" i="1" smtClean="0">
                          <a:latin typeface="Cambria Math"/>
                          <a:ea typeface="Cambria Math"/>
                        </a:rPr>
                        <m:t>=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8" name="TextBox 3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40683" y="5093999"/>
                <a:ext cx="1286288" cy="832792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/>
              <p:cNvSpPr txBox="1"/>
              <p:nvPr/>
            </p:nvSpPr>
            <p:spPr>
              <a:xfrm>
                <a:off x="3261924" y="5093999"/>
                <a:ext cx="2072077" cy="8327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i="1" smtClean="0">
                              <a:latin typeface="Cambria Math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/>
                              <a:ea typeface="Cambria Math"/>
                            </a:rPr>
                            <m:t>0,25</m:t>
                          </m:r>
                          <m:r>
                            <a:rPr lang="en-US" sz="2400" i="1">
                              <a:latin typeface="Cambria Math"/>
                              <a:ea typeface="Cambria Math"/>
                            </a:rPr>
                            <m:t>×</m:t>
                          </m:r>
                          <m:r>
                            <a:rPr lang="en-US" sz="2400" b="0" i="1" smtClean="0">
                              <a:latin typeface="Cambria Math"/>
                              <a:ea typeface="Cambria Math"/>
                            </a:rPr>
                            <m:t>100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/>
                              <a:ea typeface="Cambria Math"/>
                            </a:rPr>
                            <m:t>0,05</m:t>
                          </m:r>
                          <m:r>
                            <a:rPr lang="en-US" sz="2400" i="1">
                              <a:latin typeface="Cambria Math"/>
                              <a:ea typeface="Cambria Math"/>
                            </a:rPr>
                            <m:t>×100</m:t>
                          </m:r>
                        </m:den>
                      </m:f>
                      <m:r>
                        <a:rPr lang="en-US" sz="2400" i="1">
                          <a:latin typeface="Cambria Math"/>
                          <a:ea typeface="Cambria Math"/>
                        </a:rPr>
                        <m:t>=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0" name="TextBox 3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61924" y="5093999"/>
                <a:ext cx="2072077" cy="832792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1" name="TextBox 40"/>
              <p:cNvSpPr txBox="1"/>
              <p:nvPr/>
            </p:nvSpPr>
            <p:spPr>
              <a:xfrm>
                <a:off x="5089228" y="5093999"/>
                <a:ext cx="881606" cy="7936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i="1" smtClean="0">
                              <a:latin typeface="Cambria Math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/>
                              <a:ea typeface="Cambria Math"/>
                            </a:rPr>
                            <m:t>25</m:t>
                          </m:r>
                        </m:num>
                        <m:den>
                          <m:r>
                            <a:rPr lang="en-US" sz="2400" i="1" smtClean="0">
                              <a:latin typeface="Cambria Math"/>
                              <a:ea typeface="Cambria Math"/>
                            </a:rPr>
                            <m:t>5</m:t>
                          </m:r>
                        </m:den>
                      </m:f>
                      <m:r>
                        <a:rPr lang="en-US" sz="2400" b="0" i="1" smtClean="0">
                          <a:latin typeface="Cambria Math"/>
                          <a:ea typeface="Cambria Math"/>
                        </a:rPr>
                        <m:t>=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41" name="TextBox 4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89228" y="5093999"/>
                <a:ext cx="881606" cy="793679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/>
              <p:cNvSpPr txBox="1"/>
              <p:nvPr/>
            </p:nvSpPr>
            <p:spPr>
              <a:xfrm>
                <a:off x="5837877" y="5297835"/>
                <a:ext cx="474023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/>
                          <a:ea typeface="Cambria Math"/>
                        </a:rPr>
                        <m:t>5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3" name="TextBox 4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37877" y="5297835"/>
                <a:ext cx="474023" cy="461665"/>
              </a:xfrm>
              <a:prstGeom prst="rect">
                <a:avLst/>
              </a:prstGeom>
              <a:blipFill rotWithShape="1">
                <a:blip r:embed="rId8"/>
                <a:stretch>
                  <a:fillRect l="-51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6" name="TextBox 25"/>
              <p:cNvSpPr txBox="1"/>
              <p:nvPr/>
            </p:nvSpPr>
            <p:spPr>
              <a:xfrm>
                <a:off x="498968" y="774096"/>
                <a:ext cx="10943732" cy="20938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 smtClean="0"/>
                  <a:t>Ingat, </a:t>
                </a:r>
                <a:r>
                  <a:rPr lang="en-US" sz="2400" dirty="0" err="1" smtClean="0"/>
                  <a:t>pembagian</a:t>
                </a:r>
                <a:r>
                  <a:rPr lang="en-US" sz="2400" dirty="0" smtClean="0"/>
                  <a:t> </a:t>
                </a:r>
                <a:r>
                  <a:rPr lang="en-US" sz="2400" dirty="0" err="1" smtClean="0"/>
                  <a:t>dapat</a:t>
                </a:r>
                <a:r>
                  <a:rPr lang="en-US" sz="2400" dirty="0" smtClean="0"/>
                  <a:t> </a:t>
                </a:r>
                <a:r>
                  <a:rPr lang="en-US" sz="2400" dirty="0" err="1" smtClean="0"/>
                  <a:t>dituliskan</a:t>
                </a:r>
                <a:r>
                  <a:rPr lang="en-US" sz="2400" dirty="0" smtClean="0"/>
                  <a:t> </a:t>
                </a:r>
                <a:r>
                  <a:rPr lang="en-US" sz="2400" dirty="0" err="1" smtClean="0"/>
                  <a:t>dalam</a:t>
                </a:r>
                <a:r>
                  <a:rPr lang="en-US" sz="2400" dirty="0" smtClean="0"/>
                  <a:t> </a:t>
                </a:r>
                <a:r>
                  <a:rPr lang="en-US" sz="2400" dirty="0" err="1" smtClean="0"/>
                  <a:t>bentuk</a:t>
                </a:r>
                <a:r>
                  <a:rPr lang="en-US" sz="2400" dirty="0" smtClean="0"/>
                  <a:t> </a:t>
                </a:r>
                <a:r>
                  <a:rPr lang="en-US" sz="2400" dirty="0" err="1" smtClean="0"/>
                  <a:t>pecahan</a:t>
                </a:r>
                <a:r>
                  <a:rPr lang="en-US" sz="2400" dirty="0" smtClean="0"/>
                  <a:t>.</a:t>
                </a:r>
              </a:p>
              <a:p>
                <a:r>
                  <a:rPr lang="en-US" sz="2400" dirty="0" err="1" smtClean="0"/>
                  <a:t>Misalnya</a:t>
                </a:r>
                <a:r>
                  <a:rPr lang="en-US" sz="2400" dirty="0" smtClean="0"/>
                  <a:t>, 20 : 3 </a:t>
                </a:r>
                <a:r>
                  <a:rPr lang="en-US" sz="2400" dirty="0" err="1" smtClean="0"/>
                  <a:t>dapat</a:t>
                </a:r>
                <a:r>
                  <a:rPr lang="en-US" sz="2400" dirty="0" smtClean="0"/>
                  <a:t> </a:t>
                </a:r>
                <a:r>
                  <a:rPr lang="en-US" sz="2400" dirty="0" err="1" smtClean="0"/>
                  <a:t>ditulis</a:t>
                </a:r>
                <a:r>
                  <a:rPr lang="en-US" sz="2400" dirty="0" smtClean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/>
                          </a:rPr>
                          <m:t>20</m:t>
                        </m:r>
                      </m:num>
                      <m:den>
                        <m:r>
                          <a:rPr lang="en-US" sz="2400" b="0" i="1" smtClean="0">
                            <a:latin typeface="Cambria Math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400" dirty="0" smtClean="0"/>
                  <a:t>.</a:t>
                </a:r>
              </a:p>
              <a:p>
                <a:r>
                  <a:rPr lang="en-US" sz="2400" dirty="0" err="1" smtClean="0"/>
                  <a:t>Pembagian</a:t>
                </a:r>
                <a:r>
                  <a:rPr lang="en-US" sz="2400" dirty="0" smtClean="0"/>
                  <a:t> </a:t>
                </a:r>
                <a:r>
                  <a:rPr lang="en-US" sz="2400" dirty="0" err="1" smtClean="0"/>
                  <a:t>pecahan</a:t>
                </a:r>
                <a:r>
                  <a:rPr lang="en-US" sz="2400" dirty="0" smtClean="0"/>
                  <a:t> </a:t>
                </a:r>
                <a:r>
                  <a:rPr lang="en-US" sz="2400" dirty="0" err="1" smtClean="0"/>
                  <a:t>desimal</a:t>
                </a:r>
                <a:r>
                  <a:rPr lang="en-US" sz="2400" dirty="0" smtClean="0"/>
                  <a:t> pun </a:t>
                </a:r>
                <a:r>
                  <a:rPr lang="en-US" sz="2400" dirty="0" err="1" smtClean="0"/>
                  <a:t>dapat</a:t>
                </a:r>
                <a:r>
                  <a:rPr lang="en-US" sz="2400" dirty="0" smtClean="0"/>
                  <a:t> </a:t>
                </a:r>
                <a:r>
                  <a:rPr lang="en-US" sz="2400" dirty="0" err="1" smtClean="0"/>
                  <a:t>dituliskan</a:t>
                </a:r>
                <a:r>
                  <a:rPr lang="en-US" sz="2400" dirty="0" smtClean="0"/>
                  <a:t> </a:t>
                </a:r>
                <a:r>
                  <a:rPr lang="en-US" sz="2400" dirty="0" err="1" smtClean="0"/>
                  <a:t>dalam</a:t>
                </a:r>
                <a:r>
                  <a:rPr lang="en-US" sz="2400" dirty="0" smtClean="0"/>
                  <a:t> </a:t>
                </a:r>
                <a:r>
                  <a:rPr lang="en-US" sz="2400" dirty="0" err="1" smtClean="0"/>
                  <a:t>bentuk</a:t>
                </a:r>
                <a:r>
                  <a:rPr lang="en-US" sz="2400" dirty="0" smtClean="0"/>
                  <a:t> </a:t>
                </a:r>
                <a:r>
                  <a:rPr lang="en-US" sz="2400" dirty="0" err="1" smtClean="0"/>
                  <a:t>pecahan</a:t>
                </a:r>
                <a:r>
                  <a:rPr lang="en-US" sz="2400" dirty="0" smtClean="0"/>
                  <a:t> </a:t>
                </a:r>
                <a:r>
                  <a:rPr lang="en-US" sz="2400" dirty="0" err="1" smtClean="0"/>
                  <a:t>biasa</a:t>
                </a:r>
                <a:r>
                  <a:rPr lang="en-US" sz="2400" dirty="0" smtClean="0"/>
                  <a:t>.</a:t>
                </a:r>
              </a:p>
              <a:p>
                <a:r>
                  <a:rPr lang="en-US" sz="2400" dirty="0" smtClean="0"/>
                  <a:t>Kita </a:t>
                </a:r>
                <a:r>
                  <a:rPr lang="en-US" sz="2400" dirty="0" err="1" smtClean="0"/>
                  <a:t>dapat</a:t>
                </a:r>
                <a:r>
                  <a:rPr lang="en-US" sz="2400" dirty="0" smtClean="0"/>
                  <a:t> </a:t>
                </a:r>
                <a:r>
                  <a:rPr lang="en-US" sz="2400" dirty="0" err="1" smtClean="0"/>
                  <a:t>mengalikan</a:t>
                </a:r>
                <a:r>
                  <a:rPr lang="en-US" sz="2400" dirty="0" smtClean="0"/>
                  <a:t> </a:t>
                </a:r>
                <a:r>
                  <a:rPr lang="en-US" sz="2400" dirty="0" err="1" smtClean="0"/>
                  <a:t>pembilang</a:t>
                </a:r>
                <a:r>
                  <a:rPr lang="en-US" sz="2400" dirty="0" smtClean="0"/>
                  <a:t> </a:t>
                </a:r>
                <a:r>
                  <a:rPr lang="en-US" sz="2400" dirty="0" err="1" smtClean="0"/>
                  <a:t>dan</a:t>
                </a:r>
                <a:r>
                  <a:rPr lang="en-US" sz="2400" dirty="0" smtClean="0"/>
                  <a:t> </a:t>
                </a:r>
                <a:r>
                  <a:rPr lang="en-US" sz="2400" dirty="0" err="1" smtClean="0"/>
                  <a:t>penyebut</a:t>
                </a:r>
                <a:r>
                  <a:rPr lang="en-US" sz="2400" dirty="0" smtClean="0"/>
                  <a:t> </a:t>
                </a:r>
                <a:r>
                  <a:rPr lang="en-US" sz="2400" dirty="0" err="1" smtClean="0"/>
                  <a:t>dengan</a:t>
                </a:r>
                <a:r>
                  <a:rPr lang="en-US" sz="2400" dirty="0" smtClean="0"/>
                  <a:t> </a:t>
                </a:r>
                <a:r>
                  <a:rPr lang="en-US" sz="2400" dirty="0" err="1" smtClean="0"/>
                  <a:t>bilangan</a:t>
                </a:r>
                <a:r>
                  <a:rPr lang="en-US" sz="2400" dirty="0" smtClean="0"/>
                  <a:t> yang </a:t>
                </a:r>
                <a:r>
                  <a:rPr lang="en-US" sz="2400" dirty="0" err="1" smtClean="0"/>
                  <a:t>sama</a:t>
                </a:r>
                <a:r>
                  <a:rPr lang="en-US" sz="2400" dirty="0" smtClean="0"/>
                  <a:t> </a:t>
                </a:r>
                <a:r>
                  <a:rPr lang="en-US" sz="2400" dirty="0" err="1" smtClean="0"/>
                  <a:t>untuk</a:t>
                </a:r>
                <a:r>
                  <a:rPr lang="en-US" sz="2400" dirty="0" smtClean="0"/>
                  <a:t> </a:t>
                </a:r>
                <a:endParaRPr lang="en-US" sz="2400" dirty="0" smtClean="0"/>
              </a:p>
              <a:p>
                <a:r>
                  <a:rPr lang="en-US" sz="2400" dirty="0" err="1" smtClean="0"/>
                  <a:t>mempermudah</a:t>
                </a:r>
                <a:r>
                  <a:rPr lang="en-US" sz="2400" dirty="0" smtClean="0"/>
                  <a:t> </a:t>
                </a:r>
                <a:r>
                  <a:rPr lang="en-US" sz="2400" dirty="0" err="1" smtClean="0"/>
                  <a:t>menghitung</a:t>
                </a:r>
                <a:r>
                  <a:rPr lang="en-US" sz="2400" dirty="0" smtClean="0"/>
                  <a:t> </a:t>
                </a:r>
                <a:r>
                  <a:rPr lang="en-US" sz="2400" dirty="0" err="1" smtClean="0"/>
                  <a:t>pembagian</a:t>
                </a:r>
                <a:r>
                  <a:rPr lang="en-US" sz="2400" dirty="0" smtClean="0"/>
                  <a:t> </a:t>
                </a:r>
                <a:r>
                  <a:rPr lang="en-US" sz="2400" dirty="0" err="1" smtClean="0"/>
                  <a:t>pecahan</a:t>
                </a:r>
                <a:r>
                  <a:rPr lang="en-US" sz="2400" dirty="0" smtClean="0"/>
                  <a:t> </a:t>
                </a:r>
                <a:r>
                  <a:rPr lang="en-US" sz="2400" dirty="0" err="1" smtClean="0"/>
                  <a:t>desimal</a:t>
                </a:r>
                <a:r>
                  <a:rPr lang="en-US" sz="2400" dirty="0" smtClean="0"/>
                  <a:t>.</a:t>
                </a:r>
              </a:p>
            </p:txBody>
          </p:sp>
        </mc:Choice>
        <mc:Fallback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8968" y="774096"/>
                <a:ext cx="10943732" cy="2093843"/>
              </a:xfrm>
              <a:prstGeom prst="rect">
                <a:avLst/>
              </a:prstGeom>
              <a:blipFill rotWithShape="1">
                <a:blip r:embed="rId9"/>
                <a:stretch>
                  <a:fillRect l="-891" t="-2332" b="-58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TextBox 26"/>
          <p:cNvSpPr txBox="1"/>
          <p:nvPr/>
        </p:nvSpPr>
        <p:spPr>
          <a:xfrm>
            <a:off x="498968" y="3019824"/>
            <a:ext cx="13298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/>
              <a:t>Contoh</a:t>
            </a:r>
            <a:r>
              <a:rPr lang="en-US" sz="2400" dirty="0" smtClean="0"/>
              <a:t>:</a:t>
            </a:r>
            <a:endParaRPr lang="en-US" sz="2400" dirty="0"/>
          </a:p>
        </p:txBody>
      </p:sp>
      <p:sp>
        <p:nvSpPr>
          <p:cNvPr id="28" name="TextBox 27"/>
          <p:cNvSpPr txBox="1"/>
          <p:nvPr/>
        </p:nvSpPr>
        <p:spPr>
          <a:xfrm>
            <a:off x="498968" y="4139113"/>
            <a:ext cx="84799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§"/>
            </a:pPr>
            <a:r>
              <a:rPr lang="en-US" sz="2400" dirty="0" err="1" smtClean="0"/>
              <a:t>Tulislah</a:t>
            </a:r>
            <a:r>
              <a:rPr lang="en-US" sz="2400" dirty="0" smtClean="0"/>
              <a:t> </a:t>
            </a:r>
            <a:r>
              <a:rPr lang="en-US" sz="2400" dirty="0" err="1" smtClean="0"/>
              <a:t>pembagian</a:t>
            </a:r>
            <a:r>
              <a:rPr lang="en-US" sz="2400" dirty="0" smtClean="0"/>
              <a:t> </a:t>
            </a:r>
            <a:r>
              <a:rPr lang="en-US" sz="2400" dirty="0" err="1" smtClean="0"/>
              <a:t>tersebut</a:t>
            </a:r>
            <a:r>
              <a:rPr lang="en-US" sz="2400" dirty="0" smtClean="0"/>
              <a:t> </a:t>
            </a:r>
            <a:r>
              <a:rPr lang="en-US" sz="2400" dirty="0" err="1" smtClean="0"/>
              <a:t>menjadi</a:t>
            </a:r>
            <a:r>
              <a:rPr lang="en-US" sz="2400" dirty="0" smtClean="0"/>
              <a:t> </a:t>
            </a:r>
            <a:r>
              <a:rPr lang="en-US" sz="2400" dirty="0" err="1" smtClean="0"/>
              <a:t>bentuk</a:t>
            </a:r>
            <a:r>
              <a:rPr lang="en-US" sz="2400" dirty="0" smtClean="0"/>
              <a:t> </a:t>
            </a:r>
            <a:r>
              <a:rPr lang="en-US" sz="2400" dirty="0" err="1" smtClean="0"/>
              <a:t>pecahan</a:t>
            </a:r>
            <a:r>
              <a:rPr lang="en-US" sz="2400" dirty="0" smtClean="0"/>
              <a:t> </a:t>
            </a:r>
            <a:r>
              <a:rPr lang="en-US" sz="2400" dirty="0" err="1" smtClean="0"/>
              <a:t>biasa</a:t>
            </a:r>
            <a:r>
              <a:rPr lang="en-US" sz="2400" dirty="0" smtClean="0"/>
              <a:t>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19995154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500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500"/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3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2500"/>
                                        <p:tgtEl>
                                          <p:spTgt spid="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6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500"/>
                                        <p:tgtEl>
                                          <p:spTgt spid="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20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45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3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85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15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45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75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0500"/>
                            </p:stCondLst>
                            <p:childTnLst>
                              <p:par>
                                <p:cTn id="57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2500"/>
                            </p:stCondLst>
                            <p:childTnLst>
                              <p:par>
                                <p:cTn id="61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15" grpId="0"/>
      <p:bldP spid="36" grpId="0"/>
      <p:bldP spid="37" grpId="0"/>
      <p:bldP spid="38" grpId="0"/>
      <p:bldP spid="40" grpId="0"/>
      <p:bldP spid="41" grpId="0"/>
      <p:bldP spid="43" grpId="0"/>
      <p:bldP spid="26" grpId="0" uiExpand="1" build="p"/>
      <p:bldP spid="27" grpId="0"/>
      <p:bldP spid="28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86136" y="208422"/>
            <a:ext cx="10775350" cy="669668"/>
            <a:chOff x="386136" y="208422"/>
            <a:chExt cx="10775350" cy="669668"/>
          </a:xfrm>
        </p:grpSpPr>
        <p:sp>
          <p:nvSpPr>
            <p:cNvPr id="30" name="TextBox 29"/>
            <p:cNvSpPr txBox="1"/>
            <p:nvPr/>
          </p:nvSpPr>
          <p:spPr>
            <a:xfrm>
              <a:off x="1157448" y="228031"/>
              <a:ext cx="1000403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 err="1" smtClean="0">
                  <a:solidFill>
                    <a:srgbClr val="FF6600"/>
                  </a:solidFill>
                  <a:cs typeface="Arial" panose="020B0604020202020204" pitchFamily="34" charset="0"/>
                </a:rPr>
                <a:t>Menjelaskan</a:t>
              </a:r>
              <a:r>
                <a:rPr lang="en-US" sz="3600" b="1" dirty="0" smtClean="0">
                  <a:solidFill>
                    <a:srgbClr val="FF6600"/>
                  </a:solidFill>
                  <a:cs typeface="Arial" panose="020B0604020202020204" pitchFamily="34" charset="0"/>
                </a:rPr>
                <a:t> </a:t>
              </a:r>
              <a:r>
                <a:rPr lang="en-US" sz="3600" b="1" dirty="0" err="1" smtClean="0">
                  <a:solidFill>
                    <a:srgbClr val="FF6600"/>
                  </a:solidFill>
                  <a:cs typeface="Arial" panose="020B0604020202020204" pitchFamily="34" charset="0"/>
                </a:rPr>
                <a:t>Pecahan</a:t>
              </a:r>
              <a:r>
                <a:rPr lang="en-US" sz="3600" b="1" dirty="0" smtClean="0">
                  <a:solidFill>
                    <a:srgbClr val="FF6600"/>
                  </a:solidFill>
                  <a:cs typeface="Arial" panose="020B0604020202020204" pitchFamily="34" charset="0"/>
                </a:rPr>
                <a:t> </a:t>
              </a:r>
              <a:r>
                <a:rPr lang="en-US" sz="3600" b="1" dirty="0" err="1" smtClean="0">
                  <a:solidFill>
                    <a:srgbClr val="FF6600"/>
                  </a:solidFill>
                  <a:cs typeface="Arial" panose="020B0604020202020204" pitchFamily="34" charset="0"/>
                </a:rPr>
                <a:t>dalam</a:t>
              </a:r>
              <a:r>
                <a:rPr lang="en-US" sz="3600" b="1" dirty="0" smtClean="0">
                  <a:solidFill>
                    <a:srgbClr val="FF6600"/>
                  </a:solidFill>
                  <a:cs typeface="Arial" panose="020B0604020202020204" pitchFamily="34" charset="0"/>
                </a:rPr>
                <a:t> </a:t>
              </a:r>
              <a:r>
                <a:rPr lang="en-US" sz="3600" b="1" dirty="0" err="1" smtClean="0">
                  <a:solidFill>
                    <a:srgbClr val="FF6600"/>
                  </a:solidFill>
                  <a:cs typeface="Arial" panose="020B0604020202020204" pitchFamily="34" charset="0"/>
                </a:rPr>
                <a:t>Perbandingan</a:t>
              </a:r>
              <a:endParaRPr lang="en-US" sz="3600" b="1" dirty="0">
                <a:solidFill>
                  <a:srgbClr val="FF6600"/>
                </a:solidFill>
                <a:cs typeface="Arial" panose="020B0604020202020204" pitchFamily="34" charset="0"/>
              </a:endParaRPr>
            </a:p>
          </p:txBody>
        </p:sp>
        <p:grpSp>
          <p:nvGrpSpPr>
            <p:cNvPr id="31" name="Group 30"/>
            <p:cNvGrpSpPr/>
            <p:nvPr/>
          </p:nvGrpSpPr>
          <p:grpSpPr>
            <a:xfrm>
              <a:off x="386136" y="208422"/>
              <a:ext cx="638939" cy="669668"/>
              <a:chOff x="394825" y="276478"/>
              <a:chExt cx="638939" cy="669668"/>
            </a:xfrm>
          </p:grpSpPr>
          <p:sp>
            <p:nvSpPr>
              <p:cNvPr id="32" name="Oval 31"/>
              <p:cNvSpPr/>
              <p:nvPr/>
            </p:nvSpPr>
            <p:spPr>
              <a:xfrm>
                <a:off x="394825" y="307207"/>
                <a:ext cx="638939" cy="638939"/>
              </a:xfrm>
              <a:prstGeom prst="ellipse">
                <a:avLst/>
              </a:prstGeom>
              <a:solidFill>
                <a:srgbClr val="FF6600">
                  <a:alpha val="95000"/>
                </a:srgbClr>
              </a:solidFill>
              <a:ln w="76200">
                <a:noFill/>
              </a:ln>
              <a:effectLst>
                <a:outerShdw blurRad="57785" dist="33020" dir="318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rightRoom" dir="t">
                  <a:rot lat="0" lon="0" rev="600000"/>
                </a:lightRig>
              </a:scene3d>
              <a:sp3d prstMaterial="metal">
                <a:bevelT w="38100" h="57150"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TextBox 32"/>
              <p:cNvSpPr txBox="1"/>
              <p:nvPr/>
            </p:nvSpPr>
            <p:spPr>
              <a:xfrm>
                <a:off x="545832" y="276478"/>
                <a:ext cx="336952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b="1" dirty="0" smtClean="0">
                    <a:solidFill>
                      <a:schemeClr val="bg1"/>
                    </a:solidFill>
                    <a:cs typeface="Arial" panose="020B0604020202020204" pitchFamily="34" charset="0"/>
                  </a:rPr>
                  <a:t>J</a:t>
                </a:r>
                <a:endParaRPr lang="en-US" sz="3600" b="1" dirty="0">
                  <a:solidFill>
                    <a:schemeClr val="bg1"/>
                  </a:solidFill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34" name="TextBox 33"/>
          <p:cNvSpPr txBox="1"/>
          <p:nvPr/>
        </p:nvSpPr>
        <p:spPr>
          <a:xfrm>
            <a:off x="484454" y="971342"/>
            <a:ext cx="48764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tabLst>
                <a:tab pos="631825" algn="l"/>
              </a:tabLst>
            </a:pPr>
            <a:r>
              <a:rPr lang="en-US" sz="2800" b="1" dirty="0" smtClean="0">
                <a:solidFill>
                  <a:srgbClr val="FF6600"/>
                </a:solidFill>
                <a:cs typeface="Arial" panose="020B0604020202020204" pitchFamily="34" charset="0"/>
              </a:rPr>
              <a:t>1.	</a:t>
            </a:r>
            <a:r>
              <a:rPr lang="en-US" sz="2800" b="1" dirty="0" err="1" smtClean="0">
                <a:solidFill>
                  <a:srgbClr val="FF6600"/>
                </a:solidFill>
                <a:cs typeface="Arial" panose="020B0604020202020204" pitchFamily="34" charset="0"/>
              </a:rPr>
              <a:t>Menjelaskan</a:t>
            </a:r>
            <a:r>
              <a:rPr lang="en-US" sz="2800" b="1" dirty="0" smtClean="0">
                <a:solidFill>
                  <a:srgbClr val="FF660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FF6600"/>
                </a:solidFill>
                <a:cs typeface="Arial" panose="020B0604020202020204" pitchFamily="34" charset="0"/>
              </a:rPr>
              <a:t>Perbandingan</a:t>
            </a:r>
            <a:endParaRPr lang="en-US" sz="2800" b="1" dirty="0">
              <a:solidFill>
                <a:srgbClr val="FF6600"/>
              </a:solidFill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31" t="17990" r="7898" b="4853"/>
          <a:stretch/>
        </p:blipFill>
        <p:spPr>
          <a:xfrm>
            <a:off x="562542" y="1651000"/>
            <a:ext cx="5154027" cy="30606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874095" y="4914900"/>
            <a:ext cx="41618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/>
              <a:t>Harga</a:t>
            </a:r>
            <a:r>
              <a:rPr lang="en-US" sz="2400" dirty="0" smtClean="0"/>
              <a:t> </a:t>
            </a:r>
            <a:r>
              <a:rPr lang="en-US" sz="2400" dirty="0" err="1" smtClean="0"/>
              <a:t>jagung</a:t>
            </a:r>
            <a:r>
              <a:rPr lang="en-US" sz="2400" dirty="0" smtClean="0"/>
              <a:t> </a:t>
            </a:r>
            <a:r>
              <a:rPr lang="en-US" sz="2400" dirty="0" err="1" smtClean="0"/>
              <a:t>dapat</a:t>
            </a:r>
            <a:r>
              <a:rPr lang="en-US" sz="2400" dirty="0" smtClean="0"/>
              <a:t> </a:t>
            </a:r>
            <a:r>
              <a:rPr lang="en-US" sz="2400" dirty="0" err="1" smtClean="0"/>
              <a:t>ditentukan</a:t>
            </a:r>
            <a:r>
              <a:rPr lang="en-US" sz="2400" dirty="0" smtClean="0"/>
              <a:t> </a:t>
            </a:r>
            <a:r>
              <a:rPr lang="en-US" sz="2400" dirty="0" err="1" smtClean="0"/>
              <a:t>menggunakan</a:t>
            </a:r>
            <a:r>
              <a:rPr lang="en-US" sz="2400" dirty="0"/>
              <a:t> </a:t>
            </a:r>
            <a:r>
              <a:rPr lang="en-US" sz="2400" dirty="0" err="1" smtClean="0"/>
              <a:t>perbandingan</a:t>
            </a:r>
            <a:r>
              <a:rPr lang="en-US" sz="2400" dirty="0" smtClean="0"/>
              <a:t>.</a:t>
            </a:r>
            <a:endParaRPr lang="en-US" sz="2400" dirty="0"/>
          </a:p>
        </p:txBody>
      </p:sp>
      <p:sp>
        <p:nvSpPr>
          <p:cNvPr id="36" name="TextBox 35"/>
          <p:cNvSpPr txBox="1"/>
          <p:nvPr/>
        </p:nvSpPr>
        <p:spPr>
          <a:xfrm>
            <a:off x="6159466" y="1494562"/>
            <a:ext cx="53848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/>
              <a:t>Hubungan</a:t>
            </a:r>
            <a:r>
              <a:rPr lang="en-US" sz="2400" dirty="0" smtClean="0"/>
              <a:t> </a:t>
            </a:r>
            <a:r>
              <a:rPr lang="en-US" sz="2400" dirty="0" err="1" smtClean="0"/>
              <a:t>antara</a:t>
            </a:r>
            <a:r>
              <a:rPr lang="en-US" sz="2400" dirty="0" smtClean="0"/>
              <a:t> </a:t>
            </a:r>
            <a:r>
              <a:rPr lang="en-US" sz="2400" dirty="0" err="1" smtClean="0"/>
              <a:t>banyak</a:t>
            </a:r>
            <a:r>
              <a:rPr lang="en-US" sz="2400" dirty="0" smtClean="0"/>
              <a:t> </a:t>
            </a:r>
            <a:r>
              <a:rPr lang="en-US" sz="2400" dirty="0" err="1" smtClean="0"/>
              <a:t>jagung</a:t>
            </a:r>
            <a:r>
              <a:rPr lang="en-US" sz="2400" dirty="0" smtClean="0"/>
              <a:t> </a:t>
            </a:r>
            <a:r>
              <a:rPr lang="en-US" sz="2400" dirty="0" err="1" smtClean="0"/>
              <a:t>dan</a:t>
            </a:r>
            <a:r>
              <a:rPr lang="en-US" sz="2400" dirty="0" smtClean="0"/>
              <a:t> </a:t>
            </a:r>
            <a:r>
              <a:rPr lang="en-US" sz="2400" dirty="0" err="1" smtClean="0"/>
              <a:t>harganya</a:t>
            </a:r>
            <a:r>
              <a:rPr lang="en-US" sz="2400" dirty="0" smtClean="0"/>
              <a:t> </a:t>
            </a:r>
            <a:r>
              <a:rPr lang="en-US" sz="2400" dirty="0" err="1" smtClean="0"/>
              <a:t>dapat</a:t>
            </a:r>
            <a:r>
              <a:rPr lang="en-US" sz="2400" dirty="0" smtClean="0"/>
              <a:t> </a:t>
            </a:r>
            <a:r>
              <a:rPr lang="en-US" sz="2400" dirty="0" err="1" smtClean="0"/>
              <a:t>dituliskan</a:t>
            </a:r>
            <a:r>
              <a:rPr lang="en-US" sz="2400" dirty="0" smtClean="0"/>
              <a:t> </a:t>
            </a:r>
            <a:r>
              <a:rPr lang="en-US" sz="2400" dirty="0" err="1" smtClean="0"/>
              <a:t>dalam</a:t>
            </a:r>
            <a:r>
              <a:rPr lang="en-US" sz="2400" dirty="0" smtClean="0"/>
              <a:t> </a:t>
            </a:r>
            <a:r>
              <a:rPr lang="en-US" sz="2400" dirty="0" err="1" smtClean="0"/>
              <a:t>bentuk</a:t>
            </a:r>
            <a:r>
              <a:rPr lang="en-US" sz="2400" dirty="0" smtClean="0"/>
              <a:t> </a:t>
            </a:r>
            <a:r>
              <a:rPr lang="en-US" sz="2400" dirty="0" err="1" smtClean="0"/>
              <a:t>perbandingan</a:t>
            </a:r>
            <a:r>
              <a:rPr lang="en-US" sz="2400" dirty="0" smtClean="0"/>
              <a:t> </a:t>
            </a:r>
            <a:r>
              <a:rPr lang="en-US" sz="2400" dirty="0" err="1" smtClean="0"/>
              <a:t>seperti</a:t>
            </a:r>
            <a:r>
              <a:rPr lang="en-US" sz="2400" dirty="0" smtClean="0"/>
              <a:t> </a:t>
            </a:r>
            <a:r>
              <a:rPr lang="en-US" sz="2400" dirty="0" err="1" smtClean="0"/>
              <a:t>berikut</a:t>
            </a:r>
            <a:r>
              <a:rPr lang="en-US" sz="2400" dirty="0" smtClean="0"/>
              <a:t>.</a:t>
            </a:r>
            <a:endParaRPr lang="en-US" sz="24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/>
              <p:cNvSpPr txBox="1"/>
              <p:nvPr/>
            </p:nvSpPr>
            <p:spPr>
              <a:xfrm>
                <a:off x="6896913" y="2971800"/>
                <a:ext cx="4045915" cy="730777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00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US" sz="2000" b="0" i="0" smtClean="0">
                              <a:latin typeface="Cambria Math"/>
                            </a:rPr>
                            <m:t>Banyak</m:t>
                          </m:r>
                          <m:r>
                            <a:rPr lang="en-US" sz="2000" b="0" i="0" smtClean="0">
                              <a:latin typeface="Cambria Math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 sz="2000" b="0" i="0" smtClean="0">
                              <a:latin typeface="Cambria Math"/>
                            </a:rPr>
                            <m:t>jagung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n-US" sz="2000" b="0" i="0" smtClean="0">
                              <a:latin typeface="Cambria Math"/>
                            </a:rPr>
                            <m:t>Harga</m:t>
                          </m:r>
                        </m:den>
                      </m:f>
                      <m:r>
                        <a:rPr lang="en-US" sz="2000" b="0" i="0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sz="2000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/>
                            </a:rPr>
                            <m:t>4</m:t>
                          </m:r>
                        </m:num>
                        <m:den>
                          <m:r>
                            <a:rPr lang="en-US" sz="2000" b="0" i="1" smtClean="0">
                              <a:latin typeface="Cambria Math"/>
                            </a:rPr>
                            <m:t>10.000</m:t>
                          </m:r>
                        </m:den>
                      </m:f>
                      <m:r>
                        <a:rPr lang="en-US" sz="20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sz="2000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/>
                            </a:rPr>
                            <m:t>8</m:t>
                          </m:r>
                        </m:num>
                        <m:den>
                          <m:r>
                            <a:rPr lang="en-US" sz="2000" b="0" i="1" smtClean="0">
                              <a:latin typeface="Cambria Math"/>
                            </a:rPr>
                            <m:t>20.000</m:t>
                          </m:r>
                        </m:den>
                      </m:f>
                    </m:oMath>
                  </m:oMathPara>
                </a14:m>
                <a:endParaRPr lang="en-US" sz="2000" dirty="0"/>
              </a:p>
            </p:txBody>
          </p:sp>
        </mc:Choice>
        <mc:Fallback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96913" y="2971800"/>
                <a:ext cx="4045915" cy="730777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" name="TextBox 39"/>
          <p:cNvSpPr txBox="1"/>
          <p:nvPr/>
        </p:nvSpPr>
        <p:spPr>
          <a:xfrm>
            <a:off x="6159467" y="3949700"/>
            <a:ext cx="7374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/>
              <a:t>atau</a:t>
            </a:r>
            <a:endParaRPr lang="en-US" sz="2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/>
              <p:cNvSpPr txBox="1"/>
              <p:nvPr/>
            </p:nvSpPr>
            <p:spPr>
              <a:xfrm>
                <a:off x="6896913" y="4711699"/>
                <a:ext cx="4045915" cy="751039"/>
              </a:xfrm>
              <a:prstGeom prst="rect">
                <a:avLst/>
              </a:prstGeom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00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US" sz="2000" b="0" i="0" smtClean="0">
                              <a:latin typeface="Cambria Math"/>
                            </a:rPr>
                            <m:t>Harga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n-US" sz="2000" b="0" i="0" smtClean="0">
                              <a:latin typeface="Cambria Math"/>
                            </a:rPr>
                            <m:t>Banyak</m:t>
                          </m:r>
                          <m:r>
                            <a:rPr lang="en-US" sz="2000" b="0" i="0" smtClean="0">
                              <a:latin typeface="Cambria Math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 sz="2000" b="0" i="0" smtClean="0">
                              <a:latin typeface="Cambria Math"/>
                            </a:rPr>
                            <m:t>jagung</m:t>
                          </m:r>
                        </m:den>
                      </m:f>
                      <m:r>
                        <a:rPr lang="en-US" sz="2000" b="0" i="0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sz="2000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/>
                            </a:rPr>
                            <m:t>10.000</m:t>
                          </m:r>
                        </m:num>
                        <m:den>
                          <m:r>
                            <a:rPr lang="en-US" sz="2000" b="0" i="1" smtClean="0">
                              <a:latin typeface="Cambria Math"/>
                            </a:rPr>
                            <m:t>4</m:t>
                          </m:r>
                        </m:den>
                      </m:f>
                      <m:r>
                        <a:rPr lang="en-US" sz="20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sz="2000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/>
                            </a:rPr>
                            <m:t>20.000</m:t>
                          </m:r>
                        </m:num>
                        <m:den>
                          <m:r>
                            <a:rPr lang="en-US" sz="2000" b="0" i="1" smtClean="0">
                              <a:latin typeface="Cambria Math"/>
                            </a:rPr>
                            <m:t>8</m:t>
                          </m:r>
                        </m:den>
                      </m:f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41" name="TextBox 4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96913" y="4711699"/>
                <a:ext cx="4045915" cy="751039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4147650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500"/>
                            </p:stCondLst>
                            <p:childTnLst>
                              <p:par>
                                <p:cTn id="13" presetID="4" presetClass="entr" presetSubtype="3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90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25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6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500"/>
                            </p:stCondLst>
                            <p:childTnLst>
                              <p:par>
                                <p:cTn id="37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4" grpId="0"/>
      <p:bldP spid="36" grpId="0"/>
      <p:bldP spid="8" grpId="0" animBg="1"/>
      <p:bldP spid="40" grpId="0"/>
      <p:bldP spid="41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extBox 33"/>
          <p:cNvSpPr txBox="1"/>
          <p:nvPr/>
        </p:nvSpPr>
        <p:spPr>
          <a:xfrm>
            <a:off x="484454" y="298242"/>
            <a:ext cx="59439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tabLst>
                <a:tab pos="631825" algn="l"/>
              </a:tabLst>
            </a:pPr>
            <a:r>
              <a:rPr lang="en-US" sz="2800" b="1" dirty="0" smtClean="0">
                <a:solidFill>
                  <a:srgbClr val="FF6600"/>
                </a:solidFill>
                <a:cs typeface="Arial" panose="020B0604020202020204" pitchFamily="34" charset="0"/>
              </a:rPr>
              <a:t>2.	</a:t>
            </a:r>
            <a:r>
              <a:rPr lang="en-US" sz="2800" b="1" dirty="0" err="1" smtClean="0">
                <a:solidFill>
                  <a:srgbClr val="FF6600"/>
                </a:solidFill>
                <a:cs typeface="Arial" panose="020B0604020202020204" pitchFamily="34" charset="0"/>
              </a:rPr>
              <a:t>Menjelaskan</a:t>
            </a:r>
            <a:r>
              <a:rPr lang="en-US" sz="2800" b="1" dirty="0" smtClean="0">
                <a:solidFill>
                  <a:srgbClr val="FF660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FF6600"/>
                </a:solidFill>
                <a:cs typeface="Arial" panose="020B0604020202020204" pitchFamily="34" charset="0"/>
              </a:rPr>
              <a:t>Perbandingan</a:t>
            </a:r>
            <a:r>
              <a:rPr lang="en-US" sz="2800" b="1" dirty="0" smtClean="0">
                <a:solidFill>
                  <a:srgbClr val="FF660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FF6600"/>
                </a:solidFill>
                <a:cs typeface="Arial" panose="020B0604020202020204" pitchFamily="34" charset="0"/>
              </a:rPr>
              <a:t>Senilai</a:t>
            </a:r>
            <a:endParaRPr lang="en-US" sz="2800" b="1" dirty="0">
              <a:solidFill>
                <a:srgbClr val="FF6600"/>
              </a:solidFill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84454" y="977900"/>
            <a:ext cx="1088204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err="1" smtClean="0"/>
              <a:t>Misalnya</a:t>
            </a:r>
            <a:r>
              <a:rPr lang="en-US" sz="2200" dirty="0" smtClean="0"/>
              <a:t>, </a:t>
            </a:r>
            <a:r>
              <a:rPr lang="en-US" sz="2200" dirty="0" err="1" smtClean="0"/>
              <a:t>diketahui</a:t>
            </a:r>
            <a:r>
              <a:rPr lang="en-US" sz="2200" dirty="0" smtClean="0"/>
              <a:t> </a:t>
            </a:r>
            <a:r>
              <a:rPr lang="en-US" sz="2200" dirty="0" err="1" smtClean="0"/>
              <a:t>perbandingan</a:t>
            </a:r>
            <a:r>
              <a:rPr lang="en-US" sz="2200" dirty="0" smtClean="0"/>
              <a:t> </a:t>
            </a:r>
            <a:r>
              <a:rPr lang="en-US" sz="2200" dirty="0" err="1" smtClean="0"/>
              <a:t>banyak</a:t>
            </a:r>
            <a:r>
              <a:rPr lang="en-US" sz="2200" dirty="0" smtClean="0"/>
              <a:t> </a:t>
            </a:r>
            <a:r>
              <a:rPr lang="en-US" sz="2200" dirty="0" err="1" smtClean="0"/>
              <a:t>keju</a:t>
            </a:r>
            <a:r>
              <a:rPr lang="en-US" sz="2200" dirty="0" smtClean="0"/>
              <a:t> </a:t>
            </a:r>
            <a:r>
              <a:rPr lang="en-US" sz="2200" dirty="0" err="1" smtClean="0"/>
              <a:t>dan</a:t>
            </a:r>
            <a:r>
              <a:rPr lang="en-US" sz="2200" dirty="0" smtClean="0"/>
              <a:t> roti </a:t>
            </a:r>
            <a:r>
              <a:rPr lang="en-US" sz="2200" dirty="0" err="1" smtClean="0"/>
              <a:t>dalam</a:t>
            </a:r>
            <a:r>
              <a:rPr lang="en-US" sz="2200" dirty="0" smtClean="0"/>
              <a:t> </a:t>
            </a:r>
            <a:r>
              <a:rPr lang="en-US" sz="2200" dirty="0" err="1" smtClean="0"/>
              <a:t>sebuah</a:t>
            </a:r>
            <a:r>
              <a:rPr lang="en-US" sz="2200" dirty="0" smtClean="0"/>
              <a:t> burger </a:t>
            </a:r>
            <a:r>
              <a:rPr lang="en-US" sz="2200" dirty="0" err="1" smtClean="0"/>
              <a:t>adalah</a:t>
            </a:r>
            <a:r>
              <a:rPr lang="en-US" sz="2200" dirty="0" smtClean="0"/>
              <a:t> </a:t>
            </a:r>
            <a:r>
              <a:rPr lang="en-US" sz="2200" dirty="0" err="1" smtClean="0"/>
              <a:t>sebagai</a:t>
            </a:r>
            <a:r>
              <a:rPr lang="en-US" sz="2200" dirty="0" smtClean="0"/>
              <a:t> </a:t>
            </a:r>
            <a:r>
              <a:rPr lang="en-US" sz="2200" dirty="0" err="1" smtClean="0"/>
              <a:t>berikut</a:t>
            </a:r>
            <a:r>
              <a:rPr lang="en-US" sz="2200" dirty="0" smtClean="0"/>
              <a:t>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433654" y="2008840"/>
                <a:ext cx="2884186" cy="72840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20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US" sz="2200" b="0" i="0" smtClean="0">
                              <a:latin typeface="Cambria Math"/>
                            </a:rPr>
                            <m:t>Keju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n-US" sz="2200" b="0" i="0" smtClean="0">
                              <a:latin typeface="Cambria Math"/>
                            </a:rPr>
                            <m:t>Roti</m:t>
                          </m:r>
                        </m:den>
                      </m:f>
                      <m:r>
                        <a:rPr lang="en-US" sz="220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sz="2200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/>
                            </a:rPr>
                            <m:t>2</m:t>
                          </m:r>
                        </m:den>
                      </m:f>
                      <m:r>
                        <a:rPr lang="en-US" sz="2200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sz="2200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/>
                            </a:rPr>
                            <m:t>2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/>
                            </a:rPr>
                            <m:t>4</m:t>
                          </m:r>
                        </m:den>
                      </m:f>
                      <m:r>
                        <a:rPr lang="en-US" sz="22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sz="2200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/>
                            </a:rPr>
                            <m:t>3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/>
                            </a:rPr>
                            <m:t>6</m:t>
                          </m:r>
                        </m:den>
                      </m:f>
                      <m:r>
                        <a:rPr lang="en-US" sz="22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sz="2200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/>
                            </a:rPr>
                            <m:t>4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/>
                            </a:rPr>
                            <m:t>8</m:t>
                          </m:r>
                        </m:den>
                      </m:f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3654" y="2008840"/>
                <a:ext cx="2884186" cy="728405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/>
          <p:cNvSpPr txBox="1"/>
          <p:nvPr/>
        </p:nvSpPr>
        <p:spPr>
          <a:xfrm>
            <a:off x="3913653" y="1808897"/>
            <a:ext cx="7783047" cy="124649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ts val="3000"/>
              </a:lnSpc>
              <a:spcAft>
                <a:spcPts val="600"/>
              </a:spcAft>
            </a:pPr>
            <a:r>
              <a:rPr lang="en-US" sz="2000" dirty="0" err="1" smtClean="0"/>
              <a:t>Jika</a:t>
            </a:r>
            <a:r>
              <a:rPr lang="en-US" sz="2000" dirty="0" smtClean="0"/>
              <a:t> </a:t>
            </a:r>
            <a:r>
              <a:rPr lang="en-US" sz="2000" dirty="0" err="1" smtClean="0"/>
              <a:t>keju</a:t>
            </a:r>
            <a:r>
              <a:rPr lang="en-US" sz="2000" dirty="0" smtClean="0"/>
              <a:t> </a:t>
            </a:r>
            <a:r>
              <a:rPr lang="en-US" sz="2000" dirty="0" err="1" smtClean="0"/>
              <a:t>bertambah</a:t>
            </a:r>
            <a:r>
              <a:rPr lang="en-US" sz="2000" dirty="0" smtClean="0"/>
              <a:t> </a:t>
            </a:r>
            <a:r>
              <a:rPr lang="en-US" sz="2000" dirty="0" err="1" smtClean="0"/>
              <a:t>banyak</a:t>
            </a:r>
            <a:r>
              <a:rPr lang="en-US" sz="2000" dirty="0" smtClean="0"/>
              <a:t>, </a:t>
            </a:r>
            <a:r>
              <a:rPr lang="en-US" sz="2000" dirty="0" err="1" smtClean="0"/>
              <a:t>maka</a:t>
            </a:r>
            <a:r>
              <a:rPr lang="en-US" sz="2000" dirty="0" smtClean="0"/>
              <a:t> </a:t>
            </a:r>
            <a:r>
              <a:rPr lang="en-US" sz="2000" dirty="0" err="1" smtClean="0"/>
              <a:t>rotinya</a:t>
            </a:r>
            <a:r>
              <a:rPr lang="en-US" sz="2000" dirty="0" smtClean="0"/>
              <a:t> pun </a:t>
            </a:r>
            <a:r>
              <a:rPr lang="en-US" sz="2000" dirty="0" err="1" smtClean="0"/>
              <a:t>akan</a:t>
            </a:r>
            <a:r>
              <a:rPr lang="en-US" sz="2000" dirty="0" smtClean="0"/>
              <a:t> </a:t>
            </a:r>
            <a:r>
              <a:rPr lang="en-US" sz="2000" dirty="0" err="1" smtClean="0"/>
              <a:t>bertambah</a:t>
            </a:r>
            <a:r>
              <a:rPr lang="en-US" sz="2000" dirty="0" smtClean="0"/>
              <a:t> </a:t>
            </a:r>
            <a:r>
              <a:rPr lang="en-US" sz="2000" dirty="0" err="1" smtClean="0"/>
              <a:t>banyak</a:t>
            </a:r>
            <a:r>
              <a:rPr lang="en-US" sz="2000" dirty="0" smtClean="0"/>
              <a:t>. </a:t>
            </a:r>
            <a:r>
              <a:rPr lang="en-US" sz="2000" dirty="0" err="1" smtClean="0"/>
              <a:t>Jadi</a:t>
            </a:r>
            <a:r>
              <a:rPr lang="en-US" sz="2000" dirty="0" smtClean="0"/>
              <a:t>, </a:t>
            </a:r>
            <a:r>
              <a:rPr lang="en-US" sz="2000" dirty="0" err="1" smtClean="0"/>
              <a:t>perbandingan</a:t>
            </a:r>
            <a:r>
              <a:rPr lang="en-US" sz="2000" dirty="0" smtClean="0"/>
              <a:t> </a:t>
            </a:r>
            <a:r>
              <a:rPr lang="en-US" sz="2000" dirty="0" err="1" smtClean="0"/>
              <a:t>banyak</a:t>
            </a:r>
            <a:r>
              <a:rPr lang="en-US" sz="2000" dirty="0" smtClean="0"/>
              <a:t> roti </a:t>
            </a:r>
            <a:r>
              <a:rPr lang="en-US" sz="2000" dirty="0" err="1" smtClean="0"/>
              <a:t>dan</a:t>
            </a:r>
            <a:r>
              <a:rPr lang="en-US" sz="2000" dirty="0" smtClean="0"/>
              <a:t> </a:t>
            </a:r>
            <a:r>
              <a:rPr lang="en-US" sz="2000" dirty="0" err="1" smtClean="0"/>
              <a:t>keju</a:t>
            </a:r>
            <a:r>
              <a:rPr lang="en-US" sz="2000" dirty="0" smtClean="0"/>
              <a:t> </a:t>
            </a:r>
            <a:r>
              <a:rPr lang="en-US" sz="2000" dirty="0" err="1" smtClean="0"/>
              <a:t>tersebut</a:t>
            </a:r>
            <a:r>
              <a:rPr lang="en-US" sz="2000" dirty="0" smtClean="0"/>
              <a:t> </a:t>
            </a:r>
            <a:r>
              <a:rPr lang="en-US" sz="2000" dirty="0" err="1" smtClean="0"/>
              <a:t>merupakan</a:t>
            </a:r>
            <a:r>
              <a:rPr lang="en-US" sz="2000" dirty="0" smtClean="0"/>
              <a:t> </a:t>
            </a:r>
            <a:r>
              <a:rPr lang="en-US" sz="2000" b="1" dirty="0" err="1" smtClean="0">
                <a:solidFill>
                  <a:srgbClr val="0070C0"/>
                </a:solidFill>
              </a:rPr>
              <a:t>perbandingan</a:t>
            </a:r>
            <a:r>
              <a:rPr lang="en-US" sz="2000" b="1" dirty="0" smtClean="0">
                <a:solidFill>
                  <a:srgbClr val="0070C0"/>
                </a:solidFill>
              </a:rPr>
              <a:t> </a:t>
            </a:r>
            <a:r>
              <a:rPr lang="en-US" sz="2000" b="1" dirty="0" err="1" smtClean="0">
                <a:solidFill>
                  <a:srgbClr val="0070C0"/>
                </a:solidFill>
              </a:rPr>
              <a:t>senilai</a:t>
            </a:r>
            <a:r>
              <a:rPr lang="en-US" sz="2000" dirty="0" smtClean="0"/>
              <a:t>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484454" y="3172472"/>
                <a:ext cx="7035259" cy="5711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200" dirty="0" smtClean="0"/>
                  <a:t>Perhatikan</a:t>
                </a:r>
                <a:r>
                  <a:rPr lang="en-US" sz="2200" dirty="0"/>
                  <a:t> </a:t>
                </a:r>
                <a:r>
                  <a:rPr lang="en-US" sz="2200" dirty="0" err="1" smtClean="0"/>
                  <a:t>contoh</a:t>
                </a:r>
                <a:r>
                  <a:rPr lang="en-US" sz="2200" dirty="0" smtClean="0"/>
                  <a:t> </a:t>
                </a:r>
                <a:r>
                  <a:rPr lang="en-US" sz="2200" dirty="0" err="1" smtClean="0"/>
                  <a:t>perbandingan</a:t>
                </a:r>
                <a:r>
                  <a:rPr lang="en-US" sz="2200" dirty="0" smtClean="0"/>
                  <a:t> </a:t>
                </a:r>
                <a:r>
                  <a:rPr lang="en-US" sz="2200" dirty="0" err="1" smtClean="0"/>
                  <a:t>senilai</a:t>
                </a:r>
                <a:r>
                  <a:rPr lang="en-US" sz="2200" dirty="0" smtClean="0"/>
                  <a:t> </a:t>
                </a:r>
                <a:r>
                  <a:rPr lang="en-US" sz="2200" dirty="0" err="1" smtClean="0"/>
                  <a:t>berikut</a:t>
                </a:r>
                <a:r>
                  <a:rPr lang="en-US" sz="2200" dirty="0" smtClean="0"/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20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sz="2200" b="0" i="1" smtClean="0">
                            <a:latin typeface="Cambria Math"/>
                          </a:rPr>
                          <m:t>3</m:t>
                        </m:r>
                      </m:num>
                      <m:den>
                        <m:r>
                          <a:rPr lang="en-US" sz="2200" b="0" i="1" smtClean="0">
                            <a:latin typeface="Cambria Math"/>
                          </a:rPr>
                          <m:t>2</m:t>
                        </m:r>
                      </m:den>
                    </m:f>
                    <m:r>
                      <a:rPr lang="en-US" sz="2200" b="0" i="1" smtClean="0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sz="2200" b="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sz="2200" b="0" i="1" smtClean="0">
                            <a:latin typeface="Cambria Math"/>
                          </a:rPr>
                          <m:t>6</m:t>
                        </m:r>
                      </m:num>
                      <m:den>
                        <m:r>
                          <a:rPr lang="en-US" sz="2200" b="0" i="1" smtClean="0">
                            <a:latin typeface="Cambria Math"/>
                          </a:rPr>
                          <m:t>4</m:t>
                        </m:r>
                      </m:den>
                    </m:f>
                  </m:oMath>
                </a14:m>
                <a:endParaRPr lang="en-US" sz="2200" dirty="0" smtClean="0"/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4454" y="3172472"/>
                <a:ext cx="7035259" cy="571118"/>
              </a:xfrm>
              <a:prstGeom prst="rect">
                <a:avLst/>
              </a:prstGeom>
              <a:blipFill rotWithShape="1">
                <a:blip r:embed="rId4"/>
                <a:stretch>
                  <a:fillRect l="-1039" b="-85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/>
          <p:cNvSpPr txBox="1"/>
          <p:nvPr/>
        </p:nvSpPr>
        <p:spPr>
          <a:xfrm>
            <a:off x="484454" y="3787127"/>
            <a:ext cx="610684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/>
              <a:t>Jika </a:t>
            </a:r>
            <a:r>
              <a:rPr lang="en-US" sz="2200" dirty="0" err="1" smtClean="0"/>
              <a:t>kedua</a:t>
            </a:r>
            <a:r>
              <a:rPr lang="en-US" sz="2200" dirty="0" smtClean="0"/>
              <a:t> </a:t>
            </a:r>
            <a:r>
              <a:rPr lang="en-US" sz="2200" dirty="0" err="1" smtClean="0"/>
              <a:t>ruas</a:t>
            </a:r>
            <a:r>
              <a:rPr lang="en-US" sz="2200" dirty="0" smtClean="0"/>
              <a:t> </a:t>
            </a:r>
            <a:r>
              <a:rPr lang="en-US" sz="2200" dirty="0" err="1" smtClean="0"/>
              <a:t>dikalikan</a:t>
            </a:r>
            <a:r>
              <a:rPr lang="en-US" sz="2200" dirty="0" smtClean="0"/>
              <a:t> 2 × 4, </a:t>
            </a:r>
            <a:r>
              <a:rPr lang="en-US" sz="2200" dirty="0" err="1" smtClean="0"/>
              <a:t>maka</a:t>
            </a:r>
            <a:r>
              <a:rPr lang="en-US" sz="2200" dirty="0" smtClean="0"/>
              <a:t> </a:t>
            </a:r>
            <a:r>
              <a:rPr lang="en-US" sz="2200" dirty="0" err="1" smtClean="0"/>
              <a:t>diperoleh</a:t>
            </a:r>
            <a:r>
              <a:rPr lang="en-US" sz="2200" dirty="0" smtClean="0"/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392434" y="4248792"/>
                <a:ext cx="3326360" cy="72616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2200" i="1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sz="2200" i="1">
                              <a:latin typeface="Cambria Math"/>
                            </a:rPr>
                            <m:t>2</m:t>
                          </m:r>
                          <m:r>
                            <a:rPr lang="en-US" sz="2200" i="1">
                              <a:latin typeface="Cambria Math"/>
                              <a:ea typeface="Cambria Math"/>
                            </a:rPr>
                            <m:t>×4</m:t>
                          </m:r>
                        </m:e>
                      </m:d>
                      <m:r>
                        <a:rPr lang="en-US" sz="2200" i="1">
                          <a:latin typeface="Cambria Math"/>
                          <a:ea typeface="Cambria Math"/>
                        </a:rPr>
                        <m:t>×</m:t>
                      </m:r>
                      <m:f>
                        <m:fPr>
                          <m:ctrlPr>
                            <a:rPr lang="en-US" sz="2200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200" i="1">
                              <a:latin typeface="Cambria Math"/>
                            </a:rPr>
                            <m:t>3</m:t>
                          </m:r>
                        </m:num>
                        <m:den>
                          <m:r>
                            <a:rPr lang="en-US" sz="2200" i="1">
                              <a:latin typeface="Cambria Math"/>
                            </a:rPr>
                            <m:t>2</m:t>
                          </m:r>
                        </m:den>
                      </m:f>
                      <m:r>
                        <a:rPr lang="en-US" sz="2200" i="1">
                          <a:latin typeface="Cambria Math"/>
                        </a:rPr>
                        <m:t>=</m:t>
                      </m:r>
                      <m:d>
                        <m:dPr>
                          <m:ctrlPr>
                            <a:rPr lang="en-US" sz="2200" i="1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sz="2200" i="1">
                              <a:latin typeface="Cambria Math"/>
                            </a:rPr>
                            <m:t>2</m:t>
                          </m:r>
                          <m:r>
                            <a:rPr lang="en-US" sz="2200" i="1">
                              <a:latin typeface="Cambria Math"/>
                              <a:ea typeface="Cambria Math"/>
                            </a:rPr>
                            <m:t>×4</m:t>
                          </m:r>
                        </m:e>
                      </m:d>
                      <m:r>
                        <a:rPr lang="en-US" sz="2200" i="1">
                          <a:latin typeface="Cambria Math"/>
                          <a:ea typeface="Cambria Math"/>
                        </a:rPr>
                        <m:t>×</m:t>
                      </m:r>
                      <m:f>
                        <m:fPr>
                          <m:ctrlPr>
                            <a:rPr lang="en-US" sz="2200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200" i="1">
                              <a:latin typeface="Cambria Math"/>
                            </a:rPr>
                            <m:t>6</m:t>
                          </m:r>
                        </m:num>
                        <m:den>
                          <m:r>
                            <a:rPr lang="en-US" sz="2200" i="1">
                              <a:latin typeface="Cambria Math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2434" y="4248792"/>
                <a:ext cx="3326360" cy="726161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/>
              <p:cNvSpPr/>
              <p:nvPr/>
            </p:nvSpPr>
            <p:spPr>
              <a:xfrm>
                <a:off x="1109490" y="5205480"/>
                <a:ext cx="1175514" cy="43088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latin typeface="Cambria Math"/>
                        </a:rPr>
                        <m:t>4</m:t>
                      </m:r>
                      <m:r>
                        <a:rPr lang="en-US" sz="2200" i="1">
                          <a:latin typeface="Cambria Math"/>
                          <a:ea typeface="Cambria Math"/>
                        </a:rPr>
                        <m:t>×</m:t>
                      </m:r>
                      <m:r>
                        <a:rPr lang="en-US" sz="2200" b="0" i="1" smtClean="0">
                          <a:latin typeface="Cambria Math"/>
                          <a:ea typeface="Cambria Math"/>
                        </a:rPr>
                        <m:t>3</m:t>
                      </m:r>
                      <m:r>
                        <a:rPr lang="en-US" sz="2200" i="1" smtClean="0">
                          <a:latin typeface="Cambria Math"/>
                        </a:rPr>
                        <m:t>=</m:t>
                      </m:r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19" name="Rectangle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9490" y="5205480"/>
                <a:ext cx="1175514" cy="430887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" name="Straight Connector 6"/>
          <p:cNvCxnSpPr/>
          <p:nvPr/>
        </p:nvCxnSpPr>
        <p:spPr>
          <a:xfrm>
            <a:off x="624840" y="4536452"/>
            <a:ext cx="198120" cy="205740"/>
          </a:xfrm>
          <a:prstGeom prst="line">
            <a:avLst/>
          </a:prstGeom>
          <a:ln w="28575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1708107" y="4753193"/>
            <a:ext cx="198120" cy="205740"/>
          </a:xfrm>
          <a:prstGeom prst="line">
            <a:avLst/>
          </a:prstGeom>
          <a:ln w="28575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2804845" y="4554644"/>
            <a:ext cx="198120" cy="205740"/>
          </a:xfrm>
          <a:prstGeom prst="line">
            <a:avLst/>
          </a:prstGeom>
          <a:ln w="28575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3434820" y="4742192"/>
            <a:ext cx="198120" cy="205740"/>
          </a:xfrm>
          <a:prstGeom prst="line">
            <a:avLst/>
          </a:prstGeom>
          <a:ln w="28575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 24"/>
              <p:cNvSpPr/>
              <p:nvPr/>
            </p:nvSpPr>
            <p:spPr>
              <a:xfrm>
                <a:off x="2093173" y="5205480"/>
                <a:ext cx="887166" cy="43088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i="1" smtClean="0">
                          <a:latin typeface="Cambria Math"/>
                        </a:rPr>
                        <m:t>2</m:t>
                      </m:r>
                      <m:r>
                        <a:rPr lang="en-US" sz="2200" i="1" smtClean="0">
                          <a:latin typeface="Cambria Math"/>
                          <a:ea typeface="Cambria Math"/>
                        </a:rPr>
                        <m:t>×</m:t>
                      </m:r>
                      <m:r>
                        <a:rPr lang="en-US" sz="2200" b="0" i="1" smtClean="0">
                          <a:latin typeface="Cambria Math"/>
                          <a:ea typeface="Cambria Math"/>
                        </a:rPr>
                        <m:t>6</m:t>
                      </m:r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25" name="Rectangle 2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93173" y="5205480"/>
                <a:ext cx="887166" cy="430887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TextBox 25"/>
          <p:cNvSpPr txBox="1"/>
          <p:nvPr/>
        </p:nvSpPr>
        <p:spPr>
          <a:xfrm>
            <a:off x="3537877" y="5085921"/>
            <a:ext cx="2596223" cy="861774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ts val="3000"/>
              </a:lnSpc>
              <a:spcAft>
                <a:spcPts val="600"/>
              </a:spcAft>
            </a:pPr>
            <a:r>
              <a:rPr lang="en-US" sz="2200" dirty="0" err="1" smtClean="0"/>
              <a:t>bentuk</a:t>
            </a:r>
            <a:r>
              <a:rPr lang="en-US" sz="2200" dirty="0" smtClean="0"/>
              <a:t> </a:t>
            </a:r>
            <a:r>
              <a:rPr lang="en-US" sz="2200" dirty="0" err="1" smtClean="0"/>
              <a:t>perkalian</a:t>
            </a:r>
            <a:r>
              <a:rPr lang="en-US" sz="2200" dirty="0" smtClean="0"/>
              <a:t> </a:t>
            </a:r>
            <a:r>
              <a:rPr lang="en-US" sz="2200" dirty="0" err="1" smtClean="0"/>
              <a:t>dari</a:t>
            </a:r>
            <a:r>
              <a:rPr lang="en-US" sz="2200" dirty="0" smtClean="0"/>
              <a:t> </a:t>
            </a:r>
            <a:r>
              <a:rPr lang="en-US" sz="2200" dirty="0" err="1" smtClean="0"/>
              <a:t>perbandingan</a:t>
            </a:r>
            <a:r>
              <a:rPr lang="en-US" sz="2200" dirty="0" smtClean="0"/>
              <a:t>.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3002965" y="5444007"/>
            <a:ext cx="453488" cy="0"/>
          </a:xfrm>
          <a:prstGeom prst="straightConnector1">
            <a:avLst/>
          </a:prstGeom>
          <a:ln>
            <a:solidFill>
              <a:srgbClr val="00B050"/>
            </a:solidFill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7153266" y="5085921"/>
                <a:ext cx="1131207" cy="89896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800" i="1">
                              <a:latin typeface="Cambria Math"/>
                            </a:rPr>
                            <m:t>3</m:t>
                          </m:r>
                        </m:num>
                        <m:den>
                          <m:r>
                            <a:rPr lang="en-US" sz="2800" i="1">
                              <a:latin typeface="Cambria Math"/>
                            </a:rPr>
                            <m:t>2</m:t>
                          </m:r>
                        </m:den>
                      </m:f>
                      <m:r>
                        <a:rPr lang="en-US" sz="2800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sz="2800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800" i="1">
                              <a:latin typeface="Cambria Math"/>
                            </a:rPr>
                            <m:t>6</m:t>
                          </m:r>
                        </m:num>
                        <m:den>
                          <m:r>
                            <a:rPr lang="en-US" sz="2800" i="1">
                              <a:latin typeface="Cambria Math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53266" y="5085921"/>
                <a:ext cx="1131207" cy="898964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TextBox 34"/>
          <p:cNvSpPr txBox="1"/>
          <p:nvPr/>
        </p:nvSpPr>
        <p:spPr>
          <a:xfrm>
            <a:off x="7204066" y="3766558"/>
            <a:ext cx="4378334" cy="1246495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ts val="3000"/>
              </a:lnSpc>
              <a:spcAft>
                <a:spcPts val="600"/>
              </a:spcAft>
            </a:pPr>
            <a:r>
              <a:rPr lang="en-US" sz="2200" dirty="0" err="1" smtClean="0"/>
              <a:t>Bentuk</a:t>
            </a:r>
            <a:r>
              <a:rPr lang="en-US" sz="2200" dirty="0" smtClean="0"/>
              <a:t> </a:t>
            </a:r>
            <a:r>
              <a:rPr lang="en-US" sz="2200" dirty="0" err="1" smtClean="0"/>
              <a:t>perkalian</a:t>
            </a:r>
            <a:r>
              <a:rPr lang="en-US" sz="2200" dirty="0" smtClean="0"/>
              <a:t> </a:t>
            </a:r>
            <a:r>
              <a:rPr lang="en-US" sz="2200" dirty="0" err="1" smtClean="0"/>
              <a:t>dari</a:t>
            </a:r>
            <a:r>
              <a:rPr lang="en-US" sz="2200" dirty="0" smtClean="0"/>
              <a:t> </a:t>
            </a:r>
            <a:r>
              <a:rPr lang="en-US" sz="2200" dirty="0" err="1" smtClean="0"/>
              <a:t>perbandingan</a:t>
            </a:r>
            <a:r>
              <a:rPr lang="en-US" sz="2200" dirty="0" smtClean="0"/>
              <a:t> </a:t>
            </a:r>
            <a:r>
              <a:rPr lang="en-US" sz="2200" dirty="0" err="1" smtClean="0"/>
              <a:t>juga</a:t>
            </a:r>
            <a:r>
              <a:rPr lang="en-US" sz="2200" dirty="0" smtClean="0"/>
              <a:t> </a:t>
            </a:r>
            <a:r>
              <a:rPr lang="en-US" sz="2200" dirty="0" err="1" smtClean="0"/>
              <a:t>dapat</a:t>
            </a:r>
            <a:r>
              <a:rPr lang="en-US" sz="2200" dirty="0" smtClean="0"/>
              <a:t> </a:t>
            </a:r>
            <a:r>
              <a:rPr lang="en-US" sz="2200" dirty="0" err="1" smtClean="0"/>
              <a:t>diperoleh</a:t>
            </a:r>
            <a:r>
              <a:rPr lang="en-US" sz="2200" dirty="0" smtClean="0"/>
              <a:t> </a:t>
            </a:r>
            <a:r>
              <a:rPr lang="en-US" sz="2200" dirty="0" err="1" smtClean="0"/>
              <a:t>dengan</a:t>
            </a:r>
            <a:r>
              <a:rPr lang="en-US" sz="2200" dirty="0" smtClean="0"/>
              <a:t> </a:t>
            </a:r>
            <a:r>
              <a:rPr lang="en-US" sz="2200" dirty="0" err="1" smtClean="0"/>
              <a:t>cara</a:t>
            </a:r>
            <a:r>
              <a:rPr lang="en-US" sz="2200" dirty="0" smtClean="0"/>
              <a:t> </a:t>
            </a:r>
            <a:r>
              <a:rPr lang="en-US" sz="2200" dirty="0" err="1" smtClean="0"/>
              <a:t>perkalian</a:t>
            </a:r>
            <a:r>
              <a:rPr lang="en-US" sz="2200" dirty="0" smtClean="0"/>
              <a:t> </a:t>
            </a:r>
            <a:r>
              <a:rPr lang="en-US" sz="2200" dirty="0" err="1" smtClean="0"/>
              <a:t>silang</a:t>
            </a:r>
            <a:r>
              <a:rPr lang="en-US" sz="2200" dirty="0" smtClean="0"/>
              <a:t>.</a:t>
            </a:r>
          </a:p>
        </p:txBody>
      </p:sp>
      <p:cxnSp>
        <p:nvCxnSpPr>
          <p:cNvPr id="37" name="Straight Arrow Connector 36"/>
          <p:cNvCxnSpPr/>
          <p:nvPr/>
        </p:nvCxnSpPr>
        <p:spPr>
          <a:xfrm>
            <a:off x="7519713" y="5387340"/>
            <a:ext cx="420327" cy="411480"/>
          </a:xfrm>
          <a:prstGeom prst="straightConnector1">
            <a:avLst/>
          </a:prstGeom>
          <a:ln>
            <a:headEnd type="arrow" w="med" len="med"/>
            <a:tailEnd type="arrow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ctangle 41"/>
              <p:cNvSpPr/>
              <p:nvPr/>
            </p:nvSpPr>
            <p:spPr>
              <a:xfrm>
                <a:off x="9089404" y="5358031"/>
                <a:ext cx="1175515" cy="43088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latin typeface="Cambria Math"/>
                          <a:ea typeface="Cambria Math"/>
                        </a:rPr>
                        <m:t>3</m:t>
                      </m:r>
                      <m:r>
                        <a:rPr lang="en-US" sz="2200" i="1">
                          <a:latin typeface="Cambria Math"/>
                          <a:ea typeface="Cambria Math"/>
                        </a:rPr>
                        <m:t>×</m:t>
                      </m:r>
                      <m:r>
                        <a:rPr lang="en-US" sz="2200" b="0" i="1" smtClean="0">
                          <a:latin typeface="Cambria Math"/>
                          <a:ea typeface="Cambria Math"/>
                        </a:rPr>
                        <m:t>4</m:t>
                      </m:r>
                      <m:r>
                        <a:rPr lang="en-US" sz="2200" i="1" smtClean="0">
                          <a:latin typeface="Cambria Math"/>
                        </a:rPr>
                        <m:t>=</m:t>
                      </m:r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42" name="Rectangle 4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89404" y="5358031"/>
                <a:ext cx="1175515" cy="430887"/>
              </a:xfrm>
              <a:prstGeom prst="rect">
                <a:avLst/>
              </a:prstGeom>
              <a:blipFill rotWithShape="1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Rectangle 42"/>
              <p:cNvSpPr/>
              <p:nvPr/>
            </p:nvSpPr>
            <p:spPr>
              <a:xfrm>
                <a:off x="10073087" y="5358031"/>
                <a:ext cx="887166" cy="43088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i="1">
                          <a:latin typeface="Cambria Math"/>
                        </a:rPr>
                        <m:t>2</m:t>
                      </m:r>
                      <m:r>
                        <a:rPr lang="en-US" sz="2200" i="1" smtClean="0">
                          <a:latin typeface="Cambria Math"/>
                          <a:ea typeface="Cambria Math"/>
                        </a:rPr>
                        <m:t>×</m:t>
                      </m:r>
                      <m:r>
                        <a:rPr lang="en-US" sz="2200" b="0" i="1" smtClean="0">
                          <a:latin typeface="Cambria Math"/>
                          <a:ea typeface="Cambria Math"/>
                        </a:rPr>
                        <m:t>6</m:t>
                      </m:r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43" name="Rectangle 4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73087" y="5358031"/>
                <a:ext cx="887166" cy="430887"/>
              </a:xfrm>
              <a:prstGeom prst="rect">
                <a:avLst/>
              </a:prstGeom>
              <a:blipFill rotWithShape="1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4" name="Straight Arrow Connector 43"/>
          <p:cNvCxnSpPr/>
          <p:nvPr/>
        </p:nvCxnSpPr>
        <p:spPr>
          <a:xfrm flipV="1">
            <a:off x="7519713" y="5379648"/>
            <a:ext cx="420327" cy="411480"/>
          </a:xfrm>
          <a:prstGeom prst="straightConnector1">
            <a:avLst/>
          </a:prstGeom>
          <a:ln>
            <a:headEnd type="arrow" w="med" len="med"/>
            <a:tailEnd type="arrow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8" name="Right Arrow 37"/>
          <p:cNvSpPr/>
          <p:nvPr/>
        </p:nvSpPr>
        <p:spPr>
          <a:xfrm>
            <a:off x="8507730" y="5372028"/>
            <a:ext cx="419100" cy="419172"/>
          </a:xfrm>
          <a:prstGeom prst="rightArrow">
            <a:avLst/>
          </a:prstGeom>
          <a:solidFill>
            <a:srgbClr val="00B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49517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5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2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3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8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3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20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0"/>
                            </p:stCondLst>
                            <p:childTnLst>
                              <p:par>
                                <p:cTn id="35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6250"/>
                            </p:stCondLst>
                            <p:childTnLst>
                              <p:par>
                                <p:cTn id="39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75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9000"/>
                            </p:stCondLst>
                            <p:childTnLst>
                              <p:par>
                                <p:cTn id="47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0250"/>
                            </p:stCondLst>
                            <p:childTnLst>
                              <p:par>
                                <p:cTn id="51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1500"/>
                            </p:stCondLst>
                            <p:childTnLst>
                              <p:par>
                                <p:cTn id="55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1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4000"/>
                            </p:stCondLst>
                            <p:childTnLst>
                              <p:par>
                                <p:cTn id="59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35500"/>
                            </p:stCondLst>
                            <p:childTnLst>
                              <p:par>
                                <p:cTn id="6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6500"/>
                            </p:stCondLst>
                            <p:childTnLst>
                              <p:par>
                                <p:cTn id="69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39500"/>
                            </p:stCondLst>
                            <p:childTnLst>
                              <p:par>
                                <p:cTn id="73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41500"/>
                            </p:stCondLst>
                            <p:childTnLst>
                              <p:par>
                                <p:cTn id="7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42000"/>
                            </p:stCondLst>
                            <p:childTnLst>
                              <p:par>
                                <p:cTn id="81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43500"/>
                            </p:stCondLst>
                            <p:childTnLst>
                              <p:par>
                                <p:cTn id="85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45500"/>
                            </p:stCondLst>
                            <p:childTnLst>
                              <p:par>
                                <p:cTn id="89" presetID="2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1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46750"/>
                            </p:stCondLst>
                            <p:childTnLst>
                              <p:par>
                                <p:cTn id="93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13" grpId="0"/>
      <p:bldP spid="2" grpId="0"/>
      <p:bldP spid="15" grpId="0" animBg="1"/>
      <p:bldP spid="16" grpId="0"/>
      <p:bldP spid="17" grpId="0"/>
      <p:bldP spid="5" grpId="0"/>
      <p:bldP spid="19" grpId="0"/>
      <p:bldP spid="25" grpId="0"/>
      <p:bldP spid="26" grpId="0" animBg="1"/>
      <p:bldP spid="14" grpId="0"/>
      <p:bldP spid="35" grpId="0" animBg="1"/>
      <p:bldP spid="42" grpId="0"/>
      <p:bldP spid="43" grpId="0"/>
      <p:bldP spid="38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ctangle 47"/>
          <p:cNvSpPr/>
          <p:nvPr/>
        </p:nvSpPr>
        <p:spPr>
          <a:xfrm>
            <a:off x="10910909" y="4157188"/>
            <a:ext cx="430727" cy="106330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/>
          <p:cNvSpPr/>
          <p:nvPr/>
        </p:nvSpPr>
        <p:spPr>
          <a:xfrm>
            <a:off x="3919267" y="4143120"/>
            <a:ext cx="430727" cy="106330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1983545" y="2469063"/>
            <a:ext cx="1519310" cy="107659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/>
          <p:cNvSpPr txBox="1"/>
          <p:nvPr/>
        </p:nvSpPr>
        <p:spPr>
          <a:xfrm>
            <a:off x="484454" y="199766"/>
            <a:ext cx="65373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tabLst>
                <a:tab pos="631825" algn="l"/>
              </a:tabLst>
            </a:pPr>
            <a:r>
              <a:rPr lang="en-US" sz="2800" b="1" dirty="0">
                <a:solidFill>
                  <a:srgbClr val="FF6600"/>
                </a:solidFill>
                <a:cs typeface="Arial" panose="020B0604020202020204" pitchFamily="34" charset="0"/>
              </a:rPr>
              <a:t>3</a:t>
            </a:r>
            <a:r>
              <a:rPr lang="en-US" sz="2800" b="1" dirty="0" smtClean="0">
                <a:solidFill>
                  <a:srgbClr val="FF6600"/>
                </a:solidFill>
                <a:cs typeface="Arial" panose="020B0604020202020204" pitchFamily="34" charset="0"/>
              </a:rPr>
              <a:t>.	</a:t>
            </a:r>
            <a:r>
              <a:rPr lang="en-US" sz="2800" b="1" dirty="0" err="1" smtClean="0">
                <a:solidFill>
                  <a:srgbClr val="FF6600"/>
                </a:solidFill>
                <a:cs typeface="Arial" panose="020B0604020202020204" pitchFamily="34" charset="0"/>
              </a:rPr>
              <a:t>Menjelaskan</a:t>
            </a:r>
            <a:r>
              <a:rPr lang="en-US" sz="2800" b="1" dirty="0" smtClean="0">
                <a:solidFill>
                  <a:srgbClr val="FF660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FF6600"/>
                </a:solidFill>
                <a:cs typeface="Arial" panose="020B0604020202020204" pitchFamily="34" charset="0"/>
              </a:rPr>
              <a:t>Perbandingan</a:t>
            </a:r>
            <a:r>
              <a:rPr lang="en-US" sz="2800" b="1" dirty="0" smtClean="0">
                <a:solidFill>
                  <a:srgbClr val="FF660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FF6600"/>
                </a:solidFill>
                <a:cs typeface="Arial" panose="020B0604020202020204" pitchFamily="34" charset="0"/>
              </a:rPr>
              <a:t>Tiga</a:t>
            </a:r>
            <a:r>
              <a:rPr lang="en-US" sz="2800" b="1" dirty="0" smtClean="0">
                <a:solidFill>
                  <a:srgbClr val="FF660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FF6600"/>
                </a:solidFill>
                <a:cs typeface="Arial" panose="020B0604020202020204" pitchFamily="34" charset="0"/>
              </a:rPr>
              <a:t>Unsur</a:t>
            </a:r>
            <a:endParaRPr lang="en-US" sz="2800" b="1" dirty="0">
              <a:solidFill>
                <a:srgbClr val="FF6600"/>
              </a:solidFill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7" name="TextBox 26"/>
              <p:cNvSpPr txBox="1"/>
              <p:nvPr/>
            </p:nvSpPr>
            <p:spPr>
              <a:xfrm>
                <a:off x="484454" y="724676"/>
                <a:ext cx="9250389" cy="9911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 err="1" smtClean="0"/>
                  <a:t>Diketahui</a:t>
                </a:r>
                <a:r>
                  <a:rPr lang="en-US" sz="2400" dirty="0" smtClean="0"/>
                  <a:t> </a:t>
                </a:r>
                <a:r>
                  <a:rPr lang="en-US" sz="2400" dirty="0" err="1" smtClean="0"/>
                  <a:t>uang</a:t>
                </a:r>
                <a:r>
                  <a:rPr lang="en-US" sz="2400" dirty="0" smtClean="0"/>
                  <a:t> </a:t>
                </a:r>
                <a:r>
                  <a:rPr lang="en-US" sz="2400" dirty="0" smtClean="0"/>
                  <a:t>Amir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/>
                          </a:rPr>
                          <m:t>5</m:t>
                        </m:r>
                      </m:num>
                      <m:den>
                        <m:r>
                          <a:rPr lang="en-US" sz="2400" b="0" i="1" smtClean="0">
                            <a:latin typeface="Cambria Math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400" dirty="0" smtClean="0"/>
                  <a:t> kali </a:t>
                </a:r>
                <a:r>
                  <a:rPr lang="en-US" sz="2400" dirty="0" err="1" smtClean="0"/>
                  <a:t>uang</a:t>
                </a:r>
                <a:r>
                  <a:rPr lang="en-US" sz="2400" dirty="0" smtClean="0"/>
                  <a:t> </a:t>
                </a:r>
                <a:r>
                  <a:rPr lang="en-US" sz="2400" dirty="0" err="1" smtClean="0"/>
                  <a:t>Tono</a:t>
                </a:r>
                <a:r>
                  <a:rPr lang="en-US" sz="2400" dirty="0" smtClean="0"/>
                  <a:t> </a:t>
                </a:r>
                <a:r>
                  <a:rPr lang="en-US" sz="2400" dirty="0" err="1" smtClean="0"/>
                  <a:t>dan</a:t>
                </a:r>
                <a:r>
                  <a:rPr lang="en-US" sz="2400" dirty="0" smtClean="0"/>
                  <a:t> </a:t>
                </a:r>
                <a:r>
                  <a:rPr lang="en-US" sz="2400" dirty="0" err="1" smtClean="0"/>
                  <a:t>uang</a:t>
                </a:r>
                <a:r>
                  <a:rPr lang="en-US" sz="2400" dirty="0" smtClean="0"/>
                  <a:t> Rani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en-US" sz="2400" b="0" i="1" smtClean="0">
                            <a:latin typeface="Cambria Math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2400" dirty="0" smtClean="0"/>
                  <a:t> kali </a:t>
                </a:r>
                <a:r>
                  <a:rPr lang="en-US" sz="2400" dirty="0" err="1" smtClean="0"/>
                  <a:t>uang</a:t>
                </a:r>
                <a:r>
                  <a:rPr lang="en-US" sz="2400" dirty="0" smtClean="0"/>
                  <a:t> </a:t>
                </a:r>
                <a:r>
                  <a:rPr lang="en-US" sz="2400" dirty="0" err="1" smtClean="0"/>
                  <a:t>Tono</a:t>
                </a:r>
                <a:r>
                  <a:rPr lang="en-US" sz="2400" dirty="0" smtClean="0"/>
                  <a:t>.</a:t>
                </a:r>
              </a:p>
              <a:p>
                <a:r>
                  <a:rPr lang="en-US" sz="2400" dirty="0" err="1" smtClean="0"/>
                  <a:t>Berapakah</a:t>
                </a:r>
                <a:r>
                  <a:rPr lang="en-US" sz="2400" dirty="0" smtClean="0"/>
                  <a:t> </a:t>
                </a:r>
                <a:r>
                  <a:rPr lang="en-US" sz="2400" dirty="0" err="1" smtClean="0"/>
                  <a:t>perbandingan</a:t>
                </a:r>
                <a:r>
                  <a:rPr lang="en-US" sz="2400" dirty="0" smtClean="0"/>
                  <a:t> </a:t>
                </a:r>
                <a:r>
                  <a:rPr lang="en-US" sz="2400" dirty="0" err="1" smtClean="0"/>
                  <a:t>uang</a:t>
                </a:r>
                <a:r>
                  <a:rPr lang="en-US" sz="2400" dirty="0" smtClean="0"/>
                  <a:t> Amir: </a:t>
                </a:r>
                <a:r>
                  <a:rPr lang="en-US" sz="2400" dirty="0" err="1" smtClean="0"/>
                  <a:t>Tono</a:t>
                </a:r>
                <a:r>
                  <a:rPr lang="en-US" sz="2400" dirty="0" smtClean="0"/>
                  <a:t> : Rani?</a:t>
                </a:r>
              </a:p>
            </p:txBody>
          </p:sp>
        </mc:Choice>
        <mc:Fallback>
          <p:sp>
            <p:nvSpPr>
              <p:cNvPr id="27" name="TextBox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4454" y="724676"/>
                <a:ext cx="9250389" cy="991105"/>
              </a:xfrm>
              <a:prstGeom prst="rect">
                <a:avLst/>
              </a:prstGeom>
              <a:blipFill rotWithShape="1">
                <a:blip r:embed="rId3"/>
                <a:stretch>
                  <a:fillRect l="-988" b="-135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TextBox 27"/>
          <p:cNvSpPr txBox="1"/>
          <p:nvPr/>
        </p:nvSpPr>
        <p:spPr>
          <a:xfrm>
            <a:off x="484453" y="1850089"/>
            <a:ext cx="88142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Kita </a:t>
            </a:r>
            <a:r>
              <a:rPr lang="en-US" sz="2400" dirty="0" err="1" smtClean="0"/>
              <a:t>dapat</a:t>
            </a:r>
            <a:r>
              <a:rPr lang="en-US" sz="2400" dirty="0" smtClean="0"/>
              <a:t> </a:t>
            </a:r>
            <a:r>
              <a:rPr lang="en-US" sz="2400" dirty="0" err="1" smtClean="0"/>
              <a:t>menuliskan</a:t>
            </a:r>
            <a:r>
              <a:rPr lang="en-US" sz="2400" dirty="0" smtClean="0"/>
              <a:t> </a:t>
            </a:r>
            <a:r>
              <a:rPr lang="en-US" sz="2400" dirty="0" err="1" smtClean="0"/>
              <a:t>perbandingan</a:t>
            </a:r>
            <a:r>
              <a:rPr lang="en-US" sz="2400" dirty="0" smtClean="0"/>
              <a:t> </a:t>
            </a:r>
            <a:r>
              <a:rPr lang="en-US" sz="2400" dirty="0" err="1" smtClean="0"/>
              <a:t>tersebut</a:t>
            </a:r>
            <a:r>
              <a:rPr lang="en-US" sz="2400" dirty="0" smtClean="0"/>
              <a:t> </a:t>
            </a:r>
            <a:r>
              <a:rPr lang="en-US" sz="2400" dirty="0" err="1" smtClean="0"/>
              <a:t>sebagai</a:t>
            </a:r>
            <a:r>
              <a:rPr lang="en-US" sz="2400" dirty="0" smtClean="0"/>
              <a:t> </a:t>
            </a:r>
            <a:r>
              <a:rPr lang="en-US" sz="2400" dirty="0" err="1" smtClean="0"/>
              <a:t>berikut</a:t>
            </a:r>
            <a:r>
              <a:rPr lang="en-US" sz="2400" dirty="0" smtClean="0"/>
              <a:t>.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84454" y="2345328"/>
            <a:ext cx="39255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 err="1" smtClean="0"/>
              <a:t>Uang</a:t>
            </a:r>
            <a:r>
              <a:rPr lang="en-US" sz="2400" dirty="0" smtClean="0"/>
              <a:t> Amir : </a:t>
            </a:r>
            <a:r>
              <a:rPr lang="en-US" sz="2400" dirty="0" err="1" smtClean="0"/>
              <a:t>Uang</a:t>
            </a:r>
            <a:r>
              <a:rPr lang="en-US" sz="2400" dirty="0" smtClean="0"/>
              <a:t> </a:t>
            </a:r>
            <a:r>
              <a:rPr lang="en-US" sz="2400" dirty="0" err="1" smtClean="0"/>
              <a:t>Tono</a:t>
            </a:r>
            <a:r>
              <a:rPr lang="en-US" sz="2400" dirty="0" smtClean="0"/>
              <a:t> = 5 : 3</a:t>
            </a:r>
          </a:p>
          <a:p>
            <a:pPr>
              <a:lnSpc>
                <a:spcPct val="150000"/>
              </a:lnSpc>
            </a:pPr>
            <a:r>
              <a:rPr lang="en-US" sz="2400" dirty="0" err="1" smtClean="0"/>
              <a:t>Uang</a:t>
            </a:r>
            <a:r>
              <a:rPr lang="en-US" sz="2400" dirty="0" smtClean="0"/>
              <a:t> Rani : </a:t>
            </a:r>
            <a:r>
              <a:rPr lang="en-US" sz="2400" dirty="0" err="1" smtClean="0"/>
              <a:t>Uang</a:t>
            </a:r>
            <a:r>
              <a:rPr lang="en-US" sz="2400" dirty="0" smtClean="0"/>
              <a:t> </a:t>
            </a:r>
            <a:r>
              <a:rPr lang="en-US" sz="2400" dirty="0" err="1" smtClean="0"/>
              <a:t>Tono</a:t>
            </a:r>
            <a:r>
              <a:rPr lang="en-US" sz="2400" dirty="0" smtClean="0"/>
              <a:t> = 1 : 4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484453" y="3622615"/>
            <a:ext cx="88142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rgbClr val="0070C0"/>
                </a:solidFill>
              </a:rPr>
              <a:t>Nilai</a:t>
            </a:r>
            <a:r>
              <a:rPr lang="en-US" sz="2400" dirty="0" smtClean="0">
                <a:solidFill>
                  <a:srgbClr val="0070C0"/>
                </a:solidFill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</a:rPr>
              <a:t>perbandingan</a:t>
            </a:r>
            <a:r>
              <a:rPr lang="en-US" sz="2400" dirty="0" smtClean="0">
                <a:solidFill>
                  <a:srgbClr val="0070C0"/>
                </a:solidFill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</a:rPr>
              <a:t>Tono</a:t>
            </a:r>
            <a:r>
              <a:rPr lang="en-US" sz="2400" dirty="0" smtClean="0">
                <a:solidFill>
                  <a:srgbClr val="0070C0"/>
                </a:solidFill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</a:rPr>
              <a:t>harus</a:t>
            </a:r>
            <a:r>
              <a:rPr lang="en-US" sz="2400" dirty="0" smtClean="0">
                <a:solidFill>
                  <a:srgbClr val="0070C0"/>
                </a:solidFill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</a:rPr>
              <a:t>sama</a:t>
            </a:r>
            <a:r>
              <a:rPr lang="en-US" sz="2400" dirty="0" smtClean="0">
                <a:solidFill>
                  <a:srgbClr val="0070C0"/>
                </a:solidFill>
              </a:rPr>
              <a:t> </a:t>
            </a:r>
            <a:r>
              <a:rPr lang="en-US" sz="2400" dirty="0" smtClean="0"/>
              <a:t>di </a:t>
            </a:r>
            <a:r>
              <a:rPr lang="en-US" sz="2400" dirty="0" err="1" smtClean="0"/>
              <a:t>kedua</a:t>
            </a:r>
            <a:r>
              <a:rPr lang="en-US" sz="2400" dirty="0" smtClean="0"/>
              <a:t> </a:t>
            </a:r>
            <a:r>
              <a:rPr lang="en-US" sz="2400" dirty="0" err="1" smtClean="0"/>
              <a:t>perbandingan</a:t>
            </a:r>
            <a:r>
              <a:rPr lang="en-US" sz="2400" dirty="0" smtClean="0"/>
              <a:t> </a:t>
            </a:r>
            <a:r>
              <a:rPr lang="en-US" sz="2400" dirty="0" err="1" smtClean="0"/>
              <a:t>tersebut</a:t>
            </a:r>
            <a:r>
              <a:rPr lang="en-US" sz="2400" dirty="0" smtClean="0"/>
              <a:t>.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484453" y="4058711"/>
            <a:ext cx="40453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 err="1" smtClean="0"/>
              <a:t>Uang</a:t>
            </a:r>
            <a:r>
              <a:rPr lang="en-US" sz="2400" dirty="0" smtClean="0"/>
              <a:t> Amir : </a:t>
            </a:r>
            <a:r>
              <a:rPr lang="en-US" sz="2400" dirty="0" err="1" smtClean="0"/>
              <a:t>Uang</a:t>
            </a:r>
            <a:r>
              <a:rPr lang="en-US" sz="2400" dirty="0" smtClean="0"/>
              <a:t> </a:t>
            </a:r>
            <a:r>
              <a:rPr lang="en-US" sz="2400" dirty="0" err="1" smtClean="0"/>
              <a:t>Tono</a:t>
            </a:r>
            <a:r>
              <a:rPr lang="en-US" sz="2400" dirty="0" smtClean="0"/>
              <a:t> = 5 : 3</a:t>
            </a:r>
          </a:p>
          <a:p>
            <a:pPr>
              <a:lnSpc>
                <a:spcPct val="150000"/>
              </a:lnSpc>
            </a:pPr>
            <a:r>
              <a:rPr lang="en-US" sz="2400" dirty="0" err="1" smtClean="0"/>
              <a:t>Uang</a:t>
            </a:r>
            <a:r>
              <a:rPr lang="en-US" sz="2400" dirty="0" smtClean="0"/>
              <a:t> Rani : </a:t>
            </a:r>
            <a:r>
              <a:rPr lang="en-US" sz="2400" dirty="0" err="1" smtClean="0"/>
              <a:t>Uang</a:t>
            </a:r>
            <a:r>
              <a:rPr lang="en-US" sz="2400" dirty="0" smtClean="0"/>
              <a:t> </a:t>
            </a:r>
            <a:r>
              <a:rPr lang="en-US" sz="2400" dirty="0" err="1" smtClean="0"/>
              <a:t>Tono</a:t>
            </a:r>
            <a:r>
              <a:rPr lang="en-US" sz="2400" dirty="0" smtClean="0"/>
              <a:t> = 1 : 4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5039308" y="4186219"/>
            <a:ext cx="14709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/>
              <a:t>Kalikan</a:t>
            </a:r>
            <a:r>
              <a:rPr lang="en-US" sz="2400" dirty="0" smtClean="0"/>
              <a:t> 4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5039308" y="4706521"/>
            <a:ext cx="14709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/>
              <a:t>Kalikan</a:t>
            </a:r>
            <a:r>
              <a:rPr lang="en-US" sz="2400" dirty="0" smtClean="0"/>
              <a:t> 3</a:t>
            </a:r>
          </a:p>
        </p:txBody>
      </p:sp>
      <p:cxnSp>
        <p:nvCxnSpPr>
          <p:cNvPr id="36" name="Straight Arrow Connector 35"/>
          <p:cNvCxnSpPr/>
          <p:nvPr/>
        </p:nvCxnSpPr>
        <p:spPr>
          <a:xfrm>
            <a:off x="4409974" y="4417052"/>
            <a:ext cx="453488" cy="0"/>
          </a:xfrm>
          <a:prstGeom prst="straightConnector1">
            <a:avLst/>
          </a:prstGeom>
          <a:ln>
            <a:solidFill>
              <a:srgbClr val="00B050"/>
            </a:solidFill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>
            <a:off x="4409974" y="4951421"/>
            <a:ext cx="453488" cy="0"/>
          </a:xfrm>
          <a:prstGeom prst="straightConnector1">
            <a:avLst/>
          </a:prstGeom>
          <a:ln>
            <a:solidFill>
              <a:srgbClr val="00B050"/>
            </a:solidFill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>
            <a:off x="6510264" y="4417052"/>
            <a:ext cx="453488" cy="0"/>
          </a:xfrm>
          <a:prstGeom prst="straightConnector1">
            <a:avLst/>
          </a:prstGeom>
          <a:ln>
            <a:solidFill>
              <a:srgbClr val="00B050"/>
            </a:solidFill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>
            <a:off x="6510264" y="4951421"/>
            <a:ext cx="453488" cy="0"/>
          </a:xfrm>
          <a:prstGeom prst="straightConnector1">
            <a:avLst/>
          </a:prstGeom>
          <a:ln>
            <a:solidFill>
              <a:srgbClr val="00B050"/>
            </a:solidFill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>
            <a:off x="7205732" y="4058711"/>
            <a:ext cx="4414182" cy="589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 err="1" smtClean="0"/>
              <a:t>Uang</a:t>
            </a:r>
            <a:r>
              <a:rPr lang="en-US" sz="2400" dirty="0" smtClean="0"/>
              <a:t> Amir : </a:t>
            </a:r>
            <a:r>
              <a:rPr lang="en-US" sz="2400" dirty="0" err="1" smtClean="0"/>
              <a:t>Uang</a:t>
            </a:r>
            <a:r>
              <a:rPr lang="en-US" sz="2400" dirty="0" smtClean="0"/>
              <a:t> </a:t>
            </a:r>
            <a:r>
              <a:rPr lang="en-US" sz="2400" dirty="0" err="1" smtClean="0"/>
              <a:t>Tono</a:t>
            </a:r>
            <a:r>
              <a:rPr lang="en-US" sz="2400" dirty="0" smtClean="0"/>
              <a:t> = 20 : 12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7205732" y="4579909"/>
            <a:ext cx="44141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 err="1" smtClean="0"/>
              <a:t>Uang</a:t>
            </a:r>
            <a:r>
              <a:rPr lang="en-US" sz="2400" dirty="0" smtClean="0"/>
              <a:t> </a:t>
            </a:r>
            <a:r>
              <a:rPr lang="en-US" sz="2400" dirty="0" smtClean="0"/>
              <a:t>Rani : </a:t>
            </a:r>
            <a:r>
              <a:rPr lang="en-US" sz="2400" dirty="0" err="1" smtClean="0"/>
              <a:t>Uang</a:t>
            </a:r>
            <a:r>
              <a:rPr lang="en-US" sz="2400" dirty="0" smtClean="0"/>
              <a:t> </a:t>
            </a:r>
            <a:r>
              <a:rPr lang="en-US" sz="2400" dirty="0" err="1" smtClean="0"/>
              <a:t>Tono</a:t>
            </a:r>
            <a:r>
              <a:rPr lang="en-US" sz="2400" dirty="0" smtClean="0"/>
              <a:t> =   3 : 12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2511814" y="5514821"/>
            <a:ext cx="7168372" cy="46166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 err="1" smtClean="0"/>
              <a:t>Jadi</a:t>
            </a:r>
            <a:r>
              <a:rPr lang="en-US" sz="2400" dirty="0" smtClean="0"/>
              <a:t>, </a:t>
            </a:r>
            <a:r>
              <a:rPr lang="en-US" sz="2400" dirty="0" err="1"/>
              <a:t>perbandingan</a:t>
            </a:r>
            <a:r>
              <a:rPr lang="en-US" sz="2400" dirty="0"/>
              <a:t> </a:t>
            </a:r>
            <a:r>
              <a:rPr lang="en-US" sz="2400" dirty="0" err="1"/>
              <a:t>uang</a:t>
            </a:r>
            <a:r>
              <a:rPr lang="en-US" sz="2400" dirty="0"/>
              <a:t> Amir: </a:t>
            </a:r>
            <a:r>
              <a:rPr lang="en-US" sz="2400" dirty="0" err="1"/>
              <a:t>Tono</a:t>
            </a:r>
            <a:r>
              <a:rPr lang="en-US" sz="2400" dirty="0"/>
              <a:t> : </a:t>
            </a:r>
            <a:r>
              <a:rPr lang="en-US" sz="2400" dirty="0" smtClean="0"/>
              <a:t>Rani = 20 : 12 : 3. </a:t>
            </a:r>
          </a:p>
        </p:txBody>
      </p:sp>
    </p:spTree>
    <p:extLst>
      <p:ext uri="{BB962C8B-B14F-4D97-AF65-F5344CB8AC3E}">
        <p14:creationId xmlns:p14="http://schemas.microsoft.com/office/powerpoint/2010/main" val="220875589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30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30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3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4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20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6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000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9000"/>
                            </p:stCondLst>
                            <p:childTnLst>
                              <p:par>
                                <p:cTn id="29" presetID="22" presetClass="entr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10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3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45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20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75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2000"/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500"/>
                            </p:stCondLst>
                            <p:childTnLst>
                              <p:par>
                                <p:cTn id="45" presetID="22" presetClass="entr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2500"/>
                            </p:stCondLst>
                            <p:childTnLst>
                              <p:par>
                                <p:cTn id="49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35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5000"/>
                            </p:stCondLst>
                            <p:childTnLst>
                              <p:par>
                                <p:cTn id="57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6000"/>
                            </p:stCondLst>
                            <p:childTnLst>
                              <p:par>
                                <p:cTn id="61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9000"/>
                            </p:stCondLst>
                            <p:childTnLst>
                              <p:par>
                                <p:cTn id="65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0000"/>
                            </p:stCondLst>
                            <p:childTnLst>
                              <p:par>
                                <p:cTn id="69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41500"/>
                            </p:stCondLst>
                            <p:childTnLst>
                              <p:par>
                                <p:cTn id="73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42500"/>
                            </p:stCondLst>
                            <p:childTnLst>
                              <p:par>
                                <p:cTn id="77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45500"/>
                            </p:stCondLst>
                            <p:childTnLst>
                              <p:par>
                                <p:cTn id="81" presetID="22" presetClass="entr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3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47500"/>
                            </p:stCondLst>
                            <p:childTnLst>
                              <p:par>
                                <p:cTn id="85" presetID="42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  <p:bldP spid="46" grpId="0" animBg="1"/>
      <p:bldP spid="3" grpId="0" animBg="1"/>
      <p:bldP spid="34" grpId="0"/>
      <p:bldP spid="27" grpId="0" uiExpand="1" build="p"/>
      <p:bldP spid="28" grpId="0"/>
      <p:bldP spid="29" grpId="0" uiExpand="1" build="p"/>
      <p:bldP spid="30" grpId="0"/>
      <p:bldP spid="31" grpId="0" uiExpand="1" build="p"/>
      <p:bldP spid="32" grpId="0"/>
      <p:bldP spid="33" grpId="0"/>
      <p:bldP spid="45" grpId="0"/>
      <p:bldP spid="47" grpId="0"/>
      <p:bldP spid="49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extBox 33"/>
          <p:cNvSpPr txBox="1"/>
          <p:nvPr/>
        </p:nvSpPr>
        <p:spPr>
          <a:xfrm>
            <a:off x="484454" y="199766"/>
            <a:ext cx="67801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tabLst>
                <a:tab pos="631825" algn="l"/>
              </a:tabLst>
            </a:pPr>
            <a:r>
              <a:rPr lang="en-US" sz="2800" b="1" dirty="0" smtClean="0">
                <a:solidFill>
                  <a:srgbClr val="FF6600"/>
                </a:solidFill>
                <a:cs typeface="Arial" panose="020B0604020202020204" pitchFamily="34" charset="0"/>
              </a:rPr>
              <a:t>4.	</a:t>
            </a:r>
            <a:r>
              <a:rPr lang="en-US" sz="2800" b="1" dirty="0" err="1" smtClean="0">
                <a:solidFill>
                  <a:srgbClr val="FF6600"/>
                </a:solidFill>
                <a:cs typeface="Arial" panose="020B0604020202020204" pitchFamily="34" charset="0"/>
              </a:rPr>
              <a:t>Menjelaskan</a:t>
            </a:r>
            <a:r>
              <a:rPr lang="en-US" sz="2800" b="1" dirty="0" smtClean="0">
                <a:solidFill>
                  <a:srgbClr val="FF660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FF6600"/>
                </a:solidFill>
                <a:cs typeface="Arial" panose="020B0604020202020204" pitchFamily="34" charset="0"/>
              </a:rPr>
              <a:t>Perbandingan</a:t>
            </a:r>
            <a:r>
              <a:rPr lang="en-US" sz="2800" b="1" dirty="0" smtClean="0">
                <a:solidFill>
                  <a:srgbClr val="FF660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FF6600"/>
                </a:solidFill>
                <a:cs typeface="Arial" panose="020B0604020202020204" pitchFamily="34" charset="0"/>
              </a:rPr>
              <a:t>Temperatur</a:t>
            </a:r>
            <a:endParaRPr lang="en-US" sz="2800" b="1" dirty="0">
              <a:solidFill>
                <a:srgbClr val="FF6600"/>
              </a:solidFill>
              <a:cs typeface="Arial" panose="020B0604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84454" y="977899"/>
            <a:ext cx="799836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/>
              <a:t>Ada </a:t>
            </a:r>
            <a:r>
              <a:rPr lang="en-US" sz="2200" dirty="0" err="1" smtClean="0"/>
              <a:t>tiga</a:t>
            </a:r>
            <a:r>
              <a:rPr lang="en-US" sz="2200" dirty="0" smtClean="0"/>
              <a:t> </a:t>
            </a:r>
            <a:r>
              <a:rPr lang="en-US" sz="2200" dirty="0" err="1" smtClean="0"/>
              <a:t>macam</a:t>
            </a:r>
            <a:r>
              <a:rPr lang="en-US" sz="2200" dirty="0" smtClean="0"/>
              <a:t> </a:t>
            </a:r>
            <a:r>
              <a:rPr lang="en-US" sz="2200" dirty="0" err="1" smtClean="0"/>
              <a:t>ukuran</a:t>
            </a:r>
            <a:r>
              <a:rPr lang="en-US" sz="2200" dirty="0" smtClean="0"/>
              <a:t> </a:t>
            </a:r>
            <a:r>
              <a:rPr lang="en-US" sz="2200" dirty="0" err="1" smtClean="0"/>
              <a:t>suhu</a:t>
            </a:r>
            <a:r>
              <a:rPr lang="en-US" sz="2200" dirty="0" smtClean="0"/>
              <a:t>, </a:t>
            </a:r>
            <a:r>
              <a:rPr lang="en-US" sz="2200" dirty="0" err="1" smtClean="0"/>
              <a:t>yaitu</a:t>
            </a:r>
            <a:r>
              <a:rPr lang="en-US" sz="2200" dirty="0" smtClean="0"/>
              <a:t> </a:t>
            </a:r>
            <a:r>
              <a:rPr lang="en-US" sz="2200" b="1" dirty="0" smtClean="0">
                <a:solidFill>
                  <a:srgbClr val="0070C0"/>
                </a:solidFill>
              </a:rPr>
              <a:t>Celsius</a:t>
            </a:r>
            <a:r>
              <a:rPr lang="en-US" sz="2200" dirty="0" smtClean="0"/>
              <a:t>, </a:t>
            </a:r>
            <a:r>
              <a:rPr lang="en-US" sz="2200" b="1" dirty="0" err="1" smtClean="0">
                <a:solidFill>
                  <a:srgbClr val="0070C0"/>
                </a:solidFill>
              </a:rPr>
              <a:t>Reamur</a:t>
            </a:r>
            <a:r>
              <a:rPr lang="en-US" sz="2200" dirty="0" smtClean="0"/>
              <a:t>, </a:t>
            </a:r>
            <a:r>
              <a:rPr lang="en-US" sz="2200" dirty="0" err="1" smtClean="0"/>
              <a:t>dan</a:t>
            </a:r>
            <a:r>
              <a:rPr lang="en-US" sz="2200" dirty="0" smtClean="0"/>
              <a:t> </a:t>
            </a:r>
            <a:r>
              <a:rPr lang="en-US" sz="2200" b="1" dirty="0" smtClean="0">
                <a:solidFill>
                  <a:srgbClr val="0070C0"/>
                </a:solidFill>
              </a:rPr>
              <a:t>Fahrenheit</a:t>
            </a:r>
            <a:r>
              <a:rPr lang="en-US" sz="2200" dirty="0" smtClean="0"/>
              <a:t>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454" y="1828800"/>
            <a:ext cx="5739537" cy="4144342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7447961" y="1603362"/>
            <a:ext cx="396093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err="1" smtClean="0"/>
              <a:t>Perbandingan</a:t>
            </a:r>
            <a:r>
              <a:rPr lang="en-US" sz="2200" dirty="0" smtClean="0"/>
              <a:t> </a:t>
            </a:r>
            <a:r>
              <a:rPr lang="en-US" sz="2200" dirty="0" err="1" smtClean="0"/>
              <a:t>ketiga</a:t>
            </a:r>
            <a:r>
              <a:rPr lang="en-US" sz="2200" dirty="0" smtClean="0"/>
              <a:t> </a:t>
            </a:r>
            <a:r>
              <a:rPr lang="en-US" sz="2200" dirty="0" err="1" smtClean="0"/>
              <a:t>temperatur</a:t>
            </a:r>
            <a:r>
              <a:rPr lang="en-US" sz="2200" dirty="0" smtClean="0"/>
              <a:t> </a:t>
            </a:r>
            <a:r>
              <a:rPr lang="en-US" sz="2200" dirty="0" err="1" smtClean="0"/>
              <a:t>tersebut</a:t>
            </a:r>
            <a:r>
              <a:rPr lang="en-US" sz="2200" dirty="0" smtClean="0"/>
              <a:t> </a:t>
            </a:r>
            <a:r>
              <a:rPr lang="en-US" sz="2200" dirty="0" err="1" smtClean="0"/>
              <a:t>adalah</a:t>
            </a:r>
            <a:r>
              <a:rPr lang="en-US" sz="2200" dirty="0" smtClean="0"/>
              <a:t> </a:t>
            </a:r>
            <a:r>
              <a:rPr lang="en-US" sz="2200" dirty="0" err="1" smtClean="0"/>
              <a:t>sebagai</a:t>
            </a:r>
            <a:r>
              <a:rPr lang="en-US" sz="2200" dirty="0" smtClean="0"/>
              <a:t> </a:t>
            </a:r>
            <a:r>
              <a:rPr lang="en-US" sz="2200" dirty="0" err="1" smtClean="0"/>
              <a:t>berikut</a:t>
            </a:r>
            <a:r>
              <a:rPr lang="en-US" sz="2200" dirty="0" smtClean="0"/>
              <a:t>.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7968466" y="2525554"/>
            <a:ext cx="2919928" cy="43088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200" dirty="0" smtClean="0"/>
              <a:t>C : R : F = 5 : 4 : 9 (+32)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7447961" y="3065266"/>
            <a:ext cx="396093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err="1" smtClean="0"/>
              <a:t>Contoh</a:t>
            </a:r>
            <a:r>
              <a:rPr lang="en-US" sz="2200" dirty="0" smtClean="0"/>
              <a:t>:</a:t>
            </a:r>
          </a:p>
          <a:p>
            <a:r>
              <a:rPr lang="en-US" sz="2200" dirty="0" smtClean="0"/>
              <a:t>20</a:t>
            </a:r>
            <a:r>
              <a:rPr lang="en-US" sz="2200" dirty="0" smtClean="0">
                <a:sym typeface="Symbol"/>
              </a:rPr>
              <a:t> C = . . . R = . . . F</a:t>
            </a:r>
            <a:endParaRPr lang="en-US" sz="2200" dirty="0" smtClean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/>
              <p:cNvSpPr txBox="1"/>
              <p:nvPr/>
            </p:nvSpPr>
            <p:spPr>
              <a:xfrm>
                <a:off x="7447961" y="3923393"/>
                <a:ext cx="3960938" cy="10938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200" dirty="0" smtClean="0"/>
                  <a:t>Temperatur </a:t>
                </a:r>
                <a:r>
                  <a:rPr lang="en-US" sz="2200" dirty="0" err="1" smtClean="0"/>
                  <a:t>dalam</a:t>
                </a:r>
                <a:r>
                  <a:rPr lang="en-US" sz="2200" dirty="0" smtClean="0"/>
                  <a:t> </a:t>
                </a:r>
                <a:r>
                  <a:rPr lang="en-US" sz="2200" dirty="0" err="1" smtClean="0"/>
                  <a:t>Reamur</a:t>
                </a:r>
                <a:r>
                  <a:rPr lang="en-US" sz="2200" dirty="0" smtClean="0"/>
                  <a:t>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20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/>
                            </a:rPr>
                            <m:t>4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/>
                            </a:rPr>
                            <m:t>5</m:t>
                          </m:r>
                        </m:den>
                      </m:f>
                      <m:r>
                        <a:rPr lang="en-US" sz="2200" i="1" smtClean="0">
                          <a:latin typeface="Cambria Math"/>
                          <a:ea typeface="Cambria Math"/>
                        </a:rPr>
                        <m:t>×</m:t>
                      </m:r>
                      <m:r>
                        <a:rPr lang="en-US" sz="2200" b="0" i="1" smtClean="0">
                          <a:latin typeface="Cambria Math"/>
                          <a:ea typeface="Cambria Math"/>
                        </a:rPr>
                        <m:t>20=16°</m:t>
                      </m:r>
                      <m:r>
                        <m:rPr>
                          <m:sty m:val="p"/>
                        </m:rPr>
                        <a:rPr lang="en-US" sz="2200" b="0" i="0" smtClean="0">
                          <a:latin typeface="Cambria Math"/>
                          <a:ea typeface="Cambria Math"/>
                        </a:rPr>
                        <m:t>R</m:t>
                      </m:r>
                    </m:oMath>
                  </m:oMathPara>
                </a14:m>
                <a:endParaRPr lang="en-US" sz="2200" dirty="0" smtClean="0"/>
              </a:p>
            </p:txBody>
          </p:sp>
        </mc:Choice>
        <mc:Fallback xmlns="">
          <p:sp>
            <p:nvSpPr>
              <p:cNvPr id="25" name="Text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47961" y="3923393"/>
                <a:ext cx="3960938" cy="1093889"/>
              </a:xfrm>
              <a:prstGeom prst="rect">
                <a:avLst/>
              </a:prstGeom>
              <a:blipFill rotWithShape="1">
                <a:blip r:embed="rId4"/>
                <a:stretch>
                  <a:fillRect l="-2000" t="-33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/>
            </p:nvSpPr>
            <p:spPr>
              <a:xfrm>
                <a:off x="7447961" y="5017282"/>
                <a:ext cx="4481442" cy="11916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200" dirty="0" smtClean="0"/>
                  <a:t>Temperatur </a:t>
                </a:r>
                <a:r>
                  <a:rPr lang="en-US" sz="2200" dirty="0" err="1" smtClean="0"/>
                  <a:t>dalam</a:t>
                </a:r>
                <a:r>
                  <a:rPr lang="en-US" sz="2200" dirty="0" smtClean="0"/>
                  <a:t> Fahrenheit: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2200" i="1" smtClean="0">
                              <a:latin typeface="Cambria Math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2200" i="1"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a:rPr lang="en-US" sz="2200" i="1">
                                  <a:latin typeface="Cambria Math"/>
                                </a:rPr>
                                <m:t>9</m:t>
                              </m:r>
                            </m:num>
                            <m:den>
                              <m:r>
                                <a:rPr lang="en-US" sz="2200" i="1">
                                  <a:latin typeface="Cambria Math"/>
                                </a:rPr>
                                <m:t>5</m:t>
                              </m:r>
                            </m:den>
                          </m:f>
                          <m:r>
                            <a:rPr lang="en-US" sz="2200" i="1">
                              <a:latin typeface="Cambria Math"/>
                              <a:ea typeface="Cambria Math"/>
                            </a:rPr>
                            <m:t>×20</m:t>
                          </m:r>
                        </m:e>
                      </m:d>
                      <m:r>
                        <a:rPr lang="en-US" sz="2200" b="0" i="1" smtClean="0">
                          <a:latin typeface="Cambria Math"/>
                        </a:rPr>
                        <m:t>+32</m:t>
                      </m:r>
                      <m:r>
                        <a:rPr lang="en-US" sz="2200" b="0" i="1" smtClean="0">
                          <a:latin typeface="Cambria Math"/>
                          <a:ea typeface="Cambria Math"/>
                        </a:rPr>
                        <m:t>=36+32=68°</m:t>
                      </m:r>
                      <m:r>
                        <m:rPr>
                          <m:sty m:val="p"/>
                        </m:rPr>
                        <a:rPr lang="en-US" sz="2200" b="0" i="0" smtClean="0">
                          <a:latin typeface="Cambria Math"/>
                          <a:ea typeface="Cambria Math"/>
                        </a:rPr>
                        <m:t>F</m:t>
                      </m:r>
                    </m:oMath>
                  </m:oMathPara>
                </a14:m>
                <a:endParaRPr lang="en-US" sz="2200" dirty="0" smtClean="0"/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47961" y="5017282"/>
                <a:ext cx="4481442" cy="1191608"/>
              </a:xfrm>
              <a:prstGeom prst="rect">
                <a:avLst/>
              </a:prstGeom>
              <a:blipFill rotWithShape="1">
                <a:blip r:embed="rId5"/>
                <a:stretch>
                  <a:fillRect l="-1769" t="-30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4996084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3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70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30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0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60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2000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80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20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20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2000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50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20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90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4000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20" grpId="0"/>
      <p:bldP spid="22" grpId="0"/>
      <p:bldP spid="23" grpId="0" animBg="1"/>
      <p:bldP spid="24" grpId="0" uiExpand="1" build="p"/>
      <p:bldP spid="25" grpId="0" uiExpand="1" build="p"/>
      <p:bldP spid="26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587941" y="307959"/>
            <a:ext cx="3868175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 err="1" smtClean="0"/>
              <a:t>Perhatikan</a:t>
            </a:r>
            <a:r>
              <a:rPr lang="en-US" sz="2600" dirty="0" smtClean="0"/>
              <a:t> </a:t>
            </a:r>
            <a:r>
              <a:rPr lang="en-US" sz="2600" dirty="0" err="1" smtClean="0"/>
              <a:t>gambar</a:t>
            </a:r>
            <a:r>
              <a:rPr lang="en-US" sz="2600" dirty="0" smtClean="0"/>
              <a:t> </a:t>
            </a:r>
            <a:r>
              <a:rPr lang="en-US" sz="2600" dirty="0" err="1" smtClean="0"/>
              <a:t>berikut</a:t>
            </a:r>
            <a:r>
              <a:rPr lang="en-US" sz="2600" dirty="0" smtClean="0"/>
              <a:t>.</a:t>
            </a:r>
            <a:endParaRPr lang="en-US" sz="26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157" y="1132912"/>
            <a:ext cx="6394086" cy="2580105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7154996" y="1493130"/>
            <a:ext cx="4589329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err="1" smtClean="0"/>
              <a:t>Banyak</a:t>
            </a:r>
            <a:r>
              <a:rPr lang="en-US" sz="2600" dirty="0" smtClean="0"/>
              <a:t> </a:t>
            </a:r>
            <a:r>
              <a:rPr lang="en-US" sz="2600" dirty="0" err="1" smtClean="0"/>
              <a:t>bunga</a:t>
            </a:r>
            <a:r>
              <a:rPr lang="en-US" sz="2600" dirty="0" smtClean="0"/>
              <a:t> </a:t>
            </a:r>
            <a:r>
              <a:rPr lang="en-US" sz="2600" dirty="0" err="1" smtClean="0"/>
              <a:t>mawar</a:t>
            </a:r>
            <a:r>
              <a:rPr lang="en-US" sz="2600" dirty="0" smtClean="0"/>
              <a:t> yang </a:t>
            </a:r>
            <a:r>
              <a:rPr lang="en-US" sz="2600" dirty="0" err="1" smtClean="0"/>
              <a:t>mekar</a:t>
            </a:r>
            <a:r>
              <a:rPr lang="en-US" sz="2600" dirty="0" smtClean="0"/>
              <a:t> </a:t>
            </a:r>
            <a:r>
              <a:rPr lang="en-US" sz="2600" dirty="0" err="1" smtClean="0"/>
              <a:t>dari</a:t>
            </a:r>
            <a:r>
              <a:rPr lang="en-US" sz="2600" dirty="0" smtClean="0"/>
              <a:t> </a:t>
            </a:r>
            <a:r>
              <a:rPr lang="en-US" sz="2600" dirty="0" err="1" smtClean="0"/>
              <a:t>keseluruhan</a:t>
            </a:r>
            <a:r>
              <a:rPr lang="en-US" sz="2600" dirty="0" smtClean="0"/>
              <a:t> </a:t>
            </a:r>
            <a:r>
              <a:rPr lang="en-US" sz="2600" dirty="0" err="1" smtClean="0"/>
              <a:t>dapat</a:t>
            </a:r>
            <a:r>
              <a:rPr lang="en-US" sz="2600" dirty="0" smtClean="0"/>
              <a:t> </a:t>
            </a:r>
            <a:r>
              <a:rPr lang="en-US" sz="2600" dirty="0" err="1" smtClean="0"/>
              <a:t>ditulis</a:t>
            </a:r>
            <a:r>
              <a:rPr lang="en-US" sz="2600" dirty="0" smtClean="0"/>
              <a:t> </a:t>
            </a:r>
            <a:r>
              <a:rPr lang="en-US" sz="2600" dirty="0" err="1" smtClean="0"/>
              <a:t>dalam</a:t>
            </a:r>
            <a:r>
              <a:rPr lang="en-US" sz="2600" dirty="0" smtClean="0"/>
              <a:t> </a:t>
            </a:r>
            <a:r>
              <a:rPr lang="en-US" sz="2600" dirty="0" err="1" smtClean="0"/>
              <a:t>bentuk</a:t>
            </a:r>
            <a:r>
              <a:rPr lang="en-US" sz="2600" dirty="0" smtClean="0"/>
              <a:t> </a:t>
            </a:r>
            <a:r>
              <a:rPr lang="en-US" sz="2600" dirty="0" err="1" smtClean="0"/>
              <a:t>pecahan</a:t>
            </a:r>
            <a:r>
              <a:rPr lang="en-US" sz="2600" dirty="0" smtClean="0"/>
              <a:t>.</a:t>
            </a:r>
            <a:endParaRPr lang="en-US" sz="2600" dirty="0"/>
          </a:p>
        </p:txBody>
      </p:sp>
      <p:sp>
        <p:nvSpPr>
          <p:cNvPr id="7" name="Oval 6"/>
          <p:cNvSpPr/>
          <p:nvPr/>
        </p:nvSpPr>
        <p:spPr>
          <a:xfrm>
            <a:off x="1028699" y="1005061"/>
            <a:ext cx="885825" cy="1295227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3028949" y="1005061"/>
            <a:ext cx="885825" cy="1295227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4357687" y="1005061"/>
            <a:ext cx="885825" cy="1295227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/>
              <p:cNvSpPr txBox="1"/>
              <p:nvPr/>
            </p:nvSpPr>
            <p:spPr>
              <a:xfrm>
                <a:off x="587942" y="3692827"/>
                <a:ext cx="9248786" cy="10609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600" dirty="0" smtClean="0"/>
                  <a:t>Banyak </a:t>
                </a:r>
                <a:r>
                  <a:rPr lang="en-US" sz="2600" dirty="0" err="1" smtClean="0"/>
                  <a:t>bunga</a:t>
                </a:r>
                <a:r>
                  <a:rPr lang="en-US" sz="2600" dirty="0" smtClean="0"/>
                  <a:t> </a:t>
                </a:r>
                <a:r>
                  <a:rPr lang="en-US" sz="2600" dirty="0" err="1" smtClean="0"/>
                  <a:t>mawar</a:t>
                </a:r>
                <a:r>
                  <a:rPr lang="en-US" sz="2600" dirty="0" smtClean="0"/>
                  <a:t> yang </a:t>
                </a:r>
                <a:r>
                  <a:rPr lang="en-US" sz="2600" dirty="0" err="1" smtClean="0"/>
                  <a:t>mekar</a:t>
                </a:r>
                <a:r>
                  <a:rPr lang="en-US" sz="2600" dirty="0" smtClean="0"/>
                  <a:t> =</a:t>
                </a:r>
                <a14:m>
                  <m:oMath xmlns:m="http://schemas.openxmlformats.org/officeDocument/2006/math">
                    <m:r>
                      <a:rPr lang="en-US" sz="2600" b="0" i="0" smtClean="0">
                        <a:latin typeface="Cambria Math"/>
                      </a:rPr>
                      <m:t> </m:t>
                    </m:r>
                    <m:f>
                      <m:fPr>
                        <m:ctrlPr>
                          <a:rPr lang="en-US" sz="260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sz="2600" b="0" i="1" smtClean="0">
                            <a:latin typeface="Cambria Math"/>
                          </a:rPr>
                          <m:t>3</m:t>
                        </m:r>
                      </m:num>
                      <m:den>
                        <m:r>
                          <a:rPr lang="en-US" sz="2600" b="0" i="1" smtClean="0">
                            <a:latin typeface="Cambria Math"/>
                          </a:rPr>
                          <m:t>8</m:t>
                        </m:r>
                      </m:den>
                    </m:f>
                  </m:oMath>
                </a14:m>
                <a:r>
                  <a:rPr lang="en-US" sz="2600" dirty="0" smtClean="0"/>
                  <a:t> </a:t>
                </a:r>
                <a:r>
                  <a:rPr lang="en-US" sz="2600" dirty="0" err="1" smtClean="0"/>
                  <a:t>bagian</a:t>
                </a:r>
                <a:r>
                  <a:rPr lang="en-US" sz="2600" dirty="0" smtClean="0"/>
                  <a:t> </a:t>
                </a:r>
                <a:r>
                  <a:rPr lang="en-US" sz="2600" dirty="0" err="1" smtClean="0"/>
                  <a:t>dari</a:t>
                </a:r>
                <a:r>
                  <a:rPr lang="en-US" sz="2600" dirty="0" smtClean="0"/>
                  <a:t> </a:t>
                </a:r>
                <a:r>
                  <a:rPr lang="en-US" sz="2600" dirty="0" err="1" smtClean="0"/>
                  <a:t>keseluruhan</a:t>
                </a:r>
                <a:r>
                  <a:rPr lang="en-US" sz="2600" dirty="0" smtClean="0"/>
                  <a:t>, </a:t>
                </a:r>
                <a:r>
                  <a:rPr lang="en-US" sz="2600" dirty="0" err="1" smtClean="0"/>
                  <a:t>atau</a:t>
                </a:r>
                <a:r>
                  <a:rPr lang="en-US" sz="2600" dirty="0" smtClean="0"/>
                  <a:t> </a:t>
                </a:r>
                <a:r>
                  <a:rPr lang="en-US" sz="2600" dirty="0" err="1" smtClean="0"/>
                  <a:t>memperhatikan</a:t>
                </a:r>
                <a:r>
                  <a:rPr lang="en-US" sz="2600" dirty="0" smtClean="0"/>
                  <a:t> </a:t>
                </a:r>
                <a:r>
                  <a:rPr lang="en-US" sz="2600" dirty="0" err="1" smtClean="0"/>
                  <a:t>sebanyak</a:t>
                </a:r>
                <a:r>
                  <a:rPr lang="en-US" sz="2600" dirty="0" smtClean="0"/>
                  <a:t> 3 </a:t>
                </a:r>
                <a:r>
                  <a:rPr lang="en-US" sz="2600" dirty="0" err="1" smtClean="0"/>
                  <a:t>dari</a:t>
                </a:r>
                <a:r>
                  <a:rPr lang="en-US" sz="2600" dirty="0" smtClean="0"/>
                  <a:t> 8 </a:t>
                </a:r>
                <a:r>
                  <a:rPr lang="en-US" sz="2600" dirty="0" err="1" smtClean="0"/>
                  <a:t>mawar</a:t>
                </a:r>
                <a:r>
                  <a:rPr lang="en-US" sz="2600" dirty="0" smtClean="0"/>
                  <a:t>.</a:t>
                </a:r>
                <a:endParaRPr lang="en-US" sz="2600" dirty="0"/>
              </a:p>
            </p:txBody>
          </p:sp>
        </mc:Choice>
        <mc:Fallback xmlns="">
          <p:sp>
            <p:nvSpPr>
              <p:cNvPr id="25" name="Text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7942" y="3692827"/>
                <a:ext cx="9248786" cy="1060996"/>
              </a:xfrm>
              <a:prstGeom prst="rect">
                <a:avLst/>
              </a:prstGeom>
              <a:blipFill rotWithShape="1">
                <a:blip r:embed="rId4"/>
                <a:stretch>
                  <a:fillRect l="-1120" r="-198" b="-137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TextBox 25"/>
          <p:cNvSpPr txBox="1"/>
          <p:nvPr/>
        </p:nvSpPr>
        <p:spPr>
          <a:xfrm>
            <a:off x="587941" y="5011878"/>
            <a:ext cx="11049878" cy="89255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600" dirty="0" err="1" smtClean="0"/>
              <a:t>Bilangan</a:t>
            </a:r>
            <a:r>
              <a:rPr lang="en-US" sz="2600" dirty="0" smtClean="0"/>
              <a:t> </a:t>
            </a:r>
            <a:r>
              <a:rPr lang="en-US" sz="2600" dirty="0" err="1" smtClean="0"/>
              <a:t>pecahan</a:t>
            </a:r>
            <a:r>
              <a:rPr lang="en-US" sz="2600" dirty="0" smtClean="0"/>
              <a:t> </a:t>
            </a:r>
            <a:r>
              <a:rPr lang="en-US" sz="2600" dirty="0" err="1" smtClean="0"/>
              <a:t>juga</a:t>
            </a:r>
            <a:r>
              <a:rPr lang="en-US" sz="2600" dirty="0" smtClean="0"/>
              <a:t> </a:t>
            </a:r>
            <a:r>
              <a:rPr lang="en-US" sz="2600" dirty="0" err="1" smtClean="0"/>
              <a:t>digunakan</a:t>
            </a:r>
            <a:r>
              <a:rPr lang="en-US" sz="2600" dirty="0" smtClean="0"/>
              <a:t> </a:t>
            </a:r>
            <a:r>
              <a:rPr lang="en-US" sz="2600" dirty="0" err="1" smtClean="0"/>
              <a:t>untuk</a:t>
            </a:r>
            <a:r>
              <a:rPr lang="en-US" sz="2600" dirty="0" smtClean="0"/>
              <a:t> </a:t>
            </a:r>
            <a:r>
              <a:rPr lang="en-US" sz="2600" dirty="0" err="1" smtClean="0"/>
              <a:t>menyatakan</a:t>
            </a:r>
            <a:r>
              <a:rPr lang="en-US" sz="2600" dirty="0" smtClean="0"/>
              <a:t> </a:t>
            </a:r>
            <a:r>
              <a:rPr lang="en-US" sz="2600" dirty="0" err="1" smtClean="0"/>
              <a:t>sebagian</a:t>
            </a:r>
            <a:r>
              <a:rPr lang="en-US" sz="2600" dirty="0" smtClean="0"/>
              <a:t> yang </a:t>
            </a:r>
            <a:r>
              <a:rPr lang="en-US" sz="2600" dirty="0" err="1" smtClean="0"/>
              <a:t>diperhatikan</a:t>
            </a:r>
            <a:r>
              <a:rPr lang="en-US" sz="2600" dirty="0" smtClean="0"/>
              <a:t> </a:t>
            </a:r>
            <a:r>
              <a:rPr lang="en-US" sz="2600" dirty="0" err="1" smtClean="0"/>
              <a:t>terhadap</a:t>
            </a:r>
            <a:r>
              <a:rPr lang="en-US" sz="2600" dirty="0" smtClean="0"/>
              <a:t> </a:t>
            </a:r>
            <a:r>
              <a:rPr lang="en-US" sz="2600" dirty="0" err="1" smtClean="0"/>
              <a:t>keseluruhan</a:t>
            </a:r>
            <a:r>
              <a:rPr lang="en-US" sz="2600" dirty="0" smtClean="0"/>
              <a:t>.</a:t>
            </a:r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44865231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25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250"/>
                            </p:stCondLst>
                            <p:childTnLst>
                              <p:par>
                                <p:cTn id="19" presetID="2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8750"/>
                            </p:stCondLst>
                            <p:childTnLst>
                              <p:par>
                                <p:cTn id="27" presetID="2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5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35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7" grpId="0" animBg="1"/>
      <p:bldP spid="20" grpId="0" animBg="1"/>
      <p:bldP spid="24" grpId="0" animBg="1"/>
      <p:bldP spid="25" grpId="0"/>
      <p:bldP spid="2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587941" y="335669"/>
            <a:ext cx="7068473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 err="1" smtClean="0"/>
              <a:t>Contoh</a:t>
            </a:r>
            <a:r>
              <a:rPr lang="en-US" sz="2600" dirty="0" smtClean="0"/>
              <a:t> </a:t>
            </a:r>
            <a:r>
              <a:rPr lang="en-US" sz="2600" dirty="0" err="1" smtClean="0"/>
              <a:t>gambar</a:t>
            </a:r>
            <a:r>
              <a:rPr lang="en-US" sz="2600" dirty="0" smtClean="0"/>
              <a:t> </a:t>
            </a:r>
            <a:r>
              <a:rPr lang="en-US" sz="2600" dirty="0" err="1" smtClean="0"/>
              <a:t>lainnya</a:t>
            </a:r>
            <a:r>
              <a:rPr lang="en-US" sz="2600" dirty="0" smtClean="0"/>
              <a:t> yang </a:t>
            </a:r>
            <a:r>
              <a:rPr lang="en-US" sz="2600" dirty="0" err="1" smtClean="0"/>
              <a:t>menyatakan</a:t>
            </a:r>
            <a:r>
              <a:rPr lang="en-US" sz="2600" dirty="0" smtClean="0"/>
              <a:t> </a:t>
            </a:r>
            <a:r>
              <a:rPr lang="en-US" sz="2600" dirty="0" err="1" smtClean="0"/>
              <a:t>pecahan</a:t>
            </a:r>
            <a:r>
              <a:rPr lang="en-US" sz="2600" dirty="0" smtClean="0"/>
              <a:t>:</a:t>
            </a:r>
            <a:endParaRPr lang="en-US" sz="2600" dirty="0"/>
          </a:p>
        </p:txBody>
      </p:sp>
      <p:grpSp>
        <p:nvGrpSpPr>
          <p:cNvPr id="23" name="Group 22"/>
          <p:cNvGrpSpPr/>
          <p:nvPr/>
        </p:nvGrpSpPr>
        <p:grpSpPr>
          <a:xfrm rot="20257153">
            <a:off x="623454" y="1270000"/>
            <a:ext cx="2410691" cy="2410691"/>
            <a:chOff x="775854" y="1219200"/>
            <a:chExt cx="2410691" cy="2410691"/>
          </a:xfrm>
        </p:grpSpPr>
        <p:sp>
          <p:nvSpPr>
            <p:cNvPr id="2" name="Octagon 1"/>
            <p:cNvSpPr/>
            <p:nvPr/>
          </p:nvSpPr>
          <p:spPr>
            <a:xfrm>
              <a:off x="775854" y="1219200"/>
              <a:ext cx="2410691" cy="2410691"/>
            </a:xfrm>
            <a:prstGeom prst="octagon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" name="Straight Connector 10"/>
            <p:cNvCxnSpPr>
              <a:stCxn id="2" idx="6"/>
              <a:endCxn id="2" idx="2"/>
            </p:cNvCxnSpPr>
            <p:nvPr/>
          </p:nvCxnSpPr>
          <p:spPr>
            <a:xfrm>
              <a:off x="1481921" y="1219200"/>
              <a:ext cx="998557" cy="2410691"/>
            </a:xfrm>
            <a:prstGeom prst="line">
              <a:avLst/>
            </a:prstGeom>
            <a:effectLst/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>
              <a:stCxn id="2" idx="4"/>
              <a:endCxn id="2" idx="0"/>
            </p:cNvCxnSpPr>
            <p:nvPr/>
          </p:nvCxnSpPr>
          <p:spPr>
            <a:xfrm flipV="1">
              <a:off x="775854" y="1925267"/>
              <a:ext cx="2410691" cy="998557"/>
            </a:xfrm>
            <a:prstGeom prst="line">
              <a:avLst/>
            </a:prstGeom>
            <a:effectLst/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>
              <a:stCxn id="2" idx="5"/>
              <a:endCxn id="2" idx="1"/>
            </p:cNvCxnSpPr>
            <p:nvPr/>
          </p:nvCxnSpPr>
          <p:spPr>
            <a:xfrm>
              <a:off x="775854" y="1925267"/>
              <a:ext cx="2410691" cy="998557"/>
            </a:xfrm>
            <a:prstGeom prst="line">
              <a:avLst/>
            </a:prstGeom>
            <a:effectLst/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>
              <a:stCxn id="2" idx="3"/>
              <a:endCxn id="2" idx="7"/>
            </p:cNvCxnSpPr>
            <p:nvPr/>
          </p:nvCxnSpPr>
          <p:spPr>
            <a:xfrm flipV="1">
              <a:off x="1481921" y="1219200"/>
              <a:ext cx="998557" cy="2410691"/>
            </a:xfrm>
            <a:prstGeom prst="line">
              <a:avLst/>
            </a:prstGeom>
            <a:effectLst/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30" name="Isosceles Triangle 29"/>
          <p:cNvSpPr/>
          <p:nvPr/>
        </p:nvSpPr>
        <p:spPr>
          <a:xfrm>
            <a:off x="535783" y="1554727"/>
            <a:ext cx="1288254" cy="920617"/>
          </a:xfrm>
          <a:prstGeom prst="triangle">
            <a:avLst>
              <a:gd name="adj" fmla="val 29606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Freeform 30"/>
          <p:cNvSpPr/>
          <p:nvPr/>
        </p:nvSpPr>
        <p:spPr>
          <a:xfrm>
            <a:off x="1828799" y="1173863"/>
            <a:ext cx="920618" cy="1301481"/>
          </a:xfrm>
          <a:custGeom>
            <a:avLst/>
            <a:gdLst>
              <a:gd name="connsiteX0" fmla="*/ 0 w 876300"/>
              <a:gd name="connsiteY0" fmla="*/ 0 h 1238250"/>
              <a:gd name="connsiteX1" fmla="*/ 876300 w 876300"/>
              <a:gd name="connsiteY1" fmla="*/ 365125 h 1238250"/>
              <a:gd name="connsiteX2" fmla="*/ 0 w 876300"/>
              <a:gd name="connsiteY2" fmla="*/ 1238250 h 1238250"/>
              <a:gd name="connsiteX3" fmla="*/ 0 w 876300"/>
              <a:gd name="connsiteY3" fmla="*/ 0 h 1238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76300" h="1238250">
                <a:moveTo>
                  <a:pt x="0" y="0"/>
                </a:moveTo>
                <a:lnTo>
                  <a:pt x="876300" y="365125"/>
                </a:lnTo>
                <a:lnTo>
                  <a:pt x="0" y="1238250"/>
                </a:lnTo>
                <a:cubicBezTo>
                  <a:pt x="1058" y="826558"/>
                  <a:pt x="2117" y="41486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Freeform 32"/>
          <p:cNvSpPr/>
          <p:nvPr/>
        </p:nvSpPr>
        <p:spPr>
          <a:xfrm>
            <a:off x="1824037" y="2475345"/>
            <a:ext cx="925380" cy="1304657"/>
          </a:xfrm>
          <a:custGeom>
            <a:avLst/>
            <a:gdLst>
              <a:gd name="connsiteX0" fmla="*/ 6350 w 901700"/>
              <a:gd name="connsiteY0" fmla="*/ 0 h 1266825"/>
              <a:gd name="connsiteX1" fmla="*/ 901700 w 901700"/>
              <a:gd name="connsiteY1" fmla="*/ 898525 h 1266825"/>
              <a:gd name="connsiteX2" fmla="*/ 0 w 901700"/>
              <a:gd name="connsiteY2" fmla="*/ 1266825 h 1266825"/>
              <a:gd name="connsiteX3" fmla="*/ 6350 w 901700"/>
              <a:gd name="connsiteY3" fmla="*/ 0 h 1266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01700" h="1266825">
                <a:moveTo>
                  <a:pt x="6350" y="0"/>
                </a:moveTo>
                <a:lnTo>
                  <a:pt x="901700" y="898525"/>
                </a:lnTo>
                <a:lnTo>
                  <a:pt x="0" y="1266825"/>
                </a:lnTo>
                <a:cubicBezTo>
                  <a:pt x="2117" y="844550"/>
                  <a:pt x="4233" y="422275"/>
                  <a:pt x="635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3" name="Group 42"/>
          <p:cNvGrpSpPr/>
          <p:nvPr/>
        </p:nvGrpSpPr>
        <p:grpSpPr>
          <a:xfrm>
            <a:off x="7640490" y="1397000"/>
            <a:ext cx="4086225" cy="2044700"/>
            <a:chOff x="4857750" y="1193800"/>
            <a:chExt cx="4086225" cy="2044700"/>
          </a:xfrm>
        </p:grpSpPr>
        <p:sp>
          <p:nvSpPr>
            <p:cNvPr id="34" name="Rectangle 33"/>
            <p:cNvSpPr/>
            <p:nvPr/>
          </p:nvSpPr>
          <p:spPr>
            <a:xfrm>
              <a:off x="4857750" y="1193800"/>
              <a:ext cx="1022350" cy="1022350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34"/>
            <p:cNvSpPr/>
            <p:nvPr/>
          </p:nvSpPr>
          <p:spPr>
            <a:xfrm>
              <a:off x="5880100" y="1193800"/>
              <a:ext cx="1022350" cy="1022350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35"/>
            <p:cNvSpPr/>
            <p:nvPr/>
          </p:nvSpPr>
          <p:spPr>
            <a:xfrm>
              <a:off x="6899275" y="1193800"/>
              <a:ext cx="1022350" cy="1022350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36"/>
            <p:cNvSpPr/>
            <p:nvPr/>
          </p:nvSpPr>
          <p:spPr>
            <a:xfrm>
              <a:off x="7921625" y="1193800"/>
              <a:ext cx="1022350" cy="1022350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37"/>
            <p:cNvSpPr/>
            <p:nvPr/>
          </p:nvSpPr>
          <p:spPr>
            <a:xfrm>
              <a:off x="4857750" y="2216150"/>
              <a:ext cx="1022350" cy="1022350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/>
            <p:cNvSpPr/>
            <p:nvPr/>
          </p:nvSpPr>
          <p:spPr>
            <a:xfrm>
              <a:off x="5880100" y="2216150"/>
              <a:ext cx="1022350" cy="1022350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39"/>
            <p:cNvSpPr/>
            <p:nvPr/>
          </p:nvSpPr>
          <p:spPr>
            <a:xfrm>
              <a:off x="6899275" y="2216150"/>
              <a:ext cx="1022350" cy="1022350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40"/>
            <p:cNvSpPr/>
            <p:nvPr/>
          </p:nvSpPr>
          <p:spPr>
            <a:xfrm>
              <a:off x="7921625" y="2216150"/>
              <a:ext cx="1022350" cy="1022350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2" name="Rectangle 41"/>
          <p:cNvSpPr/>
          <p:nvPr/>
        </p:nvSpPr>
        <p:spPr>
          <a:xfrm>
            <a:off x="7652395" y="1404142"/>
            <a:ext cx="1010445" cy="101520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/>
          <p:cNvSpPr/>
          <p:nvPr/>
        </p:nvSpPr>
        <p:spPr>
          <a:xfrm>
            <a:off x="8676335" y="2426493"/>
            <a:ext cx="1005680" cy="101520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9694714" y="1404143"/>
            <a:ext cx="1004889" cy="101520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8" name="TextBox 47"/>
              <p:cNvSpPr txBox="1"/>
              <p:nvPr/>
            </p:nvSpPr>
            <p:spPr>
              <a:xfrm>
                <a:off x="3723877" y="1685970"/>
                <a:ext cx="3272499" cy="6581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600" dirty="0" smtClean="0"/>
                  <a:t>Bagian yang </a:t>
                </a:r>
                <a:r>
                  <a:rPr lang="en-US" sz="2600" dirty="0" err="1" smtClean="0"/>
                  <a:t>diarsir</a:t>
                </a:r>
                <a:r>
                  <a:rPr lang="en-US" sz="2600" dirty="0" smtClean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60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sz="2600" b="0" i="1" smtClean="0">
                            <a:latin typeface="Cambria Math"/>
                          </a:rPr>
                          <m:t>3</m:t>
                        </m:r>
                      </m:num>
                      <m:den>
                        <m:r>
                          <a:rPr lang="en-US" sz="2600" b="0" i="1" smtClean="0">
                            <a:latin typeface="Cambria Math"/>
                          </a:rPr>
                          <m:t>8</m:t>
                        </m:r>
                      </m:den>
                    </m:f>
                  </m:oMath>
                </a14:m>
                <a:endParaRPr lang="en-US" sz="2600" dirty="0"/>
              </a:p>
            </p:txBody>
          </p:sp>
        </mc:Choice>
        <mc:Fallback xmlns="">
          <p:sp>
            <p:nvSpPr>
              <p:cNvPr id="48" name="TextBox 4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23877" y="1685970"/>
                <a:ext cx="3272499" cy="658129"/>
              </a:xfrm>
              <a:prstGeom prst="rect">
                <a:avLst/>
              </a:prstGeom>
              <a:blipFill rotWithShape="1">
                <a:blip r:embed="rId3"/>
                <a:stretch>
                  <a:fillRect l="-3352" b="-1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/>
              <p:cNvSpPr txBox="1"/>
              <p:nvPr/>
            </p:nvSpPr>
            <p:spPr>
              <a:xfrm>
                <a:off x="3389650" y="2603652"/>
                <a:ext cx="3940951" cy="66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600" dirty="0" smtClean="0"/>
                  <a:t>Bagian yang </a:t>
                </a:r>
                <a:r>
                  <a:rPr lang="en-US" sz="2600" dirty="0" err="1" smtClean="0"/>
                  <a:t>tidak</a:t>
                </a:r>
                <a:r>
                  <a:rPr lang="en-US" sz="2600" dirty="0" smtClean="0"/>
                  <a:t> </a:t>
                </a:r>
                <a:r>
                  <a:rPr lang="en-US" sz="2600" dirty="0" err="1" smtClean="0"/>
                  <a:t>diarsir</a:t>
                </a:r>
                <a:r>
                  <a:rPr lang="en-US" sz="2600" dirty="0" smtClean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60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sz="2600" b="0" i="1" smtClean="0">
                            <a:latin typeface="Cambria Math"/>
                          </a:rPr>
                          <m:t>5</m:t>
                        </m:r>
                      </m:num>
                      <m:den>
                        <m:r>
                          <a:rPr lang="en-US" sz="2600" b="0" i="1" smtClean="0">
                            <a:latin typeface="Cambria Math"/>
                          </a:rPr>
                          <m:t>8</m:t>
                        </m:r>
                      </m:den>
                    </m:f>
                  </m:oMath>
                </a14:m>
                <a:endParaRPr lang="en-US" sz="2600" dirty="0"/>
              </a:p>
            </p:txBody>
          </p:sp>
        </mc:Choice>
        <mc:Fallback xmlns="">
          <p:sp>
            <p:nvSpPr>
              <p:cNvPr id="49" name="TextBox 4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89650" y="2603652"/>
                <a:ext cx="3940951" cy="660887"/>
              </a:xfrm>
              <a:prstGeom prst="rect">
                <a:avLst/>
              </a:prstGeom>
              <a:blipFill rotWithShape="1">
                <a:blip r:embed="rId4"/>
                <a:stretch>
                  <a:fillRect l="-2628" b="-110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/>
              <p:cNvSpPr txBox="1"/>
              <p:nvPr/>
            </p:nvSpPr>
            <p:spPr>
              <a:xfrm>
                <a:off x="7899031" y="4381652"/>
                <a:ext cx="505267" cy="102752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latin typeface="Cambria Math"/>
                            </a:rPr>
                            <m:t>5</m:t>
                          </m:r>
                        </m:num>
                        <m:den>
                          <m:r>
                            <a:rPr lang="en-US" sz="3200" b="0" i="1" smtClean="0">
                              <a:latin typeface="Cambria Math"/>
                            </a:rPr>
                            <m:t>8</m:t>
                          </m:r>
                        </m:den>
                      </m:f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50" name="TextBox 4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99031" y="4381652"/>
                <a:ext cx="505267" cy="1027525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Box 50"/>
              <p:cNvSpPr txBox="1"/>
              <p:nvPr/>
            </p:nvSpPr>
            <p:spPr>
              <a:xfrm>
                <a:off x="3782878" y="4381652"/>
                <a:ext cx="505267" cy="101752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latin typeface="Cambria Math"/>
                            </a:rPr>
                            <m:t>3</m:t>
                          </m:r>
                        </m:num>
                        <m:den>
                          <m:r>
                            <a:rPr lang="en-US" sz="3200" b="0" i="1" smtClean="0">
                              <a:latin typeface="Cambria Math"/>
                            </a:rPr>
                            <m:t>8</m:t>
                          </m:r>
                        </m:den>
                      </m:f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51" name="TextBox 5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82878" y="4381652"/>
                <a:ext cx="505267" cy="1017523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2" name="TextBox 51"/>
          <p:cNvSpPr txBox="1"/>
          <p:nvPr/>
        </p:nvSpPr>
        <p:spPr>
          <a:xfrm>
            <a:off x="5305941" y="4367642"/>
            <a:ext cx="1601464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 err="1" smtClean="0"/>
              <a:t>Pembilang</a:t>
            </a:r>
            <a:endParaRPr lang="en-US" sz="2600" dirty="0"/>
          </a:p>
        </p:txBody>
      </p:sp>
      <p:sp>
        <p:nvSpPr>
          <p:cNvPr id="53" name="TextBox 52"/>
          <p:cNvSpPr txBox="1"/>
          <p:nvPr/>
        </p:nvSpPr>
        <p:spPr>
          <a:xfrm>
            <a:off x="5305941" y="4973160"/>
            <a:ext cx="1456617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 err="1" smtClean="0"/>
              <a:t>Penyebut</a:t>
            </a:r>
            <a:endParaRPr lang="en-US" sz="2600" dirty="0"/>
          </a:p>
        </p:txBody>
      </p:sp>
      <p:cxnSp>
        <p:nvCxnSpPr>
          <p:cNvPr id="57" name="Straight Arrow Connector 56"/>
          <p:cNvCxnSpPr/>
          <p:nvPr/>
        </p:nvCxnSpPr>
        <p:spPr>
          <a:xfrm>
            <a:off x="4288145" y="4644343"/>
            <a:ext cx="979696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58" name="Straight Arrow Connector 57"/>
          <p:cNvCxnSpPr/>
          <p:nvPr/>
        </p:nvCxnSpPr>
        <p:spPr>
          <a:xfrm>
            <a:off x="4288145" y="5219381"/>
            <a:ext cx="979696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/>
          <p:cNvCxnSpPr/>
          <p:nvPr/>
        </p:nvCxnSpPr>
        <p:spPr>
          <a:xfrm flipH="1">
            <a:off x="6919335" y="4644343"/>
            <a:ext cx="979696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60" name="Straight Arrow Connector 59"/>
          <p:cNvCxnSpPr/>
          <p:nvPr/>
        </p:nvCxnSpPr>
        <p:spPr>
          <a:xfrm flipH="1">
            <a:off x="6919335" y="5219381"/>
            <a:ext cx="979696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188602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7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25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750"/>
                            </p:stCondLst>
                            <p:childTnLst>
                              <p:par>
                                <p:cTn id="29" presetID="2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500"/>
                            </p:stCondLst>
                            <p:childTnLst>
                              <p:par>
                                <p:cTn id="3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250"/>
                            </p:stCondLst>
                            <p:childTnLst>
                              <p:par>
                                <p:cTn id="3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0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1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5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1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2500"/>
                            </p:stCondLst>
                            <p:childTnLst>
                              <p:par>
                                <p:cTn id="4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3500"/>
                            </p:stCondLst>
                            <p:childTnLst>
                              <p:par>
                                <p:cTn id="6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4000"/>
                            </p:stCondLst>
                            <p:childTnLst>
                              <p:par>
                                <p:cTn id="6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5000"/>
                            </p:stCondLst>
                            <p:childTnLst>
                              <p:par>
                                <p:cTn id="71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6000"/>
                            </p:stCondLst>
                            <p:childTnLst>
                              <p:par>
                                <p:cTn id="7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30" grpId="0" animBg="1"/>
      <p:bldP spid="31" grpId="0" animBg="1"/>
      <p:bldP spid="33" grpId="0" animBg="1"/>
      <p:bldP spid="42" grpId="0" animBg="1"/>
      <p:bldP spid="46" grpId="0" animBg="1"/>
      <p:bldP spid="47" grpId="0" animBg="1"/>
      <p:bldP spid="48" grpId="0"/>
      <p:bldP spid="49" grpId="0"/>
      <p:bldP spid="50" grpId="0"/>
      <p:bldP spid="51" grpId="0"/>
      <p:bldP spid="52" grpId="0"/>
      <p:bldP spid="5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extBox 43"/>
          <p:cNvSpPr txBox="1"/>
          <p:nvPr/>
        </p:nvSpPr>
        <p:spPr>
          <a:xfrm>
            <a:off x="463251" y="344024"/>
            <a:ext cx="51353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tabLst>
                <a:tab pos="631825" algn="l"/>
              </a:tabLst>
            </a:pPr>
            <a:r>
              <a:rPr lang="en-US" sz="2800" b="1" dirty="0" smtClean="0">
                <a:solidFill>
                  <a:srgbClr val="FF6600"/>
                </a:solidFill>
                <a:cs typeface="Arial" panose="020B0604020202020204" pitchFamily="34" charset="0"/>
              </a:rPr>
              <a:t>2.</a:t>
            </a:r>
            <a:r>
              <a:rPr lang="en-US" sz="2800" b="1" dirty="0">
                <a:solidFill>
                  <a:srgbClr val="FF6600"/>
                </a:solidFill>
                <a:cs typeface="Arial" panose="020B0604020202020204" pitchFamily="34" charset="0"/>
              </a:rPr>
              <a:t>	</a:t>
            </a:r>
            <a:r>
              <a:rPr lang="en-US" sz="2800" b="1" dirty="0" err="1" smtClean="0">
                <a:solidFill>
                  <a:srgbClr val="FF6600"/>
                </a:solidFill>
                <a:cs typeface="Arial" panose="020B0604020202020204" pitchFamily="34" charset="0"/>
              </a:rPr>
              <a:t>Menjelaskan</a:t>
            </a:r>
            <a:r>
              <a:rPr lang="en-US" sz="2800" b="1" dirty="0" smtClean="0">
                <a:solidFill>
                  <a:srgbClr val="FF660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FF6600"/>
                </a:solidFill>
                <a:cs typeface="Arial" panose="020B0604020202020204" pitchFamily="34" charset="0"/>
              </a:rPr>
              <a:t>Pecahan</a:t>
            </a:r>
            <a:r>
              <a:rPr lang="en-US" sz="2800" b="1" dirty="0" smtClean="0">
                <a:solidFill>
                  <a:srgbClr val="FF660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FF6600"/>
                </a:solidFill>
                <a:cs typeface="Arial" panose="020B0604020202020204" pitchFamily="34" charset="0"/>
              </a:rPr>
              <a:t>Senilai</a:t>
            </a:r>
            <a:endParaRPr lang="en-US" sz="2800" b="1" dirty="0">
              <a:solidFill>
                <a:srgbClr val="FF6600"/>
              </a:solidFill>
              <a:cs typeface="Arial" panose="020B0604020202020204" pitchFamily="34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463251" y="1039091"/>
            <a:ext cx="11038187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 err="1" smtClean="0">
                <a:solidFill>
                  <a:srgbClr val="0070C0"/>
                </a:solidFill>
              </a:rPr>
              <a:t>Pecahan</a:t>
            </a:r>
            <a:r>
              <a:rPr lang="en-US" sz="2600" b="1" dirty="0" smtClean="0">
                <a:solidFill>
                  <a:srgbClr val="0070C0"/>
                </a:solidFill>
              </a:rPr>
              <a:t> </a:t>
            </a:r>
            <a:r>
              <a:rPr lang="en-US" sz="2600" b="1" dirty="0" err="1" smtClean="0">
                <a:solidFill>
                  <a:srgbClr val="0070C0"/>
                </a:solidFill>
              </a:rPr>
              <a:t>senilai</a:t>
            </a:r>
            <a:r>
              <a:rPr lang="en-US" sz="2600" b="1" dirty="0" smtClean="0">
                <a:solidFill>
                  <a:srgbClr val="0070C0"/>
                </a:solidFill>
              </a:rPr>
              <a:t> </a:t>
            </a:r>
            <a:r>
              <a:rPr lang="en-US" sz="2600" dirty="0" err="1" smtClean="0"/>
              <a:t>adalah</a:t>
            </a:r>
            <a:r>
              <a:rPr lang="en-US" sz="2600" dirty="0" smtClean="0"/>
              <a:t> </a:t>
            </a:r>
            <a:r>
              <a:rPr lang="en-US" sz="2600" dirty="0" err="1" smtClean="0"/>
              <a:t>pecahan</a:t>
            </a:r>
            <a:r>
              <a:rPr lang="en-US" sz="2600" dirty="0" smtClean="0"/>
              <a:t> yang </a:t>
            </a:r>
            <a:r>
              <a:rPr lang="en-US" sz="2600" dirty="0" err="1" smtClean="0"/>
              <a:t>memiliki</a:t>
            </a:r>
            <a:r>
              <a:rPr lang="en-US" sz="2600" dirty="0" smtClean="0"/>
              <a:t> </a:t>
            </a:r>
            <a:r>
              <a:rPr lang="en-US" sz="2600" dirty="0" err="1" smtClean="0"/>
              <a:t>nilai</a:t>
            </a:r>
            <a:r>
              <a:rPr lang="en-US" sz="2600" dirty="0" smtClean="0"/>
              <a:t> yang </a:t>
            </a:r>
            <a:r>
              <a:rPr lang="en-US" sz="2600" dirty="0" err="1" smtClean="0"/>
              <a:t>sama</a:t>
            </a:r>
            <a:r>
              <a:rPr lang="en-US" sz="2600" dirty="0" smtClean="0"/>
              <a:t>, </a:t>
            </a:r>
            <a:r>
              <a:rPr lang="en-US" sz="2600" dirty="0" err="1" smtClean="0"/>
              <a:t>walaupun</a:t>
            </a:r>
            <a:r>
              <a:rPr lang="en-US" sz="2600" dirty="0" smtClean="0"/>
              <a:t>  </a:t>
            </a:r>
            <a:r>
              <a:rPr lang="en-US" sz="2600" dirty="0" err="1" smtClean="0"/>
              <a:t>angka</a:t>
            </a:r>
            <a:r>
              <a:rPr lang="en-US" sz="2600" dirty="0" smtClean="0"/>
              <a:t> yang </a:t>
            </a:r>
            <a:r>
              <a:rPr lang="en-US" sz="2600" dirty="0" err="1" smtClean="0"/>
              <a:t>digunakan</a:t>
            </a:r>
            <a:r>
              <a:rPr lang="en-US" sz="2600" dirty="0" smtClean="0"/>
              <a:t> </a:t>
            </a:r>
            <a:r>
              <a:rPr lang="en-US" sz="2600" dirty="0" err="1" smtClean="0"/>
              <a:t>berbeda</a:t>
            </a:r>
            <a:r>
              <a:rPr lang="en-US" sz="2600" dirty="0" smtClean="0"/>
              <a:t>.</a:t>
            </a:r>
            <a:endParaRPr lang="en-US" sz="2600" dirty="0"/>
          </a:p>
        </p:txBody>
      </p:sp>
      <p:grpSp>
        <p:nvGrpSpPr>
          <p:cNvPr id="5" name="Group 4"/>
          <p:cNvGrpSpPr/>
          <p:nvPr/>
        </p:nvGrpSpPr>
        <p:grpSpPr>
          <a:xfrm>
            <a:off x="585786" y="2185988"/>
            <a:ext cx="3945311" cy="985838"/>
            <a:chOff x="585786" y="2185988"/>
            <a:chExt cx="3945311" cy="985838"/>
          </a:xfrm>
        </p:grpSpPr>
        <p:sp>
          <p:nvSpPr>
            <p:cNvPr id="3" name="Rectangle 2"/>
            <p:cNvSpPr/>
            <p:nvPr/>
          </p:nvSpPr>
          <p:spPr>
            <a:xfrm>
              <a:off x="585786" y="2185988"/>
              <a:ext cx="985838" cy="985838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Rectangle 54"/>
            <p:cNvSpPr/>
            <p:nvPr/>
          </p:nvSpPr>
          <p:spPr>
            <a:xfrm>
              <a:off x="1571624" y="2185988"/>
              <a:ext cx="985838" cy="98583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Rectangle 55"/>
            <p:cNvSpPr/>
            <p:nvPr/>
          </p:nvSpPr>
          <p:spPr>
            <a:xfrm>
              <a:off x="2557462" y="2185988"/>
              <a:ext cx="985838" cy="98583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Rectangle 60"/>
            <p:cNvSpPr/>
            <p:nvPr/>
          </p:nvSpPr>
          <p:spPr>
            <a:xfrm>
              <a:off x="3545259" y="2185988"/>
              <a:ext cx="985838" cy="98583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4651604" y="2229425"/>
                <a:ext cx="832664" cy="8989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sz="280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sz="2800" b="0" i="1" smtClean="0">
                              <a:latin typeface="Cambria Math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51604" y="2229425"/>
                <a:ext cx="832664" cy="898964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2" name="TextBox 71"/>
              <p:cNvSpPr txBox="1"/>
              <p:nvPr/>
            </p:nvSpPr>
            <p:spPr>
              <a:xfrm>
                <a:off x="4651604" y="3575187"/>
                <a:ext cx="1031436" cy="8989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sz="280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latin typeface="Cambria Math"/>
                            </a:rPr>
                            <m:t>3</m:t>
                          </m:r>
                        </m:num>
                        <m:den>
                          <m:r>
                            <a:rPr lang="en-US" sz="2800" b="0" i="1" smtClean="0">
                              <a:latin typeface="Cambria Math"/>
                            </a:rPr>
                            <m:t>12</m:t>
                          </m:r>
                        </m:den>
                      </m:f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72" name="TextBox 7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51604" y="3575187"/>
                <a:ext cx="1031436" cy="898964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3" name="TextBox 72"/>
              <p:cNvSpPr txBox="1"/>
              <p:nvPr/>
            </p:nvSpPr>
            <p:spPr>
              <a:xfrm>
                <a:off x="4651604" y="4944050"/>
                <a:ext cx="1031436" cy="90178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sz="280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latin typeface="Cambria Math"/>
                            </a:rPr>
                            <m:t>9</m:t>
                          </m:r>
                        </m:num>
                        <m:den>
                          <m:r>
                            <a:rPr lang="en-US" sz="2800" b="0" i="1" smtClean="0">
                              <a:latin typeface="Cambria Math"/>
                            </a:rPr>
                            <m:t>36</m:t>
                          </m:r>
                        </m:den>
                      </m:f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73" name="TextBox 7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51604" y="4944050"/>
                <a:ext cx="1031436" cy="901785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4" name="Group 93"/>
          <p:cNvGrpSpPr/>
          <p:nvPr/>
        </p:nvGrpSpPr>
        <p:grpSpPr>
          <a:xfrm>
            <a:off x="585786" y="3575187"/>
            <a:ext cx="3945311" cy="985838"/>
            <a:chOff x="585786" y="2185988"/>
            <a:chExt cx="3945311" cy="985838"/>
          </a:xfrm>
        </p:grpSpPr>
        <p:sp>
          <p:nvSpPr>
            <p:cNvPr id="95" name="Rectangle 94"/>
            <p:cNvSpPr/>
            <p:nvPr/>
          </p:nvSpPr>
          <p:spPr>
            <a:xfrm>
              <a:off x="585786" y="2185988"/>
              <a:ext cx="985838" cy="985838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Rectangle 95"/>
            <p:cNvSpPr/>
            <p:nvPr/>
          </p:nvSpPr>
          <p:spPr>
            <a:xfrm>
              <a:off x="1571624" y="2185988"/>
              <a:ext cx="985838" cy="98583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Rectangle 96"/>
            <p:cNvSpPr/>
            <p:nvPr/>
          </p:nvSpPr>
          <p:spPr>
            <a:xfrm>
              <a:off x="2557462" y="2185988"/>
              <a:ext cx="985838" cy="98583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Rectangle 97"/>
            <p:cNvSpPr/>
            <p:nvPr/>
          </p:nvSpPr>
          <p:spPr>
            <a:xfrm>
              <a:off x="3545259" y="2185988"/>
              <a:ext cx="985838" cy="98583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99" name="Straight Connector 98"/>
          <p:cNvCxnSpPr/>
          <p:nvPr/>
        </p:nvCxnSpPr>
        <p:spPr>
          <a:xfrm>
            <a:off x="585786" y="3903800"/>
            <a:ext cx="3945311" cy="0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Connector 99"/>
          <p:cNvCxnSpPr/>
          <p:nvPr/>
        </p:nvCxnSpPr>
        <p:spPr>
          <a:xfrm>
            <a:off x="585786" y="4232413"/>
            <a:ext cx="3945311" cy="0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3" name="Group 122"/>
          <p:cNvGrpSpPr/>
          <p:nvPr/>
        </p:nvGrpSpPr>
        <p:grpSpPr>
          <a:xfrm>
            <a:off x="585786" y="4944050"/>
            <a:ext cx="3945311" cy="985838"/>
            <a:chOff x="585786" y="2185988"/>
            <a:chExt cx="3945311" cy="985838"/>
          </a:xfrm>
        </p:grpSpPr>
        <p:sp>
          <p:nvSpPr>
            <p:cNvPr id="124" name="Rectangle 123"/>
            <p:cNvSpPr/>
            <p:nvPr/>
          </p:nvSpPr>
          <p:spPr>
            <a:xfrm>
              <a:off x="585786" y="2185988"/>
              <a:ext cx="985838" cy="985838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" name="Rectangle 124"/>
            <p:cNvSpPr/>
            <p:nvPr/>
          </p:nvSpPr>
          <p:spPr>
            <a:xfrm>
              <a:off x="1571624" y="2185988"/>
              <a:ext cx="985838" cy="98583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Rectangle 125"/>
            <p:cNvSpPr/>
            <p:nvPr/>
          </p:nvSpPr>
          <p:spPr>
            <a:xfrm>
              <a:off x="2557462" y="2185988"/>
              <a:ext cx="985838" cy="98583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7" name="Rectangle 126"/>
            <p:cNvSpPr/>
            <p:nvPr/>
          </p:nvSpPr>
          <p:spPr>
            <a:xfrm>
              <a:off x="3545259" y="2185988"/>
              <a:ext cx="985838" cy="98583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28" name="Straight Connector 127"/>
          <p:cNvCxnSpPr/>
          <p:nvPr/>
        </p:nvCxnSpPr>
        <p:spPr>
          <a:xfrm>
            <a:off x="585786" y="5272663"/>
            <a:ext cx="3945311" cy="0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Straight Connector 128"/>
          <p:cNvCxnSpPr/>
          <p:nvPr/>
        </p:nvCxnSpPr>
        <p:spPr>
          <a:xfrm>
            <a:off x="585786" y="5601276"/>
            <a:ext cx="3945311" cy="0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Connector 129"/>
          <p:cNvCxnSpPr/>
          <p:nvPr/>
        </p:nvCxnSpPr>
        <p:spPr>
          <a:xfrm>
            <a:off x="912281" y="4944050"/>
            <a:ext cx="0" cy="985838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Straight Connector 130"/>
          <p:cNvCxnSpPr/>
          <p:nvPr/>
        </p:nvCxnSpPr>
        <p:spPr>
          <a:xfrm>
            <a:off x="1241952" y="4944050"/>
            <a:ext cx="0" cy="985838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Straight Connector 131"/>
          <p:cNvCxnSpPr/>
          <p:nvPr/>
        </p:nvCxnSpPr>
        <p:spPr>
          <a:xfrm>
            <a:off x="1895922" y="4944050"/>
            <a:ext cx="0" cy="985838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Straight Connector 132"/>
          <p:cNvCxnSpPr/>
          <p:nvPr/>
        </p:nvCxnSpPr>
        <p:spPr>
          <a:xfrm>
            <a:off x="2225593" y="4944050"/>
            <a:ext cx="0" cy="985838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" name="Straight Connector 133"/>
          <p:cNvCxnSpPr/>
          <p:nvPr/>
        </p:nvCxnSpPr>
        <p:spPr>
          <a:xfrm>
            <a:off x="2885916" y="4944050"/>
            <a:ext cx="0" cy="985838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Straight Connector 134"/>
          <p:cNvCxnSpPr/>
          <p:nvPr/>
        </p:nvCxnSpPr>
        <p:spPr>
          <a:xfrm>
            <a:off x="3215587" y="4944050"/>
            <a:ext cx="0" cy="985838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6" name="Straight Connector 135"/>
          <p:cNvCxnSpPr/>
          <p:nvPr/>
        </p:nvCxnSpPr>
        <p:spPr>
          <a:xfrm>
            <a:off x="3871754" y="4944050"/>
            <a:ext cx="0" cy="985838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Straight Connector 136"/>
          <p:cNvCxnSpPr/>
          <p:nvPr/>
        </p:nvCxnSpPr>
        <p:spPr>
          <a:xfrm>
            <a:off x="4201425" y="4944050"/>
            <a:ext cx="0" cy="985838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38" name="TextBox 137"/>
              <p:cNvSpPr txBox="1"/>
              <p:nvPr/>
            </p:nvSpPr>
            <p:spPr>
              <a:xfrm>
                <a:off x="8067904" y="3122884"/>
                <a:ext cx="2194768" cy="90178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sz="2800" b="0" i="1" smtClean="0">
                              <a:latin typeface="Cambria Math"/>
                            </a:rPr>
                            <m:t>4</m:t>
                          </m:r>
                        </m:den>
                      </m:f>
                      <m:r>
                        <a:rPr lang="en-US" sz="2800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sz="2800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800" i="1">
                              <a:latin typeface="Cambria Math"/>
                            </a:rPr>
                            <m:t>3</m:t>
                          </m:r>
                        </m:num>
                        <m:den>
                          <m:r>
                            <a:rPr lang="en-US" sz="2800" i="1">
                              <a:latin typeface="Cambria Math"/>
                            </a:rPr>
                            <m:t>12</m:t>
                          </m:r>
                        </m:den>
                      </m:f>
                      <m:r>
                        <a:rPr lang="en-US" sz="2800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sz="2800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800" i="1">
                              <a:latin typeface="Cambria Math"/>
                            </a:rPr>
                            <m:t>9</m:t>
                          </m:r>
                        </m:num>
                        <m:den>
                          <m:r>
                            <a:rPr lang="en-US" sz="2800" i="1">
                              <a:latin typeface="Cambria Math"/>
                            </a:rPr>
                            <m:t>36</m:t>
                          </m:r>
                        </m:den>
                      </m:f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38" name="TextBox 13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67904" y="3122884"/>
                <a:ext cx="2194768" cy="901785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Right Brace 15"/>
          <p:cNvSpPr/>
          <p:nvPr/>
        </p:nvSpPr>
        <p:spPr>
          <a:xfrm rot="5400000">
            <a:off x="9029172" y="3434386"/>
            <a:ext cx="292100" cy="1893355"/>
          </a:xfrm>
          <a:prstGeom prst="rightBrace">
            <a:avLst/>
          </a:prstGeom>
          <a:ln w="381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" name="TextBox 138"/>
          <p:cNvSpPr txBox="1"/>
          <p:nvPr/>
        </p:nvSpPr>
        <p:spPr>
          <a:xfrm>
            <a:off x="7959549" y="4682440"/>
            <a:ext cx="25075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tabLst>
                <a:tab pos="631825" algn="l"/>
              </a:tabLst>
            </a:pPr>
            <a:r>
              <a:rPr lang="en-US" sz="2800" b="1" dirty="0" err="1" smtClean="0">
                <a:solidFill>
                  <a:srgbClr val="0070C0"/>
                </a:solidFill>
                <a:cs typeface="Arial" panose="020B0604020202020204" pitchFamily="34" charset="0"/>
              </a:rPr>
              <a:t>Pecahan</a:t>
            </a:r>
            <a:r>
              <a:rPr lang="en-US" sz="2800" b="1" dirty="0" smtClean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cs typeface="Arial" panose="020B0604020202020204" pitchFamily="34" charset="0"/>
              </a:rPr>
              <a:t>Senilai</a:t>
            </a:r>
            <a:endParaRPr lang="en-US" sz="2800" b="1" dirty="0">
              <a:solidFill>
                <a:srgbClr val="0070C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84862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75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75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775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8750"/>
                            </p:stCondLst>
                            <p:childTnLst>
                              <p:par>
                                <p:cTn id="3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1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1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10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9750"/>
                            </p:stCondLst>
                            <p:childTnLst>
                              <p:par>
                                <p:cTn id="46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75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75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75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75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75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75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" dur="75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75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1000"/>
                            </p:stCondLst>
                            <p:childTnLst>
                              <p:par>
                                <p:cTn id="7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2000"/>
                            </p:stCondLst>
                            <p:childTnLst>
                              <p:par>
                                <p:cTn id="75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1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4500"/>
                            </p:stCondLst>
                            <p:childTnLst>
                              <p:par>
                                <p:cTn id="7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5500"/>
                            </p:stCondLst>
                            <p:childTnLst>
                              <p:par>
                                <p:cTn id="8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45" grpId="0"/>
      <p:bldP spid="6" grpId="0"/>
      <p:bldP spid="72" grpId="0"/>
      <p:bldP spid="73" grpId="0"/>
      <p:bldP spid="138" grpId="0"/>
      <p:bldP spid="16" grpId="0" animBg="1"/>
      <p:bldP spid="13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extBox 36"/>
          <p:cNvSpPr txBox="1"/>
          <p:nvPr/>
        </p:nvSpPr>
        <p:spPr>
          <a:xfrm>
            <a:off x="463251" y="344024"/>
            <a:ext cx="46912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tabLst>
                <a:tab pos="631825" algn="l"/>
              </a:tabLst>
            </a:pPr>
            <a:r>
              <a:rPr lang="en-US" sz="2800" b="1" dirty="0" smtClean="0">
                <a:solidFill>
                  <a:srgbClr val="FF6600"/>
                </a:solidFill>
                <a:cs typeface="Arial" panose="020B0604020202020204" pitchFamily="34" charset="0"/>
              </a:rPr>
              <a:t>3.</a:t>
            </a:r>
            <a:r>
              <a:rPr lang="en-US" sz="2800" b="1" dirty="0">
                <a:solidFill>
                  <a:srgbClr val="FF6600"/>
                </a:solidFill>
                <a:cs typeface="Arial" panose="020B0604020202020204" pitchFamily="34" charset="0"/>
              </a:rPr>
              <a:t>	</a:t>
            </a:r>
            <a:r>
              <a:rPr lang="en-US" sz="2800" b="1" dirty="0" err="1" smtClean="0">
                <a:solidFill>
                  <a:srgbClr val="FF6600"/>
                </a:solidFill>
                <a:cs typeface="Arial" panose="020B0604020202020204" pitchFamily="34" charset="0"/>
              </a:rPr>
              <a:t>Membandingkan</a:t>
            </a:r>
            <a:r>
              <a:rPr lang="en-US" sz="2800" b="1" dirty="0" smtClean="0">
                <a:solidFill>
                  <a:srgbClr val="FF6600"/>
                </a:solidFill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FF6600"/>
                </a:solidFill>
                <a:cs typeface="Arial" panose="020B0604020202020204" pitchFamily="34" charset="0"/>
              </a:rPr>
              <a:t>Pecahan</a:t>
            </a:r>
            <a:endParaRPr lang="en-US" sz="2800" b="1" dirty="0">
              <a:solidFill>
                <a:srgbClr val="FF6600"/>
              </a:solidFill>
              <a:cs typeface="Arial" panose="020B0604020202020204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589798" y="1102988"/>
            <a:ext cx="7301069" cy="523220"/>
            <a:chOff x="589798" y="1102988"/>
            <a:chExt cx="7301069" cy="523220"/>
          </a:xfrm>
        </p:grpSpPr>
        <p:sp>
          <p:nvSpPr>
            <p:cNvPr id="3" name="TextBox 2"/>
            <p:cNvSpPr txBox="1"/>
            <p:nvPr/>
          </p:nvSpPr>
          <p:spPr>
            <a:xfrm>
              <a:off x="1107535" y="1102988"/>
              <a:ext cx="678333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err="1" smtClean="0">
                  <a:solidFill>
                    <a:srgbClr val="0070C0"/>
                  </a:solidFill>
                  <a:cs typeface="Arial" panose="020B0604020202020204" pitchFamily="34" charset="0"/>
                </a:rPr>
                <a:t>Membandingkan</a:t>
              </a:r>
              <a:r>
                <a:rPr lang="en-US" sz="2800" dirty="0" smtClean="0">
                  <a:solidFill>
                    <a:srgbClr val="0070C0"/>
                  </a:solidFill>
                  <a:cs typeface="Arial" panose="020B0604020202020204" pitchFamily="34" charset="0"/>
                </a:rPr>
                <a:t> </a:t>
              </a:r>
              <a:r>
                <a:rPr lang="en-US" sz="2800" dirty="0" err="1" smtClean="0">
                  <a:solidFill>
                    <a:srgbClr val="0070C0"/>
                  </a:solidFill>
                  <a:cs typeface="Arial" panose="020B0604020202020204" pitchFamily="34" charset="0"/>
                </a:rPr>
                <a:t>pecahan</a:t>
              </a:r>
              <a:r>
                <a:rPr lang="en-US" sz="2800" dirty="0" smtClean="0">
                  <a:solidFill>
                    <a:srgbClr val="0070C0"/>
                  </a:solidFill>
                  <a:cs typeface="Arial" panose="020B0604020202020204" pitchFamily="34" charset="0"/>
                </a:rPr>
                <a:t> </a:t>
              </a:r>
              <a:r>
                <a:rPr lang="en-US" sz="2800" dirty="0" err="1" smtClean="0">
                  <a:solidFill>
                    <a:srgbClr val="0070C0"/>
                  </a:solidFill>
                  <a:cs typeface="Arial" panose="020B0604020202020204" pitchFamily="34" charset="0"/>
                </a:rPr>
                <a:t>berpenyebut</a:t>
              </a:r>
              <a:r>
                <a:rPr lang="en-US" sz="2800" dirty="0" smtClean="0">
                  <a:solidFill>
                    <a:srgbClr val="0070C0"/>
                  </a:solidFill>
                  <a:cs typeface="Arial" panose="020B0604020202020204" pitchFamily="34" charset="0"/>
                </a:rPr>
                <a:t> </a:t>
              </a:r>
              <a:r>
                <a:rPr lang="en-US" sz="2800" dirty="0" err="1" smtClean="0">
                  <a:solidFill>
                    <a:srgbClr val="0070C0"/>
                  </a:solidFill>
                  <a:cs typeface="Arial" panose="020B0604020202020204" pitchFamily="34" charset="0"/>
                </a:rPr>
                <a:t>sama</a:t>
              </a:r>
              <a:endParaRPr lang="en-US" sz="2800" dirty="0">
                <a:solidFill>
                  <a:srgbClr val="0070C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" name="Isosceles Triangle 3"/>
            <p:cNvSpPr/>
            <p:nvPr/>
          </p:nvSpPr>
          <p:spPr>
            <a:xfrm rot="5400000">
              <a:off x="569784" y="1241069"/>
              <a:ext cx="290193" cy="250166"/>
            </a:xfrm>
            <a:prstGeom prst="triangle">
              <a:avLst/>
            </a:prstGeom>
            <a:solidFill>
              <a:srgbClr val="3155ED"/>
            </a:solidFill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589797" y="2224415"/>
            <a:ext cx="5310920" cy="663997"/>
            <a:chOff x="585786" y="2185988"/>
            <a:chExt cx="7885134" cy="985838"/>
          </a:xfrm>
        </p:grpSpPr>
        <p:sp>
          <p:nvSpPr>
            <p:cNvPr id="6" name="Rectangle 5"/>
            <p:cNvSpPr/>
            <p:nvPr/>
          </p:nvSpPr>
          <p:spPr>
            <a:xfrm>
              <a:off x="585786" y="2185988"/>
              <a:ext cx="985838" cy="985838"/>
            </a:xfrm>
            <a:prstGeom prst="rect">
              <a:avLst/>
            </a:prstGeom>
            <a:solidFill>
              <a:srgbClr val="00B0F0"/>
            </a:solidFill>
            <a:ln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4527569" y="2185988"/>
              <a:ext cx="985837" cy="98583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5513406" y="2185988"/>
              <a:ext cx="985838" cy="98583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6499244" y="2185988"/>
              <a:ext cx="985838" cy="98583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7485082" y="2185988"/>
              <a:ext cx="985838" cy="98583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1571624" y="2185988"/>
              <a:ext cx="985838" cy="985838"/>
            </a:xfrm>
            <a:prstGeom prst="rect">
              <a:avLst/>
            </a:prstGeom>
            <a:solidFill>
              <a:srgbClr val="00B0F0"/>
            </a:solidFill>
            <a:ln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2557461" y="2185988"/>
              <a:ext cx="985838" cy="985838"/>
            </a:xfrm>
            <a:prstGeom prst="rect">
              <a:avLst/>
            </a:prstGeom>
            <a:solidFill>
              <a:srgbClr val="00B0F0"/>
            </a:solidFill>
            <a:ln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3543299" y="2185988"/>
              <a:ext cx="985838" cy="985838"/>
            </a:xfrm>
            <a:prstGeom prst="rect">
              <a:avLst/>
            </a:prstGeom>
            <a:solidFill>
              <a:srgbClr val="00B0F0"/>
            </a:solidFill>
            <a:ln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589797" y="3364240"/>
            <a:ext cx="5310920" cy="663997"/>
            <a:chOff x="585786" y="2185988"/>
            <a:chExt cx="7885134" cy="985838"/>
          </a:xfrm>
        </p:grpSpPr>
        <p:sp>
          <p:nvSpPr>
            <p:cNvPr id="20" name="Rectangle 19"/>
            <p:cNvSpPr/>
            <p:nvPr/>
          </p:nvSpPr>
          <p:spPr>
            <a:xfrm>
              <a:off x="585786" y="2185988"/>
              <a:ext cx="985838" cy="985838"/>
            </a:xfrm>
            <a:prstGeom prst="rect">
              <a:avLst/>
            </a:prstGeom>
            <a:solidFill>
              <a:srgbClr val="00B0F0"/>
            </a:solidFill>
            <a:ln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4527569" y="2185988"/>
              <a:ext cx="985837" cy="98583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5513406" y="2185988"/>
              <a:ext cx="985838" cy="98583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6499244" y="2185988"/>
              <a:ext cx="985838" cy="98583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7485082" y="2185988"/>
              <a:ext cx="985838" cy="98583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1571624" y="2185988"/>
              <a:ext cx="985838" cy="985838"/>
            </a:xfrm>
            <a:prstGeom prst="rect">
              <a:avLst/>
            </a:prstGeom>
            <a:solidFill>
              <a:srgbClr val="00B0F0"/>
            </a:solidFill>
            <a:ln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2557461" y="2185988"/>
              <a:ext cx="985838" cy="985838"/>
            </a:xfrm>
            <a:prstGeom prst="rect">
              <a:avLst/>
            </a:prstGeom>
            <a:solidFill>
              <a:srgbClr val="00B0F0"/>
            </a:solidFill>
            <a:ln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3543299" y="2185988"/>
              <a:ext cx="985838" cy="98583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6086132" y="2163998"/>
                <a:ext cx="423514" cy="7848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/>
                            </a:rPr>
                            <m:t>4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/>
                            </a:rPr>
                            <m:t>8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86132" y="2163998"/>
                <a:ext cx="423514" cy="784830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/>
              <p:cNvSpPr txBox="1"/>
              <p:nvPr/>
            </p:nvSpPr>
            <p:spPr>
              <a:xfrm>
                <a:off x="6086132" y="3303823"/>
                <a:ext cx="423514" cy="7848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/>
                            </a:rPr>
                            <m:t>3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/>
                            </a:rPr>
                            <m:t>8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0" name="TextBox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86132" y="3303823"/>
                <a:ext cx="423514" cy="784830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1" name="Straight Connector 30"/>
          <p:cNvCxnSpPr/>
          <p:nvPr/>
        </p:nvCxnSpPr>
        <p:spPr>
          <a:xfrm>
            <a:off x="3245785" y="1741827"/>
            <a:ext cx="0" cy="2742589"/>
          </a:xfrm>
          <a:prstGeom prst="line">
            <a:avLst/>
          </a:prstGeom>
          <a:ln w="381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/>
              <p:cNvSpPr txBox="1"/>
              <p:nvPr/>
            </p:nvSpPr>
            <p:spPr>
              <a:xfrm>
                <a:off x="8166638" y="2630773"/>
                <a:ext cx="2209259" cy="87960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 smtClean="0"/>
                  <a:t>Jadi</a:t>
                </a:r>
                <a:r>
                  <a:rPr lang="en-US" sz="3600" dirty="0" smtClean="0"/>
                  <a:t>,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sz="3600" b="0" i="1" smtClean="0">
                            <a:latin typeface="Cambria Math"/>
                          </a:rPr>
                          <m:t>3</m:t>
                        </m:r>
                      </m:num>
                      <m:den>
                        <m:r>
                          <a:rPr lang="en-US" sz="3600" b="0" i="1" smtClean="0">
                            <a:latin typeface="Cambria Math"/>
                          </a:rPr>
                          <m:t>8</m:t>
                        </m:r>
                      </m:den>
                    </m:f>
                    <m:r>
                      <a:rPr lang="en-US" sz="3600" b="0" i="1" smtClean="0">
                        <a:latin typeface="Cambria Math"/>
                        <a:ea typeface="Cambria Math"/>
                      </a:rPr>
                      <m:t>&lt;</m:t>
                    </m:r>
                    <m:f>
                      <m:fPr>
                        <m:ctrlPr>
                          <a:rPr lang="en-US" sz="3600" b="0" i="1" smtClean="0">
                            <a:latin typeface="Cambria Math"/>
                            <a:ea typeface="Cambria Math"/>
                          </a:rPr>
                        </m:ctrlPr>
                      </m:fPr>
                      <m:num>
                        <m:r>
                          <a:rPr lang="en-US" sz="3600" b="0" i="1" smtClean="0">
                            <a:latin typeface="Cambria Math"/>
                            <a:ea typeface="Cambria Math"/>
                          </a:rPr>
                          <m:t>4</m:t>
                        </m:r>
                      </m:num>
                      <m:den>
                        <m:r>
                          <a:rPr lang="en-US" sz="3600" b="0" i="1" smtClean="0">
                            <a:latin typeface="Cambria Math"/>
                            <a:ea typeface="Cambria Math"/>
                          </a:rPr>
                          <m:t>8</m:t>
                        </m:r>
                      </m:den>
                    </m:f>
                    <m:r>
                      <a:rPr lang="en-US" sz="3600" b="0" i="0" smtClean="0">
                        <a:latin typeface="Cambria Math"/>
                        <a:ea typeface="Cambria Math"/>
                      </a:rPr>
                      <m:t>.</m:t>
                    </m:r>
                  </m:oMath>
                </a14:m>
                <a:endParaRPr lang="en-US" sz="3600" dirty="0"/>
              </a:p>
            </p:txBody>
          </p:sp>
        </mc:Choice>
        <mc:Fallback xmlns="">
          <p:sp>
            <p:nvSpPr>
              <p:cNvPr id="33" name="TextBox 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66638" y="2630773"/>
                <a:ext cx="2209259" cy="879600"/>
              </a:xfrm>
              <a:prstGeom prst="rect">
                <a:avLst/>
              </a:prstGeom>
              <a:blipFill rotWithShape="1">
                <a:blip r:embed="rId5"/>
                <a:stretch>
                  <a:fillRect l="-7182" b="-131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TextBox 33"/>
          <p:cNvSpPr txBox="1"/>
          <p:nvPr/>
        </p:nvSpPr>
        <p:spPr>
          <a:xfrm>
            <a:off x="1496443" y="4862190"/>
            <a:ext cx="9602892" cy="98706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 err="1" smtClean="0">
                <a:cs typeface="Arial" panose="020B0604020202020204" pitchFamily="34" charset="0"/>
              </a:rPr>
              <a:t>Jika</a:t>
            </a:r>
            <a:r>
              <a:rPr lang="en-US" sz="2800" dirty="0" smtClean="0"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cs typeface="Arial" panose="020B0604020202020204" pitchFamily="34" charset="0"/>
              </a:rPr>
              <a:t>dua</a:t>
            </a:r>
            <a:r>
              <a:rPr lang="en-US" sz="2800" dirty="0" smtClean="0"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cs typeface="Arial" panose="020B0604020202020204" pitchFamily="34" charset="0"/>
              </a:rPr>
              <a:t>pecahan</a:t>
            </a:r>
            <a:r>
              <a:rPr lang="en-US" sz="2800" dirty="0" smtClean="0"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cs typeface="Arial" panose="020B0604020202020204" pitchFamily="34" charset="0"/>
              </a:rPr>
              <a:t>berpenyebut</a:t>
            </a:r>
            <a:r>
              <a:rPr lang="en-US" sz="2800" dirty="0" smtClean="0"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cs typeface="Arial" panose="020B0604020202020204" pitchFamily="34" charset="0"/>
              </a:rPr>
              <a:t>sama</a:t>
            </a:r>
            <a:r>
              <a:rPr lang="en-US" sz="2800" dirty="0" smtClean="0">
                <a:cs typeface="Arial" panose="020B0604020202020204" pitchFamily="34" charset="0"/>
              </a:rPr>
              <a:t>, </a:t>
            </a:r>
            <a:r>
              <a:rPr lang="en-US" sz="2800" dirty="0" err="1" smtClean="0">
                <a:cs typeface="Arial" panose="020B0604020202020204" pitchFamily="34" charset="0"/>
              </a:rPr>
              <a:t>maka</a:t>
            </a:r>
            <a:r>
              <a:rPr lang="en-US" sz="2800" dirty="0" smtClean="0"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cs typeface="Arial" panose="020B0604020202020204" pitchFamily="34" charset="0"/>
              </a:rPr>
              <a:t>pecahan</a:t>
            </a:r>
            <a:r>
              <a:rPr lang="en-US" sz="2800" dirty="0" smtClean="0"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cs typeface="Arial" panose="020B0604020202020204" pitchFamily="34" charset="0"/>
              </a:rPr>
              <a:t>dengan</a:t>
            </a:r>
            <a:r>
              <a:rPr lang="en-US" sz="2800" dirty="0" smtClean="0"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cs typeface="Arial" panose="020B0604020202020204" pitchFamily="34" charset="0"/>
              </a:rPr>
              <a:t>pembilang</a:t>
            </a:r>
            <a:r>
              <a:rPr lang="en-US" sz="2800" dirty="0" smtClean="0">
                <a:cs typeface="Arial" panose="020B0604020202020204" pitchFamily="34" charset="0"/>
              </a:rPr>
              <a:t> yang </a:t>
            </a:r>
            <a:r>
              <a:rPr lang="en-US" sz="2800" dirty="0" err="1" smtClean="0">
                <a:cs typeface="Arial" panose="020B0604020202020204" pitchFamily="34" charset="0"/>
              </a:rPr>
              <a:t>lebih</a:t>
            </a:r>
            <a:r>
              <a:rPr lang="en-US" sz="2800" dirty="0" smtClean="0"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cs typeface="Arial" panose="020B0604020202020204" pitchFamily="34" charset="0"/>
              </a:rPr>
              <a:t>kecil</a:t>
            </a:r>
            <a:r>
              <a:rPr lang="en-US" sz="2800" dirty="0" smtClean="0"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cs typeface="Arial" panose="020B0604020202020204" pitchFamily="34" charset="0"/>
              </a:rPr>
              <a:t>akan</a:t>
            </a:r>
            <a:r>
              <a:rPr lang="en-US" sz="2800" dirty="0" smtClean="0"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cs typeface="Arial" panose="020B0604020202020204" pitchFamily="34" charset="0"/>
              </a:rPr>
              <a:t>mempunyai</a:t>
            </a:r>
            <a:r>
              <a:rPr lang="en-US" sz="2800" dirty="0" smtClean="0"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cs typeface="Arial" panose="020B0604020202020204" pitchFamily="34" charset="0"/>
              </a:rPr>
              <a:t>nilai</a:t>
            </a:r>
            <a:r>
              <a:rPr lang="en-US" sz="2800" dirty="0" smtClean="0">
                <a:cs typeface="Arial" panose="020B0604020202020204" pitchFamily="34" charset="0"/>
              </a:rPr>
              <a:t> yang </a:t>
            </a:r>
            <a:r>
              <a:rPr lang="en-US" sz="2800" dirty="0" err="1" smtClean="0">
                <a:cs typeface="Arial" panose="020B0604020202020204" pitchFamily="34" charset="0"/>
              </a:rPr>
              <a:t>lebih</a:t>
            </a:r>
            <a:r>
              <a:rPr lang="en-US" sz="2800" dirty="0" smtClean="0"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cs typeface="Arial" panose="020B0604020202020204" pitchFamily="34" charset="0"/>
              </a:rPr>
              <a:t>kecil</a:t>
            </a:r>
            <a:r>
              <a:rPr lang="en-US" sz="2800" dirty="0" smtClean="0">
                <a:cs typeface="Arial" panose="020B0604020202020204" pitchFamily="34" charset="0"/>
              </a:rPr>
              <a:t>.</a:t>
            </a:r>
            <a:endParaRPr lang="en-US" sz="2800" dirty="0">
              <a:cs typeface="Arial" panose="020B0604020202020204" pitchFamily="34" charset="0"/>
            </a:endParaRPr>
          </a:p>
        </p:txBody>
      </p:sp>
      <p:sp>
        <p:nvSpPr>
          <p:cNvPr id="32" name="Right Arrow 31"/>
          <p:cNvSpPr/>
          <p:nvPr/>
        </p:nvSpPr>
        <p:spPr>
          <a:xfrm>
            <a:off x="7141029" y="2729522"/>
            <a:ext cx="580572" cy="682102"/>
          </a:xfrm>
          <a:prstGeom prst="righ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77210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75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25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90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95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1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10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2" grpId="0"/>
      <p:bldP spid="30" grpId="0"/>
      <p:bldP spid="33" grpId="0"/>
      <p:bldP spid="34" grpId="0" animBg="1"/>
      <p:bldP spid="3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589798" y="521712"/>
            <a:ext cx="7749910" cy="523220"/>
            <a:chOff x="589798" y="521712"/>
            <a:chExt cx="7749910" cy="523220"/>
          </a:xfrm>
        </p:grpSpPr>
        <p:sp>
          <p:nvSpPr>
            <p:cNvPr id="3" name="TextBox 2"/>
            <p:cNvSpPr txBox="1"/>
            <p:nvPr/>
          </p:nvSpPr>
          <p:spPr>
            <a:xfrm>
              <a:off x="1107535" y="521712"/>
              <a:ext cx="723217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err="1" smtClean="0">
                  <a:solidFill>
                    <a:srgbClr val="0070C0"/>
                  </a:solidFill>
                  <a:cs typeface="Arial" panose="020B0604020202020204" pitchFamily="34" charset="0"/>
                </a:rPr>
                <a:t>Membandingkan</a:t>
              </a:r>
              <a:r>
                <a:rPr lang="en-US" sz="2800" dirty="0" smtClean="0">
                  <a:solidFill>
                    <a:srgbClr val="0070C0"/>
                  </a:solidFill>
                  <a:cs typeface="Arial" panose="020B0604020202020204" pitchFamily="34" charset="0"/>
                </a:rPr>
                <a:t> </a:t>
              </a:r>
              <a:r>
                <a:rPr lang="en-US" sz="2800" dirty="0" err="1" smtClean="0">
                  <a:solidFill>
                    <a:srgbClr val="0070C0"/>
                  </a:solidFill>
                  <a:cs typeface="Arial" panose="020B0604020202020204" pitchFamily="34" charset="0"/>
                </a:rPr>
                <a:t>pecahan</a:t>
              </a:r>
              <a:r>
                <a:rPr lang="en-US" sz="2800" dirty="0" smtClean="0">
                  <a:solidFill>
                    <a:srgbClr val="0070C0"/>
                  </a:solidFill>
                  <a:cs typeface="Arial" panose="020B0604020202020204" pitchFamily="34" charset="0"/>
                </a:rPr>
                <a:t> </a:t>
              </a:r>
              <a:r>
                <a:rPr lang="en-US" sz="2800" dirty="0" err="1" smtClean="0">
                  <a:solidFill>
                    <a:srgbClr val="0070C0"/>
                  </a:solidFill>
                  <a:cs typeface="Arial" panose="020B0604020202020204" pitchFamily="34" charset="0"/>
                </a:rPr>
                <a:t>berpenyebut</a:t>
              </a:r>
              <a:r>
                <a:rPr lang="en-US" sz="2800" dirty="0" smtClean="0">
                  <a:solidFill>
                    <a:srgbClr val="0070C0"/>
                  </a:solidFill>
                  <a:cs typeface="Arial" panose="020B0604020202020204" pitchFamily="34" charset="0"/>
                </a:rPr>
                <a:t> </a:t>
              </a:r>
              <a:r>
                <a:rPr lang="en-US" sz="2800" dirty="0" err="1" smtClean="0">
                  <a:solidFill>
                    <a:srgbClr val="0070C0"/>
                  </a:solidFill>
                  <a:cs typeface="Arial" panose="020B0604020202020204" pitchFamily="34" charset="0"/>
                </a:rPr>
                <a:t>berbeda</a:t>
              </a:r>
              <a:endParaRPr lang="en-US" sz="2800" dirty="0">
                <a:solidFill>
                  <a:srgbClr val="0070C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" name="Isosceles Triangle 3"/>
            <p:cNvSpPr/>
            <p:nvPr/>
          </p:nvSpPr>
          <p:spPr>
            <a:xfrm rot="5400000">
              <a:off x="569784" y="659793"/>
              <a:ext cx="290193" cy="250166"/>
            </a:xfrm>
            <a:prstGeom prst="triangle">
              <a:avLst/>
            </a:prstGeom>
            <a:solidFill>
              <a:srgbClr val="3155ED"/>
            </a:solidFill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589797" y="1712083"/>
            <a:ext cx="5310921" cy="663997"/>
            <a:chOff x="585786" y="2185988"/>
            <a:chExt cx="7885135" cy="985838"/>
          </a:xfrm>
        </p:grpSpPr>
        <p:sp>
          <p:nvSpPr>
            <p:cNvPr id="6" name="Rectangle 5"/>
            <p:cNvSpPr/>
            <p:nvPr/>
          </p:nvSpPr>
          <p:spPr>
            <a:xfrm>
              <a:off x="585786" y="2185988"/>
              <a:ext cx="3941783" cy="985838"/>
            </a:xfrm>
            <a:prstGeom prst="rect">
              <a:avLst/>
            </a:prstGeom>
            <a:solidFill>
              <a:srgbClr val="00B0F0"/>
            </a:solidFill>
            <a:ln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4529138" y="2185988"/>
              <a:ext cx="3941783" cy="98583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589797" y="2851908"/>
            <a:ext cx="5310920" cy="663997"/>
            <a:chOff x="585786" y="2185988"/>
            <a:chExt cx="7885134" cy="985838"/>
          </a:xfrm>
        </p:grpSpPr>
        <p:sp>
          <p:nvSpPr>
            <p:cNvPr id="20" name="Rectangle 19"/>
            <p:cNvSpPr/>
            <p:nvPr/>
          </p:nvSpPr>
          <p:spPr>
            <a:xfrm>
              <a:off x="585786" y="2185988"/>
              <a:ext cx="985838" cy="985838"/>
            </a:xfrm>
            <a:prstGeom prst="rect">
              <a:avLst/>
            </a:prstGeom>
            <a:solidFill>
              <a:srgbClr val="00B0F0"/>
            </a:solidFill>
            <a:ln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4527569" y="2185988"/>
              <a:ext cx="985837" cy="98583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5513406" y="2185988"/>
              <a:ext cx="985838" cy="98583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6499244" y="2185988"/>
              <a:ext cx="985838" cy="98583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7485082" y="2185988"/>
              <a:ext cx="985838" cy="98583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1571624" y="2185988"/>
              <a:ext cx="985838" cy="985838"/>
            </a:xfrm>
            <a:prstGeom prst="rect">
              <a:avLst/>
            </a:prstGeom>
            <a:solidFill>
              <a:srgbClr val="00B0F0"/>
            </a:solidFill>
            <a:ln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2557461" y="2185988"/>
              <a:ext cx="985838" cy="985838"/>
            </a:xfrm>
            <a:prstGeom prst="rect">
              <a:avLst/>
            </a:prstGeom>
            <a:solidFill>
              <a:srgbClr val="00B0F0"/>
            </a:solidFill>
            <a:ln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3543299" y="2185988"/>
              <a:ext cx="985838" cy="98583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6086132" y="1651666"/>
                <a:ext cx="423514" cy="78380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86132" y="1651666"/>
                <a:ext cx="423514" cy="783804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/>
              <p:cNvSpPr txBox="1"/>
              <p:nvPr/>
            </p:nvSpPr>
            <p:spPr>
              <a:xfrm>
                <a:off x="6086132" y="2791491"/>
                <a:ext cx="423514" cy="7848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/>
                            </a:rPr>
                            <m:t>3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/>
                            </a:rPr>
                            <m:t>8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0" name="TextBox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86132" y="2791491"/>
                <a:ext cx="423514" cy="784830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1" name="Straight Connector 30"/>
          <p:cNvCxnSpPr/>
          <p:nvPr/>
        </p:nvCxnSpPr>
        <p:spPr>
          <a:xfrm>
            <a:off x="3245785" y="1229495"/>
            <a:ext cx="0" cy="2742589"/>
          </a:xfrm>
          <a:prstGeom prst="line">
            <a:avLst/>
          </a:prstGeom>
          <a:ln w="381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/>
              <p:cNvSpPr txBox="1"/>
              <p:nvPr/>
            </p:nvSpPr>
            <p:spPr>
              <a:xfrm>
                <a:off x="7631301" y="2029433"/>
                <a:ext cx="2209259" cy="87960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 smtClean="0"/>
                  <a:t>Jadi</a:t>
                </a:r>
                <a:r>
                  <a:rPr lang="en-US" sz="3600" dirty="0" smtClean="0"/>
                  <a:t>,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sz="3600" b="0" i="1" smtClean="0">
                            <a:latin typeface="Cambria Math"/>
                          </a:rPr>
                          <m:t>3</m:t>
                        </m:r>
                      </m:num>
                      <m:den>
                        <m:r>
                          <a:rPr lang="en-US" sz="3600" b="0" i="1" smtClean="0">
                            <a:latin typeface="Cambria Math"/>
                          </a:rPr>
                          <m:t>8</m:t>
                        </m:r>
                      </m:den>
                    </m:f>
                    <m:r>
                      <a:rPr lang="en-US" sz="3600" b="0" i="1" smtClean="0">
                        <a:latin typeface="Cambria Math"/>
                        <a:ea typeface="Cambria Math"/>
                      </a:rPr>
                      <m:t>&lt;</m:t>
                    </m:r>
                    <m:f>
                      <m:fPr>
                        <m:ctrlPr>
                          <a:rPr lang="en-US" sz="3600" b="0" i="1" smtClean="0">
                            <a:latin typeface="Cambria Math"/>
                            <a:ea typeface="Cambria Math"/>
                          </a:rPr>
                        </m:ctrlPr>
                      </m:fPr>
                      <m:num>
                        <m:r>
                          <a:rPr lang="en-US" sz="3600" b="0" i="1" smtClean="0">
                            <a:latin typeface="Cambria Math"/>
                            <a:ea typeface="Cambria Math"/>
                          </a:rPr>
                          <m:t>1</m:t>
                        </m:r>
                      </m:num>
                      <m:den>
                        <m:r>
                          <a:rPr lang="en-US" sz="3600" b="0" i="1" smtClean="0">
                            <a:latin typeface="Cambria Math"/>
                            <a:ea typeface="Cambria Math"/>
                          </a:rPr>
                          <m:t>2</m:t>
                        </m:r>
                      </m:den>
                    </m:f>
                    <m:r>
                      <a:rPr lang="en-US" sz="3600" b="0" i="0" smtClean="0">
                        <a:latin typeface="Cambria Math"/>
                        <a:ea typeface="Cambria Math"/>
                      </a:rPr>
                      <m:t>.</m:t>
                    </m:r>
                  </m:oMath>
                </a14:m>
                <a:endParaRPr lang="en-US" sz="3600" dirty="0"/>
              </a:p>
            </p:txBody>
          </p:sp>
        </mc:Choice>
        <mc:Fallback xmlns="">
          <p:sp>
            <p:nvSpPr>
              <p:cNvPr id="33" name="TextBox 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31301" y="2029433"/>
                <a:ext cx="2209259" cy="879600"/>
              </a:xfrm>
              <a:prstGeom prst="rect">
                <a:avLst/>
              </a:prstGeom>
              <a:blipFill rotWithShape="1">
                <a:blip r:embed="rId5"/>
                <a:stretch>
                  <a:fillRect l="-7182" b="-131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TextBox 26"/>
          <p:cNvSpPr txBox="1"/>
          <p:nvPr/>
        </p:nvSpPr>
        <p:spPr>
          <a:xfrm>
            <a:off x="589797" y="4237010"/>
            <a:ext cx="90592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70C0"/>
                </a:solidFill>
                <a:cs typeface="Arial" panose="020B0604020202020204" pitchFamily="34" charset="0"/>
              </a:rPr>
              <a:t>Cara lain: </a:t>
            </a:r>
            <a:r>
              <a:rPr lang="en-US" sz="2800" dirty="0" err="1" smtClean="0">
                <a:cs typeface="Arial" panose="020B0604020202020204" pitchFamily="34" charset="0"/>
              </a:rPr>
              <a:t>samakan</a:t>
            </a:r>
            <a:r>
              <a:rPr lang="en-US" sz="2800" dirty="0" smtClean="0"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cs typeface="Arial" panose="020B0604020202020204" pitchFamily="34" charset="0"/>
              </a:rPr>
              <a:t>penyebut</a:t>
            </a:r>
            <a:r>
              <a:rPr lang="en-US" sz="2800" dirty="0" smtClean="0"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cs typeface="Arial" panose="020B0604020202020204" pitchFamily="34" charset="0"/>
              </a:rPr>
              <a:t>kedua</a:t>
            </a:r>
            <a:r>
              <a:rPr lang="en-US" sz="2800" dirty="0" smtClean="0"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cs typeface="Arial" panose="020B0604020202020204" pitchFamily="34" charset="0"/>
              </a:rPr>
              <a:t>pecahan</a:t>
            </a:r>
            <a:r>
              <a:rPr lang="en-US" sz="2800" dirty="0" smtClean="0"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cs typeface="Arial" panose="020B0604020202020204" pitchFamily="34" charset="0"/>
              </a:rPr>
              <a:t>terlebih</a:t>
            </a:r>
            <a:r>
              <a:rPr lang="en-US" sz="2800" dirty="0" smtClean="0"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cs typeface="Arial" panose="020B0604020202020204" pitchFamily="34" charset="0"/>
              </a:rPr>
              <a:t>dahulu</a:t>
            </a:r>
            <a:r>
              <a:rPr lang="en-US" sz="2800" dirty="0" smtClean="0">
                <a:cs typeface="Arial" panose="020B0604020202020204" pitchFamily="34" charset="0"/>
              </a:rPr>
              <a:t>.</a:t>
            </a:r>
            <a:endParaRPr lang="en-US" sz="2800" dirty="0"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/>
              <p:cNvSpPr txBox="1"/>
              <p:nvPr/>
            </p:nvSpPr>
            <p:spPr>
              <a:xfrm>
                <a:off x="671337" y="4937875"/>
                <a:ext cx="2113014" cy="7036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en-US" sz="2800" b="0" i="1" smtClean="0">
                            <a:latin typeface="Cambria Math"/>
                          </a:rPr>
                          <m:t>2</m:t>
                        </m:r>
                      </m:den>
                    </m:f>
                    <m:r>
                      <a:rPr lang="en-US" sz="2800" b="0" i="1" smtClean="0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sz="2800" b="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/>
                          </a:rPr>
                          <m:t>1 </m:t>
                        </m:r>
                        <m:r>
                          <a:rPr lang="en-US" sz="2800" b="0" i="1" smtClean="0">
                            <a:latin typeface="Cambria Math"/>
                            <a:ea typeface="Cambria Math"/>
                          </a:rPr>
                          <m:t>× 4</m:t>
                        </m:r>
                      </m:num>
                      <m:den>
                        <m:r>
                          <a:rPr lang="en-US" sz="2800" b="0" i="1" smtClean="0">
                            <a:latin typeface="Cambria Math"/>
                          </a:rPr>
                          <m:t>2 </m:t>
                        </m:r>
                        <m:r>
                          <a:rPr lang="en-US" sz="2800" b="0" i="1" smtClean="0">
                            <a:latin typeface="Cambria Math"/>
                            <a:ea typeface="Cambria Math"/>
                          </a:rPr>
                          <m:t>× 4</m:t>
                        </m:r>
                      </m:den>
                    </m:f>
                    <m:r>
                      <a:rPr lang="en-US" sz="2800" b="0" i="1" smtClean="0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sz="2800" b="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/>
                          </a:rPr>
                          <m:t>4</m:t>
                        </m:r>
                      </m:num>
                      <m:den>
                        <m:r>
                          <a:rPr lang="en-US" sz="2800" b="0" i="1" smtClean="0">
                            <a:latin typeface="Cambria Math"/>
                          </a:rPr>
                          <m:t>8</m:t>
                        </m:r>
                      </m:den>
                    </m:f>
                  </m:oMath>
                </a14:m>
                <a:r>
                  <a:rPr lang="en-US" sz="2800" dirty="0" smtClean="0"/>
                  <a:t> </a:t>
                </a:r>
                <a:endParaRPr lang="en-US" sz="2800" dirty="0"/>
              </a:p>
            </p:txBody>
          </p:sp>
        </mc:Choice>
        <mc:Fallback xmlns="">
          <p:sp>
            <p:nvSpPr>
              <p:cNvPr id="29" name="TextBox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1337" y="4937875"/>
                <a:ext cx="2113014" cy="703654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/>
              <p:cNvSpPr txBox="1"/>
              <p:nvPr/>
            </p:nvSpPr>
            <p:spPr>
              <a:xfrm>
                <a:off x="3718625" y="4936977"/>
                <a:ext cx="4735014" cy="70455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 smtClean="0">
                    <a:solidFill>
                      <a:schemeClr val="tx1"/>
                    </a:solidFill>
                    <a:cs typeface="Arial" panose="020B0604020202020204" pitchFamily="34" charset="0"/>
                  </a:rPr>
                  <a:t>Oleh </a:t>
                </a:r>
                <a:r>
                  <a:rPr lang="en-US" sz="2800" dirty="0" err="1" smtClean="0">
                    <a:solidFill>
                      <a:schemeClr val="tx1"/>
                    </a:solidFill>
                    <a:cs typeface="Arial" panose="020B0604020202020204" pitchFamily="34" charset="0"/>
                  </a:rPr>
                  <a:t>karena</a:t>
                </a:r>
                <a:r>
                  <a:rPr lang="en-US" sz="2800" dirty="0" smtClean="0">
                    <a:solidFill>
                      <a:schemeClr val="tx1"/>
                    </a:solidFill>
                    <a:cs typeface="Arial" panose="020B0604020202020204" pitchFamily="34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2800" i="1">
                            <a:solidFill>
                              <a:schemeClr val="tx1"/>
                            </a:solidFill>
                            <a:latin typeface="Cambria Math"/>
                          </a:rPr>
                          <m:t>3</m:t>
                        </m:r>
                      </m:num>
                      <m:den>
                        <m:r>
                          <a:rPr lang="en-US" sz="2800" i="1">
                            <a:solidFill>
                              <a:schemeClr val="tx1"/>
                            </a:solidFill>
                            <a:latin typeface="Cambria Math"/>
                          </a:rPr>
                          <m:t>8</m:t>
                        </m:r>
                      </m:den>
                    </m:f>
                    <m:r>
                      <a:rPr lang="en-US" sz="2800" i="1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&lt;</m:t>
                    </m:r>
                    <m:f>
                      <m:fPr>
                        <m:ctrlPr>
                          <a:rPr lang="en-US" sz="2800" i="1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</m:ctrlPr>
                      </m:fPr>
                      <m:num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4</m:t>
                        </m:r>
                      </m:num>
                      <m:den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8</m:t>
                        </m:r>
                      </m:den>
                    </m:f>
                  </m:oMath>
                </a14:m>
                <a:r>
                  <a:rPr lang="en-US" sz="2800" dirty="0" smtClean="0">
                    <a:solidFill>
                      <a:schemeClr val="tx1"/>
                    </a:solidFill>
                    <a:cs typeface="Arial" panose="020B0604020202020204" pitchFamily="34" charset="0"/>
                  </a:rPr>
                  <a:t> maka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sz="2800" i="1">
                            <a:latin typeface="Cambria Math"/>
                          </a:rPr>
                          <m:t>3</m:t>
                        </m:r>
                      </m:num>
                      <m:den>
                        <m:r>
                          <a:rPr lang="en-US" sz="2800" i="1">
                            <a:latin typeface="Cambria Math"/>
                          </a:rPr>
                          <m:t>8</m:t>
                        </m:r>
                      </m:den>
                    </m:f>
                    <m:r>
                      <a:rPr lang="en-US" sz="2800" i="1">
                        <a:latin typeface="Cambria Math"/>
                        <a:ea typeface="Cambria Math"/>
                      </a:rPr>
                      <m:t>&lt;</m:t>
                    </m:r>
                    <m:f>
                      <m:fPr>
                        <m:ctrlPr>
                          <a:rPr lang="en-US" sz="2800" i="1">
                            <a:latin typeface="Cambria Math"/>
                            <a:ea typeface="Cambria Math"/>
                          </a:rPr>
                        </m:ctrlPr>
                      </m:fPr>
                      <m:num>
                        <m:r>
                          <a:rPr lang="en-US" sz="2800" i="1">
                            <a:latin typeface="Cambria Math"/>
                            <a:ea typeface="Cambria Math"/>
                          </a:rPr>
                          <m:t>1</m:t>
                        </m:r>
                      </m:num>
                      <m:den>
                        <m:r>
                          <a:rPr lang="en-US" sz="2800" i="1">
                            <a:latin typeface="Cambria Math"/>
                            <a:ea typeface="Cambria Math"/>
                          </a:rPr>
                          <m:t>2</m:t>
                        </m:r>
                      </m:den>
                    </m:f>
                    <m:r>
                      <a:rPr lang="en-US" sz="2800" b="0" i="0" smtClean="0">
                        <a:latin typeface="Cambria Math"/>
                        <a:ea typeface="Cambria Math"/>
                      </a:rPr>
                      <m:t>.</m:t>
                    </m:r>
                  </m:oMath>
                </a14:m>
                <a:endParaRPr lang="en-US" sz="2800" dirty="0"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2" name="TextBox 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18625" y="4936977"/>
                <a:ext cx="4735014" cy="704552"/>
              </a:xfrm>
              <a:prstGeom prst="rect">
                <a:avLst/>
              </a:prstGeom>
              <a:blipFill rotWithShape="1">
                <a:blip r:embed="rId7"/>
                <a:stretch>
                  <a:fillRect l="-2574" b="-121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ight Arrow 6"/>
          <p:cNvSpPr/>
          <p:nvPr/>
        </p:nvSpPr>
        <p:spPr>
          <a:xfrm>
            <a:off x="3068029" y="5113564"/>
            <a:ext cx="332000" cy="352276"/>
          </a:xfrm>
          <a:prstGeom prst="rightArrow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324610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75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75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500"/>
                            </p:stCondLst>
                            <p:childTnLst>
                              <p:par>
                                <p:cTn id="2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0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2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5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1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30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35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0" grpId="0"/>
      <p:bldP spid="33" grpId="0"/>
      <p:bldP spid="27" grpId="0"/>
      <p:bldP spid="29" grpId="0"/>
      <p:bldP spid="32" grpId="0"/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589798" y="507914"/>
            <a:ext cx="8121357" cy="523220"/>
            <a:chOff x="589798" y="507914"/>
            <a:chExt cx="8121357" cy="523220"/>
          </a:xfrm>
        </p:grpSpPr>
        <p:sp>
          <p:nvSpPr>
            <p:cNvPr id="3" name="TextBox 2"/>
            <p:cNvSpPr txBox="1"/>
            <p:nvPr/>
          </p:nvSpPr>
          <p:spPr>
            <a:xfrm>
              <a:off x="1107535" y="507914"/>
              <a:ext cx="760362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err="1" smtClean="0">
                  <a:solidFill>
                    <a:srgbClr val="0070C0"/>
                  </a:solidFill>
                  <a:cs typeface="Arial" panose="020B0604020202020204" pitchFamily="34" charset="0"/>
                </a:rPr>
                <a:t>Membandingkan</a:t>
              </a:r>
              <a:r>
                <a:rPr lang="en-US" sz="2800" dirty="0" smtClean="0">
                  <a:solidFill>
                    <a:srgbClr val="0070C0"/>
                  </a:solidFill>
                  <a:cs typeface="Arial" panose="020B0604020202020204" pitchFamily="34" charset="0"/>
                </a:rPr>
                <a:t> </a:t>
              </a:r>
              <a:r>
                <a:rPr lang="en-US" sz="2800" dirty="0" err="1" smtClean="0">
                  <a:solidFill>
                    <a:srgbClr val="0070C0"/>
                  </a:solidFill>
                  <a:cs typeface="Arial" panose="020B0604020202020204" pitchFamily="34" charset="0"/>
                </a:rPr>
                <a:t>pecahan</a:t>
              </a:r>
              <a:r>
                <a:rPr lang="en-US" sz="2800" dirty="0" smtClean="0">
                  <a:solidFill>
                    <a:srgbClr val="0070C0"/>
                  </a:solidFill>
                  <a:cs typeface="Arial" panose="020B0604020202020204" pitchFamily="34" charset="0"/>
                </a:rPr>
                <a:t> </a:t>
              </a:r>
              <a:r>
                <a:rPr lang="en-US" sz="2800" dirty="0" err="1" smtClean="0">
                  <a:solidFill>
                    <a:srgbClr val="0070C0"/>
                  </a:solidFill>
                  <a:cs typeface="Arial" panose="020B0604020202020204" pitchFamily="34" charset="0"/>
                </a:rPr>
                <a:t>dengan</a:t>
              </a:r>
              <a:r>
                <a:rPr lang="en-US" sz="2800" dirty="0" smtClean="0">
                  <a:solidFill>
                    <a:srgbClr val="0070C0"/>
                  </a:solidFill>
                  <a:cs typeface="Arial" panose="020B0604020202020204" pitchFamily="34" charset="0"/>
                </a:rPr>
                <a:t> </a:t>
              </a:r>
              <a:r>
                <a:rPr lang="en-US" sz="2800" dirty="0" err="1" smtClean="0">
                  <a:solidFill>
                    <a:srgbClr val="0070C0"/>
                  </a:solidFill>
                  <a:cs typeface="Arial" panose="020B0604020202020204" pitchFamily="34" charset="0"/>
                </a:rPr>
                <a:t>pembilang</a:t>
              </a:r>
              <a:r>
                <a:rPr lang="en-US" sz="2800" dirty="0" smtClean="0">
                  <a:solidFill>
                    <a:srgbClr val="0070C0"/>
                  </a:solidFill>
                  <a:cs typeface="Arial" panose="020B0604020202020204" pitchFamily="34" charset="0"/>
                </a:rPr>
                <a:t> </a:t>
              </a:r>
              <a:r>
                <a:rPr lang="en-US" sz="2800" dirty="0" err="1" smtClean="0">
                  <a:solidFill>
                    <a:srgbClr val="0070C0"/>
                  </a:solidFill>
                  <a:cs typeface="Arial" panose="020B0604020202020204" pitchFamily="34" charset="0"/>
                </a:rPr>
                <a:t>sama</a:t>
              </a:r>
              <a:endParaRPr lang="en-US" sz="2800" dirty="0">
                <a:solidFill>
                  <a:srgbClr val="0070C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" name="Isosceles Triangle 3"/>
            <p:cNvSpPr/>
            <p:nvPr/>
          </p:nvSpPr>
          <p:spPr>
            <a:xfrm rot="5400000">
              <a:off x="569784" y="645995"/>
              <a:ext cx="290193" cy="250166"/>
            </a:xfrm>
            <a:prstGeom prst="triangle">
              <a:avLst/>
            </a:prstGeom>
            <a:solidFill>
              <a:srgbClr val="3155ED"/>
            </a:solidFill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589797" y="2957311"/>
            <a:ext cx="5310920" cy="663997"/>
            <a:chOff x="585786" y="2185988"/>
            <a:chExt cx="7885134" cy="985838"/>
          </a:xfrm>
        </p:grpSpPr>
        <p:sp>
          <p:nvSpPr>
            <p:cNvPr id="20" name="Rectangle 19"/>
            <p:cNvSpPr/>
            <p:nvPr/>
          </p:nvSpPr>
          <p:spPr>
            <a:xfrm>
              <a:off x="585786" y="2185988"/>
              <a:ext cx="985838" cy="985838"/>
            </a:xfrm>
            <a:prstGeom prst="rect">
              <a:avLst/>
            </a:prstGeom>
            <a:solidFill>
              <a:srgbClr val="00B0F0"/>
            </a:solidFill>
            <a:ln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4527569" y="2185988"/>
              <a:ext cx="985837" cy="98583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5513406" y="2185988"/>
              <a:ext cx="985838" cy="98583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6499244" y="2185988"/>
              <a:ext cx="985838" cy="98583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7485082" y="2185988"/>
              <a:ext cx="985838" cy="98583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1571624" y="2185988"/>
              <a:ext cx="985838" cy="985838"/>
            </a:xfrm>
            <a:prstGeom prst="rect">
              <a:avLst/>
            </a:prstGeom>
            <a:solidFill>
              <a:srgbClr val="00B0F0"/>
            </a:solidFill>
            <a:ln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2557461" y="2185988"/>
              <a:ext cx="985838" cy="98583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3543299" y="2185988"/>
              <a:ext cx="985838" cy="98583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6086132" y="1757069"/>
                <a:ext cx="423514" cy="78380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/>
                            </a:rPr>
                            <m:t>2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86132" y="1757069"/>
                <a:ext cx="423514" cy="783804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/>
              <p:cNvSpPr txBox="1"/>
              <p:nvPr/>
            </p:nvSpPr>
            <p:spPr>
              <a:xfrm>
                <a:off x="6086132" y="2896894"/>
                <a:ext cx="423514" cy="7848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/>
                            </a:rPr>
                            <m:t>2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/>
                            </a:rPr>
                            <m:t>8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0" name="TextBox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86132" y="2896894"/>
                <a:ext cx="423514" cy="784830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/>
              <p:cNvSpPr txBox="1"/>
              <p:nvPr/>
            </p:nvSpPr>
            <p:spPr>
              <a:xfrm>
                <a:off x="8211873" y="2224381"/>
                <a:ext cx="2209259" cy="87960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 smtClean="0"/>
                  <a:t>Jadi</a:t>
                </a:r>
                <a:r>
                  <a:rPr lang="en-US" sz="3600" dirty="0" smtClean="0"/>
                  <a:t>,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sz="3600" b="0" i="1" smtClean="0">
                            <a:latin typeface="Cambria Math"/>
                          </a:rPr>
                          <m:t>2</m:t>
                        </m:r>
                      </m:num>
                      <m:den>
                        <m:r>
                          <a:rPr lang="en-US" sz="3600" b="0" i="1" smtClean="0">
                            <a:latin typeface="Cambria Math"/>
                          </a:rPr>
                          <m:t>4</m:t>
                        </m:r>
                      </m:den>
                    </m:f>
                    <m:r>
                      <a:rPr lang="en-US" sz="3600" b="0" i="1" smtClean="0">
                        <a:latin typeface="Cambria Math"/>
                      </a:rPr>
                      <m:t>&gt;</m:t>
                    </m:r>
                    <m:f>
                      <m:fPr>
                        <m:ctrlPr>
                          <a:rPr lang="en-US" sz="3600" b="0" i="1" smtClean="0">
                            <a:latin typeface="Cambria Math"/>
                            <a:ea typeface="Cambria Math"/>
                          </a:rPr>
                        </m:ctrlPr>
                      </m:fPr>
                      <m:num>
                        <m:r>
                          <a:rPr lang="en-US" sz="3600" b="0" i="1" smtClean="0">
                            <a:latin typeface="Cambria Math"/>
                            <a:ea typeface="Cambria Math"/>
                          </a:rPr>
                          <m:t>2</m:t>
                        </m:r>
                      </m:num>
                      <m:den>
                        <m:r>
                          <a:rPr lang="en-US" sz="3600" b="0" i="1" smtClean="0">
                            <a:latin typeface="Cambria Math"/>
                            <a:ea typeface="Cambria Math"/>
                          </a:rPr>
                          <m:t>8</m:t>
                        </m:r>
                      </m:den>
                    </m:f>
                    <m:r>
                      <a:rPr lang="en-US" sz="3600" b="0" i="0" smtClean="0">
                        <a:latin typeface="Cambria Math"/>
                        <a:ea typeface="Cambria Math"/>
                      </a:rPr>
                      <m:t>.</m:t>
                    </m:r>
                  </m:oMath>
                </a14:m>
                <a:endParaRPr lang="en-US" sz="3600" dirty="0"/>
              </a:p>
            </p:txBody>
          </p:sp>
        </mc:Choice>
        <mc:Fallback xmlns="">
          <p:sp>
            <p:nvSpPr>
              <p:cNvPr id="33" name="TextBox 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11873" y="2224381"/>
                <a:ext cx="2209259" cy="879600"/>
              </a:xfrm>
              <a:prstGeom prst="rect">
                <a:avLst/>
              </a:prstGeom>
              <a:blipFill rotWithShape="1">
                <a:blip r:embed="rId5"/>
                <a:stretch>
                  <a:fillRect l="-6887" b="-131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7" name="Group 26"/>
          <p:cNvGrpSpPr/>
          <p:nvPr/>
        </p:nvGrpSpPr>
        <p:grpSpPr>
          <a:xfrm>
            <a:off x="589797" y="1757069"/>
            <a:ext cx="5310921" cy="663997"/>
            <a:chOff x="585786" y="2185988"/>
            <a:chExt cx="7885137" cy="985838"/>
          </a:xfrm>
        </p:grpSpPr>
        <p:sp>
          <p:nvSpPr>
            <p:cNvPr id="29" name="Rectangle 28"/>
            <p:cNvSpPr/>
            <p:nvPr/>
          </p:nvSpPr>
          <p:spPr>
            <a:xfrm>
              <a:off x="585786" y="2185988"/>
              <a:ext cx="1971675" cy="985838"/>
            </a:xfrm>
            <a:prstGeom prst="rect">
              <a:avLst/>
            </a:prstGeom>
            <a:solidFill>
              <a:srgbClr val="00B0F0"/>
            </a:solidFill>
            <a:ln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/>
            <p:cNvSpPr/>
            <p:nvPr/>
          </p:nvSpPr>
          <p:spPr>
            <a:xfrm>
              <a:off x="4527569" y="2185988"/>
              <a:ext cx="1971674" cy="98583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35"/>
            <p:cNvSpPr/>
            <p:nvPr/>
          </p:nvSpPr>
          <p:spPr>
            <a:xfrm>
              <a:off x="6499247" y="2185988"/>
              <a:ext cx="1971676" cy="98583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/>
            <p:cNvSpPr/>
            <p:nvPr/>
          </p:nvSpPr>
          <p:spPr>
            <a:xfrm>
              <a:off x="2557461" y="2185988"/>
              <a:ext cx="1970108" cy="985838"/>
            </a:xfrm>
            <a:prstGeom prst="rect">
              <a:avLst/>
            </a:prstGeom>
            <a:solidFill>
              <a:srgbClr val="00B0F0"/>
            </a:solidFill>
            <a:ln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31" name="Straight Connector 30"/>
          <p:cNvCxnSpPr/>
          <p:nvPr/>
        </p:nvCxnSpPr>
        <p:spPr>
          <a:xfrm>
            <a:off x="3244728" y="1334898"/>
            <a:ext cx="0" cy="2742589"/>
          </a:xfrm>
          <a:prstGeom prst="line">
            <a:avLst/>
          </a:prstGeom>
          <a:ln w="381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1179981" y="4658898"/>
            <a:ext cx="10013386" cy="95410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 err="1" smtClean="0">
                <a:cs typeface="Arial" panose="020B0604020202020204" pitchFamily="34" charset="0"/>
              </a:rPr>
              <a:t>Jika</a:t>
            </a:r>
            <a:r>
              <a:rPr lang="en-US" sz="2800" dirty="0" smtClean="0"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cs typeface="Arial" panose="020B0604020202020204" pitchFamily="34" charset="0"/>
              </a:rPr>
              <a:t>dua</a:t>
            </a:r>
            <a:r>
              <a:rPr lang="en-US" sz="2800" dirty="0" smtClean="0"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cs typeface="Arial" panose="020B0604020202020204" pitchFamily="34" charset="0"/>
              </a:rPr>
              <a:t>pecahan</a:t>
            </a:r>
            <a:r>
              <a:rPr lang="en-US" sz="2800" dirty="0" smtClean="0"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cs typeface="Arial" panose="020B0604020202020204" pitchFamily="34" charset="0"/>
              </a:rPr>
              <a:t>memiliki</a:t>
            </a:r>
            <a:r>
              <a:rPr lang="en-US" sz="2800" dirty="0" smtClean="0"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cs typeface="Arial" panose="020B0604020202020204" pitchFamily="34" charset="0"/>
              </a:rPr>
              <a:t>pembilang</a:t>
            </a:r>
            <a:r>
              <a:rPr lang="en-US" sz="2800" dirty="0" smtClean="0"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cs typeface="Arial" panose="020B0604020202020204" pitchFamily="34" charset="0"/>
              </a:rPr>
              <a:t>sama</a:t>
            </a:r>
            <a:r>
              <a:rPr lang="en-US" sz="2800" dirty="0" smtClean="0">
                <a:cs typeface="Arial" panose="020B0604020202020204" pitchFamily="34" charset="0"/>
              </a:rPr>
              <a:t>, </a:t>
            </a:r>
            <a:r>
              <a:rPr lang="en-US" sz="2800" dirty="0" err="1" smtClean="0">
                <a:cs typeface="Arial" panose="020B0604020202020204" pitchFamily="34" charset="0"/>
              </a:rPr>
              <a:t>maka</a:t>
            </a:r>
            <a:r>
              <a:rPr lang="en-US" sz="2800" dirty="0" smtClean="0"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cs typeface="Arial" panose="020B0604020202020204" pitchFamily="34" charset="0"/>
              </a:rPr>
              <a:t>pecahan</a:t>
            </a:r>
            <a:r>
              <a:rPr lang="en-US" sz="2800" dirty="0" smtClean="0"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cs typeface="Arial" panose="020B0604020202020204" pitchFamily="34" charset="0"/>
              </a:rPr>
              <a:t>dengan</a:t>
            </a:r>
            <a:r>
              <a:rPr lang="en-US" sz="2800" dirty="0" smtClean="0"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cs typeface="Arial" panose="020B0604020202020204" pitchFamily="34" charset="0"/>
              </a:rPr>
              <a:t>penyebut</a:t>
            </a:r>
            <a:r>
              <a:rPr lang="en-US" sz="2800" dirty="0" smtClean="0">
                <a:cs typeface="Arial" panose="020B0604020202020204" pitchFamily="34" charset="0"/>
              </a:rPr>
              <a:t> yang </a:t>
            </a:r>
            <a:r>
              <a:rPr lang="en-US" sz="2800" dirty="0" err="1" smtClean="0">
                <a:cs typeface="Arial" panose="020B0604020202020204" pitchFamily="34" charset="0"/>
              </a:rPr>
              <a:t>lebih</a:t>
            </a:r>
            <a:r>
              <a:rPr lang="en-US" sz="2800" dirty="0" smtClean="0"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cs typeface="Arial" panose="020B0604020202020204" pitchFamily="34" charset="0"/>
              </a:rPr>
              <a:t>kecil</a:t>
            </a:r>
            <a:r>
              <a:rPr lang="en-US" sz="2800" dirty="0" smtClean="0"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cs typeface="Arial" panose="020B0604020202020204" pitchFamily="34" charset="0"/>
              </a:rPr>
              <a:t>akan</a:t>
            </a:r>
            <a:r>
              <a:rPr lang="en-US" sz="2800" dirty="0" smtClean="0"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cs typeface="Arial" panose="020B0604020202020204" pitchFamily="34" charset="0"/>
              </a:rPr>
              <a:t>mempunyai</a:t>
            </a:r>
            <a:r>
              <a:rPr lang="en-US" sz="2800" dirty="0" smtClean="0"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cs typeface="Arial" panose="020B0604020202020204" pitchFamily="34" charset="0"/>
              </a:rPr>
              <a:t>nilai</a:t>
            </a:r>
            <a:r>
              <a:rPr lang="en-US" sz="2800" dirty="0" smtClean="0">
                <a:cs typeface="Arial" panose="020B0604020202020204" pitchFamily="34" charset="0"/>
              </a:rPr>
              <a:t> yang </a:t>
            </a:r>
            <a:r>
              <a:rPr lang="en-US" sz="2800" dirty="0" err="1" smtClean="0">
                <a:cs typeface="Arial" panose="020B0604020202020204" pitchFamily="34" charset="0"/>
              </a:rPr>
              <a:t>lebih</a:t>
            </a:r>
            <a:r>
              <a:rPr lang="en-US" sz="2800" dirty="0" smtClean="0"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cs typeface="Arial" panose="020B0604020202020204" pitchFamily="34" charset="0"/>
              </a:rPr>
              <a:t>besar</a:t>
            </a:r>
            <a:r>
              <a:rPr lang="en-US" sz="2800" dirty="0" smtClean="0">
                <a:cs typeface="Arial" panose="020B0604020202020204" pitchFamily="34" charset="0"/>
              </a:rPr>
              <a:t>.</a:t>
            </a:r>
            <a:endParaRPr lang="en-US" sz="2800" dirty="0">
              <a:cs typeface="Arial" panose="020B0604020202020204" pitchFamily="34" charset="0"/>
            </a:endParaRPr>
          </a:p>
        </p:txBody>
      </p:sp>
      <p:sp>
        <p:nvSpPr>
          <p:cNvPr id="42" name="Right Arrow 41"/>
          <p:cNvSpPr/>
          <p:nvPr/>
        </p:nvSpPr>
        <p:spPr>
          <a:xfrm>
            <a:off x="7141029" y="2323130"/>
            <a:ext cx="580572" cy="682102"/>
          </a:xfrm>
          <a:prstGeom prst="righ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99103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75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75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500"/>
                            </p:stCondLst>
                            <p:childTnLst>
                              <p:par>
                                <p:cTn id="25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0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9500"/>
                            </p:stCondLst>
                            <p:childTnLst>
                              <p:par>
                                <p:cTn id="37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0" grpId="0"/>
      <p:bldP spid="33" grpId="0"/>
      <p:bldP spid="41" grpId="0" animBg="1"/>
      <p:bldP spid="42" grpId="0" animBg="1"/>
    </p:bldLst>
  </p:timing>
</p:sld>
</file>

<file path=ppt/theme/theme1.xml><?xml version="1.0" encoding="utf-8"?>
<a:theme xmlns:a="http://schemas.openxmlformats.org/drawingml/2006/main" name="Template NEXIS Matematika SD (2)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nexis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Template NEXIS Matematika SD (2)</Template>
  <TotalTime>5267</TotalTime>
  <Words>3016</Words>
  <Application>Microsoft Office PowerPoint</Application>
  <PresentationFormat>Custom</PresentationFormat>
  <Paragraphs>450</Paragraphs>
  <Slides>36</Slides>
  <Notes>36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37" baseType="lpstr">
      <vt:lpstr>Template NEXIS Matematika SD (2)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Toshiba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Dian Anggraeni</cp:lastModifiedBy>
  <cp:revision>314</cp:revision>
  <dcterms:created xsi:type="dcterms:W3CDTF">2016-07-20T04:47:34Z</dcterms:created>
  <dcterms:modified xsi:type="dcterms:W3CDTF">2022-11-24T03:44:21Z</dcterms:modified>
</cp:coreProperties>
</file>