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77" r:id="rId3"/>
    <p:sldId id="278" r:id="rId4"/>
    <p:sldId id="276" r:id="rId5"/>
    <p:sldId id="279" r:id="rId6"/>
    <p:sldId id="281" r:id="rId7"/>
    <p:sldId id="282" r:id="rId8"/>
    <p:sldId id="283" r:id="rId9"/>
    <p:sldId id="284" r:id="rId10"/>
    <p:sldId id="288" r:id="rId11"/>
    <p:sldId id="285" r:id="rId12"/>
    <p:sldId id="286" r:id="rId13"/>
    <p:sldId id="287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33"/>
    <a:srgbClr val="FFFF99"/>
    <a:srgbClr val="FF0066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80" d="100"/>
          <a:sy n="80" d="100"/>
        </p:scale>
        <p:origin x="-1002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0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BAHASA INDONESIA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JOB TUTI\JOB 2022\5. Bupena Merdeka 1A\COVER\Bupena Merdeka 1A SD Ari New dep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 bwMode="auto">
          <a:xfrm>
            <a:off x="1403648" y="871896"/>
            <a:ext cx="2463588" cy="32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71470" y="571486"/>
            <a:ext cx="8172448" cy="785818"/>
            <a:chOff x="152400" y="214296"/>
            <a:chExt cx="8172448" cy="7858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7858180" cy="78581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1472" y="267070"/>
              <a:ext cx="775337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Kata yang Diawali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ba-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be-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bi-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bu-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dan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bo-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714494"/>
            <a:ext cx="400052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Ayo, membaca kata-kata.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357436"/>
            <a:ext cx="4000528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Berikut kata-kata yang diawali suku kata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ba-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bi-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bu-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dan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bo-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6500826" y="1059532"/>
            <a:ext cx="2632158" cy="372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1643042" y="2928940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5074" y="1921553"/>
              <a:ext cx="970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ba</a:t>
              </a:r>
              <a:r>
                <a:rPr lang="id-ID" sz="3200" b="1" dirty="0" smtClean="0">
                  <a:solidFill>
                    <a:srgbClr val="009999"/>
                  </a:solidFill>
                </a:rPr>
                <a:t>ju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643042" y="3761548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5073" y="1921553"/>
              <a:ext cx="1194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ba-</a:t>
              </a:r>
              <a:r>
                <a:rPr lang="id-ID" sz="3200" b="1" dirty="0" smtClean="0">
                  <a:solidFill>
                    <a:srgbClr val="009999"/>
                  </a:solidFill>
                </a:rPr>
                <a:t>ju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5643570" y="3000378"/>
            <a:ext cx="1500198" cy="667590"/>
            <a:chOff x="685800" y="1838738"/>
            <a:chExt cx="1567371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567371" cy="6611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5073" y="1921553"/>
              <a:ext cx="1418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bebek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5643570" y="3832986"/>
            <a:ext cx="1785950" cy="667590"/>
            <a:chOff x="685800" y="1838738"/>
            <a:chExt cx="186591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642008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5073" y="1921553"/>
              <a:ext cx="1716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be-bek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22" name="Picture 2" descr="D:\Tere\KONTEN QR\BAHAN\tokoh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51711" y="500048"/>
            <a:ext cx="2277281" cy="2071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Tere\KONTEN QR\BAHAN\tokoh 1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86446" y="393390"/>
            <a:ext cx="1362120" cy="23926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5" name="Picture 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1357290" y="2928940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5074" y="1921553"/>
              <a:ext cx="970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bi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ru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357290" y="3761548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5073" y="1921553"/>
              <a:ext cx="1194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bi-ru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5786446" y="2928940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35073" y="1921553"/>
              <a:ext cx="1194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bu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ku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5786446" y="3761548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0437" y="1921553"/>
              <a:ext cx="1343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bu-ku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9" name="Picture 2" descr="D:\Tere\KONTEN QR\BAHAN\tokoh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56820" y="714362"/>
            <a:ext cx="2656348" cy="1714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Tere\KONTEN QR\BAHAN\tokoh 1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57818" y="571486"/>
            <a:ext cx="2270192" cy="20220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5214942" y="1571618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35074" y="1921553"/>
              <a:ext cx="970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bo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la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214942" y="2404226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5073" y="1921553"/>
              <a:ext cx="1194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bo-la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2" name="Picture 2" descr="D:\Tere\KONTEN QR\BAHAN\tokoh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14414" y="1071552"/>
            <a:ext cx="2428892" cy="2428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5261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 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4626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6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Mari Bermain</a:t>
            </a:r>
            <a:endParaRPr lang="id-ID" sz="36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2" y="1500180"/>
            <a:ext cx="8858312" cy="733044"/>
            <a:chOff x="152400" y="214296"/>
            <a:chExt cx="885831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8858312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7753376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Menyimak Cerita dan Menceritakannya Kembali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2428874"/>
            <a:ext cx="4429156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Menyimak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artinya mendengarkan dengan saksama.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367734"/>
            <a:ext cx="392909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Sikap baik saat menyimak adalah duduk dengan tenang dan tidak bersuara.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2" descr="I:\Template Bupena Merdeka (Konten QR-Media mengajar)\BI BAB 2\Guru membacakan ceri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220314"/>
            <a:ext cx="3832904" cy="28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9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4500562" y="928676"/>
            <a:ext cx="4143404" cy="3286129"/>
            <a:chOff x="710540" y="5871196"/>
            <a:chExt cx="7817589" cy="32861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710540" y="5871196"/>
              <a:ext cx="7817589" cy="3286129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6644" y="6038880"/>
              <a:ext cx="771148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3050" indent="-273050">
                <a:buClr>
                  <a:srgbClr val="FF0066"/>
                </a:buClr>
                <a:buFont typeface="Wingdings" pitchFamily="2" charset="2"/>
                <a:buChar char="ü"/>
              </a:pPr>
              <a:r>
                <a:rPr lang="id-ID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Dengarkan cerita dengan saksama.</a:t>
              </a:r>
            </a:p>
            <a:p>
              <a:pPr marL="273050" indent="-273050">
                <a:buClr>
                  <a:srgbClr val="FF0066"/>
                </a:buClr>
                <a:buFont typeface="Wingdings" pitchFamily="2" charset="2"/>
                <a:buChar char="ü"/>
              </a:pPr>
              <a:r>
                <a:rPr lang="id-ID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Catatlah hal-hal penting yang kamu dengar.</a:t>
              </a:r>
            </a:p>
            <a:p>
              <a:pPr marL="273050" indent="-273050">
                <a:buClr>
                  <a:srgbClr val="FF0066"/>
                </a:buClr>
                <a:buFont typeface="Wingdings" pitchFamily="2" charset="2"/>
                <a:buChar char="ü"/>
              </a:pPr>
              <a:r>
                <a:rPr lang="id-ID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Setelah itu, kamu dapat menceritakannya kembali menggunakan kata-katamu sendiri.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I:\Template Bupena Merdeka (Konten QR-Media mengajar)\BI BAB 2\Guru membacakan ceri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20182"/>
            <a:ext cx="3832904" cy="285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18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Template Bupena Merdeka (Konten QR-Media mengajar)\BACKGROUND\kela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939" y="1734300"/>
            <a:ext cx="2676113" cy="3141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2285985" y="1785932"/>
            <a:ext cx="6357980" cy="1857388"/>
            <a:chOff x="3297206" y="712029"/>
            <a:chExt cx="5328670" cy="18573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oup 7"/>
            <p:cNvGrpSpPr/>
            <p:nvPr/>
          </p:nvGrpSpPr>
          <p:grpSpPr>
            <a:xfrm>
              <a:off x="3297206" y="712029"/>
              <a:ext cx="5328670" cy="1857388"/>
              <a:chOff x="4148878" y="934323"/>
              <a:chExt cx="5414616" cy="185738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4148878" y="934323"/>
                <a:ext cx="5414616" cy="1857388"/>
              </a:xfrm>
              <a:prstGeom prst="roundRect">
                <a:avLst/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270555" y="1077200"/>
                <a:ext cx="5171263" cy="1585316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476823" y="926343"/>
              <a:ext cx="508918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US" sz="2600" b="1" dirty="0" err="1">
                  <a:solidFill>
                    <a:srgbClr val="FFFF99"/>
                  </a:solidFill>
                </a:rPr>
                <a:t>Perhatikan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gambar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dengan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saksama</a:t>
              </a:r>
              <a:r>
                <a:rPr lang="en-US" sz="2600" b="1" dirty="0" smtClean="0">
                  <a:solidFill>
                    <a:srgbClr val="FFFF99"/>
                  </a:solidFill>
                </a:rPr>
                <a:t>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2600" b="1" dirty="0" err="1">
                  <a:solidFill>
                    <a:srgbClr val="FFFF99"/>
                  </a:solidFill>
                </a:rPr>
                <a:t>Perhatikan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tokoh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dan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perasaan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tokoh</a:t>
              </a:r>
              <a:r>
                <a:rPr lang="en-US" sz="2600" b="1" dirty="0" smtClean="0">
                  <a:solidFill>
                    <a:srgbClr val="FFFF99"/>
                  </a:solidFill>
                </a:rPr>
                <a:t>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2600" b="1" dirty="0" err="1">
                  <a:solidFill>
                    <a:srgbClr val="FFFF99"/>
                  </a:solidFill>
                </a:rPr>
                <a:t>Perhatikan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kejadian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pada</a:t>
              </a:r>
              <a:r>
                <a:rPr lang="en-US" sz="2600" b="1" dirty="0">
                  <a:solidFill>
                    <a:srgbClr val="FFFF99"/>
                  </a:solidFill>
                </a:rPr>
                <a:t> </a:t>
              </a:r>
              <a:r>
                <a:rPr lang="en-US" sz="2600" b="1" dirty="0" err="1">
                  <a:solidFill>
                    <a:srgbClr val="FFFF99"/>
                  </a:solidFill>
                </a:rPr>
                <a:t>gambar</a:t>
              </a:r>
              <a:r>
                <a:rPr lang="en-US" sz="2600" b="1" dirty="0" smtClean="0">
                  <a:solidFill>
                    <a:srgbClr val="FFFF99"/>
                  </a:solidFill>
                </a:rPr>
                <a:t>.</a:t>
              </a:r>
              <a:endParaRPr lang="en-US" sz="2600" b="1" dirty="0">
                <a:solidFill>
                  <a:srgbClr val="FFFF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962" y="142858"/>
            <a:ext cx="5205418" cy="733044"/>
            <a:chOff x="152400" y="214296"/>
            <a:chExt cx="5205418" cy="73304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05418" cy="7330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6276" y="267070"/>
              <a:ext cx="439579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Menceritakan Gambar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596" y="1038515"/>
            <a:ext cx="707236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99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Berikut cara menceritakan gambar yang diamati.</a:t>
            </a:r>
            <a:endParaRPr lang="en-US" sz="2600" b="1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85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67494"/>
            <a:ext cx="4214842" cy="661182"/>
            <a:chOff x="685800" y="1838738"/>
            <a:chExt cx="4403569" cy="661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4403569" cy="66118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4254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000" b="1" dirty="0" err="1" smtClean="0">
                  <a:solidFill>
                    <a:srgbClr val="009999"/>
                  </a:solidFill>
                </a:rPr>
                <a:t>Bacalah</a:t>
              </a:r>
              <a:r>
                <a:rPr lang="en-US" sz="30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9999"/>
                  </a:solidFill>
                </a:rPr>
                <a:t>cerita</a:t>
              </a:r>
              <a:r>
                <a:rPr lang="en-US" sz="30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9999"/>
                  </a:solidFill>
                </a:rPr>
                <a:t>berikut</a:t>
              </a:r>
              <a:r>
                <a:rPr lang="en-US" sz="3000" b="1" dirty="0" smtClean="0">
                  <a:solidFill>
                    <a:srgbClr val="009999"/>
                  </a:solidFill>
                </a:rPr>
                <a:t>.</a:t>
              </a: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347614"/>
            <a:ext cx="5616443" cy="27363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7" y="1707654"/>
            <a:ext cx="4427983" cy="285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228371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Cika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teman-teman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bermain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engklek</a:t>
            </a:r>
            <a:r>
              <a:rPr lang="en-US" sz="2800" b="1" dirty="0" smtClean="0">
                <a:solidFill>
                  <a:srgbClr val="008080"/>
                </a:solidFill>
              </a:rPr>
              <a:t> di </a:t>
            </a:r>
            <a:r>
              <a:rPr lang="en-US" sz="2800" b="1" dirty="0" err="1" smtClean="0">
                <a:solidFill>
                  <a:srgbClr val="008080"/>
                </a:solidFill>
              </a:rPr>
              <a:t>taman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</a:p>
          <a:p>
            <a:r>
              <a:rPr lang="en-US" sz="2800" b="1" dirty="0" err="1" smtClean="0">
                <a:solidFill>
                  <a:srgbClr val="008080"/>
                </a:solidFill>
              </a:rPr>
              <a:t>Mereka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bermain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dengan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rukun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riang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gembira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06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80962" y="214296"/>
            <a:ext cx="5848360" cy="733044"/>
            <a:chOff x="152400" y="214296"/>
            <a:chExt cx="584836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84836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03873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Tanda Tanya dan Tanda Seru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5" cstate="print"/>
          <a:srcRect b="37640"/>
          <a:stretch>
            <a:fillRect/>
          </a:stretch>
        </p:blipFill>
        <p:spPr bwMode="auto">
          <a:xfrm>
            <a:off x="6357950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071684"/>
            <a:ext cx="4938912" cy="267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004660" y="2722493"/>
            <a:ext cx="4460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Di </a:t>
            </a:r>
            <a:r>
              <a:rPr lang="en-US" sz="2800" b="1" dirty="0" err="1" smtClean="0"/>
              <a:t>mana</a:t>
            </a:r>
            <a:r>
              <a:rPr lang="en-US" sz="2800" b="1" dirty="0" smtClean="0"/>
              <a:t> Reno </a:t>
            </a:r>
            <a:r>
              <a:rPr lang="en-US" sz="2800" b="1" dirty="0" err="1" smtClean="0"/>
              <a:t>bermain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grpSp>
        <p:nvGrpSpPr>
          <p:cNvPr id="19" name="Group 7"/>
          <p:cNvGrpSpPr/>
          <p:nvPr/>
        </p:nvGrpSpPr>
        <p:grpSpPr>
          <a:xfrm>
            <a:off x="570332" y="1214428"/>
            <a:ext cx="5644742" cy="642942"/>
            <a:chOff x="685800" y="1838738"/>
            <a:chExt cx="5897494" cy="64294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4031575" cy="64294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61628" y="1921553"/>
              <a:ext cx="58216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err="1" smtClean="0">
                  <a:solidFill>
                    <a:srgbClr val="009999"/>
                  </a:solidFill>
                </a:rPr>
                <a:t>Bacalah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kalimat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.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04660" y="3406615"/>
            <a:ext cx="4460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Antrelah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bermain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0057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802650"/>
            <a:ext cx="5580112" cy="178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rcRect b="35253"/>
          <a:stretch>
            <a:fillRect/>
          </a:stretch>
        </p:blipFill>
        <p:spPr bwMode="auto">
          <a:xfrm flipH="1">
            <a:off x="-252536" y="611043"/>
            <a:ext cx="3071834" cy="417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86472" y="2963747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8080"/>
                </a:solidFill>
              </a:rPr>
              <a:t>Tanda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(?)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disebut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tanda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tanya</a:t>
            </a:r>
            <a:r>
              <a:rPr lang="en-US" sz="3000" b="1" dirty="0" smtClean="0">
                <a:solidFill>
                  <a:srgbClr val="008080"/>
                </a:solidFill>
              </a:rPr>
              <a:t>.</a:t>
            </a:r>
          </a:p>
          <a:p>
            <a:r>
              <a:rPr lang="en-US" sz="3000" b="1" dirty="0" err="1" smtClean="0">
                <a:solidFill>
                  <a:srgbClr val="008080"/>
                </a:solidFill>
              </a:rPr>
              <a:t>Tanda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tanya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ditulis</a:t>
            </a:r>
            <a:r>
              <a:rPr lang="en-US" sz="3000" b="1" dirty="0" smtClean="0">
                <a:solidFill>
                  <a:srgbClr val="008080"/>
                </a:solidFill>
              </a:rPr>
              <a:t> di </a:t>
            </a:r>
            <a:r>
              <a:rPr lang="en-US" sz="3000" b="1" dirty="0" err="1" smtClean="0">
                <a:solidFill>
                  <a:srgbClr val="008080"/>
                </a:solidFill>
              </a:rPr>
              <a:t>belakang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kalimat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tanya</a:t>
            </a:r>
            <a:r>
              <a:rPr lang="en-US" sz="3000" b="1" dirty="0" smtClean="0">
                <a:solidFill>
                  <a:srgbClr val="008080"/>
                </a:solidFill>
              </a:rPr>
              <a:t>.</a:t>
            </a:r>
            <a:endParaRPr lang="en-US" sz="3000" b="1" dirty="0">
              <a:solidFill>
                <a:srgbClr val="0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027" name="Picture 3" descr="I:\Template Bupena Merdeka (Konten QR-Media mengajar)\BAHAN\Tanda tan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5366"/>
            <a:ext cx="2415629" cy="227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51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4626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6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Bunyi di Sekitarku</a:t>
            </a:r>
            <a:endParaRPr lang="id-ID" sz="36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2" y="1500180"/>
            <a:ext cx="8277252" cy="733044"/>
            <a:chOff x="152400" y="214296"/>
            <a:chExt cx="827725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21510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775337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Kegiatan Persiapan Membaca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2490146"/>
            <a:ext cx="3571900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Membaca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harus dilakukan dengan benar.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526703"/>
            <a:ext cx="3143272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Membacalah di tempat yang terang.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679858"/>
            <a:ext cx="3786214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0" y="-169962"/>
            <a:ext cx="918051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0"/>
          <a:stretch/>
        </p:blipFill>
        <p:spPr bwMode="auto">
          <a:xfrm flipH="1">
            <a:off x="210412" y="406479"/>
            <a:ext cx="2849420" cy="439751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027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10823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2603085" y="705243"/>
            <a:ext cx="5786481" cy="714379"/>
            <a:chOff x="628208" y="1328835"/>
            <a:chExt cx="3464327" cy="6005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08" y="1328835"/>
              <a:ext cx="2687650" cy="600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26444" y="1403607"/>
              <a:ext cx="3366091" cy="51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sz="3400" b="1" dirty="0" smtClean="0">
                  <a:solidFill>
                    <a:srgbClr val="7030A0"/>
                  </a:solidFill>
                </a:rPr>
                <a:t>Kata </a:t>
              </a:r>
              <a:r>
                <a:rPr lang="en-US" sz="3400" b="1" dirty="0" err="1" smtClean="0">
                  <a:solidFill>
                    <a:srgbClr val="7030A0"/>
                  </a:solidFill>
                </a:rPr>
                <a:t>tanya</a:t>
              </a:r>
              <a:r>
                <a:rPr lang="en-US" sz="3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3400" b="1" dirty="0" err="1" smtClean="0">
                  <a:solidFill>
                    <a:srgbClr val="7030A0"/>
                  </a:solidFill>
                </a:rPr>
                <a:t>meliputi</a:t>
              </a:r>
              <a:r>
                <a:rPr lang="en-US" sz="3400" b="1" dirty="0" smtClean="0">
                  <a:solidFill>
                    <a:srgbClr val="7030A0"/>
                  </a:solidFill>
                </a:rPr>
                <a:t>:</a:t>
              </a:r>
              <a:endParaRPr lang="en-US" sz="3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627784" y="1809117"/>
            <a:ext cx="1189366" cy="661182"/>
            <a:chOff x="685800" y="1838738"/>
            <a:chExt cx="1242622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242622" cy="661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835074" y="1881291"/>
              <a:ext cx="1093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9999"/>
                  </a:solidFill>
                </a:rPr>
                <a:t>Apa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4283968" y="1809117"/>
            <a:ext cx="1939180" cy="661182"/>
            <a:chOff x="685800" y="1838738"/>
            <a:chExt cx="2026010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800313" cy="661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59842" y="1881291"/>
              <a:ext cx="1951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smtClean="0">
                  <a:solidFill>
                    <a:srgbClr val="009999"/>
                  </a:solidFill>
                </a:rPr>
                <a:t>Di </a:t>
              </a:r>
              <a:r>
                <a:rPr lang="en-US" sz="3200" b="1" dirty="0" err="1" smtClean="0">
                  <a:solidFill>
                    <a:srgbClr val="009999"/>
                  </a:solidFill>
                </a:rPr>
                <a:t>mana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6453338" y="1838560"/>
            <a:ext cx="1935086" cy="661182"/>
            <a:chOff x="761032" y="1838738"/>
            <a:chExt cx="2021733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2" y="1838738"/>
              <a:ext cx="1570339" cy="661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830797" y="1881291"/>
              <a:ext cx="1951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9999"/>
                  </a:solidFill>
                </a:rPr>
                <a:t>Kapan</a:t>
              </a:r>
              <a:r>
                <a:rPr lang="en-US" sz="3200" b="1" dirty="0" smtClean="0">
                  <a:solidFill>
                    <a:srgbClr val="009999"/>
                  </a:solidFill>
                </a:rPr>
                <a:t> 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3203848" y="2859782"/>
            <a:ext cx="2016224" cy="661182"/>
            <a:chOff x="761032" y="1838738"/>
            <a:chExt cx="2106504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2" y="1838738"/>
              <a:ext cx="1570339" cy="661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915568" y="1881291"/>
              <a:ext cx="1951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9999"/>
                  </a:solidFill>
                </a:rPr>
                <a:t>Siapa</a:t>
              </a:r>
              <a:r>
                <a:rPr lang="en-US" sz="3200" b="1" dirty="0" smtClean="0">
                  <a:solidFill>
                    <a:srgbClr val="009999"/>
                  </a:solidFill>
                </a:rPr>
                <a:t> 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5292080" y="2849170"/>
            <a:ext cx="1968473" cy="661182"/>
            <a:chOff x="761031" y="1838738"/>
            <a:chExt cx="2056615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1" y="1838738"/>
              <a:ext cx="2056615" cy="661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830797" y="1881291"/>
              <a:ext cx="1951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9999"/>
                  </a:solidFill>
                </a:rPr>
                <a:t>Mengapa</a:t>
              </a:r>
              <a:r>
                <a:rPr lang="en-US" sz="3200" b="1" dirty="0" smtClean="0">
                  <a:solidFill>
                    <a:srgbClr val="009999"/>
                  </a:solidFill>
                </a:rPr>
                <a:t> </a:t>
              </a: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3923928" y="3854784"/>
            <a:ext cx="2704865" cy="661182"/>
            <a:chOff x="685799" y="1838738"/>
            <a:chExt cx="2825980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8"/>
              <a:ext cx="2557899" cy="661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830797" y="1881291"/>
              <a:ext cx="26809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9999"/>
                  </a:solidFill>
                </a:rPr>
                <a:t>Bagaimana</a:t>
              </a:r>
              <a:r>
                <a:rPr lang="en-US" sz="3200" b="1" dirty="0" smtClean="0">
                  <a:solidFill>
                    <a:srgbClr val="009999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78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802650"/>
            <a:ext cx="5580112" cy="178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4"/>
          <a:stretch/>
        </p:blipFill>
        <p:spPr bwMode="auto">
          <a:xfrm flipH="1">
            <a:off x="-9393" y="615161"/>
            <a:ext cx="2637176" cy="418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86472" y="2963747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8080"/>
                </a:solidFill>
              </a:rPr>
              <a:t>Tanda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(!)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disebut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tanda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seru</a:t>
            </a:r>
            <a:r>
              <a:rPr lang="en-US" sz="3000" b="1" dirty="0" smtClean="0">
                <a:solidFill>
                  <a:srgbClr val="008080"/>
                </a:solidFill>
              </a:rPr>
              <a:t>.</a:t>
            </a:r>
          </a:p>
          <a:p>
            <a:r>
              <a:rPr lang="en-US" sz="3000" b="1" dirty="0" err="1" smtClean="0">
                <a:solidFill>
                  <a:srgbClr val="008080"/>
                </a:solidFill>
              </a:rPr>
              <a:t>Tanda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seru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ditulis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pada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kalimat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ajakan</a:t>
            </a:r>
            <a:r>
              <a:rPr lang="en-US" sz="3000" b="1" dirty="0" smtClean="0">
                <a:solidFill>
                  <a:srgbClr val="008080"/>
                </a:solidFill>
              </a:rPr>
              <a:t>, </a:t>
            </a:r>
            <a:r>
              <a:rPr lang="en-US" sz="3000" b="1" dirty="0" err="1" smtClean="0">
                <a:solidFill>
                  <a:srgbClr val="008080"/>
                </a:solidFill>
              </a:rPr>
              <a:t>larangan</a:t>
            </a:r>
            <a:r>
              <a:rPr lang="en-US" sz="3000" b="1" dirty="0" smtClean="0">
                <a:solidFill>
                  <a:srgbClr val="008080"/>
                </a:solidFill>
              </a:rPr>
              <a:t>, </a:t>
            </a:r>
            <a:r>
              <a:rPr lang="en-US" sz="3000" b="1" dirty="0" err="1" smtClean="0">
                <a:solidFill>
                  <a:srgbClr val="008080"/>
                </a:solidFill>
              </a:rPr>
              <a:t>dan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perintah</a:t>
            </a:r>
            <a:r>
              <a:rPr lang="en-US" sz="3000" b="1" dirty="0" smtClean="0">
                <a:solidFill>
                  <a:srgbClr val="008080"/>
                </a:solidFill>
              </a:rPr>
              <a:t>.</a:t>
            </a:r>
            <a:endParaRPr lang="en-US" sz="3000" b="1" dirty="0">
              <a:solidFill>
                <a:srgbClr val="00808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75370"/>
            <a:ext cx="2415629" cy="227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18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rcRect b="22380"/>
          <a:stretch>
            <a:fillRect/>
          </a:stretch>
        </p:blipFill>
        <p:spPr bwMode="auto">
          <a:xfrm flipH="1">
            <a:off x="65404" y="969836"/>
            <a:ext cx="3642500" cy="383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2555776" y="619983"/>
            <a:ext cx="5112568" cy="1087671"/>
            <a:chOff x="609600" y="1603800"/>
            <a:chExt cx="4686521" cy="10876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4648824" cy="10876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79312" y="1611351"/>
              <a:ext cx="4516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FF0066"/>
                  </a:solidFill>
                </a:rPr>
                <a:t>Kalimat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FF0066"/>
                  </a:solidFill>
                </a:rPr>
                <a:t>ajakan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FF0066"/>
                  </a:solidFill>
                </a:rPr>
                <a:t>ditandai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kata </a:t>
              </a:r>
              <a:r>
                <a:rPr lang="en-US" sz="3000" b="1" i="1" dirty="0" err="1" smtClean="0">
                  <a:solidFill>
                    <a:srgbClr val="7030A0"/>
                  </a:solidFill>
                </a:rPr>
                <a:t>ayo</a:t>
              </a:r>
              <a:r>
                <a:rPr lang="en-US" sz="30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FF0066"/>
                  </a:solidFill>
                </a:rPr>
                <a:t>dan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i="1" dirty="0" err="1" smtClean="0">
                  <a:solidFill>
                    <a:srgbClr val="008080"/>
                  </a:solidFill>
                </a:rPr>
                <a:t>mari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.</a:t>
              </a:r>
              <a:endParaRPr lang="en-US" sz="30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635896" y="1851670"/>
            <a:ext cx="5112568" cy="1157660"/>
            <a:chOff x="609600" y="1547147"/>
            <a:chExt cx="4686521" cy="11576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47147"/>
              <a:ext cx="4262896" cy="115766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79312" y="1552678"/>
              <a:ext cx="4516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FF0066"/>
                  </a:solidFill>
                </a:rPr>
                <a:t>Kalimat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FF0066"/>
                  </a:solidFill>
                </a:rPr>
                <a:t>larangan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FF0066"/>
                  </a:solidFill>
                </a:rPr>
                <a:t>ditandai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kata </a:t>
              </a:r>
              <a:r>
                <a:rPr lang="en-US" sz="3000" b="1" i="1" dirty="0" err="1" smtClean="0">
                  <a:solidFill>
                    <a:srgbClr val="7030A0"/>
                  </a:solidFill>
                </a:rPr>
                <a:t>jangan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.</a:t>
              </a:r>
              <a:endParaRPr lang="en-US" sz="30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3923928" y="3219822"/>
            <a:ext cx="5112568" cy="1157660"/>
            <a:chOff x="609600" y="1547147"/>
            <a:chExt cx="4686521" cy="11576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47147"/>
              <a:ext cx="4158462" cy="115766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79312" y="1552678"/>
              <a:ext cx="4516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FF0066"/>
                  </a:solidFill>
                </a:rPr>
                <a:t>Kalimat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FF0066"/>
                  </a:solidFill>
                </a:rPr>
                <a:t>perintah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FF0066"/>
                  </a:solidFill>
                </a:rPr>
                <a:t>diakhiri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</a:p>
            <a:p>
              <a:r>
                <a:rPr lang="en-US" sz="3000" b="1" i="1" dirty="0" smtClean="0">
                  <a:solidFill>
                    <a:srgbClr val="008080"/>
                  </a:solidFill>
                </a:rPr>
                <a:t>–</a:t>
              </a:r>
              <a:r>
                <a:rPr lang="en-US" sz="3000" b="1" i="1" dirty="0" err="1" smtClean="0">
                  <a:solidFill>
                    <a:srgbClr val="008080"/>
                  </a:solidFill>
                </a:rPr>
                <a:t>kan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FF0066"/>
                  </a:solidFill>
                </a:rPr>
                <a:t>atau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3000" b="1" i="1" dirty="0" smtClean="0">
                  <a:solidFill>
                    <a:srgbClr val="7030A0"/>
                  </a:solidFill>
                </a:rPr>
                <a:t>–</a:t>
              </a:r>
              <a:r>
                <a:rPr lang="en-US" sz="3000" b="1" i="1" dirty="0" err="1" smtClean="0">
                  <a:solidFill>
                    <a:srgbClr val="7030A0"/>
                  </a:solidFill>
                </a:rPr>
                <a:t>lah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.</a:t>
              </a:r>
              <a:endParaRPr lang="en-US" sz="3000" b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979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71470" y="214296"/>
            <a:ext cx="8172448" cy="1567035"/>
            <a:chOff x="152400" y="214296"/>
            <a:chExt cx="8172448" cy="15670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7858180" cy="12144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1472" y="267070"/>
              <a:ext cx="7753376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Kata yang Diawali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ha-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he-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hi-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hu-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dan 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ho- </a:t>
              </a:r>
            </a:p>
            <a:p>
              <a:pPr>
                <a:lnSpc>
                  <a:spcPct val="110000"/>
                </a:lnSpc>
                <a:buSzPct val="100000"/>
              </a:pP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 Kata yang Diawali huruf C</a:t>
              </a: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pPr>
                <a:lnSpc>
                  <a:spcPct val="110000"/>
                </a:lnSpc>
                <a:buSzPct val="100000"/>
              </a:pPr>
              <a:r>
                <a:rPr lang="id-ID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    sert</a:t>
              </a:r>
              <a:endParaRPr lang="en-US" sz="28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800049"/>
            <a:ext cx="400052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Ayo, membaca kata-kata.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442991"/>
            <a:ext cx="4000528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Berikut kata-kata yang diawali suku kata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ha-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he-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hi-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hu-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dan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ho-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6357950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4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1259632" y="3159784"/>
            <a:ext cx="2071702" cy="667590"/>
            <a:chOff x="685800" y="1838738"/>
            <a:chExt cx="2164465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164465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5073" y="1921553"/>
              <a:ext cx="1865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ha</a:t>
              </a:r>
              <a:r>
                <a:rPr lang="id-ID" sz="3200" b="1" dirty="0" smtClean="0">
                  <a:solidFill>
                    <a:srgbClr val="009999"/>
                  </a:solidFill>
                </a:rPr>
                <a:t>laman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115616" y="3992392"/>
            <a:ext cx="2286016" cy="667590"/>
            <a:chOff x="685800" y="1838738"/>
            <a:chExt cx="2388376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388376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5073" y="1921553"/>
              <a:ext cx="2164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ha-</a:t>
              </a:r>
              <a:r>
                <a:rPr lang="id-ID" sz="3200" b="1" dirty="0" smtClean="0">
                  <a:solidFill>
                    <a:srgbClr val="009999"/>
                  </a:solidFill>
                </a:rPr>
                <a:t>la-man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5796136" y="3159784"/>
            <a:ext cx="1500198" cy="667590"/>
            <a:chOff x="760437" y="1838738"/>
            <a:chExt cx="1567371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37" y="1838738"/>
              <a:ext cx="1567371" cy="6611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5073" y="1921553"/>
              <a:ext cx="1418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he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wan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5809815" y="3992392"/>
            <a:ext cx="1714513" cy="667590"/>
            <a:chOff x="685800" y="1838738"/>
            <a:chExt cx="1791282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642008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60437" y="1921553"/>
              <a:ext cx="1716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he-wan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22" name="Picture 2" descr="D:\Tere\KONTEN QR\BAHAN\tokoh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240055"/>
            <a:ext cx="3810029" cy="3051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354" y="613814"/>
            <a:ext cx="3267038" cy="2304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99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5" name="Picture 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1357290" y="3015768"/>
            <a:ext cx="1428761" cy="667590"/>
            <a:chOff x="685800" y="1838738"/>
            <a:chExt cx="1492736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92735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5074" y="1921553"/>
              <a:ext cx="1343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hi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tam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285852" y="3848376"/>
            <a:ext cx="1571637" cy="667590"/>
            <a:chOff x="685800" y="1838738"/>
            <a:chExt cx="164200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642007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0437" y="1921553"/>
              <a:ext cx="15673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hi-tam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5786446" y="3015768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35073" y="1921553"/>
              <a:ext cx="1194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hu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jan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5715008" y="3848376"/>
            <a:ext cx="1500198" cy="667590"/>
            <a:chOff x="685800" y="1838738"/>
            <a:chExt cx="1567371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567371" cy="6611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0437" y="1921553"/>
              <a:ext cx="1492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hu-jan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915566"/>
            <a:ext cx="3263607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Tere\KONTEN QR\BAHAN\tokoh 1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64088" y="439412"/>
            <a:ext cx="2030773" cy="22763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80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5508104" y="1819451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ho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bi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508104" y="2652059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5073" y="1921553"/>
              <a:ext cx="1194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ho-bi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2" name="Picture 2" descr="D:\Tere\KONTEN QR\BAHAN\tokoh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15616" y="1084903"/>
            <a:ext cx="3289277" cy="352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98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467011"/>
            <a:ext cx="357190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Ayo, membaca kata-kata.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181391"/>
            <a:ext cx="514353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Berikut kata-kata yang diawali huruf </a:t>
            </a:r>
            <a:r>
              <a:rPr lang="id-ID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357950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3" name="Group 6"/>
          <p:cNvGrpSpPr/>
          <p:nvPr/>
        </p:nvGrpSpPr>
        <p:grpSpPr>
          <a:xfrm>
            <a:off x="3786182" y="2643188"/>
            <a:ext cx="1357322" cy="661182"/>
            <a:chOff x="685800" y="1838738"/>
            <a:chExt cx="1418098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60438" y="1910176"/>
              <a:ext cx="1343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ca</a:t>
              </a:r>
              <a:r>
                <a:rPr lang="id-ID" sz="3200" b="1" dirty="0" smtClean="0">
                  <a:solidFill>
                    <a:srgbClr val="009999"/>
                  </a:solidFill>
                </a:rPr>
                <a:t>cing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19" name="Group 9"/>
          <p:cNvGrpSpPr/>
          <p:nvPr/>
        </p:nvGrpSpPr>
        <p:grpSpPr>
          <a:xfrm>
            <a:off x="3786182" y="3500444"/>
            <a:ext cx="1357323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5800" y="1921553"/>
              <a:ext cx="1418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ca-</a:t>
              </a:r>
              <a:r>
                <a:rPr lang="id-ID" sz="3200" b="1" dirty="0" smtClean="0">
                  <a:solidFill>
                    <a:srgbClr val="009999"/>
                  </a:solidFill>
                </a:rPr>
                <a:t>cing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22" name="Picture 2" descr="D:\Tere\KONTEN QR\BAHAN\tokoh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2712" y="3214693"/>
            <a:ext cx="2511966" cy="326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23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5" name="Picture 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4071934" y="1428742"/>
            <a:ext cx="1357322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5800" y="1921553"/>
              <a:ext cx="1343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/>
                <a:t>ce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lana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4000496" y="2357436"/>
            <a:ext cx="1643074" cy="667590"/>
            <a:chOff x="611163" y="1838738"/>
            <a:chExt cx="1716644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63" y="1838738"/>
              <a:ext cx="1642007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1163" y="1921553"/>
              <a:ext cx="1716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200" b="1" dirty="0" smtClean="0">
                  <a:solidFill>
                    <a:srgbClr val="008080"/>
                  </a:solidFill>
                </a:rPr>
                <a:t>ce-la-na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9" name="Picture 2" descr="D:\Tere\KONTEN QR\BAHAN\tokoh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28662" y="1214428"/>
            <a:ext cx="2543068" cy="2286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6" cstate="print"/>
          <a:srcRect b="37640"/>
          <a:stretch>
            <a:fillRect/>
          </a:stretch>
        </p:blipFill>
        <p:spPr bwMode="auto">
          <a:xfrm>
            <a:off x="6357950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6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WARNA BUPENA 1A\BAHASA INDONESIA\BAB 1\membaca tulisan dari kiri ke kanan 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24359"/>
            <a:ext cx="3214709" cy="2761837"/>
          </a:xfrm>
          <a:prstGeom prst="rect">
            <a:avLst/>
          </a:prstGeom>
          <a:noFill/>
        </p:spPr>
      </p:pic>
      <p:pic>
        <p:nvPicPr>
          <p:cNvPr id="3" name="Picture 2" descr="G:\Template Bupena Merdeka (Konten QR-Media mengajar)\WARNA BUPENA 1A\BAHASA INDONESIA\BAB 1\Tangan membalik halaman buk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6"/>
            <a:ext cx="2928958" cy="3039068"/>
          </a:xfrm>
          <a:prstGeom prst="rect">
            <a:avLst/>
          </a:prstGeom>
          <a:noFill/>
        </p:spPr>
      </p:pic>
      <p:grpSp>
        <p:nvGrpSpPr>
          <p:cNvPr id="4" name="Group 10"/>
          <p:cNvGrpSpPr/>
          <p:nvPr/>
        </p:nvGrpSpPr>
        <p:grpSpPr>
          <a:xfrm>
            <a:off x="-32" y="3571882"/>
            <a:ext cx="4658640" cy="500066"/>
            <a:chOff x="816644" y="5799738"/>
            <a:chExt cx="8789712" cy="500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1490574" y="5799739"/>
              <a:ext cx="7413230" cy="50006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6644" y="5799738"/>
              <a:ext cx="8789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Bacalah tulisan dengan teliti.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4714876" y="3500444"/>
            <a:ext cx="3929090" cy="857256"/>
            <a:chOff x="1490574" y="5799738"/>
            <a:chExt cx="7413230" cy="85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2029718" y="5799739"/>
              <a:ext cx="6334942" cy="85725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0574" y="5799738"/>
              <a:ext cx="74132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Baliklah halaman buku dengan hati-hati.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ere\KONTEN QR\BACKGROUND\ruan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"/>
          <a:stretch>
            <a:fillRect/>
          </a:stretch>
        </p:blipFill>
        <p:spPr bwMode="auto">
          <a:xfrm flipH="1">
            <a:off x="-36512" y="-18"/>
            <a:ext cx="9180544" cy="51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0962" y="214296"/>
            <a:ext cx="8277252" cy="733044"/>
            <a:chOff x="152400" y="214296"/>
            <a:chExt cx="827725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21510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775337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Kegiatan Persiapan Menulis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500180"/>
            <a:ext cx="3357586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Menulis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juga harus dilakukan dengan benar.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753027"/>
            <a:ext cx="464347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Menuliskah di tempat yang terang. 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3" descr="G:\Template Bupena Merdeka (Konten QR-Media mengajar)\WARNA BUPENA 1A\BAHASA INDONESIA\BAB 1\a16 Gb menulis di meja ada alat tulis F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14494"/>
            <a:ext cx="4143372" cy="30308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8596" y="3395969"/>
            <a:ext cx="35004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Menulislah di permukaan yang rata.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0" y="-169962"/>
            <a:ext cx="918051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:\Template Bupena Merdeka (Konten QR-Media mengajar)\WARNA BUPENA 1A\BAHASA INDONESIA\BAB 2\Tangan memegang pensil dengan benar 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535" y="955274"/>
            <a:ext cx="3878993" cy="383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1984715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id-ID" sz="3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eganglah pensil dengan benar.</a:t>
            </a:r>
            <a:endParaRPr lang="en-US" sz="32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80962" y="214296"/>
            <a:ext cx="8277252" cy="733044"/>
            <a:chOff x="152400" y="214296"/>
            <a:chExt cx="827725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56274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775337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Huruf Vokal dan Huruf Konsonan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428742"/>
            <a:ext cx="400052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Kata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terdiri atas huruf-huruf.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214560"/>
            <a:ext cx="4500594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Huruf dapat ditulis dengan huruf kapital dan huruf kecil.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8596" y="3286130"/>
            <a:ext cx="35004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Huruf kapital juga disebut </a:t>
            </a:r>
            <a:r>
              <a:rPr lang="id-ID" sz="24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huruf besar</a:t>
            </a:r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5" cstate="print"/>
          <a:srcRect b="37640"/>
          <a:stretch>
            <a:fillRect/>
          </a:stretch>
        </p:blipFill>
        <p:spPr bwMode="auto">
          <a:xfrm>
            <a:off x="6357950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Template Bupena Merdeka (Konten QR-Media mengajar)\BAHAN\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442" y="428610"/>
            <a:ext cx="3418376" cy="22145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5" cstate="print"/>
          <a:srcRect b="37640"/>
          <a:stretch>
            <a:fillRect/>
          </a:stretch>
        </p:blipFill>
        <p:spPr bwMode="auto">
          <a:xfrm>
            <a:off x="651187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85852" y="3387576"/>
            <a:ext cx="2214578" cy="6129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3000" b="1" dirty="0" smtClean="0">
                <a:solidFill>
                  <a:srgbClr val="008080"/>
                </a:solidFill>
              </a:rPr>
              <a:t>Huruf besar</a:t>
            </a:r>
            <a:endParaRPr lang="en-US" sz="3000" b="1" dirty="0">
              <a:solidFill>
                <a:srgbClr val="660033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7620" y="3387576"/>
            <a:ext cx="2214578" cy="6129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3000" b="1" dirty="0" smtClean="0">
                <a:solidFill>
                  <a:srgbClr val="FF0066"/>
                </a:solidFill>
              </a:rPr>
              <a:t>Huruf kecil</a:t>
            </a:r>
            <a:endParaRPr lang="en-US" sz="3000" b="1" dirty="0">
              <a:solidFill>
                <a:srgbClr val="FF0066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6878531">
            <a:off x="1719065" y="2655584"/>
            <a:ext cx="619194" cy="546711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6878531">
            <a:off x="4019659" y="2655585"/>
            <a:ext cx="619194" cy="546711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0"/>
            <a:ext cx="9159876" cy="5143500"/>
          </a:xfrm>
          <a:prstGeom prst="rect">
            <a:avLst/>
          </a:prstGeom>
          <a:noFill/>
        </p:spPr>
      </p:pic>
      <p:pic>
        <p:nvPicPr>
          <p:cNvPr id="4098" name="Picture 2" descr="G:\Template Bupena Merdeka (Konten QR-Media mengajar)\BAHAN\AIUEO.png"/>
          <p:cNvPicPr>
            <a:picLocks noChangeAspect="1" noChangeArrowheads="1"/>
          </p:cNvPicPr>
          <p:nvPr/>
        </p:nvPicPr>
        <p:blipFill>
          <a:blip r:embed="rId3"/>
          <a:srcRect r="83367"/>
          <a:stretch>
            <a:fillRect/>
          </a:stretch>
        </p:blipFill>
        <p:spPr bwMode="auto">
          <a:xfrm>
            <a:off x="642910" y="1717476"/>
            <a:ext cx="1285884" cy="135434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214282" y="357173"/>
            <a:ext cx="5786479" cy="714379"/>
            <a:chOff x="628209" y="1328835"/>
            <a:chExt cx="3464326" cy="6005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09" y="1328835"/>
              <a:ext cx="3036631" cy="6005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726444" y="1403607"/>
              <a:ext cx="3366091" cy="46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id-ID" sz="3000" b="1" dirty="0" smtClean="0">
                  <a:solidFill>
                    <a:srgbClr val="FF0066"/>
                  </a:solidFill>
                </a:rPr>
                <a:t>Berikut bentuk huruf vokal.</a:t>
              </a:r>
              <a:endParaRPr lang="en-US" sz="30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AIUEO.png"/>
          <p:cNvPicPr>
            <a:picLocks noChangeAspect="1" noChangeArrowheads="1"/>
          </p:cNvPicPr>
          <p:nvPr/>
        </p:nvPicPr>
        <p:blipFill>
          <a:blip r:embed="rId3"/>
          <a:srcRect l="15708" r="63039"/>
          <a:stretch>
            <a:fillRect/>
          </a:stretch>
        </p:blipFill>
        <p:spPr bwMode="auto">
          <a:xfrm>
            <a:off x="1714480" y="1714494"/>
            <a:ext cx="1643074" cy="1354340"/>
          </a:xfrm>
          <a:prstGeom prst="rect">
            <a:avLst/>
          </a:prstGeom>
          <a:noFill/>
        </p:spPr>
      </p:pic>
      <p:pic>
        <p:nvPicPr>
          <p:cNvPr id="10" name="Picture 2" descr="G:\Template Bupena Merdeka (Konten QR-Media mengajar)\BAHAN\AIUEO.png"/>
          <p:cNvPicPr>
            <a:picLocks noChangeAspect="1" noChangeArrowheads="1"/>
          </p:cNvPicPr>
          <p:nvPr/>
        </p:nvPicPr>
        <p:blipFill>
          <a:blip r:embed="rId3"/>
          <a:srcRect l="31417" r="40862"/>
          <a:stretch>
            <a:fillRect/>
          </a:stretch>
        </p:blipFill>
        <p:spPr bwMode="auto">
          <a:xfrm>
            <a:off x="3000364" y="1714494"/>
            <a:ext cx="2143140" cy="1354340"/>
          </a:xfrm>
          <a:prstGeom prst="rect">
            <a:avLst/>
          </a:prstGeom>
          <a:noFill/>
        </p:spPr>
      </p:pic>
      <p:pic>
        <p:nvPicPr>
          <p:cNvPr id="11" name="Picture 2" descr="G:\Template Bupena Merdeka (Konten QR-Media mengajar)\BAHAN\AIUEO.png"/>
          <p:cNvPicPr>
            <a:picLocks noChangeAspect="1" noChangeArrowheads="1"/>
          </p:cNvPicPr>
          <p:nvPr/>
        </p:nvPicPr>
        <p:blipFill>
          <a:blip r:embed="rId3"/>
          <a:srcRect l="54518" r="17761"/>
          <a:stretch>
            <a:fillRect/>
          </a:stretch>
        </p:blipFill>
        <p:spPr bwMode="auto">
          <a:xfrm>
            <a:off x="4714876" y="1714494"/>
            <a:ext cx="2143140" cy="1354340"/>
          </a:xfrm>
          <a:prstGeom prst="rect">
            <a:avLst/>
          </a:prstGeom>
          <a:noFill/>
        </p:spPr>
      </p:pic>
      <p:pic>
        <p:nvPicPr>
          <p:cNvPr id="12" name="Picture 2" descr="G:\Template Bupena Merdeka (Konten QR-Media mengajar)\BAHAN\AIUEO.png"/>
          <p:cNvPicPr>
            <a:picLocks noChangeAspect="1" noChangeArrowheads="1"/>
          </p:cNvPicPr>
          <p:nvPr/>
        </p:nvPicPr>
        <p:blipFill>
          <a:blip r:embed="rId3"/>
          <a:srcRect l="79466"/>
          <a:stretch>
            <a:fillRect/>
          </a:stretch>
        </p:blipFill>
        <p:spPr bwMode="auto">
          <a:xfrm>
            <a:off x="6500826" y="1714494"/>
            <a:ext cx="1587482" cy="13543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0"/>
            <a:ext cx="9159876" cy="51435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57159" y="214296"/>
            <a:ext cx="5929353" cy="714379"/>
            <a:chOff x="628209" y="1328835"/>
            <a:chExt cx="3549864" cy="6005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09" y="1328835"/>
              <a:ext cx="3549864" cy="6005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26444" y="1403607"/>
              <a:ext cx="3366091" cy="46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id-ID" sz="3000" b="1" dirty="0" smtClean="0">
                  <a:solidFill>
                    <a:srgbClr val="FF0066"/>
                  </a:solidFill>
                </a:rPr>
                <a:t>Berikut bentuk huruf konsonan.</a:t>
              </a:r>
              <a:endParaRPr lang="en-US" sz="30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6" name="Picture 5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Template Bupena Merdeka (Konten QR-Media mengajar)\BAHAN\konsonan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357304"/>
            <a:ext cx="5354645" cy="2959173"/>
          </a:xfrm>
          <a:prstGeom prst="rect">
            <a:avLst/>
          </a:prstGeom>
          <a:noFill/>
        </p:spPr>
      </p:pic>
      <p:pic>
        <p:nvPicPr>
          <p:cNvPr id="10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6929454" y="1447825"/>
            <a:ext cx="2127007" cy="33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427</Words>
  <Application>Microsoft Office PowerPoint</Application>
  <PresentationFormat>On-screen Show (16:9)</PresentationFormat>
  <Paragraphs>97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45</cp:revision>
  <dcterms:created xsi:type="dcterms:W3CDTF">2022-01-17T01:37:52Z</dcterms:created>
  <dcterms:modified xsi:type="dcterms:W3CDTF">2022-11-29T02:54:56Z</dcterms:modified>
</cp:coreProperties>
</file>