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7" r:id="rId5"/>
    <p:sldId id="278" r:id="rId6"/>
    <p:sldId id="279" r:id="rId7"/>
    <p:sldId id="257" r:id="rId8"/>
    <p:sldId id="272" r:id="rId9"/>
    <p:sldId id="258" r:id="rId10"/>
    <p:sldId id="259" r:id="rId11"/>
    <p:sldId id="264" r:id="rId12"/>
    <p:sldId id="260" r:id="rId13"/>
    <p:sldId id="273" r:id="rId14"/>
    <p:sldId id="261" r:id="rId15"/>
    <p:sldId id="274" r:id="rId16"/>
    <p:sldId id="262" r:id="rId17"/>
    <p:sldId id="263" r:id="rId18"/>
    <p:sldId id="265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C1C0D3-A7E2-4406-802F-B1C9C650C2C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022DD8-5752-4DC8-A672-44619C824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II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I.pptx" TargetMode="External"/><Relationship Id="rId20" Type="http://schemas.openxmlformats.org/officeDocument/2006/relationships/hyperlink" Target="Pelajaran%20II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Relationship Id="rId22" Type="http://schemas.openxmlformats.org/officeDocument/2006/relationships/hyperlink" Target="Pelajaran%20IV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>
            <a:hlinkClick r:id="rId14" action="ppaction://hlinkpres?slideindex=1&amp;slidetitle="/>
          </p:cNvPr>
          <p:cNvSpPr/>
          <p:nvPr userDrawn="1"/>
        </p:nvSpPr>
        <p:spPr>
          <a:xfrm>
            <a:off x="3665142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31" name="Rectangle 30">
            <a:hlinkClick r:id="rId15" action="ppaction://hlinksldjump"/>
          </p:cNvPr>
          <p:cNvSpPr/>
          <p:nvPr userDrawn="1"/>
        </p:nvSpPr>
        <p:spPr>
          <a:xfrm>
            <a:off x="4593836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2643174" y="228804"/>
            <a:ext cx="4057899" cy="371704"/>
            <a:chOff x="100244" y="896401"/>
            <a:chExt cx="4057899" cy="371704"/>
          </a:xfrm>
        </p:grpSpPr>
        <p:grpSp>
          <p:nvGrpSpPr>
            <p:cNvPr id="33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37" name="TextBox 36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34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35" name="TextBox 34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40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TextBox 40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8001024" y="1187528"/>
            <a:ext cx="1116082" cy="988402"/>
            <a:chOff x="8001024" y="1357298"/>
            <a:chExt cx="1116082" cy="988402"/>
          </a:xfrm>
        </p:grpSpPr>
        <p:sp>
          <p:nvSpPr>
            <p:cNvPr id="43" name="TextBox 42">
              <a:hlinkClick r:id="rId16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4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03528" y="1643050"/>
              <a:ext cx="1000131" cy="70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5" name="Group 44"/>
          <p:cNvGrpSpPr/>
          <p:nvPr userDrawn="1"/>
        </p:nvGrpSpPr>
        <p:grpSpPr>
          <a:xfrm>
            <a:off x="8072462" y="2473412"/>
            <a:ext cx="1039820" cy="1041641"/>
            <a:chOff x="8072462" y="3071810"/>
            <a:chExt cx="1039820" cy="1041641"/>
          </a:xfrm>
        </p:grpSpPr>
        <p:sp>
          <p:nvSpPr>
            <p:cNvPr id="46" name="TextBox 45">
              <a:hlinkClick r:id="rId18" action="ppaction://hlinkpres?slideindex=1&amp;slidetitle="/>
            </p:cNvPr>
            <p:cNvSpPr txBox="1"/>
            <p:nvPr/>
          </p:nvSpPr>
          <p:spPr>
            <a:xfrm>
              <a:off x="8072462" y="3071810"/>
              <a:ext cx="10398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03527" y="3388659"/>
              <a:ext cx="1000132" cy="724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8" name="Group 47"/>
          <p:cNvGrpSpPr/>
          <p:nvPr userDrawn="1"/>
        </p:nvGrpSpPr>
        <p:grpSpPr>
          <a:xfrm>
            <a:off x="8072430" y="3884522"/>
            <a:ext cx="1071570" cy="996714"/>
            <a:chOff x="8072430" y="4786322"/>
            <a:chExt cx="1071570" cy="996714"/>
          </a:xfrm>
        </p:grpSpPr>
        <p:sp>
          <p:nvSpPr>
            <p:cNvPr id="49" name="TextBox 48">
              <a:hlinkClick r:id="rId20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3527" y="5103171"/>
              <a:ext cx="1000132" cy="67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1" name="Group 50"/>
          <p:cNvGrpSpPr/>
          <p:nvPr userDrawn="1"/>
        </p:nvGrpSpPr>
        <p:grpSpPr>
          <a:xfrm>
            <a:off x="8059015" y="5227702"/>
            <a:ext cx="1071570" cy="1023518"/>
            <a:chOff x="5929322" y="4929198"/>
            <a:chExt cx="1071570" cy="1023518"/>
          </a:xfrm>
        </p:grpSpPr>
        <p:pic>
          <p:nvPicPr>
            <p:cNvPr id="52" name="Picture 2">
              <a:hlinkClick r:id="rId22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956216" y="5255291"/>
              <a:ext cx="1000132" cy="69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TextBox 52">
              <a:hlinkClick r:id="rId22" action="ppaction://hlinkpres?slideindex=1&amp;slidetitle="/>
            </p:cNvPr>
            <p:cNvSpPr txBox="1"/>
            <p:nvPr/>
          </p:nvSpPr>
          <p:spPr>
            <a:xfrm>
              <a:off x="5929322" y="4929198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788443"/>
            <a:ext cx="58288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Perkalian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Pembagian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Pecahan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4875074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Nida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.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oleh-oleh</a:t>
            </a:r>
            <a:r>
              <a:rPr lang="en-US" dirty="0" smtClean="0"/>
              <a:t> </a:t>
            </a:r>
            <a:r>
              <a:rPr lang="en-US" dirty="0" err="1" smtClean="0"/>
              <a:t>cokelat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ayahnya</a:t>
            </a:r>
            <a:r>
              <a:rPr lang="en-US" dirty="0" smtClean="0"/>
              <a:t>.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sv-SE" dirty="0" smtClean="0"/>
              <a:t>cokelat kepada teman-temannya. Namun, jumlah cokelatnya tidak mencukupi. Jumlah cokelat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separuh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teman-temannya</a:t>
            </a:r>
            <a:r>
              <a:rPr lang="en-US" dirty="0" smtClean="0"/>
              <a:t>.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, </a:t>
            </a:r>
            <a:r>
              <a:rPr lang="en-US" dirty="0" err="1" smtClean="0"/>
              <a:t>Nida</a:t>
            </a:r>
            <a:r>
              <a:rPr lang="en-US" dirty="0" smtClean="0"/>
              <a:t> </a:t>
            </a:r>
            <a:r>
              <a:rPr lang="en-US" dirty="0" err="1" smtClean="0"/>
              <a:t>memotong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cokelatnya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pecahan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cokelat</a:t>
            </a:r>
            <a:r>
              <a:rPr lang="en-US" dirty="0" smtClean="0"/>
              <a:t> </a:t>
            </a:r>
            <a:r>
              <a:rPr lang="en-US" dirty="0" err="1" smtClean="0"/>
              <a:t>Nida</a:t>
            </a:r>
            <a:r>
              <a:rPr lang="en-US" dirty="0" smtClean="0"/>
              <a:t>?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3512" y="1723572"/>
            <a:ext cx="4214812" cy="305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066800"/>
            <a:ext cx="7543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Tentukan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diubah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. </a:t>
            </a:r>
            <a:r>
              <a:rPr lang="en-US" sz="2200" dirty="0" err="1" smtClean="0"/>
              <a:t>Setelah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 </a:t>
            </a:r>
            <a:r>
              <a:rPr lang="en-US" sz="2200" dirty="0" err="1" smtClean="0"/>
              <a:t>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yang </a:t>
            </a:r>
            <a:r>
              <a:rPr lang="en-US" sz="2200" dirty="0" err="1" smtClean="0"/>
              <a:t>sudah</a:t>
            </a:r>
            <a:r>
              <a:rPr lang="en-US" sz="2200" dirty="0" smtClean="0"/>
              <a:t>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pelajari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depan</a:t>
            </a:r>
            <a:r>
              <a:rPr lang="en-US" sz="2200" dirty="0" smtClean="0"/>
              <a:t>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634931"/>
            <a:ext cx="1037772" cy="59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1" y="4114800"/>
            <a:ext cx="4334224" cy="68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2858" y="4771572"/>
            <a:ext cx="1107538" cy="63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6851" y="5393371"/>
            <a:ext cx="662779" cy="6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9228" y="6034314"/>
            <a:ext cx="732545" cy="59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458" y="1237345"/>
            <a:ext cx="7696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Mengalikan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Biasa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dengan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Desimal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atau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Persen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828" y="1905000"/>
            <a:ext cx="7590972" cy="4102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200" dirty="0" smtClean="0"/>
              <a:t>Cara </a:t>
            </a:r>
            <a:r>
              <a:rPr lang="es-ES" sz="2200" dirty="0" err="1" smtClean="0"/>
              <a:t>mengalikan</a:t>
            </a:r>
            <a:r>
              <a:rPr lang="es-ES" sz="2200" dirty="0" smtClean="0"/>
              <a:t> </a:t>
            </a:r>
            <a:r>
              <a:rPr lang="es-ES" sz="2200" dirty="0" err="1" smtClean="0"/>
              <a:t>pecahan</a:t>
            </a:r>
            <a:r>
              <a:rPr lang="es-ES" sz="2200" dirty="0" smtClean="0"/>
              <a:t> </a:t>
            </a:r>
            <a:r>
              <a:rPr lang="es-ES" sz="2200" dirty="0" err="1" smtClean="0"/>
              <a:t>biasa</a:t>
            </a:r>
            <a:r>
              <a:rPr lang="es-ES" sz="2200" dirty="0" smtClean="0"/>
              <a:t> </a:t>
            </a:r>
            <a:r>
              <a:rPr lang="es-ES" sz="2200" dirty="0" err="1" smtClean="0"/>
              <a:t>dengan</a:t>
            </a:r>
            <a:r>
              <a:rPr lang="es-ES" sz="2200" dirty="0" smtClean="0"/>
              <a:t> </a:t>
            </a:r>
            <a:r>
              <a:rPr lang="es-ES" sz="2200" dirty="0" err="1" smtClean="0"/>
              <a:t>pecahan</a:t>
            </a:r>
            <a:r>
              <a:rPr lang="es-ES" sz="2200" dirty="0" smtClean="0"/>
              <a:t> </a:t>
            </a:r>
            <a:r>
              <a:rPr lang="es-ES" sz="2200" dirty="0" err="1" smtClean="0"/>
              <a:t>desimal</a:t>
            </a:r>
            <a:r>
              <a:rPr lang="es-ES" sz="2200" dirty="0" smtClean="0"/>
              <a:t> </a:t>
            </a:r>
            <a:r>
              <a:rPr lang="es-ES" sz="2200" dirty="0" err="1" smtClean="0"/>
              <a:t>atau</a:t>
            </a:r>
            <a:r>
              <a:rPr lang="es-ES" sz="2200" dirty="0" smtClean="0"/>
              <a:t> </a:t>
            </a:r>
            <a:r>
              <a:rPr lang="es-ES" sz="2200" dirty="0" err="1" smtClean="0"/>
              <a:t>persen</a:t>
            </a:r>
            <a:r>
              <a:rPr lang="es-ES" sz="2200" dirty="0" smtClean="0"/>
              <a:t> </a:t>
            </a:r>
            <a:r>
              <a:rPr lang="es-ES" sz="2200" dirty="0" err="1" smtClean="0"/>
              <a:t>adalah</a:t>
            </a:r>
            <a:r>
              <a:rPr lang="es-ES" sz="2200" dirty="0" smtClean="0"/>
              <a:t> </a:t>
            </a:r>
            <a:r>
              <a:rPr lang="es-ES" sz="2200" dirty="0" err="1" smtClean="0"/>
              <a:t>mengubah</a:t>
            </a:r>
            <a:r>
              <a:rPr lang="es-E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desimal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persen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sejenis</a:t>
            </a:r>
            <a:r>
              <a:rPr lang="en-US" sz="2200" dirty="0" smtClean="0"/>
              <a:t>. </a:t>
            </a:r>
            <a:r>
              <a:rPr lang="en-US" sz="2200" dirty="0" err="1" smtClean="0"/>
              <a:t>Misalnya</a:t>
            </a:r>
            <a:r>
              <a:rPr lang="en-US" sz="2200" dirty="0" smtClean="0"/>
              <a:t>,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s-ES" sz="2200" dirty="0" smtClean="0"/>
              <a:t>antara </a:t>
            </a:r>
            <a:r>
              <a:rPr lang="es-ES" sz="2200" dirty="0" err="1" smtClean="0"/>
              <a:t>pecahan</a:t>
            </a:r>
            <a:r>
              <a:rPr lang="es-ES" sz="2200" dirty="0" smtClean="0"/>
              <a:t> </a:t>
            </a:r>
            <a:r>
              <a:rPr lang="es-ES" sz="2200" dirty="0" err="1" smtClean="0"/>
              <a:t>biasa</a:t>
            </a:r>
            <a:r>
              <a:rPr lang="es-ES" sz="2200" dirty="0" smtClean="0"/>
              <a:t> dan </a:t>
            </a:r>
            <a:r>
              <a:rPr lang="es-ES" sz="2200" dirty="0" err="1" smtClean="0"/>
              <a:t>pecahan</a:t>
            </a:r>
            <a:r>
              <a:rPr lang="es-ES" sz="2200" dirty="0" smtClean="0"/>
              <a:t> </a:t>
            </a:r>
            <a:r>
              <a:rPr lang="es-ES" sz="2200" dirty="0" err="1" smtClean="0"/>
              <a:t>desimal</a:t>
            </a:r>
            <a:r>
              <a:rPr lang="es-ES" sz="2200" dirty="0" smtClean="0"/>
              <a:t> </a:t>
            </a:r>
            <a:r>
              <a:rPr lang="es-ES" sz="2200" dirty="0" err="1" smtClean="0"/>
              <a:t>dikerjakan</a:t>
            </a:r>
            <a:r>
              <a:rPr lang="es-ES" sz="2200" dirty="0" smtClean="0"/>
              <a:t> </a:t>
            </a:r>
            <a:r>
              <a:rPr lang="es-ES" sz="2200" dirty="0" err="1" smtClean="0"/>
              <a:t>dengan</a:t>
            </a:r>
            <a:r>
              <a:rPr lang="es-ES" sz="2200" dirty="0" smtClean="0"/>
              <a:t> </a:t>
            </a:r>
            <a:r>
              <a:rPr lang="es-ES" sz="2200" dirty="0" err="1" smtClean="0"/>
              <a:t>mengubah</a:t>
            </a:r>
            <a:r>
              <a:rPr lang="es-ES" sz="2200" dirty="0" smtClean="0"/>
              <a:t> </a:t>
            </a:r>
            <a:r>
              <a:rPr lang="es-ES" sz="2200" dirty="0" err="1" smtClean="0"/>
              <a:t>pecahan-pecahan</a:t>
            </a:r>
            <a:r>
              <a:rPr lang="es-E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desimal</a:t>
            </a:r>
            <a:r>
              <a:rPr lang="en-US" sz="2200" dirty="0" smtClean="0"/>
              <a:t>. </a:t>
            </a:r>
          </a:p>
          <a:p>
            <a:pPr marL="261938" indent="-261938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,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mudah</a:t>
            </a:r>
            <a:r>
              <a:rPr lang="en-US" sz="2200" dirty="0" smtClean="0"/>
              <a:t>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semua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disajikan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219200"/>
            <a:ext cx="74676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200" b="1" dirty="0" smtClean="0"/>
              <a:t>Contoh</a:t>
            </a:r>
          </a:p>
          <a:p>
            <a:pPr>
              <a:lnSpc>
                <a:spcPct val="150000"/>
              </a:lnSpc>
            </a:pPr>
            <a:r>
              <a:rPr lang="fi-FI" sz="2200" dirty="0" smtClean="0"/>
              <a:t>Tentukan hasil perkalian 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 marL="363538" indent="-363538">
              <a:lnSpc>
                <a:spcPct val="150000"/>
              </a:lnSpc>
            </a:pPr>
            <a:r>
              <a:rPr lang="en-US" sz="2200" dirty="0" smtClean="0"/>
              <a:t>• 	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desimal</a:t>
            </a:r>
            <a:r>
              <a:rPr lang="en-US" sz="2200" dirty="0" smtClean="0"/>
              <a:t> 0,2 </a:t>
            </a:r>
            <a:r>
              <a:rPr lang="en-US" sz="2200" dirty="0" err="1" smtClean="0"/>
              <a:t>diubah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, </a:t>
            </a:r>
            <a:r>
              <a:rPr lang="en-US" sz="2200" dirty="0" err="1" smtClean="0"/>
              <a:t>yaitu</a:t>
            </a:r>
            <a:endParaRPr lang="en-US" sz="2200" dirty="0" smtClean="0"/>
          </a:p>
          <a:p>
            <a:pPr marL="363538" indent="-363538">
              <a:lnSpc>
                <a:spcPct val="150000"/>
              </a:lnSpc>
            </a:pPr>
            <a:r>
              <a:rPr lang="en-US" sz="2200" dirty="0" smtClean="0"/>
              <a:t>• 	</a:t>
            </a:r>
            <a:r>
              <a:rPr lang="en-US" sz="2200" dirty="0" err="1" smtClean="0"/>
              <a:t>Mengalikan</a:t>
            </a:r>
            <a:endParaRPr lang="en-US" sz="2200" dirty="0" smtClean="0"/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Jadi</a:t>
            </a:r>
            <a:r>
              <a:rPr lang="en-US" sz="2200" dirty="0" smtClean="0"/>
              <a:t>,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05628" y="1795689"/>
            <a:ext cx="1028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9456" y="2757714"/>
            <a:ext cx="485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r="59024"/>
          <a:stretch>
            <a:fillRect/>
          </a:stretch>
        </p:blipFill>
        <p:spPr bwMode="auto">
          <a:xfrm>
            <a:off x="2271486" y="3229428"/>
            <a:ext cx="928914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243286"/>
            <a:ext cx="1733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r="29412"/>
          <a:stretch>
            <a:fillRect/>
          </a:stretch>
        </p:blipFill>
        <p:spPr bwMode="auto">
          <a:xfrm>
            <a:off x="2286000" y="3929742"/>
            <a:ext cx="1600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l="70588"/>
          <a:stretch>
            <a:fillRect/>
          </a:stretch>
        </p:blipFill>
        <p:spPr bwMode="auto">
          <a:xfrm>
            <a:off x="3237594" y="4688112"/>
            <a:ext cx="6667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143000"/>
            <a:ext cx="27721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200" b="1" dirty="0" err="1" smtClean="0">
                <a:solidFill>
                  <a:srgbClr val="002060"/>
                </a:solidFill>
              </a:rPr>
              <a:t>Membagi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7112" y="1587387"/>
            <a:ext cx="532261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200" dirty="0" smtClean="0"/>
              <a:t>Misal kita akan menentukan hasil pembagian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4912" y="1511187"/>
            <a:ext cx="6572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672" y="2057400"/>
            <a:ext cx="3256047" cy="69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2368" y="3272970"/>
            <a:ext cx="3272976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 r="65217"/>
          <a:stretch>
            <a:fillRect/>
          </a:stretch>
        </p:blipFill>
        <p:spPr bwMode="auto">
          <a:xfrm>
            <a:off x="696987" y="2105478"/>
            <a:ext cx="228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 l="57971" r="7246"/>
          <a:stretch>
            <a:fillRect/>
          </a:stretch>
        </p:blipFill>
        <p:spPr bwMode="auto">
          <a:xfrm>
            <a:off x="696684" y="3324225"/>
            <a:ext cx="228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 r="7246"/>
          <a:stretch>
            <a:fillRect/>
          </a:stretch>
        </p:blipFill>
        <p:spPr bwMode="auto">
          <a:xfrm>
            <a:off x="304800" y="455295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4224" y="4554422"/>
            <a:ext cx="3272976" cy="70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4224" y="4535488"/>
            <a:ext cx="3272976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rot="5400000">
            <a:off x="2361406" y="3048000"/>
            <a:ext cx="457994" cy="7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361406" y="4267200"/>
            <a:ext cx="457994" cy="7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1" y="5694711"/>
            <a:ext cx="3733800" cy="70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 rot="5400000">
            <a:off x="2362200" y="5486400"/>
            <a:ext cx="457994" cy="7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876800" y="5257800"/>
            <a:ext cx="327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endParaRPr lang="en-US" sz="2400" dirty="0" smtClean="0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48350" y="5895975"/>
            <a:ext cx="12287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0306" y="1317457"/>
            <a:ext cx="23431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 r="45992"/>
          <a:stretch>
            <a:fillRect/>
          </a:stretch>
        </p:blipFill>
        <p:spPr bwMode="auto">
          <a:xfrm>
            <a:off x="533399" y="2611429"/>
            <a:ext cx="1274063" cy="69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1422232"/>
            <a:ext cx="2334485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300" dirty="0" smtClean="0"/>
              <a:t>Perhatikan bahwa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031832"/>
            <a:ext cx="431515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300" dirty="0" smtClean="0"/>
              <a:t>Di satu sisi, kita memahami bahwa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072782"/>
            <a:ext cx="7391400" cy="2161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 err="1" smtClean="0"/>
              <a:t>Secara</a:t>
            </a:r>
            <a:r>
              <a:rPr lang="en-US" sz="2300" dirty="0" smtClean="0"/>
              <a:t> </a:t>
            </a:r>
            <a:r>
              <a:rPr lang="en-US" sz="2300" dirty="0" err="1" smtClean="0"/>
              <a:t>umum</a:t>
            </a:r>
            <a:r>
              <a:rPr lang="en-US" sz="2300" dirty="0" smtClean="0"/>
              <a:t>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 smtClean="0"/>
              <a:t>kita</a:t>
            </a:r>
            <a:r>
              <a:rPr lang="en-US" sz="2300" dirty="0" smtClean="0"/>
              <a:t> </a:t>
            </a:r>
            <a:r>
              <a:rPr lang="en-US" sz="2300" dirty="0" err="1" smtClean="0"/>
              <a:t>simpulkan</a:t>
            </a:r>
            <a:r>
              <a:rPr lang="en-US" sz="2300" dirty="0" smtClean="0"/>
              <a:t> </a:t>
            </a:r>
            <a:r>
              <a:rPr lang="en-US" sz="2300" dirty="0" err="1" smtClean="0"/>
              <a:t>sebagai</a:t>
            </a:r>
            <a:r>
              <a:rPr lang="en-US" sz="2300" dirty="0" smtClean="0"/>
              <a:t> </a:t>
            </a:r>
            <a:r>
              <a:rPr lang="en-US" sz="2300" dirty="0" err="1" smtClean="0"/>
              <a:t>berikut</a:t>
            </a:r>
            <a:r>
              <a:rPr lang="en-US" sz="23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Hasil</a:t>
            </a:r>
            <a:r>
              <a:rPr lang="en-US" sz="2300" dirty="0" smtClean="0"/>
              <a:t> </a:t>
            </a:r>
            <a:r>
              <a:rPr lang="en-US" sz="2300" dirty="0" err="1" smtClean="0"/>
              <a:t>pembagian</a:t>
            </a:r>
            <a:r>
              <a:rPr lang="en-US" sz="2300" dirty="0" smtClean="0"/>
              <a:t> </a:t>
            </a:r>
            <a:r>
              <a:rPr lang="en-US" sz="2300" dirty="0" err="1" smtClean="0"/>
              <a:t>dari</a:t>
            </a:r>
            <a:r>
              <a:rPr lang="en-US" sz="2300" dirty="0" smtClean="0"/>
              <a:t> </a:t>
            </a:r>
            <a:r>
              <a:rPr lang="en-US" sz="2300" dirty="0" err="1" smtClean="0"/>
              <a:t>bilangan</a:t>
            </a:r>
            <a:r>
              <a:rPr lang="en-US" sz="2300" dirty="0" smtClean="0"/>
              <a:t> yang </a:t>
            </a:r>
            <a:r>
              <a:rPr lang="en-US" sz="2300" dirty="0" err="1" smtClean="0"/>
              <a:t>dibagi</a:t>
            </a:r>
            <a:r>
              <a:rPr lang="en-US" sz="2300" dirty="0" smtClean="0"/>
              <a:t> </a:t>
            </a:r>
            <a:r>
              <a:rPr lang="en-US" sz="2300" dirty="0" err="1" smtClean="0"/>
              <a:t>oleh</a:t>
            </a:r>
            <a:r>
              <a:rPr lang="en-US" sz="2300" dirty="0" smtClean="0"/>
              <a:t> </a:t>
            </a:r>
            <a:r>
              <a:rPr lang="en-US" sz="2300" dirty="0" err="1" smtClean="0"/>
              <a:t>bilangan</a:t>
            </a:r>
            <a:r>
              <a:rPr lang="en-US" sz="2300" dirty="0" smtClean="0"/>
              <a:t> </a:t>
            </a:r>
            <a:r>
              <a:rPr lang="en-US" sz="2300" dirty="0" err="1" smtClean="0"/>
              <a:t>pembagi</a:t>
            </a:r>
            <a:r>
              <a:rPr lang="en-US" sz="2300" dirty="0" smtClean="0"/>
              <a:t> </a:t>
            </a:r>
            <a:r>
              <a:rPr lang="en-US" sz="2300" dirty="0" err="1" smtClean="0"/>
              <a:t>adalah</a:t>
            </a:r>
            <a:r>
              <a:rPr lang="en-US" sz="2300" dirty="0" smtClean="0"/>
              <a:t> </a:t>
            </a:r>
            <a:r>
              <a:rPr lang="en-US" sz="2300" b="1" dirty="0" err="1" smtClean="0"/>
              <a:t>mengalikan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bilangan</a:t>
            </a:r>
            <a:r>
              <a:rPr lang="en-US" sz="2300" b="1" dirty="0" smtClean="0"/>
              <a:t> yang </a:t>
            </a:r>
            <a:r>
              <a:rPr lang="en-US" sz="2300" b="1" dirty="0" err="1" smtClean="0"/>
              <a:t>dibagi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dengan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kebalikan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bilangan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pembagi</a:t>
            </a:r>
            <a:r>
              <a:rPr lang="en-US" sz="2300" b="1" dirty="0" smtClean="0"/>
              <a:t>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54008"/>
          <a:stretch>
            <a:fillRect/>
          </a:stretch>
        </p:blipFill>
        <p:spPr bwMode="auto">
          <a:xfrm>
            <a:off x="820056" y="3458028"/>
            <a:ext cx="1084944" cy="69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143000"/>
            <a:ext cx="7543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Perkalian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Pembagian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Tiga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Berturut-turut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172" y="1952172"/>
            <a:ext cx="75728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tiga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kerjakan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bertahap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pun </a:t>
            </a:r>
            <a:r>
              <a:rPr lang="en-US" sz="2200" dirty="0" err="1" smtClean="0"/>
              <a:t>langsung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/>
              <a:t>Cara </a:t>
            </a:r>
            <a:r>
              <a:rPr lang="en-US" sz="2200" b="1" dirty="0" err="1" smtClean="0"/>
              <a:t>bertahap</a:t>
            </a:r>
            <a:r>
              <a:rPr lang="en-US" sz="2200" b="1" dirty="0" smtClean="0"/>
              <a:t>:</a:t>
            </a:r>
            <a:r>
              <a:rPr lang="en-US" sz="2200" dirty="0" smtClean="0"/>
              <a:t> </a:t>
            </a:r>
            <a:r>
              <a:rPr lang="en-US" sz="2200" dirty="0" err="1" smtClean="0"/>
              <a:t>Kalikan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pertama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, </a:t>
            </a:r>
            <a:r>
              <a:rPr lang="en-US" sz="2200" dirty="0" err="1" smtClean="0"/>
              <a:t>hasilnya</a:t>
            </a:r>
            <a:r>
              <a:rPr lang="en-US" sz="2200" dirty="0" smtClean="0"/>
              <a:t> </a:t>
            </a:r>
            <a:r>
              <a:rPr lang="en-US" sz="2200" dirty="0" err="1" smtClean="0"/>
              <a:t>dikalikan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ketiga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/>
              <a:t>Cara </a:t>
            </a:r>
            <a:r>
              <a:rPr lang="en-US" sz="2200" b="1" dirty="0" err="1" smtClean="0"/>
              <a:t>langsung</a:t>
            </a:r>
            <a:r>
              <a:rPr lang="en-US" sz="2200" b="1" dirty="0" smtClean="0"/>
              <a:t>: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tiga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pembilangnya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pembilang-pembilang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dikalikan</a:t>
            </a:r>
            <a:r>
              <a:rPr lang="en-US" sz="2200" dirty="0" smtClean="0"/>
              <a:t>,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penyebutnya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penyebut-penyebut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dikalikan</a:t>
            </a:r>
            <a:r>
              <a:rPr lang="en-US" sz="2200" dirty="0" smtClean="0"/>
              <a:t>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6072414"/>
            <a:ext cx="2657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39056" y="1611999"/>
            <a:ext cx="47630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Perkalian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Tiga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Berturut-turut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53228" y="5867400"/>
            <a:ext cx="2476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0028" y="1219200"/>
            <a:ext cx="48242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Pembagian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Tiga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Berturut-turut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Pembagian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kerjakan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bertahap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pun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Cara </a:t>
            </a:r>
            <a:r>
              <a:rPr lang="en-US" sz="2000" b="1" dirty="0" err="1" smtClean="0"/>
              <a:t>bertahap</a:t>
            </a:r>
            <a:r>
              <a:rPr lang="en-US" sz="2000" b="1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Bagilah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, </a:t>
            </a:r>
            <a:r>
              <a:rPr lang="en-US" sz="2000" dirty="0" err="1" smtClean="0"/>
              <a:t>hasilnya</a:t>
            </a:r>
            <a:r>
              <a:rPr lang="en-US" sz="2000" dirty="0" smtClean="0"/>
              <a:t> </a:t>
            </a:r>
            <a:r>
              <a:rPr lang="en-US" sz="2000" dirty="0" err="1" smtClean="0"/>
              <a:t>dibagi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ketiga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Cara </a:t>
            </a:r>
            <a:r>
              <a:rPr lang="en-US" sz="2000" b="1" dirty="0" err="1" smtClean="0"/>
              <a:t>langsung</a:t>
            </a:r>
            <a:r>
              <a:rPr lang="en-US" sz="2000" b="1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pembagian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pembilangnya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perkalian</a:t>
            </a:r>
            <a:r>
              <a:rPr lang="en-US" sz="2000" dirty="0" smtClean="0"/>
              <a:t> </a:t>
            </a:r>
            <a:r>
              <a:rPr lang="en-US" sz="2000" dirty="0" err="1" smtClean="0"/>
              <a:t>pembilang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penyebut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ketiga</a:t>
            </a:r>
            <a:r>
              <a:rPr lang="en-US" sz="2000" dirty="0" smtClean="0"/>
              <a:t>, </a:t>
            </a:r>
            <a:r>
              <a:rPr lang="en-US" sz="2000" dirty="0" err="1" smtClean="0"/>
              <a:t>sedangkan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penyebutnya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perkalian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penyebut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pembilang</a:t>
            </a:r>
            <a:r>
              <a:rPr lang="en-US" sz="2000" dirty="0" smtClean="0"/>
              <a:t> </a:t>
            </a:r>
            <a:r>
              <a:rPr lang="en-US" sz="2000" dirty="0" err="1" smtClean="0"/>
              <a:t>pecahan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ketiga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295400"/>
            <a:ext cx="53294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Operasi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Hitung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Campuran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pada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723572"/>
            <a:ext cx="74676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Aturan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operasi</a:t>
            </a:r>
            <a:r>
              <a:rPr lang="en-US" sz="2200" dirty="0" smtClean="0"/>
              <a:t> </a:t>
            </a:r>
            <a:r>
              <a:rPr lang="en-US" sz="2200" dirty="0" err="1" smtClean="0"/>
              <a:t>hitung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Perkalian</a:t>
            </a:r>
            <a:r>
              <a:rPr lang="en-US" sz="2200" dirty="0" smtClean="0"/>
              <a:t> (×)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pembagian</a:t>
            </a:r>
            <a:r>
              <a:rPr lang="en-US" sz="2200" dirty="0" smtClean="0"/>
              <a:t> (:)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kuatnya</a:t>
            </a:r>
            <a:r>
              <a:rPr lang="en-US" sz="2200" dirty="0" smtClean="0"/>
              <a:t>. 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Penjumlahan</a:t>
            </a:r>
            <a:r>
              <a:rPr lang="en-US" sz="2200" dirty="0" smtClean="0"/>
              <a:t> (+)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pengurangan</a:t>
            </a:r>
            <a:r>
              <a:rPr lang="en-US" sz="2200" dirty="0" smtClean="0"/>
              <a:t> (–) </a:t>
            </a:r>
            <a:r>
              <a:rPr lang="sv-SE" sz="2200" dirty="0" smtClean="0"/>
              <a:t>sama kuatnya. 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sv-SE" sz="2200" dirty="0" smtClean="0"/>
              <a:t>Perkalian dan pembagian lebih kuat daripada penjumlahan dan pengurangan.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pengerjaan</a:t>
            </a:r>
            <a:r>
              <a:rPr lang="en-US" sz="2200" dirty="0" smtClean="0"/>
              <a:t> </a:t>
            </a:r>
            <a:r>
              <a:rPr lang="en-US" sz="2200" dirty="0" err="1" smtClean="0"/>
              <a:t>hitung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kuat</a:t>
            </a:r>
            <a:r>
              <a:rPr lang="en-US" sz="2200" dirty="0" smtClean="0"/>
              <a:t>, </a:t>
            </a:r>
            <a:r>
              <a:rPr lang="en-US" sz="2200" dirty="0" err="1" smtClean="0"/>
              <a:t>pengerjaan</a:t>
            </a:r>
            <a:r>
              <a:rPr lang="en-US" sz="2200" dirty="0" smtClean="0"/>
              <a:t> </a:t>
            </a:r>
            <a:r>
              <a:rPr lang="en-US" sz="2200" dirty="0" err="1" smtClean="0"/>
              <a:t>urut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sebelah</a:t>
            </a:r>
            <a:r>
              <a:rPr lang="en-US" sz="2200" dirty="0" smtClean="0"/>
              <a:t> </a:t>
            </a:r>
            <a:r>
              <a:rPr lang="en-US" sz="2200" dirty="0" err="1" smtClean="0"/>
              <a:t>kiri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urut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depan</a:t>
            </a:r>
            <a:r>
              <a:rPr lang="en-US" sz="2200" dirty="0" smtClean="0"/>
              <a:t>.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Operasi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didalam</a:t>
            </a:r>
            <a:r>
              <a:rPr lang="en-US" sz="2200" dirty="0" smtClean="0"/>
              <a:t> </a:t>
            </a:r>
            <a:r>
              <a:rPr lang="en-US" sz="2200" dirty="0" err="1" smtClean="0"/>
              <a:t>kurun</a:t>
            </a:r>
            <a:r>
              <a:rPr lang="en-US" sz="2200" dirty="0" smtClean="0"/>
              <a:t> </a:t>
            </a:r>
            <a:r>
              <a:rPr lang="en-US" sz="2200" dirty="0" err="1" smtClean="0"/>
              <a:t>didahulukan</a:t>
            </a:r>
            <a:r>
              <a:rPr lang="en-US" sz="2200" dirty="0" smtClean="0"/>
              <a:t> </a:t>
            </a:r>
            <a:r>
              <a:rPr lang="en-US" sz="2200" dirty="0" err="1" smtClean="0"/>
              <a:t>pengerjaannya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143000"/>
            <a:ext cx="7543800" cy="105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</a:pPr>
            <a:r>
              <a:rPr lang="nn-NO" sz="2200" b="1" dirty="0" smtClean="0">
                <a:solidFill>
                  <a:srgbClr val="002060"/>
                </a:solidFill>
              </a:rPr>
              <a:t>E. 	Menyelesaikan Permasalahan yang Terkait dengan Operasi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222480"/>
            <a:ext cx="7696200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100" b="1" dirty="0" err="1" smtClean="0"/>
              <a:t>Contoh</a:t>
            </a:r>
            <a:endParaRPr lang="en-US" sz="2100" b="1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Di belakang balai desa Desa Permai terdapat lahan kosong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berbentuk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persegi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   km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lebarnya</a:t>
            </a:r>
            <a:r>
              <a:rPr lang="en-US" sz="2400" dirty="0" smtClean="0"/>
              <a:t>     </a:t>
            </a:r>
            <a:r>
              <a:rPr lang="nb-NO" sz="2400" dirty="0" smtClean="0"/>
              <a:t>km. Berapa kilometer persegi luas lahan kosong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Jawab</a:t>
            </a:r>
            <a:r>
              <a:rPr lang="en-US" sz="24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 </a:t>
            </a:r>
            <a:r>
              <a:rPr lang="en-US" sz="2400" dirty="0" err="1" smtClean="0"/>
              <a:t>kosong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persegi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persegi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× </a:t>
            </a:r>
            <a:r>
              <a:rPr lang="en-US" sz="2400" dirty="0" err="1" smtClean="0"/>
              <a:t>lebar</a:t>
            </a:r>
            <a:r>
              <a:rPr lang="en-US" sz="2400" dirty="0" smtClean="0"/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91803" y="3299733"/>
            <a:ext cx="276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871686"/>
            <a:ext cx="238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219200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400" dirty="0" smtClean="0"/>
              <a:t>Dalam kasus di atas, diketahui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panjang</a:t>
            </a:r>
            <a:r>
              <a:rPr lang="en-US" sz="2400" dirty="0" smtClean="0"/>
              <a:t> =     km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lebar</a:t>
            </a:r>
            <a:r>
              <a:rPr lang="en-US" sz="2400" dirty="0" smtClean="0"/>
              <a:t> =    km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Luas</a:t>
            </a:r>
            <a:r>
              <a:rPr lang="en-US" sz="2400" dirty="0" smtClean="0"/>
              <a:t> =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× </a:t>
            </a:r>
            <a:r>
              <a:rPr lang="en-US" sz="2400" dirty="0" err="1" smtClean="0"/>
              <a:t>lebar</a:t>
            </a:r>
            <a:endParaRPr lang="en-US" sz="2400" dirty="0" smtClean="0"/>
          </a:p>
          <a:p>
            <a:pPr>
              <a:lnSpc>
                <a:spcPct val="150000"/>
              </a:lnSpc>
            </a:pPr>
            <a:endParaRPr lang="sv-SE" sz="2400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6542" y="3517240"/>
            <a:ext cx="1099458" cy="1971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09600" y="5383113"/>
            <a:ext cx="7620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Jadi</a:t>
            </a:r>
            <a:r>
              <a:rPr lang="en-US" sz="2200" dirty="0" smtClean="0"/>
              <a:t>,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lahan</a:t>
            </a:r>
            <a:r>
              <a:rPr lang="en-US" sz="2200" dirty="0" smtClean="0"/>
              <a:t> </a:t>
            </a:r>
            <a:r>
              <a:rPr lang="en-US" sz="2200" dirty="0" err="1" smtClean="0"/>
              <a:t>kosong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   kilometer </a:t>
            </a:r>
            <a:r>
              <a:rPr lang="en-US" sz="2200" dirty="0" err="1" smtClean="0"/>
              <a:t>persegi</a:t>
            </a:r>
            <a:r>
              <a:rPr lang="en-US" sz="2200" dirty="0" smtClean="0"/>
              <a:t>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801713"/>
            <a:ext cx="276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94972" y="2382285"/>
            <a:ext cx="238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8228" y="5454324"/>
            <a:ext cx="266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609600" y="2209800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Mengalikan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609600" y="2709866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200" b="1" dirty="0" err="1" smtClean="0">
                <a:solidFill>
                  <a:srgbClr val="002060"/>
                </a:solidFill>
              </a:rPr>
              <a:t>Membagi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609600" y="3209932"/>
            <a:ext cx="7215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Perkalian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Pembagian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Tiga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Berturut-turut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609600" y="3709998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Operasi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Hitung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Campuran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pada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609600" y="4210064"/>
            <a:ext cx="69294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en-US" sz="2200" b="1" dirty="0" smtClean="0">
                <a:solidFill>
                  <a:srgbClr val="002060"/>
                </a:solidFill>
              </a:rPr>
              <a:t>E.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Menyelesaikan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Permasalahan</a:t>
            </a:r>
            <a:r>
              <a:rPr lang="en-US" sz="2200" b="1" dirty="0" smtClean="0">
                <a:solidFill>
                  <a:srgbClr val="002060"/>
                </a:solidFill>
              </a:rPr>
              <a:t> yang </a:t>
            </a:r>
            <a:r>
              <a:rPr lang="en-US" sz="2200" b="1" dirty="0" err="1" smtClean="0">
                <a:solidFill>
                  <a:srgbClr val="002060"/>
                </a:solidFill>
              </a:rPr>
              <a:t>Terkait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dengan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Operasi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8000" y="1066800"/>
            <a:ext cx="3162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002060"/>
                </a:solidFill>
              </a:rPr>
              <a:t>A. </a:t>
            </a:r>
            <a:r>
              <a:rPr lang="de-DE" sz="2400" b="1" dirty="0" smtClean="0">
                <a:solidFill>
                  <a:srgbClr val="002060"/>
                </a:solidFill>
              </a:rPr>
              <a:t>Mengalikan Pecahan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8000" y="15240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mengalikan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1516" y="1509486"/>
            <a:ext cx="81952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14600"/>
            <a:ext cx="299141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23490" y="1981200"/>
            <a:ext cx="237271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300262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648200" y="4648200"/>
            <a:ext cx="3429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Daerah yang </a:t>
            </a:r>
            <a:r>
              <a:rPr lang="en-US" sz="2200" dirty="0" err="1" smtClean="0"/>
              <a:t>diarsir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kali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endParaRPr lang="en-US" sz="2200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10200" y="5791200"/>
            <a:ext cx="13296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>
            <a:off x="3505200" y="2895600"/>
            <a:ext cx="18288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1828800" y="4038600"/>
            <a:ext cx="3505200" cy="990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143000"/>
            <a:ext cx="7391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Amatilah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saksama</a:t>
            </a:r>
            <a:r>
              <a:rPr lang="en-US" sz="2200" dirty="0" smtClean="0"/>
              <a:t>, </a:t>
            </a:r>
            <a:r>
              <a:rPr lang="en-US" sz="2200" dirty="0" err="1" smtClean="0"/>
              <a:t>tampak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berupa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endParaRPr lang="en-US" sz="2200" dirty="0" smtClean="0"/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200" dirty="0" smtClean="0"/>
              <a:t>• 	</a:t>
            </a:r>
            <a:r>
              <a:rPr lang="en-US" sz="2200" dirty="0" err="1" smtClean="0"/>
              <a:t>pembilang</a:t>
            </a:r>
            <a:r>
              <a:rPr lang="en-US" sz="2200" dirty="0" smtClean="0"/>
              <a:t> (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pertama</a:t>
            </a:r>
            <a:r>
              <a:rPr lang="en-US" sz="2200" dirty="0" smtClean="0"/>
              <a:t>) </a:t>
            </a:r>
            <a:r>
              <a:rPr lang="en-US" sz="2200" dirty="0" err="1" smtClean="0"/>
              <a:t>dikalikan</a:t>
            </a:r>
            <a:r>
              <a:rPr lang="en-US" sz="2200" dirty="0" smtClean="0"/>
              <a:t> </a:t>
            </a:r>
            <a:r>
              <a:rPr lang="en-US" sz="2200" dirty="0" err="1" smtClean="0"/>
              <a:t>pembilang</a:t>
            </a:r>
            <a:r>
              <a:rPr lang="en-US" sz="2200" dirty="0" smtClean="0"/>
              <a:t> (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);</a:t>
            </a:r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200" dirty="0" smtClean="0"/>
              <a:t>• 	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(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pertama</a:t>
            </a:r>
            <a:r>
              <a:rPr lang="en-US" sz="2200" dirty="0" smtClean="0"/>
              <a:t>) </a:t>
            </a:r>
            <a:r>
              <a:rPr lang="en-US" sz="2200" dirty="0" err="1" smtClean="0"/>
              <a:t>dikalikan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(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).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4227823"/>
            <a:ext cx="7086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dirty="0" smtClean="0"/>
              <a:t>Hasil kali dari pecahan </a:t>
            </a:r>
            <a:r>
              <a:rPr lang="it-IT" sz="2200" i="1" dirty="0" smtClean="0"/>
              <a:t>     </a:t>
            </a:r>
            <a:r>
              <a:rPr lang="en-US" sz="2200" dirty="0" err="1" smtClean="0"/>
              <a:t>dan</a:t>
            </a:r>
            <a:r>
              <a:rPr lang="en-US" sz="2200" dirty="0" smtClean="0"/>
              <a:t>     </a:t>
            </a:r>
            <a:r>
              <a:rPr lang="en-US" sz="2200" i="1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1" y="5029200"/>
            <a:ext cx="2819400" cy="9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942" y="4325256"/>
            <a:ext cx="333375" cy="57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34114" y="4348239"/>
            <a:ext cx="304800" cy="575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103828"/>
            <a:ext cx="74676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Pak </a:t>
            </a:r>
            <a:r>
              <a:rPr lang="en-US" sz="2200" dirty="0" err="1" smtClean="0"/>
              <a:t>Samsul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en-US" sz="2200" dirty="0" err="1" smtClean="0"/>
              <a:t>lahan</a:t>
            </a:r>
            <a:r>
              <a:rPr lang="en-US" sz="2200" dirty="0" smtClean="0"/>
              <a:t> </a:t>
            </a:r>
            <a:r>
              <a:rPr lang="en-US" sz="2200" dirty="0" err="1" smtClean="0"/>
              <a:t>kosong</a:t>
            </a:r>
            <a:r>
              <a:rPr lang="en-US" sz="2200" dirty="0" smtClean="0"/>
              <a:t> </a:t>
            </a:r>
            <a:r>
              <a:rPr lang="en-US" sz="2200" dirty="0" err="1" smtClean="0"/>
              <a:t>seluas</a:t>
            </a:r>
            <a:r>
              <a:rPr lang="en-US" sz="2200" dirty="0" smtClean="0"/>
              <a:t>    </a:t>
            </a:r>
            <a:r>
              <a:rPr lang="en-US" sz="2200" dirty="0" err="1" smtClean="0"/>
              <a:t>hektare</a:t>
            </a:r>
            <a:r>
              <a:rPr lang="en-US" sz="2200" dirty="0" smtClean="0"/>
              <a:t>. </a:t>
            </a:r>
            <a:r>
              <a:rPr lang="en-US" sz="2200" dirty="0" err="1" smtClean="0"/>
              <a:t>Setengah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lahan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diberikan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anaknya</a:t>
            </a:r>
            <a:r>
              <a:rPr lang="en-US" sz="2200" dirty="0" smtClean="0"/>
              <a:t>.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hektare</a:t>
            </a:r>
            <a:r>
              <a:rPr lang="en-US" sz="2200" dirty="0" smtClean="0"/>
              <a:t> </a:t>
            </a:r>
            <a:r>
              <a:rPr lang="en-US" sz="2200" dirty="0" err="1" smtClean="0"/>
              <a:t>lahan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anaknya</a:t>
            </a:r>
            <a:r>
              <a:rPr lang="en-US" sz="22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sv-SE" sz="2200" dirty="0" smtClean="0"/>
              <a:t>Lahan yang diberikan kepada anaknya adalah    </a:t>
            </a:r>
            <a:r>
              <a:rPr lang="en-US" sz="2200" dirty="0" err="1" smtClean="0"/>
              <a:t>dari</a:t>
            </a:r>
            <a:r>
              <a:rPr lang="en-US" sz="2200" dirty="0" smtClean="0"/>
              <a:t>      </a:t>
            </a:r>
            <a:r>
              <a:rPr lang="en-US" sz="2200" dirty="0" err="1" smtClean="0"/>
              <a:t>hektare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ditulis</a:t>
            </a:r>
            <a:r>
              <a:rPr lang="en-US" sz="2200" dirty="0" smtClean="0"/>
              <a:t>                       </a:t>
            </a:r>
            <a:r>
              <a:rPr lang="en-US" sz="2200" dirty="0" err="1" smtClean="0"/>
              <a:t>hektare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      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disederhanakan</a:t>
            </a:r>
            <a:r>
              <a:rPr lang="en-US" sz="2200" dirty="0" smtClean="0"/>
              <a:t> </a:t>
            </a:r>
            <a:r>
              <a:rPr lang="en-US" sz="2200" dirty="0" err="1" smtClean="0"/>
              <a:t>lagi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      (</a:t>
            </a:r>
            <a:r>
              <a:rPr lang="en-US" sz="2200" dirty="0" err="1" smtClean="0"/>
              <a:t>Ingat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menyederhanakan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Jadi</a:t>
            </a:r>
            <a:r>
              <a:rPr lang="en-US" sz="2200" dirty="0" smtClean="0"/>
              <a:t>, </a:t>
            </a:r>
            <a:r>
              <a:rPr lang="en-US" sz="2200" dirty="0" err="1" smtClean="0"/>
              <a:t>lahan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anak</a:t>
            </a:r>
            <a:r>
              <a:rPr lang="en-US" sz="2200" dirty="0" smtClean="0"/>
              <a:t> Pak </a:t>
            </a:r>
            <a:r>
              <a:rPr lang="en-US" sz="2200" dirty="0" err="1" smtClean="0"/>
              <a:t>Samsul</a:t>
            </a:r>
            <a:r>
              <a:rPr lang="en-US" sz="2200" dirty="0" smtClean="0"/>
              <a:t> </a:t>
            </a:r>
            <a:r>
              <a:rPr lang="en-US" sz="2200" dirty="0" err="1" smtClean="0"/>
              <a:t>seluas</a:t>
            </a:r>
            <a:r>
              <a:rPr lang="en-US" sz="2200" dirty="0" smtClean="0"/>
              <a:t> </a:t>
            </a:r>
            <a:r>
              <a:rPr lang="en-US" sz="2200" dirty="0" err="1" smtClean="0"/>
              <a:t>hektare</a:t>
            </a:r>
            <a:r>
              <a:rPr lang="en-US" sz="2200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2342" y="1676400"/>
            <a:ext cx="252761" cy="572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9342" y="3657600"/>
            <a:ext cx="230458" cy="63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680257"/>
            <a:ext cx="252761" cy="572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66686" y="4161972"/>
            <a:ext cx="1367883" cy="646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52572" y="4695372"/>
            <a:ext cx="30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4691742"/>
            <a:ext cx="453483" cy="59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84208" y="5700486"/>
            <a:ext cx="3124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9543" y="1219200"/>
            <a:ext cx="47406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200" b="1" dirty="0" smtClean="0">
                <a:solidFill>
                  <a:srgbClr val="00B0F0"/>
                </a:solidFill>
              </a:rPr>
              <a:t>Pecahan Biasa Dikalikan Bilangan Bulat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471058"/>
            <a:ext cx="2542945" cy="110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242458"/>
            <a:ext cx="255117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62000" y="1785258"/>
            <a:ext cx="4100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200" dirty="0" smtClean="0"/>
              <a:t>Mari kita hitung bersama nilai dari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712688"/>
            <a:ext cx="7715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>
            <a:off x="3581400" y="3035528"/>
            <a:ext cx="8382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38200" y="4238172"/>
            <a:ext cx="7010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Tampak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     </a:t>
            </a:r>
            <a:r>
              <a:rPr lang="it-IT" sz="2200" dirty="0" smtClean="0"/>
              <a:t>dari 2 adalah 1. Artinya,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0542" y="4314372"/>
            <a:ext cx="2000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9514" y="4343400"/>
            <a:ext cx="1238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2075" y="5029200"/>
            <a:ext cx="51911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1266372"/>
            <a:ext cx="53127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Biasa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Dikalikan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Campuran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676400"/>
            <a:ext cx="7391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Agar </a:t>
            </a:r>
            <a:r>
              <a:rPr lang="en-US" sz="2200" dirty="0" err="1" smtClean="0"/>
              <a:t>mudah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penghitungannya</a:t>
            </a:r>
            <a:r>
              <a:rPr lang="en-US" sz="2200" dirty="0" smtClean="0"/>
              <a:t>,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diubah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. Cara </a:t>
            </a:r>
            <a:r>
              <a:rPr lang="en-US" sz="2200" dirty="0" err="1" smtClean="0"/>
              <a:t>mengubah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sudah</a:t>
            </a:r>
            <a:r>
              <a:rPr lang="en-US" sz="2200" dirty="0" smtClean="0"/>
              <a:t>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pelajari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depan</a:t>
            </a:r>
            <a:r>
              <a:rPr lang="en-US" sz="2200" dirty="0" smtClean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962400"/>
            <a:ext cx="3676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5486400"/>
            <a:ext cx="37147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810000" y="4833258"/>
            <a:ext cx="762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dan</a:t>
            </a:r>
            <a:endParaRPr lang="en-US" sz="22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800225"/>
            <a:ext cx="33051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562225"/>
            <a:ext cx="12287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248025"/>
            <a:ext cx="11906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933825"/>
            <a:ext cx="7620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43425"/>
            <a:ext cx="11334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229225"/>
            <a:ext cx="7524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838825"/>
            <a:ext cx="6762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3400" y="1219653"/>
            <a:ext cx="1676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801256" y="4267200"/>
            <a:ext cx="5029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FPB </a:t>
            </a:r>
            <a:r>
              <a:rPr lang="en-US" sz="2200" dirty="0" err="1" smtClean="0"/>
              <a:t>dari</a:t>
            </a:r>
            <a:r>
              <a:rPr lang="en-US" sz="2200" dirty="0" smtClean="0"/>
              <a:t> 22 </a:t>
            </a:r>
            <a:r>
              <a:rPr lang="en-US" sz="2200" dirty="0" err="1" smtClean="0"/>
              <a:t>dan</a:t>
            </a:r>
            <a:r>
              <a:rPr lang="en-US" sz="2200" dirty="0" smtClean="0"/>
              <a:t> 6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2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pembilang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dibagi</a:t>
            </a:r>
            <a:r>
              <a:rPr lang="en-US" sz="2200" dirty="0" smtClean="0"/>
              <a:t> 2.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9770" y="1321713"/>
            <a:ext cx="6324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300" b="1" dirty="0" err="1" smtClean="0">
                <a:solidFill>
                  <a:srgbClr val="00B0F0"/>
                </a:solidFill>
              </a:rPr>
              <a:t>Pecahan</a:t>
            </a:r>
            <a:r>
              <a:rPr lang="es-ES" sz="2300" b="1" dirty="0" smtClean="0">
                <a:solidFill>
                  <a:srgbClr val="00B0F0"/>
                </a:solidFill>
              </a:rPr>
              <a:t> </a:t>
            </a:r>
            <a:r>
              <a:rPr lang="es-ES" sz="2300" b="1" dirty="0" err="1" smtClean="0">
                <a:solidFill>
                  <a:srgbClr val="00B0F0"/>
                </a:solidFill>
              </a:rPr>
              <a:t>Campuran</a:t>
            </a:r>
            <a:r>
              <a:rPr lang="es-ES" sz="2300" b="1" dirty="0" smtClean="0">
                <a:solidFill>
                  <a:srgbClr val="00B0F0"/>
                </a:solidFill>
              </a:rPr>
              <a:t> </a:t>
            </a:r>
            <a:r>
              <a:rPr lang="es-ES" sz="2300" b="1" dirty="0" err="1" smtClean="0">
                <a:solidFill>
                  <a:srgbClr val="00B0F0"/>
                </a:solidFill>
              </a:rPr>
              <a:t>Dikalikan</a:t>
            </a:r>
            <a:r>
              <a:rPr lang="es-ES" sz="2300" b="1" dirty="0" smtClean="0">
                <a:solidFill>
                  <a:srgbClr val="00B0F0"/>
                </a:solidFill>
              </a:rPr>
              <a:t> </a:t>
            </a:r>
            <a:r>
              <a:rPr lang="es-ES" sz="2300" b="1" dirty="0" err="1" smtClean="0">
                <a:solidFill>
                  <a:srgbClr val="00B0F0"/>
                </a:solidFill>
              </a:rPr>
              <a:t>Pecahan</a:t>
            </a:r>
            <a:r>
              <a:rPr lang="es-ES" sz="2300" b="1" dirty="0" smtClean="0">
                <a:solidFill>
                  <a:srgbClr val="00B0F0"/>
                </a:solidFill>
              </a:rPr>
              <a:t> </a:t>
            </a:r>
            <a:r>
              <a:rPr lang="es-ES" sz="2300" b="1" dirty="0" err="1" smtClean="0">
                <a:solidFill>
                  <a:srgbClr val="00B0F0"/>
                </a:solidFill>
              </a:rPr>
              <a:t>Campuran</a:t>
            </a:r>
            <a:endParaRPr lang="es-ES" sz="2300" b="1" dirty="0" smtClean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5256" y="1828800"/>
            <a:ext cx="7620000" cy="269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 err="1" smtClean="0"/>
              <a:t>Kamu</a:t>
            </a:r>
            <a:r>
              <a:rPr lang="en-US" sz="2300" dirty="0" smtClean="0"/>
              <a:t> </a:t>
            </a:r>
            <a:r>
              <a:rPr lang="en-US" sz="2300" dirty="0" err="1" smtClean="0"/>
              <a:t>sudah</a:t>
            </a:r>
            <a:r>
              <a:rPr lang="en-US" sz="2300" dirty="0" smtClean="0"/>
              <a:t>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 smtClean="0"/>
              <a:t>mengubah</a:t>
            </a:r>
            <a:r>
              <a:rPr lang="en-US" sz="2300" dirty="0" smtClean="0"/>
              <a:t> </a:t>
            </a:r>
            <a:r>
              <a:rPr lang="en-US" sz="2300" dirty="0" err="1" smtClean="0"/>
              <a:t>pecahan</a:t>
            </a:r>
            <a:r>
              <a:rPr lang="en-US" sz="2300" dirty="0" smtClean="0"/>
              <a:t> </a:t>
            </a:r>
            <a:r>
              <a:rPr lang="en-US" sz="2300" dirty="0" err="1" smtClean="0"/>
              <a:t>campuran</a:t>
            </a:r>
            <a:r>
              <a:rPr lang="en-US" sz="2300" dirty="0" smtClean="0"/>
              <a:t> </a:t>
            </a:r>
            <a:r>
              <a:rPr lang="en-US" sz="2300" dirty="0" err="1" smtClean="0"/>
              <a:t>ke</a:t>
            </a:r>
            <a:r>
              <a:rPr lang="en-US" sz="2300" dirty="0" smtClean="0"/>
              <a:t> </a:t>
            </a:r>
            <a:r>
              <a:rPr lang="en-US" sz="2300" dirty="0" err="1" smtClean="0"/>
              <a:t>pecahan</a:t>
            </a:r>
            <a:r>
              <a:rPr lang="en-US" sz="2300" dirty="0" smtClean="0"/>
              <a:t> </a:t>
            </a:r>
            <a:r>
              <a:rPr lang="en-US" sz="2300" dirty="0" err="1" smtClean="0"/>
              <a:t>biasa</a:t>
            </a:r>
            <a:r>
              <a:rPr lang="en-US" sz="2300" dirty="0" smtClean="0"/>
              <a:t>. </a:t>
            </a:r>
            <a:r>
              <a:rPr lang="en-US" sz="2300" dirty="0" err="1" smtClean="0"/>
              <a:t>Pengubahan</a:t>
            </a:r>
            <a:r>
              <a:rPr lang="en-US" sz="2300" dirty="0" smtClean="0"/>
              <a:t> </a:t>
            </a:r>
            <a:r>
              <a:rPr lang="en-US" sz="2300" dirty="0" err="1" smtClean="0"/>
              <a:t>tersebut</a:t>
            </a:r>
            <a:r>
              <a:rPr lang="en-US" sz="2300" dirty="0" smtClean="0"/>
              <a:t> </a:t>
            </a:r>
            <a:r>
              <a:rPr lang="en-US" sz="2300" dirty="0" err="1" smtClean="0"/>
              <a:t>sangat</a:t>
            </a:r>
            <a:r>
              <a:rPr lang="en-US" sz="2300" dirty="0" smtClean="0"/>
              <a:t> </a:t>
            </a:r>
            <a:r>
              <a:rPr lang="en-US" sz="2300" dirty="0" err="1" smtClean="0"/>
              <a:t>membantu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menyelesaikan</a:t>
            </a:r>
            <a:r>
              <a:rPr lang="en-US" sz="2300" dirty="0" smtClean="0"/>
              <a:t> </a:t>
            </a:r>
            <a:r>
              <a:rPr lang="en-US" sz="2300" dirty="0" err="1" smtClean="0"/>
              <a:t>perkalian</a:t>
            </a:r>
            <a:r>
              <a:rPr lang="en-US" sz="2300" dirty="0" smtClean="0"/>
              <a:t> </a:t>
            </a:r>
            <a:r>
              <a:rPr lang="en-US" sz="2300" dirty="0" err="1" smtClean="0"/>
              <a:t>antarpecahan</a:t>
            </a:r>
            <a:r>
              <a:rPr lang="en-US" sz="2300" dirty="0" smtClean="0"/>
              <a:t> </a:t>
            </a:r>
            <a:r>
              <a:rPr lang="en-US" sz="2300" dirty="0" err="1" smtClean="0"/>
              <a:t>campuran</a:t>
            </a:r>
            <a:r>
              <a:rPr lang="en-US" sz="2300" dirty="0" smtClean="0"/>
              <a:t>.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mempermudah</a:t>
            </a:r>
            <a:r>
              <a:rPr lang="en-US" sz="2300" dirty="0" smtClean="0"/>
              <a:t> </a:t>
            </a:r>
            <a:r>
              <a:rPr lang="en-US" sz="2300" dirty="0" err="1" smtClean="0"/>
              <a:t>pengerjaannya</a:t>
            </a:r>
            <a:r>
              <a:rPr lang="en-US" sz="2300" dirty="0" smtClean="0"/>
              <a:t>, </a:t>
            </a:r>
            <a:r>
              <a:rPr lang="en-US" sz="2300" dirty="0" err="1" smtClean="0"/>
              <a:t>pecahan</a:t>
            </a:r>
            <a:r>
              <a:rPr lang="en-US" sz="2300" dirty="0" smtClean="0"/>
              <a:t> </a:t>
            </a:r>
            <a:r>
              <a:rPr lang="en-US" sz="2300" dirty="0" err="1" smtClean="0"/>
              <a:t>campuran</a:t>
            </a:r>
            <a:r>
              <a:rPr lang="en-US" sz="2300" dirty="0" smtClean="0"/>
              <a:t> </a:t>
            </a:r>
            <a:r>
              <a:rPr lang="en-US" sz="2300" dirty="0" err="1" smtClean="0"/>
              <a:t>diubah</a:t>
            </a:r>
            <a:r>
              <a:rPr lang="en-US" sz="2300" dirty="0" smtClean="0"/>
              <a:t> </a:t>
            </a:r>
            <a:r>
              <a:rPr lang="en-US" sz="2300" dirty="0" err="1" smtClean="0"/>
              <a:t>terlebih</a:t>
            </a:r>
            <a:r>
              <a:rPr lang="en-US" sz="2300" dirty="0" smtClean="0"/>
              <a:t> </a:t>
            </a:r>
            <a:r>
              <a:rPr lang="en-US" sz="2300" dirty="0" err="1" smtClean="0"/>
              <a:t>dahulu</a:t>
            </a:r>
            <a:r>
              <a:rPr lang="en-US" sz="2300" dirty="0" smtClean="0"/>
              <a:t> </a:t>
            </a:r>
            <a:r>
              <a:rPr lang="en-US" sz="2300" dirty="0" err="1" smtClean="0"/>
              <a:t>ke</a:t>
            </a:r>
            <a:r>
              <a:rPr lang="en-US" sz="2300" dirty="0" smtClean="0"/>
              <a:t> </a:t>
            </a:r>
            <a:r>
              <a:rPr lang="en-US" sz="2300" dirty="0" err="1" smtClean="0"/>
              <a:t>pecahan</a:t>
            </a:r>
            <a:r>
              <a:rPr lang="en-US" sz="2300" dirty="0" smtClean="0"/>
              <a:t> </a:t>
            </a:r>
            <a:r>
              <a:rPr lang="en-US" sz="2300" dirty="0" err="1" smtClean="0"/>
              <a:t>biasa</a:t>
            </a:r>
            <a:r>
              <a:rPr lang="en-US" sz="2300" dirty="0" smtClean="0"/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772025"/>
            <a:ext cx="5295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754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Yudi</dc:creator>
  <cp:lastModifiedBy>Dean Ganteng</cp:lastModifiedBy>
  <cp:revision>116</cp:revision>
  <dcterms:created xsi:type="dcterms:W3CDTF">2017-03-16T13:10:41Z</dcterms:created>
  <dcterms:modified xsi:type="dcterms:W3CDTF">2020-07-21T14:13:01Z</dcterms:modified>
</cp:coreProperties>
</file>