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5" r:id="rId2"/>
    <p:sldId id="277" r:id="rId3"/>
    <p:sldId id="291" r:id="rId4"/>
    <p:sldId id="292" r:id="rId5"/>
    <p:sldId id="293" r:id="rId6"/>
    <p:sldId id="294" r:id="rId7"/>
    <p:sldId id="286" r:id="rId8"/>
    <p:sldId id="295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4141"/>
    <a:srgbClr val="FF0066"/>
    <a:srgbClr val="008080"/>
    <a:srgbClr val="89A392"/>
    <a:srgbClr val="990033"/>
    <a:srgbClr val="FFCC99"/>
    <a:srgbClr val="FF99CC"/>
    <a:srgbClr val="FFFF99"/>
    <a:srgbClr val="FFFF66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203" autoAdjust="0"/>
  </p:normalViewPr>
  <p:slideViewPr>
    <p:cSldViewPr>
      <p:cViewPr varScale="1">
        <p:scale>
          <a:sx n="59" d="100"/>
          <a:sy n="59" d="100"/>
        </p:scale>
        <p:origin x="-96" y="-54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FA59A-4039-4780-8827-E3A9A9D801E3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B7492-1529-472A-95BF-2C0C16D7DF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32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Warna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tulisan</a:t>
            </a:r>
            <a:r>
              <a:rPr lang="en-US" baseline="0" dirty="0" smtClean="0"/>
              <a:t> BUPENA </a:t>
            </a:r>
            <a:r>
              <a:rPr lang="en-US" baseline="0" dirty="0" err="1" smtClean="0"/>
              <a:t>disesuaikan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dgn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jenjang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kelas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B7492-1529-472A-95BF-2C0C16D7DFC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52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26" y="96978"/>
            <a:ext cx="1523874" cy="4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81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26" y="96978"/>
            <a:ext cx="1523874" cy="4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9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2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8" name="テキスト プレースホルダー 11"/>
          <p:cNvSpPr txBox="1">
            <a:spLocks/>
          </p:cNvSpPr>
          <p:nvPr/>
        </p:nvSpPr>
        <p:spPr>
          <a:xfrm>
            <a:off x="4254176" y="2071126"/>
            <a:ext cx="4274018" cy="788673"/>
          </a:xfrm>
          <a:prstGeom prst="rect">
            <a:avLst/>
          </a:prstGeom>
        </p:spPr>
        <p:txBody>
          <a:bodyPr lIns="68580" tIns="34290" rIns="68580" bIns="34290"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00B0ED"/>
                </a:solidFill>
                <a:cs typeface="Arial" pitchFamily="34" charset="0"/>
              </a:rPr>
              <a:t>BUPENA</a:t>
            </a:r>
            <a:endParaRPr lang="id-ID" b="1" dirty="0">
              <a:solidFill>
                <a:srgbClr val="00B0ED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" name="直線コネクタ 9"/>
          <p:cNvCxnSpPr/>
          <p:nvPr/>
        </p:nvCxnSpPr>
        <p:spPr>
          <a:xfrm>
            <a:off x="4572000" y="2800350"/>
            <a:ext cx="37338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3854781" y="1488199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23012" y="2865879"/>
            <a:ext cx="2079737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SD/MI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KELAS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1425010" y="763869"/>
            <a:ext cx="2553156" cy="3312267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2" r="1838"/>
          <a:stretch/>
        </p:blipFill>
        <p:spPr bwMode="auto">
          <a:xfrm>
            <a:off x="1440564" y="871897"/>
            <a:ext cx="2419869" cy="3204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0876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71420"/>
            <a:ext cx="3981923" cy="131362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89148" y="147620"/>
            <a:ext cx="963725" cy="1041975"/>
            <a:chOff x="532024" y="209550"/>
            <a:chExt cx="963725" cy="1041975"/>
          </a:xfrm>
        </p:grpSpPr>
        <p:sp>
          <p:nvSpPr>
            <p:cNvPr id="4" name="Rectangle 16"/>
            <p:cNvSpPr>
              <a:spLocks noChangeArrowheads="1"/>
            </p:cNvSpPr>
            <p:nvPr/>
          </p:nvSpPr>
          <p:spPr bwMode="auto">
            <a:xfrm>
              <a:off x="532024" y="209550"/>
              <a:ext cx="9637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d-ID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BAB</a:t>
              </a:r>
              <a:endParaRPr lang="en-US" altLang="id-ID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ctangle 16"/>
            <p:cNvSpPr>
              <a:spLocks noChangeArrowheads="1"/>
            </p:cNvSpPr>
            <p:nvPr/>
          </p:nvSpPr>
          <p:spPr bwMode="auto">
            <a:xfrm>
              <a:off x="807740" y="666750"/>
              <a:ext cx="4122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d-ID" sz="32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altLang="id-ID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452954" y="506167"/>
            <a:ext cx="46269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Tugasku</a:t>
            </a:r>
            <a:endParaRPr lang="id-ID" sz="3600" b="1" dirty="0">
              <a:ln w="0"/>
              <a:solidFill>
                <a:schemeClr val="bg2">
                  <a:lumMod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9146" y="1500180"/>
            <a:ext cx="6847150" cy="733044"/>
            <a:chOff x="541579" y="214296"/>
            <a:chExt cx="6847150" cy="73304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579" y="214296"/>
              <a:ext cx="6847150" cy="73304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787479" y="267070"/>
              <a:ext cx="6169201" cy="566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A.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Menyimak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dan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Memahami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Isi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Cerita</a:t>
              </a:r>
              <a:endParaRPr lang="en-US" sz="2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12602" y="2859782"/>
            <a:ext cx="5567315" cy="1569660"/>
          </a:xfrm>
          <a:prstGeom prst="rect">
            <a:avLst/>
          </a:prstGeom>
          <a:solidFill>
            <a:srgbClr val="FFFF99"/>
          </a:solidFill>
          <a:ln w="19050"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err="1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Simak</a:t>
            </a:r>
            <a:r>
              <a:rPr lang="en-US" sz="24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atau</a:t>
            </a:r>
            <a:r>
              <a:rPr lang="en-US" sz="24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dengarkan</a:t>
            </a:r>
            <a:r>
              <a:rPr lang="en-US" sz="24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cerita</a:t>
            </a:r>
            <a:r>
              <a:rPr lang="en-US" sz="24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dengan</a:t>
            </a:r>
            <a:r>
              <a:rPr lang="en-US" sz="24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saksama</a:t>
            </a:r>
            <a:r>
              <a:rPr lang="en-US" sz="24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Catatlah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hal-hal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penting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dalam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cerita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Menjawab</a:t>
            </a:r>
            <a:r>
              <a:rPr lang="en-US" sz="2400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pertanyaan</a:t>
            </a:r>
            <a:r>
              <a:rPr lang="en-US" sz="2400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 yang </a:t>
            </a:r>
            <a:r>
              <a:rPr lang="en-US" sz="2400" b="1" dirty="0" err="1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diberikan</a:t>
            </a:r>
            <a:r>
              <a:rPr lang="en-US" sz="2400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00808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2603" y="2344119"/>
            <a:ext cx="6291644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Poppins Bold" charset="0"/>
                <a:cs typeface="Poppins Bold" charset="0"/>
              </a:rPr>
              <a:t>Langkah-langkah</a:t>
            </a:r>
            <a:r>
              <a:rPr lang="en-US" sz="2400" b="1" dirty="0" smtClean="0">
                <a:solidFill>
                  <a:srgbClr val="002060"/>
                </a:solidFill>
                <a:latin typeface="Poppins Bold" charset="0"/>
                <a:cs typeface="Poppins Bold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Poppins Bold" charset="0"/>
                <a:cs typeface="Poppins Bold" charset="0"/>
              </a:rPr>
              <a:t>memahami</a:t>
            </a:r>
            <a:r>
              <a:rPr lang="en-US" sz="2400" b="1" dirty="0" smtClean="0">
                <a:solidFill>
                  <a:srgbClr val="002060"/>
                </a:solidFill>
                <a:latin typeface="Poppins Bold" charset="0"/>
                <a:cs typeface="Poppins Bold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Poppins Bold" charset="0"/>
                <a:cs typeface="Poppins Bold" charset="0"/>
              </a:rPr>
              <a:t>isi</a:t>
            </a:r>
            <a:r>
              <a:rPr lang="en-US" sz="2400" b="1" dirty="0" smtClean="0">
                <a:solidFill>
                  <a:srgbClr val="002060"/>
                </a:solidFill>
                <a:latin typeface="Poppins Bold" charset="0"/>
                <a:cs typeface="Poppins Bold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Poppins Bold" charset="0"/>
                <a:cs typeface="Poppins Bold" charset="0"/>
              </a:rPr>
              <a:t>cerita</a:t>
            </a:r>
            <a:r>
              <a:rPr lang="en-US" sz="2400" b="1" dirty="0" smtClean="0">
                <a:solidFill>
                  <a:srgbClr val="002060"/>
                </a:solidFill>
                <a:latin typeface="Poppins Bold" charset="0"/>
                <a:cs typeface="Poppins Bold" charset="0"/>
              </a:rPr>
              <a:t>: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Poppins Bold" charset="0"/>
              <a:cs typeface="Poppins Bold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2050" name="Picture 2" descr="F:\maret\gambar shutter\31 shutterstock_142250803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330806"/>
            <a:ext cx="3419872" cy="23043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0273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30234" y="1184004"/>
            <a:ext cx="4833318" cy="153233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990033"/>
                </a:solidFill>
              </a:rPr>
              <a:t>Dengan</a:t>
            </a:r>
            <a:r>
              <a:rPr lang="en-US" sz="2800" b="1" dirty="0" smtClean="0">
                <a:solidFill>
                  <a:srgbClr val="990033"/>
                </a:solidFill>
              </a:rPr>
              <a:t> </a:t>
            </a:r>
            <a:r>
              <a:rPr lang="en-US" sz="2800" b="1" dirty="0" err="1" smtClean="0">
                <a:solidFill>
                  <a:srgbClr val="990033"/>
                </a:solidFill>
              </a:rPr>
              <a:t>mengetahui</a:t>
            </a:r>
            <a:r>
              <a:rPr lang="en-US" sz="2800" b="1" dirty="0" smtClean="0">
                <a:solidFill>
                  <a:srgbClr val="990033"/>
                </a:solidFill>
              </a:rPr>
              <a:t> </a:t>
            </a:r>
            <a:r>
              <a:rPr lang="en-US" sz="2800" b="1" dirty="0" err="1" smtClean="0">
                <a:solidFill>
                  <a:srgbClr val="990033"/>
                </a:solidFill>
              </a:rPr>
              <a:t>makna</a:t>
            </a:r>
            <a:r>
              <a:rPr lang="en-US" sz="2800" b="1" dirty="0" smtClean="0">
                <a:solidFill>
                  <a:srgbClr val="990033"/>
                </a:solidFill>
              </a:rPr>
              <a:t> kata </a:t>
            </a:r>
            <a:r>
              <a:rPr lang="en-US" sz="2800" b="1" dirty="0" err="1" smtClean="0">
                <a:solidFill>
                  <a:srgbClr val="990033"/>
                </a:solidFill>
              </a:rPr>
              <a:t>dalam</a:t>
            </a:r>
            <a:r>
              <a:rPr lang="en-US" sz="2800" b="1" dirty="0" smtClean="0">
                <a:solidFill>
                  <a:srgbClr val="990033"/>
                </a:solidFill>
              </a:rPr>
              <a:t> </a:t>
            </a:r>
            <a:r>
              <a:rPr lang="en-US" sz="2800" b="1" dirty="0" err="1" smtClean="0">
                <a:solidFill>
                  <a:srgbClr val="990033"/>
                </a:solidFill>
              </a:rPr>
              <a:t>cerita</a:t>
            </a:r>
            <a:r>
              <a:rPr lang="en-US" sz="2800" b="1" dirty="0" smtClean="0">
                <a:solidFill>
                  <a:srgbClr val="990033"/>
                </a:solidFill>
              </a:rPr>
              <a:t>, </a:t>
            </a:r>
            <a:r>
              <a:rPr lang="en-US" sz="2800" b="1" dirty="0" err="1" smtClean="0">
                <a:solidFill>
                  <a:srgbClr val="008080"/>
                </a:solidFill>
              </a:rPr>
              <a:t>kita</a:t>
            </a:r>
            <a:r>
              <a:rPr lang="en-US" sz="2800" b="1" dirty="0" smtClean="0">
                <a:solidFill>
                  <a:srgbClr val="008080"/>
                </a:solidFill>
              </a:rPr>
              <a:t> </a:t>
            </a:r>
            <a:r>
              <a:rPr lang="en-US" sz="2800" b="1" dirty="0" err="1" smtClean="0">
                <a:solidFill>
                  <a:srgbClr val="008080"/>
                </a:solidFill>
              </a:rPr>
              <a:t>dapat</a:t>
            </a:r>
            <a:r>
              <a:rPr lang="en-US" sz="2800" b="1" dirty="0" smtClean="0">
                <a:solidFill>
                  <a:srgbClr val="008080"/>
                </a:solidFill>
              </a:rPr>
              <a:t> </a:t>
            </a:r>
            <a:r>
              <a:rPr lang="en-US" sz="2800" b="1" dirty="0" err="1" smtClean="0">
                <a:solidFill>
                  <a:srgbClr val="008080"/>
                </a:solidFill>
              </a:rPr>
              <a:t>memahami</a:t>
            </a:r>
            <a:r>
              <a:rPr lang="en-US" sz="2800" b="1" dirty="0" smtClean="0">
                <a:solidFill>
                  <a:srgbClr val="008080"/>
                </a:solidFill>
              </a:rPr>
              <a:t> </a:t>
            </a:r>
            <a:r>
              <a:rPr lang="en-US" sz="2800" b="1" dirty="0" err="1" smtClean="0">
                <a:solidFill>
                  <a:srgbClr val="008080"/>
                </a:solidFill>
              </a:rPr>
              <a:t>isi</a:t>
            </a:r>
            <a:r>
              <a:rPr lang="en-US" sz="2800" b="1" dirty="0" smtClean="0">
                <a:solidFill>
                  <a:srgbClr val="008080"/>
                </a:solidFill>
              </a:rPr>
              <a:t> </a:t>
            </a:r>
            <a:r>
              <a:rPr lang="en-US" sz="2800" b="1" dirty="0" err="1" smtClean="0">
                <a:solidFill>
                  <a:srgbClr val="008080"/>
                </a:solidFill>
              </a:rPr>
              <a:t>cerita</a:t>
            </a:r>
            <a:r>
              <a:rPr lang="en-US" sz="2800" b="1" dirty="0" smtClean="0">
                <a:solidFill>
                  <a:srgbClr val="990033"/>
                </a:solidFill>
              </a:rPr>
              <a:t>.</a:t>
            </a:r>
            <a:endParaRPr lang="en-US" sz="2800" b="1" dirty="0">
              <a:solidFill>
                <a:srgbClr val="990033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23" b="30564"/>
          <a:stretch/>
        </p:blipFill>
        <p:spPr bwMode="auto">
          <a:xfrm>
            <a:off x="251520" y="1344756"/>
            <a:ext cx="2880320" cy="3504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630234" y="2859782"/>
            <a:ext cx="4326142" cy="830997"/>
          </a:xfrm>
          <a:prstGeom prst="rect">
            <a:avLst/>
          </a:prstGeom>
          <a:solidFill>
            <a:srgbClr val="FFFF99"/>
          </a:solidFill>
          <a:ln w="19050"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990033"/>
                </a:solidFill>
              </a:rPr>
              <a:t>Sampaikan</a:t>
            </a:r>
            <a:r>
              <a:rPr lang="en-US" sz="2400" b="1" dirty="0">
                <a:solidFill>
                  <a:srgbClr val="990033"/>
                </a:solidFill>
              </a:rPr>
              <a:t> </a:t>
            </a:r>
            <a:r>
              <a:rPr lang="en-US" sz="2400" b="1" dirty="0" err="1">
                <a:solidFill>
                  <a:srgbClr val="990033"/>
                </a:solidFill>
              </a:rPr>
              <a:t>pendapat</a:t>
            </a:r>
            <a:r>
              <a:rPr lang="en-US" sz="2400" b="1" dirty="0">
                <a:solidFill>
                  <a:srgbClr val="990033"/>
                </a:solidFill>
              </a:rPr>
              <a:t> </a:t>
            </a:r>
            <a:r>
              <a:rPr lang="en-US" sz="2400" b="1" dirty="0" err="1">
                <a:solidFill>
                  <a:srgbClr val="990033"/>
                </a:solidFill>
              </a:rPr>
              <a:t>tentang</a:t>
            </a:r>
            <a:r>
              <a:rPr lang="en-US" sz="2400" b="1" dirty="0">
                <a:solidFill>
                  <a:srgbClr val="990033"/>
                </a:solidFill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</a:rPr>
              <a:t>unsur</a:t>
            </a:r>
            <a:r>
              <a:rPr lang="en-US" sz="2400" b="1" u="sng" dirty="0">
                <a:solidFill>
                  <a:srgbClr val="002060"/>
                </a:solidFill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</a:rPr>
              <a:t>pembangun</a:t>
            </a:r>
            <a:r>
              <a:rPr lang="en-US" sz="2400" b="1" u="sng" dirty="0">
                <a:solidFill>
                  <a:srgbClr val="002060"/>
                </a:solidFill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</a:rPr>
              <a:t>cerita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71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I:\Template Bupena Merdeka (Konten QR-Media mengajar)\BACKGROUND\kotak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0538"/>
            <a:ext cx="9180512" cy="508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98922" y="282424"/>
            <a:ext cx="7369422" cy="1209205"/>
            <a:chOff x="541580" y="214295"/>
            <a:chExt cx="7369422" cy="120920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580" y="214295"/>
              <a:ext cx="7369422" cy="1209205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787480" y="267070"/>
              <a:ext cx="7123522" cy="10402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B.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Homonim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,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Awalan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800" b="1" i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me-,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Kalimat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Majemuk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Setara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,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dan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Paragraf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Deskripsi</a:t>
              </a:r>
              <a:endParaRPr lang="en-US" sz="2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80692" y="1743957"/>
            <a:ext cx="6755604" cy="529292"/>
            <a:chOff x="480692" y="1743957"/>
            <a:chExt cx="6755604" cy="529292"/>
          </a:xfrm>
        </p:grpSpPr>
        <p:sp>
          <p:nvSpPr>
            <p:cNvPr id="5" name="TextBox 12"/>
            <p:cNvSpPr txBox="1"/>
            <p:nvPr/>
          </p:nvSpPr>
          <p:spPr>
            <a:xfrm>
              <a:off x="1138722" y="1762381"/>
              <a:ext cx="6097574" cy="4924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en-US" sz="32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Homonim</a:t>
              </a:r>
              <a:r>
                <a:rPr lang="en-US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" name="Group 17"/>
            <p:cNvGrpSpPr/>
            <p:nvPr/>
          </p:nvGrpSpPr>
          <p:grpSpPr>
            <a:xfrm>
              <a:off x="480692" y="1743957"/>
              <a:ext cx="529989" cy="529292"/>
              <a:chOff x="0" y="0"/>
              <a:chExt cx="1294189" cy="1292488"/>
            </a:xfrm>
          </p:grpSpPr>
          <p:grpSp>
            <p:nvGrpSpPr>
              <p:cNvPr id="7" name="Group 18"/>
              <p:cNvGrpSpPr/>
              <p:nvPr/>
            </p:nvGrpSpPr>
            <p:grpSpPr>
              <a:xfrm>
                <a:off x="0" y="0"/>
                <a:ext cx="1294189" cy="1292488"/>
                <a:chOff x="0" y="0"/>
                <a:chExt cx="6350000" cy="6350000"/>
              </a:xfrm>
            </p:grpSpPr>
            <p:sp>
              <p:nvSpPr>
                <p:cNvPr id="9" name="Freeform 19"/>
                <p:cNvSpPr/>
                <p:nvPr/>
              </p:nvSpPr>
              <p:spPr>
                <a:xfrm>
                  <a:off x="14167" y="0"/>
                  <a:ext cx="6321665" cy="635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1665" h="6350000">
                      <a:moveTo>
                        <a:pt x="3160833" y="0"/>
                      </a:moveTo>
                      <a:lnTo>
                        <a:pt x="3160833" y="0"/>
                      </a:lnTo>
                      <a:cubicBezTo>
                        <a:pt x="4908795" y="7817"/>
                        <a:pt x="6321666" y="1427021"/>
                        <a:pt x="6321666" y="3175000"/>
                      </a:cubicBezTo>
                      <a:cubicBezTo>
                        <a:pt x="6321666" y="4922979"/>
                        <a:pt x="4908795" y="6342183"/>
                        <a:pt x="3160833" y="6350000"/>
                      </a:cubicBezTo>
                      <a:cubicBezTo>
                        <a:pt x="1412871" y="6342183"/>
                        <a:pt x="0" y="4922979"/>
                        <a:pt x="0" y="3175000"/>
                      </a:cubicBezTo>
                      <a:cubicBezTo>
                        <a:pt x="0" y="1427021"/>
                        <a:pt x="1412871" y="7817"/>
                        <a:pt x="3160833" y="0"/>
                      </a:cubicBezTo>
                      <a:close/>
                    </a:path>
                  </a:pathLst>
                </a:custGeom>
                <a:solidFill>
                  <a:srgbClr val="A09BFF"/>
                </a:solidFill>
              </p:spPr>
            </p:sp>
          </p:grpSp>
          <p:sp>
            <p:nvSpPr>
              <p:cNvPr id="8" name="TextBox 20"/>
              <p:cNvSpPr txBox="1"/>
              <p:nvPr/>
            </p:nvSpPr>
            <p:spPr>
              <a:xfrm>
                <a:off x="361374" y="228627"/>
                <a:ext cx="634730" cy="75156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2000" b="1" dirty="0">
                    <a:solidFill>
                      <a:srgbClr val="FFFFFF"/>
                    </a:solidFill>
                    <a:latin typeface="Poppins Bold" charset="0"/>
                    <a:cs typeface="Poppins Bold" charset="0"/>
                  </a:rPr>
                  <a:t>1</a:t>
                </a:r>
              </a:p>
            </p:txBody>
          </p:sp>
        </p:grpSp>
      </p:grpSp>
      <p:sp>
        <p:nvSpPr>
          <p:cNvPr id="11" name="Rounded Rectangle 10"/>
          <p:cNvSpPr/>
          <p:nvPr/>
        </p:nvSpPr>
        <p:spPr>
          <a:xfrm>
            <a:off x="1009498" y="2407568"/>
            <a:ext cx="5540618" cy="1532334"/>
          </a:xfrm>
          <a:prstGeom prst="roundRect">
            <a:avLst/>
          </a:prstGeom>
          <a:solidFill>
            <a:srgbClr val="FFFFB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990033"/>
                </a:solidFill>
              </a:rPr>
              <a:t>Kata yang </a:t>
            </a:r>
            <a:r>
              <a:rPr lang="en-US" sz="2800" b="1" dirty="0" err="1" smtClean="0">
                <a:solidFill>
                  <a:srgbClr val="990033"/>
                </a:solidFill>
              </a:rPr>
              <a:t>memiliki</a:t>
            </a:r>
            <a:r>
              <a:rPr lang="en-US" sz="2800" b="1" dirty="0" smtClean="0">
                <a:solidFill>
                  <a:srgbClr val="990033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kesamaan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lafal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990033"/>
                </a:solidFill>
              </a:rPr>
              <a:t>dan</a:t>
            </a:r>
            <a:r>
              <a:rPr lang="en-US" sz="2800" b="1" dirty="0" smtClean="0">
                <a:solidFill>
                  <a:srgbClr val="990033"/>
                </a:solidFill>
              </a:rPr>
              <a:t> </a:t>
            </a:r>
            <a:r>
              <a:rPr lang="en-US" sz="2800" b="1" dirty="0" err="1" smtClean="0">
                <a:solidFill>
                  <a:srgbClr val="990033"/>
                </a:solidFill>
              </a:rPr>
              <a:t>ejaan</a:t>
            </a:r>
            <a:r>
              <a:rPr lang="en-US" sz="2800" b="1" dirty="0" smtClean="0">
                <a:solidFill>
                  <a:srgbClr val="990033"/>
                </a:solidFill>
              </a:rPr>
              <a:t> </a:t>
            </a:r>
            <a:r>
              <a:rPr lang="en-US" sz="2800" b="1" dirty="0" err="1" smtClean="0">
                <a:solidFill>
                  <a:srgbClr val="990033"/>
                </a:solidFill>
              </a:rPr>
              <a:t>dengan</a:t>
            </a:r>
            <a:r>
              <a:rPr lang="en-US" sz="2800" b="1" dirty="0" smtClean="0">
                <a:solidFill>
                  <a:srgbClr val="990033"/>
                </a:solidFill>
              </a:rPr>
              <a:t> kata lain, </a:t>
            </a:r>
            <a:r>
              <a:rPr lang="en-US" sz="2800" b="1" dirty="0" err="1" smtClean="0">
                <a:solidFill>
                  <a:srgbClr val="990033"/>
                </a:solidFill>
              </a:rPr>
              <a:t>tetapi</a:t>
            </a:r>
            <a:r>
              <a:rPr lang="en-US" sz="2800" b="1" dirty="0" smtClean="0">
                <a:solidFill>
                  <a:srgbClr val="990033"/>
                </a:solidFill>
              </a:rPr>
              <a:t> </a:t>
            </a:r>
            <a:r>
              <a:rPr lang="en-US" sz="2800" b="1" dirty="0" err="1" smtClean="0">
                <a:solidFill>
                  <a:srgbClr val="990033"/>
                </a:solidFill>
              </a:rPr>
              <a:t>memiliki</a:t>
            </a:r>
            <a:r>
              <a:rPr lang="en-US" sz="2800" b="1" dirty="0" smtClean="0">
                <a:solidFill>
                  <a:srgbClr val="990033"/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75000"/>
                  </a:schemeClr>
                </a:solidFill>
              </a:rPr>
              <a:t>perbedaan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75000"/>
                  </a:schemeClr>
                </a:solidFill>
              </a:rPr>
              <a:t>makna</a:t>
            </a:r>
            <a:r>
              <a:rPr lang="en-US" sz="2800" b="1" dirty="0" smtClean="0">
                <a:solidFill>
                  <a:srgbClr val="990033"/>
                </a:solidFill>
              </a:rPr>
              <a:t>.</a:t>
            </a:r>
            <a:endParaRPr lang="en-US" sz="2800" b="1" dirty="0">
              <a:solidFill>
                <a:srgbClr val="99003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4706" y="4054301"/>
            <a:ext cx="6385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2400" b="1" dirty="0" err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Makna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kata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bergantung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pada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konteks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kalimat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4" name="Picture 3" descr="G:\Template Bupena Merdeka (Konten QR-Media mengajar)\BAHAN\tokoh 2.png"/>
          <p:cNvPicPr>
            <a:picLocks noChangeAspect="1" noChangeArrowheads="1"/>
          </p:cNvPicPr>
          <p:nvPr/>
        </p:nvPicPr>
        <p:blipFill>
          <a:blip r:embed="rId5" cstate="print"/>
          <a:srcRect b="35253"/>
          <a:stretch>
            <a:fillRect/>
          </a:stretch>
        </p:blipFill>
        <p:spPr bwMode="auto">
          <a:xfrm>
            <a:off x="6470123" y="1487277"/>
            <a:ext cx="2808312" cy="3817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17" name="Picture 16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3478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15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" fill="hold">
                                          <p:stCondLst>
                                            <p:cond delay="11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" fill="hold">
                                          <p:stCondLst>
                                            <p:cond delay="22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" fill="hold">
                                          <p:stCondLst>
                                            <p:cond delay="34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" fill="hold">
                                          <p:stCondLst>
                                            <p:cond delay="75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4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:\Template Bupena Merdeka (Konten QR-Media mengajar)\BACKGROUND\bukit.jpg"/>
          <p:cNvPicPr>
            <a:picLocks noChangeAspect="1" noChangeArrowheads="1"/>
          </p:cNvPicPr>
          <p:nvPr/>
        </p:nvPicPr>
        <p:blipFill>
          <a:blip r:embed="rId2" cstate="print"/>
          <a:srcRect l="987" t="4974" r="1547" b="2473"/>
          <a:stretch>
            <a:fillRect/>
          </a:stretch>
        </p:blipFill>
        <p:spPr bwMode="auto">
          <a:xfrm>
            <a:off x="0" y="-17438"/>
            <a:ext cx="9144000" cy="5160938"/>
          </a:xfrm>
          <a:prstGeom prst="rect">
            <a:avLst/>
          </a:prstGeom>
          <a:noFill/>
        </p:spPr>
      </p:pic>
      <p:grpSp>
        <p:nvGrpSpPr>
          <p:cNvPr id="7" name="Group 6"/>
          <p:cNvGrpSpPr/>
          <p:nvPr/>
        </p:nvGrpSpPr>
        <p:grpSpPr>
          <a:xfrm>
            <a:off x="323528" y="483518"/>
            <a:ext cx="6755604" cy="529292"/>
            <a:chOff x="480692" y="1743957"/>
            <a:chExt cx="6755604" cy="529292"/>
          </a:xfrm>
        </p:grpSpPr>
        <p:sp>
          <p:nvSpPr>
            <p:cNvPr id="8" name="TextBox 12"/>
            <p:cNvSpPr txBox="1"/>
            <p:nvPr/>
          </p:nvSpPr>
          <p:spPr>
            <a:xfrm>
              <a:off x="1138722" y="1762381"/>
              <a:ext cx="6097574" cy="4924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en-US" sz="32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Awalan</a:t>
              </a:r>
              <a:r>
                <a:rPr lang="en-US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me-</a:t>
              </a:r>
              <a:endPara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9" name="Group 17"/>
            <p:cNvGrpSpPr/>
            <p:nvPr/>
          </p:nvGrpSpPr>
          <p:grpSpPr>
            <a:xfrm>
              <a:off x="480692" y="1743957"/>
              <a:ext cx="529989" cy="529292"/>
              <a:chOff x="0" y="0"/>
              <a:chExt cx="1294189" cy="1292488"/>
            </a:xfrm>
          </p:grpSpPr>
          <p:grpSp>
            <p:nvGrpSpPr>
              <p:cNvPr id="10" name="Group 18"/>
              <p:cNvGrpSpPr/>
              <p:nvPr/>
            </p:nvGrpSpPr>
            <p:grpSpPr>
              <a:xfrm>
                <a:off x="0" y="0"/>
                <a:ext cx="1294189" cy="1292488"/>
                <a:chOff x="0" y="0"/>
                <a:chExt cx="6350000" cy="6350000"/>
              </a:xfrm>
            </p:grpSpPr>
            <p:sp>
              <p:nvSpPr>
                <p:cNvPr id="12" name="Freeform 19"/>
                <p:cNvSpPr/>
                <p:nvPr/>
              </p:nvSpPr>
              <p:spPr>
                <a:xfrm>
                  <a:off x="14167" y="0"/>
                  <a:ext cx="6321665" cy="635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1665" h="6350000">
                      <a:moveTo>
                        <a:pt x="3160833" y="0"/>
                      </a:moveTo>
                      <a:lnTo>
                        <a:pt x="3160833" y="0"/>
                      </a:lnTo>
                      <a:cubicBezTo>
                        <a:pt x="4908795" y="7817"/>
                        <a:pt x="6321666" y="1427021"/>
                        <a:pt x="6321666" y="3175000"/>
                      </a:cubicBezTo>
                      <a:cubicBezTo>
                        <a:pt x="6321666" y="4922979"/>
                        <a:pt x="4908795" y="6342183"/>
                        <a:pt x="3160833" y="6350000"/>
                      </a:cubicBezTo>
                      <a:cubicBezTo>
                        <a:pt x="1412871" y="6342183"/>
                        <a:pt x="0" y="4922979"/>
                        <a:pt x="0" y="3175000"/>
                      </a:cubicBezTo>
                      <a:cubicBezTo>
                        <a:pt x="0" y="1427021"/>
                        <a:pt x="1412871" y="7817"/>
                        <a:pt x="3160833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</p:spPr>
            </p:sp>
          </p:grpSp>
          <p:sp>
            <p:nvSpPr>
              <p:cNvPr id="11" name="TextBox 20"/>
              <p:cNvSpPr txBox="1"/>
              <p:nvPr/>
            </p:nvSpPr>
            <p:spPr>
              <a:xfrm>
                <a:off x="361374" y="228627"/>
                <a:ext cx="634730" cy="75156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2000" b="1" dirty="0" smtClean="0">
                    <a:solidFill>
                      <a:srgbClr val="FFFFFF"/>
                    </a:solidFill>
                    <a:latin typeface="Poppins Bold" charset="0"/>
                    <a:cs typeface="Poppins Bold" charset="0"/>
                  </a:rPr>
                  <a:t>2</a:t>
                </a:r>
                <a:endParaRPr lang="en-US" sz="2000" b="1" dirty="0">
                  <a:solidFill>
                    <a:srgbClr val="FFFFFF"/>
                  </a:solidFill>
                  <a:latin typeface="Poppins Bold" charset="0"/>
                  <a:cs typeface="Poppins Bold" charset="0"/>
                </a:endParaRP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3076547" y="1275605"/>
            <a:ext cx="4886587" cy="1584177"/>
            <a:chOff x="485612" y="1539342"/>
            <a:chExt cx="4479372" cy="158417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612" y="1539342"/>
              <a:ext cx="4215342" cy="1584177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779313" y="1611351"/>
              <a:ext cx="4185671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 err="1" smtClean="0">
                  <a:solidFill>
                    <a:srgbClr val="7030A0"/>
                  </a:solidFill>
                </a:rPr>
                <a:t>Awalan</a:t>
              </a:r>
              <a:r>
                <a:rPr lang="en-US" sz="2600" b="1" dirty="0" smtClean="0">
                  <a:solidFill>
                    <a:srgbClr val="7030A0"/>
                  </a:solidFill>
                </a:rPr>
                <a:t> </a:t>
              </a:r>
              <a:r>
                <a:rPr lang="en-US" sz="2600" b="1" i="1" dirty="0" smtClean="0">
                  <a:solidFill>
                    <a:schemeClr val="accent6">
                      <a:lumMod val="75000"/>
                    </a:schemeClr>
                  </a:solidFill>
                </a:rPr>
                <a:t>me-</a:t>
              </a:r>
              <a:r>
                <a:rPr lang="en-US" sz="2600" b="1" dirty="0" smtClean="0">
                  <a:solidFill>
                    <a:srgbClr val="7030A0"/>
                  </a:solidFill>
                </a:rPr>
                <a:t> </a:t>
              </a:r>
              <a:r>
                <a:rPr lang="en-US" sz="2600" b="1" dirty="0" err="1" smtClean="0">
                  <a:solidFill>
                    <a:srgbClr val="7030A0"/>
                  </a:solidFill>
                </a:rPr>
                <a:t>membuat</a:t>
              </a:r>
              <a:r>
                <a:rPr lang="en-US" sz="2600" b="1" dirty="0" smtClean="0">
                  <a:solidFill>
                    <a:srgbClr val="7030A0"/>
                  </a:solidFill>
                </a:rPr>
                <a:t> kata </a:t>
              </a:r>
              <a:r>
                <a:rPr lang="en-US" sz="2600" b="1" dirty="0" err="1" smtClean="0">
                  <a:solidFill>
                    <a:srgbClr val="7030A0"/>
                  </a:solidFill>
                </a:rPr>
                <a:t>dasar</a:t>
              </a:r>
              <a:r>
                <a:rPr lang="en-US" sz="2600" b="1" dirty="0" smtClean="0">
                  <a:solidFill>
                    <a:srgbClr val="7030A0"/>
                  </a:solidFill>
                </a:rPr>
                <a:t> </a:t>
              </a:r>
              <a:r>
                <a:rPr lang="en-US" sz="2600" b="1" dirty="0" err="1" smtClean="0">
                  <a:solidFill>
                    <a:srgbClr val="7030A0"/>
                  </a:solidFill>
                </a:rPr>
                <a:t>akan</a:t>
              </a:r>
              <a:r>
                <a:rPr lang="en-US" sz="2600" b="1" dirty="0" smtClean="0">
                  <a:solidFill>
                    <a:srgbClr val="7030A0"/>
                  </a:solidFill>
                </a:rPr>
                <a:t> </a:t>
              </a:r>
              <a:r>
                <a:rPr lang="en-US" sz="2600" b="1" dirty="0" err="1" smtClean="0">
                  <a:solidFill>
                    <a:srgbClr val="7030A0"/>
                  </a:solidFill>
                </a:rPr>
                <a:t>membentuk</a:t>
              </a:r>
              <a:r>
                <a:rPr lang="en-US" sz="2600" b="1" dirty="0" smtClean="0">
                  <a:solidFill>
                    <a:srgbClr val="7030A0"/>
                  </a:solidFill>
                </a:rPr>
                <a:t> </a:t>
              </a:r>
              <a:r>
                <a:rPr lang="en-US" sz="2600" b="1" dirty="0" smtClean="0">
                  <a:solidFill>
                    <a:srgbClr val="00B050"/>
                  </a:solidFill>
                </a:rPr>
                <a:t>kata </a:t>
              </a:r>
              <a:r>
                <a:rPr lang="en-US" sz="2600" b="1" dirty="0" err="1" smtClean="0">
                  <a:solidFill>
                    <a:srgbClr val="00B050"/>
                  </a:solidFill>
                </a:rPr>
                <a:t>kerja</a:t>
              </a:r>
              <a:r>
                <a:rPr lang="en-US" sz="26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600" b="1" dirty="0" err="1" smtClean="0">
                  <a:solidFill>
                    <a:srgbClr val="7030A0"/>
                  </a:solidFill>
                </a:rPr>
                <a:t>atau</a:t>
              </a:r>
              <a:r>
                <a:rPr lang="en-US" sz="2600" b="1" dirty="0" smtClean="0">
                  <a:solidFill>
                    <a:srgbClr val="7030A0"/>
                  </a:solidFill>
                </a:rPr>
                <a:t> </a:t>
              </a:r>
              <a:r>
                <a:rPr lang="en-US" sz="2600" b="1" dirty="0" err="1" smtClean="0">
                  <a:solidFill>
                    <a:srgbClr val="00B0F0"/>
                  </a:solidFill>
                </a:rPr>
                <a:t>verba</a:t>
              </a:r>
              <a:r>
                <a:rPr lang="en-US" sz="2600" b="1" dirty="0" smtClean="0">
                  <a:solidFill>
                    <a:srgbClr val="00B0F0"/>
                  </a:solidFill>
                </a:rPr>
                <a:t> (v)</a:t>
              </a:r>
              <a:r>
                <a:rPr lang="en-US" sz="2600" b="1" dirty="0" smtClean="0">
                  <a:solidFill>
                    <a:srgbClr val="7030A0"/>
                  </a:solidFill>
                </a:rPr>
                <a:t>.</a:t>
              </a:r>
              <a:endParaRPr lang="en-US" sz="2600" b="1" dirty="0">
                <a:solidFill>
                  <a:srgbClr val="FF0066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072918" y="3075806"/>
            <a:ext cx="4541912" cy="1328023"/>
          </a:xfrm>
          <a:prstGeom prst="roundRect">
            <a:avLst/>
          </a:prstGeom>
          <a:solidFill>
            <a:srgbClr val="FFFFB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8080"/>
                </a:solidFill>
              </a:rPr>
              <a:t>Awalan</a:t>
            </a:r>
            <a:r>
              <a:rPr lang="en-US" sz="2400" b="1" dirty="0" smtClean="0">
                <a:solidFill>
                  <a:srgbClr val="008080"/>
                </a:solidFill>
              </a:rPr>
              <a:t> </a:t>
            </a:r>
            <a:r>
              <a:rPr lang="en-US" sz="2400" b="1" i="1" dirty="0" smtClean="0">
                <a:solidFill>
                  <a:srgbClr val="FF0066"/>
                </a:solidFill>
              </a:rPr>
              <a:t>me- </a:t>
            </a:r>
            <a:r>
              <a:rPr lang="en-US" sz="2400" b="1" dirty="0" err="1" smtClean="0">
                <a:solidFill>
                  <a:srgbClr val="008080"/>
                </a:solidFill>
              </a:rPr>
              <a:t>berubah</a:t>
            </a:r>
            <a:r>
              <a:rPr lang="en-US" sz="2400" b="1" dirty="0" smtClean="0">
                <a:solidFill>
                  <a:srgbClr val="008080"/>
                </a:solidFill>
              </a:rPr>
              <a:t> </a:t>
            </a:r>
            <a:r>
              <a:rPr lang="en-US" sz="2400" b="1" dirty="0" err="1" smtClean="0">
                <a:solidFill>
                  <a:srgbClr val="008080"/>
                </a:solidFill>
              </a:rPr>
              <a:t>atau</a:t>
            </a:r>
            <a:r>
              <a:rPr lang="en-US" sz="2400" b="1" dirty="0" smtClean="0">
                <a:solidFill>
                  <a:srgbClr val="008080"/>
                </a:solidFill>
              </a:rPr>
              <a:t> </a:t>
            </a:r>
            <a:r>
              <a:rPr lang="en-US" sz="2400" b="1" dirty="0" err="1" smtClean="0">
                <a:solidFill>
                  <a:srgbClr val="008080"/>
                </a:solidFill>
              </a:rPr>
              <a:t>tidak</a:t>
            </a:r>
            <a:r>
              <a:rPr lang="en-US" sz="2400" b="1" dirty="0" smtClean="0">
                <a:solidFill>
                  <a:srgbClr val="008080"/>
                </a:solidFill>
              </a:rPr>
              <a:t> </a:t>
            </a:r>
            <a:r>
              <a:rPr lang="en-US" sz="2400" b="1" dirty="0" err="1" smtClean="0">
                <a:solidFill>
                  <a:srgbClr val="008080"/>
                </a:solidFill>
              </a:rPr>
              <a:t>bergantung</a:t>
            </a:r>
            <a:r>
              <a:rPr lang="en-US" sz="2400" b="1" dirty="0" smtClean="0">
                <a:solidFill>
                  <a:srgbClr val="008080"/>
                </a:solidFill>
              </a:rPr>
              <a:t> </a:t>
            </a:r>
            <a:r>
              <a:rPr lang="en-US" sz="2400" b="1" dirty="0" err="1" smtClean="0">
                <a:solidFill>
                  <a:srgbClr val="008080"/>
                </a:solidFill>
              </a:rPr>
              <a:t>pada</a:t>
            </a:r>
            <a:r>
              <a:rPr lang="en-US" sz="2400" b="1" dirty="0" smtClean="0">
                <a:solidFill>
                  <a:srgbClr val="008080"/>
                </a:solidFill>
              </a:rPr>
              <a:t> kata </a:t>
            </a:r>
            <a:r>
              <a:rPr lang="en-US" sz="2400" b="1" dirty="0" err="1" smtClean="0">
                <a:solidFill>
                  <a:srgbClr val="008080"/>
                </a:solidFill>
              </a:rPr>
              <a:t>dasar</a:t>
            </a:r>
            <a:r>
              <a:rPr lang="en-US" sz="2400" b="1" dirty="0" smtClean="0">
                <a:solidFill>
                  <a:srgbClr val="008080"/>
                </a:solidFill>
              </a:rPr>
              <a:t> yang </a:t>
            </a:r>
            <a:r>
              <a:rPr lang="en-US" sz="2400" b="1" dirty="0" err="1" smtClean="0">
                <a:solidFill>
                  <a:srgbClr val="008080"/>
                </a:solidFill>
              </a:rPr>
              <a:t>mengikutinya</a:t>
            </a:r>
            <a:r>
              <a:rPr lang="en-US" sz="2400" b="1" dirty="0" smtClean="0">
                <a:solidFill>
                  <a:srgbClr val="008080"/>
                </a:solidFill>
              </a:rPr>
              <a:t>.</a:t>
            </a:r>
            <a:endParaRPr lang="en-US" sz="2400" b="1" dirty="0">
              <a:solidFill>
                <a:srgbClr val="008080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23" b="30564"/>
          <a:stretch/>
        </p:blipFill>
        <p:spPr bwMode="auto">
          <a:xfrm>
            <a:off x="0" y="1400735"/>
            <a:ext cx="3076547" cy="3742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19" name="Picture 18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3478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56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3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600"/>
                            </p:stCondLst>
                            <p:childTnLst>
                              <p:par>
                                <p:cTn id="23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" fill="hold">
                                          <p:stCondLst>
                                            <p:cond delay="19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" fill="hold">
                                          <p:stCondLst>
                                            <p:cond delay="39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" fill="hold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400"/>
                            </p:stCondLst>
                            <p:childTnLst>
                              <p:par>
                                <p:cTn id="3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" r="1562"/>
          <a:stretch>
            <a:fillRect/>
          </a:stretch>
        </p:blipFill>
        <p:spPr bwMode="auto">
          <a:xfrm>
            <a:off x="-32" y="0"/>
            <a:ext cx="9144032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3478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39552" y="617190"/>
            <a:ext cx="7992888" cy="3826767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86045" y="699542"/>
            <a:ext cx="6755604" cy="529292"/>
            <a:chOff x="480692" y="1743957"/>
            <a:chExt cx="6755604" cy="529292"/>
          </a:xfrm>
        </p:grpSpPr>
        <p:sp>
          <p:nvSpPr>
            <p:cNvPr id="5" name="TextBox 12"/>
            <p:cNvSpPr txBox="1"/>
            <p:nvPr/>
          </p:nvSpPr>
          <p:spPr>
            <a:xfrm>
              <a:off x="1138722" y="1762381"/>
              <a:ext cx="6097574" cy="4924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en-US" sz="3200" b="1" dirty="0" err="1" smtClean="0">
                  <a:solidFill>
                    <a:srgbClr val="008080"/>
                  </a:solidFill>
                  <a:latin typeface="Arial" pitchFamily="34" charset="0"/>
                  <a:cs typeface="Arial" pitchFamily="34" charset="0"/>
                </a:rPr>
                <a:t>Kalimat</a:t>
              </a:r>
              <a:r>
                <a:rPr lang="en-US" sz="3200" b="1" dirty="0" smtClean="0">
                  <a:solidFill>
                    <a:srgbClr val="00808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8080"/>
                  </a:solidFill>
                  <a:latin typeface="Arial" pitchFamily="34" charset="0"/>
                  <a:cs typeface="Arial" pitchFamily="34" charset="0"/>
                </a:rPr>
                <a:t>Majemuk</a:t>
              </a:r>
              <a:r>
                <a:rPr lang="en-US" sz="3200" b="1" dirty="0" smtClean="0">
                  <a:solidFill>
                    <a:srgbClr val="00808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8080"/>
                  </a:solidFill>
                  <a:latin typeface="Arial" pitchFamily="34" charset="0"/>
                  <a:cs typeface="Arial" pitchFamily="34" charset="0"/>
                </a:rPr>
                <a:t>Setara</a:t>
              </a:r>
              <a:endParaRPr lang="en-US" sz="3200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" name="Group 17"/>
            <p:cNvGrpSpPr/>
            <p:nvPr/>
          </p:nvGrpSpPr>
          <p:grpSpPr>
            <a:xfrm>
              <a:off x="480692" y="1743957"/>
              <a:ext cx="529989" cy="529292"/>
              <a:chOff x="0" y="0"/>
              <a:chExt cx="1294189" cy="1292488"/>
            </a:xfrm>
          </p:grpSpPr>
          <p:grpSp>
            <p:nvGrpSpPr>
              <p:cNvPr id="7" name="Group 18"/>
              <p:cNvGrpSpPr/>
              <p:nvPr/>
            </p:nvGrpSpPr>
            <p:grpSpPr>
              <a:xfrm>
                <a:off x="0" y="0"/>
                <a:ext cx="1294189" cy="1292488"/>
                <a:chOff x="0" y="0"/>
                <a:chExt cx="6350000" cy="6350000"/>
              </a:xfrm>
            </p:grpSpPr>
            <p:sp>
              <p:nvSpPr>
                <p:cNvPr id="9" name="Freeform 19"/>
                <p:cNvSpPr/>
                <p:nvPr/>
              </p:nvSpPr>
              <p:spPr>
                <a:xfrm>
                  <a:off x="14167" y="0"/>
                  <a:ext cx="6321665" cy="635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1665" h="6350000">
                      <a:moveTo>
                        <a:pt x="3160833" y="0"/>
                      </a:moveTo>
                      <a:lnTo>
                        <a:pt x="3160833" y="0"/>
                      </a:lnTo>
                      <a:cubicBezTo>
                        <a:pt x="4908795" y="7817"/>
                        <a:pt x="6321666" y="1427021"/>
                        <a:pt x="6321666" y="3175000"/>
                      </a:cubicBezTo>
                      <a:cubicBezTo>
                        <a:pt x="6321666" y="4922979"/>
                        <a:pt x="4908795" y="6342183"/>
                        <a:pt x="3160833" y="6350000"/>
                      </a:cubicBezTo>
                      <a:cubicBezTo>
                        <a:pt x="1412871" y="6342183"/>
                        <a:pt x="0" y="4922979"/>
                        <a:pt x="0" y="3175000"/>
                      </a:cubicBezTo>
                      <a:cubicBezTo>
                        <a:pt x="0" y="1427021"/>
                        <a:pt x="1412871" y="7817"/>
                        <a:pt x="3160833" y="0"/>
                      </a:cubicBezTo>
                      <a:close/>
                    </a:path>
                  </a:pathLst>
                </a:custGeom>
                <a:solidFill>
                  <a:srgbClr val="89A392"/>
                </a:solidFill>
              </p:spPr>
            </p:sp>
          </p:grpSp>
          <p:sp>
            <p:nvSpPr>
              <p:cNvPr id="8" name="TextBox 20"/>
              <p:cNvSpPr txBox="1"/>
              <p:nvPr/>
            </p:nvSpPr>
            <p:spPr>
              <a:xfrm>
                <a:off x="361374" y="228627"/>
                <a:ext cx="634730" cy="75156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2000" b="1" dirty="0" smtClean="0">
                    <a:solidFill>
                      <a:srgbClr val="FFFFFF"/>
                    </a:solidFill>
                    <a:latin typeface="Poppins Bold" charset="0"/>
                    <a:cs typeface="Poppins Bold" charset="0"/>
                  </a:rPr>
                  <a:t>3</a:t>
                </a:r>
                <a:endParaRPr lang="en-US" sz="2000" b="1" dirty="0">
                  <a:solidFill>
                    <a:srgbClr val="FFFFFF"/>
                  </a:solidFill>
                  <a:latin typeface="Poppins Bold" charset="0"/>
                  <a:cs typeface="Poppins Bold" charset="0"/>
                </a:endParaRP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1344007" y="1419622"/>
            <a:ext cx="5152355" cy="1261426"/>
            <a:chOff x="816704" y="5799739"/>
            <a:chExt cx="2240756" cy="126142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Rounded Rectangle 11"/>
            <p:cNvSpPr/>
            <p:nvPr/>
          </p:nvSpPr>
          <p:spPr>
            <a:xfrm>
              <a:off x="816704" y="5799739"/>
              <a:ext cx="2240756" cy="126142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65324" y="5837029"/>
              <a:ext cx="212950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+mj-lt"/>
                  <a:cs typeface="Arial" panose="020B0604020202020204" pitchFamily="34" charset="0"/>
                </a:rPr>
                <a:t>Kalimat</a:t>
              </a:r>
              <a:r>
                <a:rPr lang="en-US" sz="2400" b="1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latin typeface="+mj-lt"/>
                  <a:cs typeface="Arial" panose="020B0604020202020204" pitchFamily="34" charset="0"/>
                </a:rPr>
                <a:t>mejamuk</a:t>
              </a:r>
              <a:r>
                <a:rPr lang="en-US" sz="2400" b="1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latin typeface="+mj-lt"/>
                  <a:cs typeface="Arial" panose="020B0604020202020204" pitchFamily="34" charset="0"/>
                </a:rPr>
                <a:t>setara</a:t>
              </a:r>
              <a:r>
                <a:rPr lang="en-US" sz="2400" b="1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latin typeface="+mj-lt"/>
                  <a:cs typeface="Arial" panose="020B0604020202020204" pitchFamily="34" charset="0"/>
                </a:rPr>
                <a:t>terdiri</a:t>
              </a:r>
              <a:r>
                <a:rPr lang="en-US" sz="2400" b="1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latin typeface="+mj-lt"/>
                  <a:cs typeface="Arial" panose="020B0604020202020204" pitchFamily="34" charset="0"/>
                </a:rPr>
                <a:t>atas</a:t>
              </a:r>
              <a:r>
                <a:rPr lang="en-US" sz="2400" b="1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latin typeface="+mj-lt"/>
                  <a:cs typeface="Arial" panose="020B0604020202020204" pitchFamily="34" charset="0"/>
                </a:rPr>
                <a:t>dua</a:t>
              </a:r>
              <a:r>
                <a:rPr lang="en-US" sz="2400" b="1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latin typeface="+mj-lt"/>
                  <a:cs typeface="Arial" panose="020B0604020202020204" pitchFamily="34" charset="0"/>
                </a:rPr>
                <a:t>kalimat</a:t>
              </a:r>
              <a:r>
                <a:rPr lang="en-US" sz="2400" b="1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latin typeface="+mj-lt"/>
                  <a:cs typeface="Arial" panose="020B0604020202020204" pitchFamily="34" charset="0"/>
                </a:rPr>
                <a:t>tunggal</a:t>
              </a:r>
              <a:r>
                <a:rPr lang="en-US" sz="2400" b="1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latin typeface="+mj-lt"/>
                  <a:cs typeface="Arial" panose="020B0604020202020204" pitchFamily="34" charset="0"/>
                </a:rPr>
                <a:t>atau</a:t>
              </a:r>
              <a:r>
                <a:rPr lang="en-US" sz="2400" b="1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latin typeface="+mj-lt"/>
                  <a:cs typeface="Arial" panose="020B0604020202020204" pitchFamily="34" charset="0"/>
                </a:rPr>
                <a:t>lebih</a:t>
              </a:r>
              <a:r>
                <a:rPr lang="en-US" sz="2400" b="1" dirty="0" smtClean="0">
                  <a:latin typeface="+mj-lt"/>
                  <a:cs typeface="Arial" panose="020B0604020202020204" pitchFamily="34" charset="0"/>
                </a:rPr>
                <a:t> yang </a:t>
              </a:r>
              <a:r>
                <a:rPr lang="en-US" sz="2400" b="1" dirty="0" err="1" smtClean="0">
                  <a:latin typeface="+mj-lt"/>
                  <a:cs typeface="Arial" panose="020B0604020202020204" pitchFamily="34" charset="0"/>
                </a:rPr>
                <a:t>memiliki</a:t>
              </a:r>
              <a:r>
                <a:rPr lang="en-US" sz="2400" b="1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latin typeface="+mj-lt"/>
                  <a:cs typeface="Arial" panose="020B0604020202020204" pitchFamily="34" charset="0"/>
                </a:rPr>
                <a:t>hubungan</a:t>
              </a:r>
              <a:r>
                <a:rPr lang="en-US" sz="2400" b="1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latin typeface="+mj-lt"/>
                  <a:cs typeface="Arial" panose="020B0604020202020204" pitchFamily="34" charset="0"/>
                </a:rPr>
                <a:t>setara</a:t>
              </a:r>
              <a:r>
                <a:rPr lang="en-US" sz="2400" b="1" dirty="0">
                  <a:latin typeface="+mj-lt"/>
                  <a:cs typeface="Arial" panose="020B0604020202020204" pitchFamily="34" charset="0"/>
                </a:rPr>
                <a:t>.</a:t>
              </a:r>
              <a:endParaRPr lang="en-US" sz="2400" b="1" dirty="0"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345890" y="2831326"/>
            <a:ext cx="5818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Kalimat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tunggal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rgbClr val="008080"/>
                </a:solidFill>
              </a:rPr>
              <a:t>dihubungkan</a:t>
            </a:r>
            <a:r>
              <a:rPr lang="en-US" sz="2400" b="1" dirty="0" smtClean="0">
                <a:solidFill>
                  <a:srgbClr val="008080"/>
                </a:solidFill>
              </a:rPr>
              <a:t> </a:t>
            </a:r>
            <a:r>
              <a:rPr lang="en-US" sz="2400" b="1" dirty="0" err="1" smtClean="0">
                <a:solidFill>
                  <a:srgbClr val="008080"/>
                </a:solidFill>
              </a:rPr>
              <a:t>menggunakan</a:t>
            </a:r>
            <a:r>
              <a:rPr lang="en-US" sz="2400" b="1" dirty="0" smtClean="0">
                <a:solidFill>
                  <a:srgbClr val="008080"/>
                </a:solidFill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</a:rPr>
              <a:t>konjungsi</a:t>
            </a:r>
            <a:r>
              <a:rPr lang="en-US" sz="2400" b="1" dirty="0" smtClean="0">
                <a:solidFill>
                  <a:srgbClr val="FF0066"/>
                </a:solidFill>
              </a:rPr>
              <a:t> </a:t>
            </a:r>
            <a:r>
              <a:rPr lang="en-US" sz="2400" b="1" dirty="0" err="1" smtClean="0">
                <a:solidFill>
                  <a:srgbClr val="008080"/>
                </a:solidFill>
              </a:rPr>
              <a:t>atau</a:t>
            </a:r>
            <a:r>
              <a:rPr lang="en-US" sz="2400" b="1" dirty="0" smtClean="0">
                <a:solidFill>
                  <a:srgbClr val="008080"/>
                </a:solidFill>
              </a:rPr>
              <a:t> </a:t>
            </a:r>
            <a:r>
              <a:rPr lang="en-US" sz="2400" b="1" dirty="0" smtClean="0">
                <a:solidFill>
                  <a:srgbClr val="FF0066"/>
                </a:solidFill>
              </a:rPr>
              <a:t>kata </a:t>
            </a:r>
            <a:r>
              <a:rPr lang="en-US" sz="2400" b="1" dirty="0" err="1" smtClean="0">
                <a:solidFill>
                  <a:srgbClr val="FF0066"/>
                </a:solidFill>
              </a:rPr>
              <a:t>hubung</a:t>
            </a:r>
            <a:r>
              <a:rPr lang="en-US" sz="2400" b="1" dirty="0" smtClean="0">
                <a:solidFill>
                  <a:srgbClr val="008080"/>
                </a:solidFill>
              </a:rPr>
              <a:t>.</a:t>
            </a:r>
            <a:endParaRPr lang="en-US" sz="2400" b="1" dirty="0">
              <a:solidFill>
                <a:srgbClr val="00808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55803" y="3795886"/>
            <a:ext cx="667925" cy="44267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err="1" smtClean="0">
                <a:solidFill>
                  <a:srgbClr val="008080"/>
                </a:solidFill>
              </a:rPr>
              <a:t>dan</a:t>
            </a:r>
            <a:endParaRPr lang="en-US" sz="2000" b="1" i="1" dirty="0">
              <a:solidFill>
                <a:srgbClr val="00808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67744" y="3795886"/>
            <a:ext cx="667925" cy="44267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err="1" smtClean="0">
                <a:solidFill>
                  <a:schemeClr val="accent6">
                    <a:lumMod val="75000"/>
                  </a:schemeClr>
                </a:solidFill>
              </a:rPr>
              <a:t>lalu</a:t>
            </a:r>
            <a:endParaRPr lang="en-US" sz="20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59832" y="3795886"/>
            <a:ext cx="1333030" cy="44267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err="1" smtClean="0">
                <a:solidFill>
                  <a:schemeClr val="bg2">
                    <a:lumMod val="25000"/>
                  </a:schemeClr>
                </a:solidFill>
              </a:rPr>
              <a:t>kemudian</a:t>
            </a:r>
            <a:endParaRPr lang="en-US" sz="20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0" y="3795886"/>
            <a:ext cx="1008112" cy="44267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err="1" smtClean="0">
                <a:solidFill>
                  <a:schemeClr val="accent4">
                    <a:lumMod val="75000"/>
                  </a:schemeClr>
                </a:solidFill>
              </a:rPr>
              <a:t>tetapi</a:t>
            </a:r>
            <a:endParaRPr lang="en-US" sz="20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24128" y="3795886"/>
            <a:ext cx="1430106" cy="44267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err="1" smtClean="0">
                <a:solidFill>
                  <a:srgbClr val="C00000"/>
                </a:solidFill>
              </a:rPr>
              <a:t>sedangkan</a:t>
            </a:r>
            <a:endParaRPr lang="en-US" sz="2000" b="1" i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08304" y="3795886"/>
            <a:ext cx="772671" cy="44267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err="1" smtClean="0">
                <a:solidFill>
                  <a:srgbClr val="00B050"/>
                </a:solidFill>
              </a:rPr>
              <a:t>atau</a:t>
            </a:r>
            <a:endParaRPr lang="en-US" sz="20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62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300"/>
                            </p:stCondLst>
                            <p:childTnLst>
                              <p:par>
                                <p:cTn id="2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3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300"/>
                            </p:stCondLst>
                            <p:childTnLst>
                              <p:par>
                                <p:cTn id="32" presetID="32" presetClass="emph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" fill="hold">
                                          <p:stCondLst>
                                            <p:cond delay="1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" fill="hold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301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301"/>
                            </p:stCondLst>
                            <p:childTnLst>
                              <p:par>
                                <p:cTn id="43" presetID="32" presetClass="emph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" fill="hold">
                                          <p:stCondLst>
                                            <p:cond delay="1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" fill="hold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301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301"/>
                            </p:stCondLst>
                            <p:childTnLst>
                              <p:par>
                                <p:cTn id="54" presetID="32" presetClass="emph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" fill="hold">
                                          <p:stCondLst>
                                            <p:cond delay="1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" fill="hold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302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302"/>
                            </p:stCondLst>
                            <p:childTnLst>
                              <p:par>
                                <p:cTn id="65" presetID="32" presetClass="emph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" fill="hold">
                                          <p:stCondLst>
                                            <p:cond delay="1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" fill="hold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302"/>
                            </p:stCondLst>
                            <p:childTnLst>
                              <p:par>
                                <p:cTn id="72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302"/>
                            </p:stCondLst>
                            <p:childTnLst>
                              <p:par>
                                <p:cTn id="76" presetID="32" presetClass="emph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" fill="hold">
                                          <p:stCondLst>
                                            <p:cond delay="1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" fill="hold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4303"/>
                            </p:stCondLst>
                            <p:childTnLst>
                              <p:par>
                                <p:cTn id="83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303"/>
                            </p:stCondLst>
                            <p:childTnLst>
                              <p:par>
                                <p:cTn id="87" presetID="32" presetClass="emph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" fill="hold">
                                          <p:stCondLst>
                                            <p:cond delay="1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" fill="hold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9784" y="411510"/>
            <a:ext cx="6387952" cy="492443"/>
          </a:xfrm>
          <a:prstGeom prst="rect">
            <a:avLst/>
          </a:prstGeom>
          <a:solidFill>
            <a:srgbClr val="FFFF99"/>
          </a:solidFill>
          <a:ln w="19050"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Kalimat</a:t>
            </a:r>
            <a:r>
              <a:rPr lang="en-US" sz="26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Majemuk</a:t>
            </a:r>
            <a:r>
              <a:rPr lang="en-US" sz="26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Setara</a:t>
            </a:r>
            <a:r>
              <a:rPr lang="en-US" sz="26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Menggabungkan</a:t>
            </a:r>
            <a:endParaRPr lang="en-US" sz="2600" b="1" dirty="0">
              <a:solidFill>
                <a:srgbClr val="FF0066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8" name="Group 10"/>
          <p:cNvGrpSpPr/>
          <p:nvPr/>
        </p:nvGrpSpPr>
        <p:grpSpPr>
          <a:xfrm>
            <a:off x="1675927" y="1164360"/>
            <a:ext cx="5142981" cy="975494"/>
            <a:chOff x="816704" y="5799739"/>
            <a:chExt cx="2142146" cy="97549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Rounded Rectangle 8"/>
            <p:cNvSpPr/>
            <p:nvPr/>
          </p:nvSpPr>
          <p:spPr>
            <a:xfrm>
              <a:off x="816704" y="5799739"/>
              <a:ext cx="2142146" cy="975494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38004" y="5872228"/>
              <a:ext cx="209085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Adik</a:t>
              </a:r>
              <a:r>
                <a:rPr lang="en-US" sz="2400" b="1" dirty="0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sedang</a:t>
              </a:r>
              <a:r>
                <a:rPr lang="en-US" sz="2400" b="1" dirty="0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membantu</a:t>
              </a:r>
              <a:r>
                <a:rPr lang="en-US" sz="2400" b="1" dirty="0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ibu</a:t>
              </a:r>
              <a:r>
                <a:rPr lang="en-US" sz="2400" b="1" dirty="0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400" b="1" i="1" dirty="0" err="1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menyapu</a:t>
              </a:r>
              <a:r>
                <a:rPr lang="en-US" sz="2400" b="1" i="1" dirty="0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dan</a:t>
              </a:r>
              <a:r>
                <a:rPr lang="en-US" sz="2400" b="1" dirty="0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400" b="1" i="1" dirty="0" err="1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mengepel</a:t>
              </a:r>
              <a:r>
                <a:rPr lang="en-US" sz="2400" b="1" dirty="0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ruang</a:t>
              </a:r>
              <a:r>
                <a:rPr lang="en-US" sz="2400" b="1" dirty="0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tamu</a:t>
              </a:r>
              <a:r>
                <a:rPr lang="en-US" sz="2400" b="1" dirty="0" smtClean="0">
                  <a:solidFill>
                    <a:srgbClr val="008080"/>
                  </a:solidFill>
                  <a:latin typeface="+mj-lt"/>
                  <a:cs typeface="Arial" panose="020B0604020202020204" pitchFamily="34" charset="0"/>
                </a:rPr>
                <a:t>.</a:t>
              </a:r>
              <a:endParaRPr lang="en-US" sz="2400" b="1" dirty="0">
                <a:solidFill>
                  <a:srgbClr val="008080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79783" y="2452631"/>
            <a:ext cx="6367115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7030A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Kalimat</a:t>
            </a:r>
            <a:r>
              <a:rPr lang="en-US" sz="2600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Majemuk</a:t>
            </a:r>
            <a:r>
              <a:rPr lang="en-US" sz="2600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Setara</a:t>
            </a:r>
            <a:r>
              <a:rPr lang="en-US" sz="2600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Bertentangan</a:t>
            </a:r>
            <a:endParaRPr lang="en-US" sz="2600" b="1" dirty="0">
              <a:solidFill>
                <a:srgbClr val="00808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68A97B12-DDBB-48DF-9196-FD497A5D0C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48264" y="2067694"/>
            <a:ext cx="1938102" cy="376408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79784" y="1059582"/>
            <a:ext cx="12961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</a:rPr>
              <a:t>Contoh</a:t>
            </a:r>
            <a:r>
              <a:rPr lang="en-US" sz="2400" b="1" dirty="0" smtClean="0">
                <a:solidFill>
                  <a:schemeClr val="bg1"/>
                </a:solidFill>
              </a:rPr>
              <a:t>:</a:t>
            </a:r>
          </a:p>
        </p:txBody>
      </p:sp>
      <p:grpSp>
        <p:nvGrpSpPr>
          <p:cNvPr id="26" name="Group 10"/>
          <p:cNvGrpSpPr/>
          <p:nvPr/>
        </p:nvGrpSpPr>
        <p:grpSpPr>
          <a:xfrm>
            <a:off x="1675927" y="3291830"/>
            <a:ext cx="5142981" cy="975494"/>
            <a:chOff x="816704" y="5799739"/>
            <a:chExt cx="2142146" cy="97549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Rounded Rectangle 26"/>
            <p:cNvSpPr/>
            <p:nvPr/>
          </p:nvSpPr>
          <p:spPr>
            <a:xfrm>
              <a:off x="816704" y="5799739"/>
              <a:ext cx="2142146" cy="975494"/>
            </a:xfrm>
            <a:prstGeom prst="roundRect">
              <a:avLst/>
            </a:prstGeom>
            <a:solidFill>
              <a:srgbClr val="07414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38004" y="5872228"/>
              <a:ext cx="209085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tabLst>
                  <a:tab pos="3144838" algn="l"/>
                </a:tabLst>
              </a:pPr>
              <a:r>
                <a:rPr lang="en-US" sz="2400" b="1" dirty="0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Danu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tidak</a:t>
              </a:r>
              <a:r>
                <a:rPr lang="en-US" sz="2400" b="1" dirty="0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pulang</a:t>
              </a:r>
              <a:r>
                <a:rPr lang="en-US" sz="2400" b="1" dirty="0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ke</a:t>
              </a:r>
              <a:r>
                <a:rPr lang="en-US" sz="2400" b="1" dirty="0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ruma</a:t>
              </a:r>
              <a:r>
                <a:rPr lang="en-US" sz="2400" b="1" dirty="0" err="1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h</a:t>
              </a:r>
              <a:r>
                <a:rPr lang="en-US" sz="2400" b="1" dirty="0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, </a:t>
              </a:r>
              <a:r>
                <a:rPr lang="en-US" sz="2400" b="1" i="1" dirty="0" err="1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tetapi</a:t>
              </a:r>
              <a:r>
                <a:rPr lang="en-US" sz="2400" b="1" dirty="0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pergi</a:t>
              </a:r>
              <a:r>
                <a:rPr lang="en-US" sz="2400" b="1" dirty="0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ke</a:t>
              </a:r>
              <a:r>
                <a:rPr lang="en-US" sz="2400" b="1" dirty="0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tempat</a:t>
              </a:r>
              <a:r>
                <a:rPr lang="en-US" sz="2400" b="1" dirty="0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 les.</a:t>
              </a:r>
              <a:endParaRPr lang="en-US" sz="2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379784" y="3187052"/>
            <a:ext cx="12961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</a:rPr>
              <a:t>Contoh</a:t>
            </a:r>
            <a:r>
              <a:rPr lang="en-US" sz="2400" b="1" dirty="0" smtClean="0">
                <a:solidFill>
                  <a:schemeClr val="bg1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53646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 animBg="1"/>
      <p:bldP spid="23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G:\Template Bupena Merdeka (Konten QR-Media mengajar)\BACKGROUND\cream.jpg"/>
          <p:cNvPicPr>
            <a:picLocks noChangeAspect="1" noChangeArrowheads="1"/>
          </p:cNvPicPr>
          <p:nvPr/>
        </p:nvPicPr>
        <p:blipFill>
          <a:blip r:embed="rId2" cstate="print"/>
          <a:srcRect r="921" b="6674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grpSp>
        <p:nvGrpSpPr>
          <p:cNvPr id="2" name="Group 1"/>
          <p:cNvGrpSpPr/>
          <p:nvPr/>
        </p:nvGrpSpPr>
        <p:grpSpPr>
          <a:xfrm>
            <a:off x="539552" y="528522"/>
            <a:ext cx="6755604" cy="529292"/>
            <a:chOff x="480692" y="1743957"/>
            <a:chExt cx="6755604" cy="529292"/>
          </a:xfrm>
        </p:grpSpPr>
        <p:sp>
          <p:nvSpPr>
            <p:cNvPr id="3" name="TextBox 12"/>
            <p:cNvSpPr txBox="1"/>
            <p:nvPr/>
          </p:nvSpPr>
          <p:spPr>
            <a:xfrm>
              <a:off x="1138722" y="1762381"/>
              <a:ext cx="6097574" cy="4924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en-US" sz="3200" b="1" dirty="0" err="1" smtClean="0">
                  <a:solidFill>
                    <a:srgbClr val="008080"/>
                  </a:solidFill>
                  <a:latin typeface="Arial" pitchFamily="34" charset="0"/>
                  <a:cs typeface="Arial" pitchFamily="34" charset="0"/>
                </a:rPr>
                <a:t>Paragraf</a:t>
              </a:r>
              <a:r>
                <a:rPr lang="en-US" sz="3200" b="1" dirty="0" smtClean="0">
                  <a:solidFill>
                    <a:srgbClr val="00808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8080"/>
                  </a:solidFill>
                  <a:latin typeface="Arial" pitchFamily="34" charset="0"/>
                  <a:cs typeface="Arial" pitchFamily="34" charset="0"/>
                </a:rPr>
                <a:t>Deskripsi</a:t>
              </a:r>
              <a:endParaRPr lang="en-US" sz="3200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" name="Group 17"/>
            <p:cNvGrpSpPr/>
            <p:nvPr/>
          </p:nvGrpSpPr>
          <p:grpSpPr>
            <a:xfrm>
              <a:off x="480692" y="1743957"/>
              <a:ext cx="529989" cy="529292"/>
              <a:chOff x="0" y="0"/>
              <a:chExt cx="1294189" cy="1292488"/>
            </a:xfrm>
          </p:grpSpPr>
          <p:grpSp>
            <p:nvGrpSpPr>
              <p:cNvPr id="5" name="Group 18"/>
              <p:cNvGrpSpPr/>
              <p:nvPr/>
            </p:nvGrpSpPr>
            <p:grpSpPr>
              <a:xfrm>
                <a:off x="0" y="0"/>
                <a:ext cx="1294189" cy="1292488"/>
                <a:chOff x="0" y="0"/>
                <a:chExt cx="6350000" cy="6350000"/>
              </a:xfrm>
            </p:grpSpPr>
            <p:sp>
              <p:nvSpPr>
                <p:cNvPr id="7" name="Freeform 19"/>
                <p:cNvSpPr/>
                <p:nvPr/>
              </p:nvSpPr>
              <p:spPr>
                <a:xfrm>
                  <a:off x="14167" y="0"/>
                  <a:ext cx="6321665" cy="635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1665" h="6350000">
                      <a:moveTo>
                        <a:pt x="3160833" y="0"/>
                      </a:moveTo>
                      <a:lnTo>
                        <a:pt x="3160833" y="0"/>
                      </a:lnTo>
                      <a:cubicBezTo>
                        <a:pt x="4908795" y="7817"/>
                        <a:pt x="6321666" y="1427021"/>
                        <a:pt x="6321666" y="3175000"/>
                      </a:cubicBezTo>
                      <a:cubicBezTo>
                        <a:pt x="6321666" y="4922979"/>
                        <a:pt x="4908795" y="6342183"/>
                        <a:pt x="3160833" y="6350000"/>
                      </a:cubicBezTo>
                      <a:cubicBezTo>
                        <a:pt x="1412871" y="6342183"/>
                        <a:pt x="0" y="4922979"/>
                        <a:pt x="0" y="3175000"/>
                      </a:cubicBezTo>
                      <a:cubicBezTo>
                        <a:pt x="0" y="1427021"/>
                        <a:pt x="1412871" y="7817"/>
                        <a:pt x="3160833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</p:spPr>
            </p:sp>
          </p:grpSp>
          <p:sp>
            <p:nvSpPr>
              <p:cNvPr id="6" name="TextBox 20"/>
              <p:cNvSpPr txBox="1"/>
              <p:nvPr/>
            </p:nvSpPr>
            <p:spPr>
              <a:xfrm>
                <a:off x="361374" y="228627"/>
                <a:ext cx="634730" cy="75156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2000" b="1" dirty="0" smtClean="0">
                    <a:solidFill>
                      <a:srgbClr val="FFFFFF"/>
                    </a:solidFill>
                    <a:latin typeface="Poppins Bold" charset="0"/>
                    <a:cs typeface="Poppins Bold" charset="0"/>
                  </a:rPr>
                  <a:t>4</a:t>
                </a:r>
                <a:endParaRPr lang="en-US" sz="2000" b="1" dirty="0">
                  <a:solidFill>
                    <a:srgbClr val="FFFFFF"/>
                  </a:solidFill>
                  <a:latin typeface="Poppins Bold" charset="0"/>
                  <a:cs typeface="Poppins Bold" charset="0"/>
                </a:endParaRPr>
              </a:p>
            </p:txBody>
          </p:sp>
        </p:grpSp>
      </p:grpSp>
      <p:grpSp>
        <p:nvGrpSpPr>
          <p:cNvPr id="9" name="Group 16"/>
          <p:cNvGrpSpPr/>
          <p:nvPr/>
        </p:nvGrpSpPr>
        <p:grpSpPr>
          <a:xfrm>
            <a:off x="1054634" y="2115177"/>
            <a:ext cx="3929090" cy="2184766"/>
            <a:chOff x="3643306" y="777820"/>
            <a:chExt cx="5357850" cy="218476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0" name="Group 8"/>
            <p:cNvGrpSpPr/>
            <p:nvPr/>
          </p:nvGrpSpPr>
          <p:grpSpPr>
            <a:xfrm>
              <a:off x="3643306" y="777820"/>
              <a:ext cx="5357850" cy="2184766"/>
              <a:chOff x="4500562" y="1000114"/>
              <a:chExt cx="5444267" cy="2184766"/>
            </a:xfrm>
          </p:grpSpPr>
          <p:sp>
            <p:nvSpPr>
              <p:cNvPr id="12" name="Rounded Rectangle 19"/>
              <p:cNvSpPr/>
              <p:nvPr/>
            </p:nvSpPr>
            <p:spPr>
              <a:xfrm>
                <a:off x="4500562" y="1000114"/>
                <a:ext cx="5444267" cy="2184766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3" name="Rounded Rectangle 20"/>
              <p:cNvSpPr/>
              <p:nvPr/>
            </p:nvSpPr>
            <p:spPr>
              <a:xfrm>
                <a:off x="4572000" y="1071552"/>
                <a:ext cx="5300240" cy="1969312"/>
              </a:xfrm>
              <a:prstGeom prst="rect">
                <a:avLst/>
              </a:prstGeom>
              <a:noFill/>
              <a:ln w="19050">
                <a:solidFill>
                  <a:srgbClr val="FF0066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3857619" y="961457"/>
              <a:ext cx="5072099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err="1" smtClean="0">
                  <a:solidFill>
                    <a:srgbClr val="002060"/>
                  </a:solidFill>
                </a:rPr>
                <a:t>Pembaca</a:t>
              </a:r>
              <a:r>
                <a:rPr lang="en-US" sz="22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200" b="1" dirty="0" err="1" smtClean="0">
                  <a:solidFill>
                    <a:srgbClr val="002060"/>
                  </a:solidFill>
                </a:rPr>
                <a:t>seolah</a:t>
              </a:r>
              <a:r>
                <a:rPr lang="en-US" sz="22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200" b="1" dirty="0" err="1" smtClean="0">
                  <a:solidFill>
                    <a:srgbClr val="002060"/>
                  </a:solidFill>
                </a:rPr>
                <a:t>dapat</a:t>
              </a:r>
              <a:r>
                <a:rPr lang="en-US" sz="22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200" b="1" dirty="0" err="1" smtClean="0">
                  <a:solidFill>
                    <a:srgbClr val="002060"/>
                  </a:solidFill>
                </a:rPr>
                <a:t>melihat</a:t>
              </a:r>
              <a:r>
                <a:rPr lang="en-US" sz="2200" b="1" dirty="0" smtClean="0">
                  <a:solidFill>
                    <a:srgbClr val="002060"/>
                  </a:solidFill>
                </a:rPr>
                <a:t>, </a:t>
              </a:r>
              <a:r>
                <a:rPr lang="en-US" sz="2200" b="1" dirty="0" err="1" smtClean="0">
                  <a:solidFill>
                    <a:srgbClr val="002060"/>
                  </a:solidFill>
                </a:rPr>
                <a:t>mendengar</a:t>
              </a:r>
              <a:r>
                <a:rPr lang="en-US" sz="2200" b="1" dirty="0" smtClean="0">
                  <a:solidFill>
                    <a:srgbClr val="002060"/>
                  </a:solidFill>
                </a:rPr>
                <a:t>, </a:t>
              </a:r>
              <a:r>
                <a:rPr lang="en-US" sz="2200" b="1" dirty="0" err="1" smtClean="0">
                  <a:solidFill>
                    <a:srgbClr val="002060"/>
                  </a:solidFill>
                </a:rPr>
                <a:t>dan</a:t>
              </a:r>
              <a:r>
                <a:rPr lang="en-US" sz="22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200" b="1" dirty="0" err="1" smtClean="0">
                  <a:solidFill>
                    <a:srgbClr val="002060"/>
                  </a:solidFill>
                </a:rPr>
                <a:t>merasakan</a:t>
              </a:r>
              <a:r>
                <a:rPr lang="en-US" sz="22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200" b="1" dirty="0" err="1" smtClean="0">
                  <a:solidFill>
                    <a:srgbClr val="002060"/>
                  </a:solidFill>
                </a:rPr>
                <a:t>hal</a:t>
              </a:r>
              <a:r>
                <a:rPr lang="en-US" sz="2200" b="1" dirty="0" smtClean="0">
                  <a:solidFill>
                    <a:srgbClr val="002060"/>
                  </a:solidFill>
                </a:rPr>
                <a:t> yang </a:t>
              </a:r>
              <a:r>
                <a:rPr lang="en-US" sz="2200" b="1" dirty="0" err="1" smtClean="0">
                  <a:solidFill>
                    <a:srgbClr val="002060"/>
                  </a:solidFill>
                </a:rPr>
                <a:t>dideskripsikan</a:t>
              </a:r>
              <a:r>
                <a:rPr lang="en-US" sz="22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200" b="1" dirty="0" err="1" smtClean="0">
                  <a:solidFill>
                    <a:srgbClr val="002060"/>
                  </a:solidFill>
                </a:rPr>
                <a:t>menggunakan</a:t>
              </a:r>
              <a:r>
                <a:rPr lang="en-US" sz="22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200" b="1" dirty="0" err="1" smtClean="0">
                  <a:solidFill>
                    <a:srgbClr val="002060"/>
                  </a:solidFill>
                </a:rPr>
                <a:t>pancaindra</a:t>
              </a:r>
              <a:r>
                <a:rPr lang="en-US" sz="2200" b="1" dirty="0">
                  <a:solidFill>
                    <a:srgbClr val="002060"/>
                  </a:solidFill>
                </a:rPr>
                <a:t>.</a:t>
              </a:r>
              <a:endParaRPr lang="id-ID" sz="2200" b="1" dirty="0" smtClean="0">
                <a:solidFill>
                  <a:srgbClr val="002060"/>
                </a:solidFill>
              </a:endParaRPr>
            </a:p>
          </p:txBody>
        </p:sp>
      </p:grpSp>
      <p:grpSp>
        <p:nvGrpSpPr>
          <p:cNvPr id="14" name="Group 11"/>
          <p:cNvGrpSpPr/>
          <p:nvPr/>
        </p:nvGrpSpPr>
        <p:grpSpPr>
          <a:xfrm>
            <a:off x="983196" y="1186483"/>
            <a:ext cx="5072098" cy="1000132"/>
            <a:chOff x="3643306" y="777820"/>
            <a:chExt cx="5357850" cy="100013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5" name="Group 8"/>
            <p:cNvGrpSpPr/>
            <p:nvPr/>
          </p:nvGrpSpPr>
          <p:grpSpPr>
            <a:xfrm>
              <a:off x="3643306" y="777820"/>
              <a:ext cx="5357850" cy="1000132"/>
              <a:chOff x="4500562" y="1000114"/>
              <a:chExt cx="5444267" cy="1000132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4500562" y="1000114"/>
                <a:ext cx="5444267" cy="1000132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4572000" y="1071552"/>
                <a:ext cx="5300239" cy="857256"/>
              </a:xfrm>
              <a:prstGeom prst="roundRect">
                <a:avLst/>
              </a:prstGeom>
              <a:noFill/>
              <a:ln w="19050">
                <a:solidFill>
                  <a:srgbClr val="FF0066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3857620" y="889590"/>
              <a:ext cx="514353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err="1" smtClean="0">
                  <a:solidFill>
                    <a:srgbClr val="008080"/>
                  </a:solidFill>
                </a:rPr>
                <a:t>Penggambaran</a:t>
              </a:r>
              <a:r>
                <a:rPr lang="en-US" sz="2200" b="1" dirty="0" smtClean="0">
                  <a:solidFill>
                    <a:srgbClr val="008080"/>
                  </a:solidFill>
                </a:rPr>
                <a:t> </a:t>
              </a:r>
              <a:r>
                <a:rPr lang="en-US" sz="2200" b="1" dirty="0" err="1" smtClean="0">
                  <a:solidFill>
                    <a:srgbClr val="008080"/>
                  </a:solidFill>
                </a:rPr>
                <a:t>suatu</a:t>
              </a:r>
              <a:r>
                <a:rPr lang="en-US" sz="2200" b="1" dirty="0" smtClean="0">
                  <a:solidFill>
                    <a:srgbClr val="008080"/>
                  </a:solidFill>
                </a:rPr>
                <a:t> </a:t>
              </a:r>
              <a:r>
                <a:rPr lang="en-US" sz="2200" b="1" dirty="0" err="1" smtClean="0">
                  <a:solidFill>
                    <a:srgbClr val="008080"/>
                  </a:solidFill>
                </a:rPr>
                <a:t>hal</a:t>
              </a:r>
              <a:r>
                <a:rPr lang="en-US" sz="2200" b="1" dirty="0" smtClean="0">
                  <a:solidFill>
                    <a:srgbClr val="008080"/>
                  </a:solidFill>
                </a:rPr>
                <a:t> </a:t>
              </a:r>
              <a:r>
                <a:rPr lang="en-US" sz="2200" b="1" dirty="0" err="1" smtClean="0">
                  <a:solidFill>
                    <a:srgbClr val="008080"/>
                  </a:solidFill>
                </a:rPr>
                <a:t>secara</a:t>
              </a:r>
              <a:r>
                <a:rPr lang="en-US" sz="2200" b="1" dirty="0" smtClean="0">
                  <a:solidFill>
                    <a:srgbClr val="008080"/>
                  </a:solidFill>
                </a:rPr>
                <a:t> </a:t>
              </a:r>
              <a:r>
                <a:rPr lang="en-US" sz="2200" b="1" dirty="0" err="1" smtClean="0">
                  <a:solidFill>
                    <a:srgbClr val="008080"/>
                  </a:solidFill>
                </a:rPr>
                <a:t>jelas</a:t>
              </a:r>
              <a:r>
                <a:rPr lang="en-US" sz="2200" b="1" dirty="0" smtClean="0">
                  <a:solidFill>
                    <a:srgbClr val="008080"/>
                  </a:solidFill>
                </a:rPr>
                <a:t> </a:t>
              </a:r>
              <a:r>
                <a:rPr lang="en-US" sz="2200" b="1" dirty="0" err="1" smtClean="0">
                  <a:solidFill>
                    <a:srgbClr val="008080"/>
                  </a:solidFill>
                </a:rPr>
                <a:t>dan</a:t>
              </a:r>
              <a:r>
                <a:rPr lang="en-US" sz="2200" b="1" dirty="0" smtClean="0">
                  <a:solidFill>
                    <a:srgbClr val="008080"/>
                  </a:solidFill>
                </a:rPr>
                <a:t> </a:t>
              </a:r>
              <a:r>
                <a:rPr lang="en-US" sz="2200" b="1" dirty="0" err="1" smtClean="0">
                  <a:solidFill>
                    <a:srgbClr val="008080"/>
                  </a:solidFill>
                </a:rPr>
                <a:t>terperinci</a:t>
              </a:r>
              <a:r>
                <a:rPr lang="en-US" sz="2200" b="1" dirty="0" smtClean="0">
                  <a:solidFill>
                    <a:srgbClr val="008080"/>
                  </a:solidFill>
                </a:rPr>
                <a:t> </a:t>
              </a:r>
              <a:r>
                <a:rPr lang="en-US" sz="2200" b="1" dirty="0" err="1" smtClean="0">
                  <a:solidFill>
                    <a:srgbClr val="008080"/>
                  </a:solidFill>
                </a:rPr>
                <a:t>menggunakan</a:t>
              </a:r>
              <a:r>
                <a:rPr lang="en-US" sz="2200" b="1" dirty="0" smtClean="0">
                  <a:solidFill>
                    <a:srgbClr val="008080"/>
                  </a:solidFill>
                </a:rPr>
                <a:t> kata-kata.</a:t>
              </a:r>
              <a:endParaRPr lang="id-ID" sz="2200" b="1" dirty="0" smtClean="0">
                <a:solidFill>
                  <a:srgbClr val="008080"/>
                </a:solidFill>
              </a:endParaRPr>
            </a:p>
          </p:txBody>
        </p:sp>
      </p:grpSp>
      <p:pic>
        <p:nvPicPr>
          <p:cNvPr id="19" name="Picture 2" descr="G:\Template Bupena Merdeka (Konten QR-Media mengajar)\BAHAN\tokoh 1.png"/>
          <p:cNvPicPr>
            <a:picLocks noChangeAspect="1" noChangeArrowheads="1"/>
          </p:cNvPicPr>
          <p:nvPr/>
        </p:nvPicPr>
        <p:blipFill>
          <a:blip r:embed="rId3" cstate="print"/>
          <a:srcRect b="37640"/>
          <a:stretch>
            <a:fillRect/>
          </a:stretch>
        </p:blipFill>
        <p:spPr bwMode="auto">
          <a:xfrm>
            <a:off x="5940152" y="1213345"/>
            <a:ext cx="2775034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22" name="Picture 21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3478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3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3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" fill="hold">
                                          <p:stCondLst>
                                            <p:cond delay="19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" fill="hold">
                                          <p:stCondLst>
                                            <p:cond delay="39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" fill="hold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1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900"/>
                            </p:stCondLst>
                            <p:childTnLst>
                              <p:par>
                                <p:cTn id="28" presetID="32" presetClass="emph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" fill="hold">
                                          <p:stCondLst>
                                            <p:cond delay="19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" fill="hold">
                                          <p:stCondLst>
                                            <p:cond delay="39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" fill="hold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1512</TotalTime>
  <Words>232</Words>
  <Application>Microsoft Office PowerPoint</Application>
  <PresentationFormat>On-screen Show (16:9)</PresentationFormat>
  <Paragraphs>44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Aulia Dwiningtyas Putri</dc:creator>
  <cp:lastModifiedBy>Rahma Damayanti Arif</cp:lastModifiedBy>
  <cp:revision>107</cp:revision>
  <dcterms:created xsi:type="dcterms:W3CDTF">2022-01-17T01:37:52Z</dcterms:created>
  <dcterms:modified xsi:type="dcterms:W3CDTF">2022-11-24T13:30:51Z</dcterms:modified>
</cp:coreProperties>
</file>