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7" r:id="rId13"/>
    <p:sldId id="268" r:id="rId14"/>
    <p:sldId id="269" r:id="rId15"/>
    <p:sldId id="279" r:id="rId16"/>
    <p:sldId id="289" r:id="rId17"/>
    <p:sldId id="290" r:id="rId18"/>
    <p:sldId id="288" r:id="rId19"/>
    <p:sldId id="271" r:id="rId20"/>
    <p:sldId id="272" r:id="rId21"/>
    <p:sldId id="273" r:id="rId22"/>
    <p:sldId id="276" r:id="rId23"/>
    <p:sldId id="293" r:id="rId24"/>
    <p:sldId id="294" r:id="rId25"/>
    <p:sldId id="296" r:id="rId26"/>
    <p:sldId id="297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4" d="100"/>
          <a:sy n="64" d="100"/>
        </p:scale>
        <p:origin x="27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0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6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3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198120"/>
            <a:ext cx="1942596" cy="7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198120"/>
            <a:ext cx="1942596" cy="7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198120"/>
            <a:ext cx="1942596" cy="7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6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8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5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1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8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4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9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4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C59DE-41FA-4D61-8FD3-CC6E7F6A1A3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E9686-728C-4366-8D8A-76867C55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4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eg"/><Relationship Id="rId7" Type="http://schemas.openxmlformats.org/officeDocument/2006/relationships/image" Target="../media/image1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12699" y="0"/>
            <a:ext cx="12204700" cy="69250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5735148" y="2377437"/>
            <a:ext cx="5698691" cy="10515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sz="8000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6096000" y="37338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202622" y="1600201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40836" y="3821173"/>
            <a:ext cx="275267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4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032000" y="1092200"/>
            <a:ext cx="3170621" cy="4309873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2" y="1193800"/>
            <a:ext cx="3047999" cy="420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17219" y="3431589"/>
            <a:ext cx="5951941" cy="244375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09585" indent="-609585">
              <a:buFont typeface="Arial" pitchFamily="34" charset="0"/>
              <a:buChar char="•"/>
            </a:pPr>
            <a:r>
              <a:rPr lang="id-ID" sz="3733" dirty="0" smtClean="0">
                <a:latin typeface="Calibri" panose="020F0502020204030204" pitchFamily="34" charset="0"/>
              </a:rPr>
              <a:t>Makanan </a:t>
            </a:r>
            <a:r>
              <a:rPr lang="id-ID" sz="3733" dirty="0">
                <a:latin typeface="Calibri" panose="020F0502020204030204" pitchFamily="34" charset="0"/>
              </a:rPr>
              <a:t>merupakan sumber energi bagi manusia untuk melakukan aktivitas.</a:t>
            </a:r>
          </a:p>
          <a:p>
            <a:endParaRPr lang="id-ID" sz="3733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1" y="190635"/>
            <a:ext cx="4276324" cy="737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97841" y="205335"/>
            <a:ext cx="2870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Makanan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05" y="1564802"/>
            <a:ext cx="2976735" cy="2005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5990" y="559278"/>
            <a:ext cx="3102193" cy="2153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8" t="-1378" b="41878"/>
          <a:stretch/>
        </p:blipFill>
        <p:spPr>
          <a:xfrm>
            <a:off x="7002379" y="3408863"/>
            <a:ext cx="2491039" cy="2794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8004" r="73467" b="47599"/>
          <a:stretch/>
        </p:blipFill>
        <p:spPr>
          <a:xfrm>
            <a:off x="9493418" y="4118328"/>
            <a:ext cx="1978322" cy="208547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6661448" y="2383436"/>
            <a:ext cx="1448985" cy="5843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 smtClean="0">
                <a:latin typeface="Calibri" panose="020F0502020204030204" pitchFamily="34" charset="0"/>
              </a:rPr>
              <a:t>Hewani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022755" y="1344005"/>
            <a:ext cx="1448985" cy="5843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 smtClean="0">
                <a:latin typeface="Calibri" panose="020F0502020204030204" pitchFamily="34" charset="0"/>
              </a:rPr>
              <a:t>Nabati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17220" y="998517"/>
            <a:ext cx="5951941" cy="244375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09585" indent="-609585">
              <a:buFont typeface="Arial" pitchFamily="34" charset="0"/>
              <a:buChar char="•"/>
            </a:pPr>
            <a:r>
              <a:rPr lang="en-US" sz="3733" dirty="0">
                <a:latin typeface="Calibri" panose="020F0502020204030204" pitchFamily="34" charset="0"/>
              </a:rPr>
              <a:t>M</a:t>
            </a:r>
            <a:r>
              <a:rPr lang="id-ID" sz="3733" dirty="0">
                <a:latin typeface="Calibri" panose="020F0502020204030204" pitchFamily="34" charset="0"/>
              </a:rPr>
              <a:t>akanan dapat berasal dari berbagai sumber seperti hewan dan tumbuhan.</a:t>
            </a:r>
            <a:endParaRPr lang="en-US" sz="373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3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7" grpId="0" animBg="1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34325" y="1083684"/>
            <a:ext cx="4522240" cy="4892905"/>
            <a:chOff x="1071687" y="1135348"/>
            <a:chExt cx="4522240" cy="4892905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71687" y="4499610"/>
              <a:ext cx="4467855" cy="1528643"/>
            </a:xfrm>
            <a:prstGeom prst="rect">
              <a:avLst/>
            </a:prstGeom>
          </p:spPr>
          <p:txBody>
            <a:bodyPr vert="horz" lIns="121920" tIns="60960" rIns="121920" bIns="6096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d-ID" sz="2400" dirty="0" smtClean="0">
                  <a:latin typeface="Calibri" panose="020F0502020204030204" pitchFamily="34" charset="0"/>
                  <a:sym typeface="Wingdings" panose="05000000000000000000" pitchFamily="2" charset="2"/>
                </a:rPr>
                <a:t></a:t>
              </a:r>
              <a:r>
                <a:rPr lang="en-US" sz="2400" dirty="0" smtClean="0">
                  <a:latin typeface="Calibri" panose="020F0502020204030204" pitchFamily="34" charset="0"/>
                  <a:sym typeface="Wingdings 3"/>
                </a:rPr>
                <a:t> </a:t>
              </a:r>
              <a:r>
                <a:rPr lang="id-ID" sz="2400" dirty="0">
                  <a:latin typeface="Calibri" panose="020F0502020204030204" pitchFamily="34" charset="0"/>
                </a:rPr>
                <a:t>Fosil yang mengendap dalam waktu berjuta-juta tahun dapat menghasilkan bahan bakar seperti minyak bumi.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49" y="1135348"/>
              <a:ext cx="4418078" cy="331355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606588" y="1083684"/>
            <a:ext cx="6601094" cy="4612826"/>
            <a:chOff x="5780116" y="506808"/>
            <a:chExt cx="6601095" cy="4612826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9826488" y="2693327"/>
              <a:ext cx="2554723" cy="2355486"/>
            </a:xfrm>
            <a:prstGeom prst="rect">
              <a:avLst/>
            </a:prstGeom>
          </p:spPr>
          <p:txBody>
            <a:bodyPr vert="horz" lIns="121920" tIns="60960" rIns="121920" bIns="6096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d-ID" sz="2400" dirty="0" smtClean="0">
                  <a:latin typeface="Calibri" panose="020F0502020204030204" pitchFamily="34" charset="0"/>
                  <a:sym typeface="Wingdings" panose="05000000000000000000" pitchFamily="2" charset="2"/>
                </a:rPr>
                <a:t></a:t>
              </a:r>
              <a:r>
                <a:rPr lang="en-US" sz="2400" dirty="0" smtClean="0">
                  <a:latin typeface="Calibri" panose="020F0502020204030204" pitchFamily="34" charset="0"/>
                  <a:sym typeface="Wingdings 3"/>
                </a:rPr>
                <a:t> </a:t>
              </a:r>
              <a:r>
                <a:rPr lang="id-ID" sz="2400" dirty="0">
                  <a:latin typeface="Calibri" panose="020F0502020204030204" pitchFamily="34" charset="0"/>
                </a:rPr>
                <a:t>Bahan bakar fosil </a:t>
              </a:r>
              <a:r>
                <a:rPr lang="en-US" sz="2400" dirty="0" err="1">
                  <a:latin typeface="Calibri" panose="020F0502020204030204" pitchFamily="34" charset="0"/>
                </a:rPr>
                <a:t>berupa</a:t>
              </a:r>
              <a:r>
                <a:rPr lang="en-US" sz="2400" dirty="0">
                  <a:latin typeface="Calibri" panose="020F0502020204030204" pitchFamily="34" charset="0"/>
                </a:rPr>
                <a:t> </a:t>
              </a:r>
              <a:r>
                <a:rPr lang="id-ID" sz="2400" dirty="0">
                  <a:latin typeface="Calibri" panose="020F0502020204030204" pitchFamily="34" charset="0"/>
                </a:rPr>
                <a:t>batu bara (A) dan minyak bumi (B) </a:t>
              </a:r>
              <a:r>
                <a:rPr lang="en-US" sz="2400" dirty="0" err="1">
                  <a:latin typeface="Calibri" panose="020F0502020204030204" pitchFamily="34" charset="0"/>
                </a:rPr>
                <a:t>diperoleh</a:t>
              </a:r>
              <a:r>
                <a:rPr lang="en-US" sz="2400" dirty="0">
                  <a:latin typeface="Calibri" panose="020F0502020204030204" pitchFamily="34" charset="0"/>
                </a:rPr>
                <a:t> </a:t>
              </a:r>
              <a:r>
                <a:rPr lang="id-ID" sz="2400" dirty="0">
                  <a:latin typeface="Calibri" panose="020F0502020204030204" pitchFamily="34" charset="0"/>
                </a:rPr>
                <a:t>melalui penambangan.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45" b="22035"/>
            <a:stretch/>
          </p:blipFill>
          <p:spPr>
            <a:xfrm>
              <a:off x="5780116" y="506808"/>
              <a:ext cx="3905790" cy="212009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7" b="25283"/>
            <a:stretch/>
          </p:blipFill>
          <p:spPr>
            <a:xfrm>
              <a:off x="5780116" y="2782661"/>
              <a:ext cx="3896349" cy="2336973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9154967" y="2059518"/>
              <a:ext cx="418259" cy="4378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dirty="0"/>
                <a:t>A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9053797" y="4426501"/>
              <a:ext cx="418259" cy="4378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dirty="0"/>
                <a:t>B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1" y="190635"/>
            <a:ext cx="5785360" cy="7372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8710" y="205335"/>
            <a:ext cx="461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Bahan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Bakar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Fosil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25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9506" y="212058"/>
            <a:ext cx="6023168" cy="111943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err="1" smtClean="0">
                <a:latin typeface="Calibri" panose="020F0502020204030204" pitchFamily="34" charset="0"/>
              </a:rPr>
              <a:t>Beberapa</a:t>
            </a:r>
            <a:r>
              <a:rPr lang="en-US" sz="4000" dirty="0" smtClean="0">
                <a:latin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</a:rPr>
              <a:t>contoh</a:t>
            </a:r>
            <a:r>
              <a:rPr lang="en-US" sz="4000" dirty="0" smtClean="0">
                <a:latin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</a:rPr>
              <a:t>hasil</a:t>
            </a:r>
            <a:r>
              <a:rPr lang="en-US" sz="4000" dirty="0" smtClean="0">
                <a:latin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</a:rPr>
              <a:t>pengolahan</a:t>
            </a:r>
            <a:r>
              <a:rPr lang="en-US" sz="4000" dirty="0" smtClean="0">
                <a:latin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</a:rPr>
              <a:t>minyak</a:t>
            </a:r>
            <a:r>
              <a:rPr lang="en-US" sz="4000" dirty="0" smtClean="0">
                <a:latin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</a:rPr>
              <a:t>bumi</a:t>
            </a:r>
            <a:r>
              <a:rPr lang="en-US" sz="4000" dirty="0" smtClean="0">
                <a:latin typeface="Calibri" panose="020F0502020204030204" pitchFamily="34" charset="0"/>
              </a:rPr>
              <a:t>:</a:t>
            </a:r>
            <a:endParaRPr lang="en-US" sz="40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06" y="416018"/>
            <a:ext cx="3989687" cy="3093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42" y="1639841"/>
            <a:ext cx="4202113" cy="4202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54" y="1503369"/>
            <a:ext cx="3314700" cy="441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07" y="3307079"/>
            <a:ext cx="2146954" cy="247346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64821" y="2489843"/>
            <a:ext cx="1448985" cy="6362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 smtClean="0">
                <a:latin typeface="Calibri" panose="020F0502020204030204" pitchFamily="34" charset="0"/>
              </a:rPr>
              <a:t>Bensin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80712" y="2171697"/>
            <a:ext cx="1448985" cy="6362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 smtClean="0">
                <a:latin typeface="Calibri" panose="020F0502020204030204" pitchFamily="34" charset="0"/>
              </a:rPr>
              <a:t>Oli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304" y="5501253"/>
            <a:ext cx="1448985" cy="6362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 smtClean="0">
                <a:latin typeface="Calibri" panose="020F0502020204030204" pitchFamily="34" charset="0"/>
              </a:rPr>
              <a:t>Lilin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798911" y="3713169"/>
            <a:ext cx="1448985" cy="10152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Gas </a:t>
            </a:r>
            <a:r>
              <a:rPr lang="en-US" sz="2800" b="1" dirty="0" err="1" smtClean="0">
                <a:latin typeface="Calibri" panose="020F0502020204030204" pitchFamily="34" charset="0"/>
              </a:rPr>
              <a:t>elpiji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09" y="2265321"/>
            <a:ext cx="3421603" cy="342160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261449" y="5205661"/>
            <a:ext cx="1448985" cy="6362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 smtClean="0">
                <a:latin typeface="Calibri" panose="020F0502020204030204" pitchFamily="34" charset="0"/>
              </a:rPr>
              <a:t>Aspal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3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89653" y="1155633"/>
            <a:ext cx="4946869" cy="159165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32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</a:t>
            </a:r>
            <a:r>
              <a:rPr lang="en-US" sz="3200" dirty="0" smtClean="0">
                <a:latin typeface="Calibri" panose="020F0502020204030204" pitchFamily="34" charset="0"/>
                <a:sym typeface="Wingdings 3"/>
              </a:rPr>
              <a:t> </a:t>
            </a:r>
            <a:r>
              <a:rPr lang="id-ID" sz="3200" dirty="0">
                <a:latin typeface="Calibri" panose="020F0502020204030204" pitchFamily="34" charset="0"/>
              </a:rPr>
              <a:t>Listrik merupakan energi yang didapatkan dari sumber energi lain.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1" y="190635"/>
            <a:ext cx="4068854" cy="7372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2247" y="156681"/>
            <a:ext cx="2957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Listrik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7" y="2747288"/>
            <a:ext cx="7623744" cy="39262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340" y="446456"/>
            <a:ext cx="4888849" cy="391967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94713" y="4378275"/>
            <a:ext cx="4452730" cy="159165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32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</a:t>
            </a:r>
            <a:r>
              <a:rPr lang="en-US" sz="3200" dirty="0" smtClean="0">
                <a:latin typeface="Calibri" panose="020F0502020204030204" pitchFamily="34" charset="0"/>
                <a:sym typeface="Wingdings 3"/>
              </a:rPr>
              <a:t> </a:t>
            </a:r>
            <a:r>
              <a:rPr lang="id-ID" sz="3200" dirty="0">
                <a:latin typeface="Calibri" panose="020F0502020204030204" pitchFamily="34" charset="0"/>
              </a:rPr>
              <a:t>Listrik </a:t>
            </a:r>
            <a:r>
              <a:rPr lang="en-US" sz="3200" dirty="0" err="1" smtClean="0">
                <a:latin typeface="Calibri" panose="020F0502020204030204" pitchFamily="34" charset="0"/>
              </a:rPr>
              <a:t>untuk</a:t>
            </a:r>
            <a:r>
              <a:rPr lang="en-US" sz="3200" dirty="0" smtClean="0">
                <a:latin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</a:rPr>
              <a:t>menghidupkan</a:t>
            </a:r>
            <a:r>
              <a:rPr lang="en-US" sz="3200" dirty="0" smtClean="0">
                <a:latin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</a:rPr>
              <a:t>peralatan</a:t>
            </a:r>
            <a:r>
              <a:rPr lang="en-US" sz="3200" dirty="0" smtClean="0">
                <a:latin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</a:rPr>
              <a:t>elektronik</a:t>
            </a:r>
            <a:r>
              <a:rPr lang="en-US" sz="3200" dirty="0" smtClean="0">
                <a:latin typeface="Calibri" panose="020F0502020204030204" pitchFamily="34" charset="0"/>
              </a:rPr>
              <a:t>.</a:t>
            </a:r>
            <a:endParaRPr lang="id-ID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2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03201" y="76200"/>
            <a:ext cx="9230436" cy="1167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33" dirty="0" err="1"/>
              <a:t>Berdasarkan</a:t>
            </a:r>
            <a:r>
              <a:rPr lang="en-US" sz="3733" dirty="0"/>
              <a:t> </a:t>
            </a:r>
            <a:r>
              <a:rPr lang="en-US" sz="3733" dirty="0" err="1"/>
              <a:t>ketersediaannya</a:t>
            </a:r>
            <a:r>
              <a:rPr lang="en-US" sz="3733" dirty="0"/>
              <a:t> di </a:t>
            </a:r>
            <a:r>
              <a:rPr lang="en-US" sz="3733" dirty="0" err="1"/>
              <a:t>alam</a:t>
            </a:r>
            <a:r>
              <a:rPr lang="en-US" sz="3733" dirty="0"/>
              <a:t>, </a:t>
            </a:r>
            <a:r>
              <a:rPr lang="en-US" sz="3733" dirty="0" err="1"/>
              <a:t>sumber</a:t>
            </a:r>
            <a:r>
              <a:rPr lang="en-US" sz="3733" dirty="0"/>
              <a:t> </a:t>
            </a:r>
            <a:r>
              <a:rPr lang="en-US" sz="3733" dirty="0" err="1"/>
              <a:t>energi</a:t>
            </a:r>
            <a:r>
              <a:rPr lang="en-US" sz="3733" dirty="0"/>
              <a:t> </a:t>
            </a:r>
            <a:r>
              <a:rPr lang="en-US" sz="3733" dirty="0" err="1"/>
              <a:t>dibedakan</a:t>
            </a:r>
            <a:r>
              <a:rPr lang="en-US" sz="3733" dirty="0"/>
              <a:t> </a:t>
            </a:r>
            <a:r>
              <a:rPr lang="en-US" sz="3733" dirty="0" err="1"/>
              <a:t>menjadi</a:t>
            </a:r>
            <a:r>
              <a:rPr lang="en-US" sz="3733" dirty="0"/>
              <a:t>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4400" y="2075102"/>
            <a:ext cx="0" cy="427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44800" y="2502387"/>
            <a:ext cx="650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82711" y="2502387"/>
            <a:ext cx="0" cy="427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336585" y="2502387"/>
            <a:ext cx="0" cy="427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5463" y="2914935"/>
            <a:ext cx="4267200" cy="14056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dirty="0" err="1">
                <a:latin typeface="+mj-lt"/>
              </a:rPr>
              <a:t>Sumber</a:t>
            </a:r>
            <a:r>
              <a:rPr lang="en-US" sz="4267" dirty="0">
                <a:latin typeface="+mj-lt"/>
              </a:rPr>
              <a:t> </a:t>
            </a:r>
            <a:r>
              <a:rPr lang="en-US" sz="4267" dirty="0" err="1">
                <a:latin typeface="+mj-lt"/>
              </a:rPr>
              <a:t>energi</a:t>
            </a:r>
            <a:r>
              <a:rPr lang="en-US" sz="4267" dirty="0">
                <a:latin typeface="+mj-lt"/>
              </a:rPr>
              <a:t> </a:t>
            </a:r>
            <a:r>
              <a:rPr lang="en-US" sz="4267" dirty="0" err="1">
                <a:latin typeface="+mj-lt"/>
              </a:rPr>
              <a:t>terbarukan</a:t>
            </a:r>
            <a:endParaRPr lang="en-US" sz="4267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2615" y="2929672"/>
            <a:ext cx="4267200" cy="14056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dirty="0" err="1">
                <a:latin typeface="+mj-lt"/>
              </a:rPr>
              <a:t>Sumber</a:t>
            </a:r>
            <a:r>
              <a:rPr lang="en-US" sz="4267" dirty="0">
                <a:latin typeface="+mj-lt"/>
              </a:rPr>
              <a:t> </a:t>
            </a:r>
            <a:r>
              <a:rPr lang="en-US" sz="4267" dirty="0" err="1">
                <a:latin typeface="+mj-lt"/>
              </a:rPr>
              <a:t>energi</a:t>
            </a:r>
            <a:r>
              <a:rPr lang="en-US" sz="4267" dirty="0">
                <a:latin typeface="+mj-lt"/>
              </a:rPr>
              <a:t> </a:t>
            </a:r>
            <a:r>
              <a:rPr lang="en-US" sz="4267" dirty="0" err="1">
                <a:latin typeface="+mj-lt"/>
              </a:rPr>
              <a:t>tak</a:t>
            </a:r>
            <a:r>
              <a:rPr lang="en-US" sz="4267" dirty="0">
                <a:latin typeface="+mj-lt"/>
              </a:rPr>
              <a:t> </a:t>
            </a:r>
            <a:r>
              <a:rPr lang="en-US" sz="4267" dirty="0" err="1">
                <a:latin typeface="+mj-lt"/>
              </a:rPr>
              <a:t>terbarukan</a:t>
            </a:r>
            <a:endParaRPr lang="en-US" sz="4267" dirty="0"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34185" y="4351226"/>
            <a:ext cx="0" cy="427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8000" y="4564868"/>
            <a:ext cx="46736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i-FI" sz="3200" dirty="0">
                <a:latin typeface="+mj-lt"/>
              </a:rPr>
              <a:t>Sinar matahari, air, angin, biomassa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336585" y="4351224"/>
            <a:ext cx="0" cy="427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908802" y="4564867"/>
            <a:ext cx="4775199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Gas </a:t>
            </a:r>
            <a:r>
              <a:rPr lang="en-US" sz="3200" dirty="0" err="1">
                <a:latin typeface="+mj-lt"/>
              </a:rPr>
              <a:t>alam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dan</a:t>
            </a:r>
            <a:endParaRPr lang="en-US" sz="3200" dirty="0">
              <a:latin typeface="+mj-lt"/>
            </a:endParaRPr>
          </a:p>
          <a:p>
            <a:pPr algn="ctr"/>
            <a:r>
              <a:rPr lang="en-US" sz="3200" dirty="0" err="1">
                <a:latin typeface="+mj-lt"/>
              </a:rPr>
              <a:t>bahan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bakar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fosil</a:t>
            </a:r>
            <a:endParaRPr lang="en-US" sz="3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1531701"/>
            <a:ext cx="4267200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dirty="0" err="1">
                <a:latin typeface="+mj-lt"/>
              </a:rPr>
              <a:t>Sumber</a:t>
            </a:r>
            <a:r>
              <a:rPr lang="en-US" sz="4267" dirty="0">
                <a:latin typeface="+mj-lt"/>
              </a:rPr>
              <a:t> </a:t>
            </a:r>
            <a:r>
              <a:rPr lang="en-US" sz="4267" dirty="0" err="1">
                <a:latin typeface="+mj-lt"/>
              </a:rPr>
              <a:t>energi</a:t>
            </a:r>
            <a:endParaRPr lang="en-US" sz="4267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399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149496" y="1606243"/>
            <a:ext cx="5316021" cy="4656405"/>
            <a:chOff x="11871602" y="6561753"/>
            <a:chExt cx="9120535" cy="8101622"/>
          </a:xfrm>
        </p:grpSpPr>
        <p:pic>
          <p:nvPicPr>
            <p:cNvPr id="2052" name="Picture 4" descr="E:\Erlangga\PPT ESPS\ESPS IPA 3\bab 6\shutterstock_107058665-.jpg"/>
            <p:cNvPicPr>
              <a:picLocks noChangeAspect="1" noChangeArrowheads="1"/>
            </p:cNvPicPr>
            <p:nvPr/>
          </p:nvPicPr>
          <p:blipFill>
            <a:blip r:embed="rId2"/>
            <a:srcRect r="12667"/>
            <a:stretch>
              <a:fillRect/>
            </a:stretch>
          </p:blipFill>
          <p:spPr bwMode="auto">
            <a:xfrm>
              <a:off x="12439380" y="6561753"/>
              <a:ext cx="7754234" cy="57986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7"/>
            <p:cNvSpPr/>
            <p:nvPr/>
          </p:nvSpPr>
          <p:spPr>
            <a:xfrm>
              <a:off x="11871602" y="12360404"/>
              <a:ext cx="9120535" cy="2302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dirty="0" err="1">
                  <a:solidFill>
                    <a:srgbClr val="0070C0"/>
                  </a:solidFill>
                </a:rPr>
                <a:t>Energi</a:t>
              </a:r>
              <a:r>
                <a:rPr lang="en-US" sz="2667" b="1" dirty="0">
                  <a:solidFill>
                    <a:srgbClr val="0070C0"/>
                  </a:solidFill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</a:rPr>
                <a:t>cahaya</a:t>
              </a:r>
              <a:r>
                <a:rPr lang="en-US" sz="2667" b="1" dirty="0">
                  <a:solidFill>
                    <a:srgbClr val="0070C0"/>
                  </a:solidFill>
                </a:rPr>
                <a:t>: </a:t>
              </a:r>
              <a:r>
                <a:rPr lang="en-US" sz="2667" dirty="0" err="1"/>
                <a:t>energi</a:t>
              </a:r>
              <a:r>
                <a:rPr lang="en-US" sz="2667" dirty="0"/>
                <a:t> yang </a:t>
              </a:r>
              <a:r>
                <a:rPr lang="en-US" sz="2667" dirty="0" err="1"/>
                <a:t>dipancarkan</a:t>
              </a:r>
              <a:r>
                <a:rPr lang="en-US" sz="2667" dirty="0"/>
                <a:t> </a:t>
              </a:r>
              <a:r>
                <a:rPr lang="en-US" sz="2667" dirty="0" err="1"/>
                <a:t>oleh</a:t>
              </a:r>
              <a:r>
                <a:rPr lang="en-US" sz="2667" dirty="0"/>
                <a:t> </a:t>
              </a:r>
              <a:r>
                <a:rPr lang="en-US" sz="2667" dirty="0" err="1"/>
                <a:t>benda</a:t>
              </a:r>
              <a:r>
                <a:rPr lang="en-US" sz="2667" dirty="0"/>
                <a:t> yang </a:t>
              </a:r>
              <a:r>
                <a:rPr lang="en-US" sz="2667" dirty="0" err="1"/>
                <a:t>menghasilkan</a:t>
              </a:r>
              <a:r>
                <a:rPr lang="en-US" sz="2667" dirty="0"/>
                <a:t> </a:t>
              </a:r>
              <a:r>
                <a:rPr lang="en-US" sz="2667" dirty="0" err="1"/>
                <a:t>cahaya</a:t>
              </a:r>
              <a:r>
                <a:rPr lang="en-US" sz="2667" dirty="0"/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4412" y="1752435"/>
            <a:ext cx="4900867" cy="4011821"/>
            <a:chOff x="70177" y="6710108"/>
            <a:chExt cx="8342997" cy="682952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 l="3676"/>
            <a:stretch>
              <a:fillRect/>
            </a:stretch>
          </p:blipFill>
          <p:spPr bwMode="auto">
            <a:xfrm>
              <a:off x="537613" y="6710108"/>
              <a:ext cx="7408125" cy="51758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Rectangle 21"/>
            <p:cNvSpPr/>
            <p:nvPr/>
          </p:nvSpPr>
          <p:spPr>
            <a:xfrm>
              <a:off x="70177" y="11985050"/>
              <a:ext cx="8342997" cy="1554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dirty="0" err="1">
                  <a:solidFill>
                    <a:srgbClr val="0070C0"/>
                  </a:solidFill>
                </a:rPr>
                <a:t>Energi</a:t>
              </a:r>
              <a:r>
                <a:rPr lang="en-US" sz="2667" b="1" dirty="0">
                  <a:solidFill>
                    <a:srgbClr val="0070C0"/>
                  </a:solidFill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</a:rPr>
                <a:t>panas</a:t>
              </a:r>
              <a:r>
                <a:rPr lang="en-US" sz="2667" b="1" dirty="0">
                  <a:solidFill>
                    <a:srgbClr val="0070C0"/>
                  </a:solidFill>
                </a:rPr>
                <a:t>: </a:t>
              </a:r>
              <a:r>
                <a:rPr lang="en-US" sz="2667" dirty="0" err="1"/>
                <a:t>berasal</a:t>
              </a:r>
              <a:r>
                <a:rPr lang="en-US" sz="2667" dirty="0"/>
                <a:t> </a:t>
              </a:r>
              <a:r>
                <a:rPr lang="en-US" sz="2667" dirty="0" err="1"/>
                <a:t>dari</a:t>
              </a:r>
              <a:r>
                <a:rPr lang="en-US" sz="2667" dirty="0"/>
                <a:t> </a:t>
              </a:r>
              <a:r>
                <a:rPr lang="en-US" sz="2667" dirty="0" err="1"/>
                <a:t>benda</a:t>
              </a:r>
              <a:r>
                <a:rPr lang="en-US" sz="2667" dirty="0"/>
                <a:t> yang </a:t>
              </a:r>
              <a:r>
                <a:rPr lang="en-US" sz="2667" dirty="0" err="1"/>
                <a:t>memiliki</a:t>
              </a:r>
              <a:r>
                <a:rPr lang="en-US" sz="2667" dirty="0"/>
                <a:t> </a:t>
              </a:r>
              <a:r>
                <a:rPr lang="en-US" sz="2667" dirty="0" err="1"/>
                <a:t>suhu</a:t>
              </a:r>
              <a:r>
                <a:rPr lang="en-US" sz="2667" dirty="0"/>
                <a:t> </a:t>
              </a:r>
              <a:r>
                <a:rPr lang="en-US" sz="2667" dirty="0" err="1"/>
                <a:t>tinggi</a:t>
              </a:r>
              <a:r>
                <a:rPr lang="en-US" sz="2667" dirty="0"/>
                <a:t>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" y="117900"/>
            <a:ext cx="10197101" cy="8827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7979" y="189934"/>
            <a:ext cx="894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Berbagai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Bentuk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Sekitar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Kita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19" y="1237600"/>
            <a:ext cx="4068854" cy="73728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92492" y="1313855"/>
            <a:ext cx="2957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Up Arrow 1"/>
          <p:cNvSpPr/>
          <p:nvPr/>
        </p:nvSpPr>
        <p:spPr>
          <a:xfrm rot="17064412">
            <a:off x="4587777" y="3923795"/>
            <a:ext cx="668709" cy="586343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80" y="1247560"/>
            <a:ext cx="4068854" cy="73728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45153" y="1323815"/>
            <a:ext cx="2957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Cahaya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56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643" y="4014306"/>
            <a:ext cx="2843694" cy="2843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857" y="937958"/>
            <a:ext cx="49972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 err="1"/>
              <a:t>Energi</a:t>
            </a:r>
            <a:r>
              <a:rPr lang="en-US" sz="2400" dirty="0"/>
              <a:t> </a:t>
            </a:r>
            <a:r>
              <a:rPr lang="en-US" sz="2400" dirty="0" err="1"/>
              <a:t>listrik</a:t>
            </a:r>
            <a:r>
              <a:rPr lang="en-US" sz="2400" dirty="0"/>
              <a:t> </a:t>
            </a:r>
            <a:r>
              <a:rPr lang="en-US" sz="2400" dirty="0" err="1"/>
              <a:t>dihasilkan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pembangkit</a:t>
            </a:r>
            <a:r>
              <a:rPr lang="en-US" sz="2400" dirty="0"/>
              <a:t> </a:t>
            </a:r>
            <a:r>
              <a:rPr lang="en-US" sz="2400" dirty="0" err="1"/>
              <a:t>listrik</a:t>
            </a:r>
            <a:r>
              <a:rPr lang="en-US" sz="2400" dirty="0"/>
              <a:t>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 err="1"/>
              <a:t>Energi</a:t>
            </a:r>
            <a:r>
              <a:rPr lang="en-US" sz="2400" dirty="0"/>
              <a:t> </a:t>
            </a:r>
            <a:r>
              <a:rPr lang="en-US" sz="2400" dirty="0" err="1"/>
              <a:t>listrik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menghidupkan</a:t>
            </a:r>
            <a:r>
              <a:rPr lang="en-US" sz="2400" dirty="0"/>
              <a:t> </a:t>
            </a:r>
            <a:r>
              <a:rPr lang="en-US" sz="2400" dirty="0" err="1"/>
              <a:t>peralatan</a:t>
            </a:r>
            <a:r>
              <a:rPr lang="en-US" sz="2400" dirty="0"/>
              <a:t> </a:t>
            </a:r>
            <a:r>
              <a:rPr lang="en-US" sz="2400" dirty="0" err="1"/>
              <a:t>elektronik</a:t>
            </a:r>
            <a:r>
              <a:rPr lang="en-US" sz="24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7"/>
            <a:ext cx="4068854" cy="737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073" y="200672"/>
            <a:ext cx="2957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Listrik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5" y="200672"/>
            <a:ext cx="4068854" cy="737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187" y="276927"/>
            <a:ext cx="356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Potensial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1288" y="1004119"/>
            <a:ext cx="4997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Energi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potensial</a:t>
            </a:r>
            <a:r>
              <a:rPr lang="en-US" sz="2400" b="1" dirty="0" smtClean="0"/>
              <a:t>: </a:t>
            </a:r>
            <a:r>
              <a:rPr lang="en-US" sz="2400" dirty="0" err="1" smtClean="0"/>
              <a:t>energi</a:t>
            </a:r>
            <a:r>
              <a:rPr lang="en-US" sz="2400" dirty="0" smtClean="0"/>
              <a:t> yang </a:t>
            </a:r>
            <a:r>
              <a:rPr lang="en-US" sz="2400" dirty="0" err="1" smtClean="0"/>
              <a:t>tersimpan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sebuah</a:t>
            </a:r>
            <a:r>
              <a:rPr lang="en-US" sz="2400" dirty="0" smtClean="0"/>
              <a:t> </a:t>
            </a:r>
            <a:r>
              <a:rPr lang="en-US" sz="2400" dirty="0" err="1" smtClean="0"/>
              <a:t>benda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0" y="2507618"/>
            <a:ext cx="4712240" cy="3975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71" y="1577014"/>
            <a:ext cx="3386041" cy="2539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7252" y="1901277"/>
            <a:ext cx="3034748" cy="335029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79427" y="3576425"/>
            <a:ext cx="418259" cy="43788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</a:t>
            </a:r>
            <a:endParaRPr lang="id-ID" sz="2400" b="1" dirty="0"/>
          </a:p>
        </p:txBody>
      </p:sp>
      <p:sp>
        <p:nvSpPr>
          <p:cNvPr id="14" name="Oval 13"/>
          <p:cNvSpPr/>
          <p:nvPr/>
        </p:nvSpPr>
        <p:spPr>
          <a:xfrm>
            <a:off x="10465496" y="4120327"/>
            <a:ext cx="418259" cy="43788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b</a:t>
            </a:r>
            <a:endParaRPr lang="id-ID" sz="2400" b="1" dirty="0"/>
          </a:p>
        </p:txBody>
      </p:sp>
      <p:sp>
        <p:nvSpPr>
          <p:cNvPr id="15" name="Oval 14"/>
          <p:cNvSpPr/>
          <p:nvPr/>
        </p:nvSpPr>
        <p:spPr>
          <a:xfrm>
            <a:off x="7771367" y="4868031"/>
            <a:ext cx="418259" cy="43788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</a:t>
            </a:r>
            <a:endParaRPr lang="id-ID" sz="2400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417380" y="2393812"/>
            <a:ext cx="1771176" cy="4183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err="1" smtClean="0">
                <a:latin typeface="Calibri" panose="020F0502020204030204" pitchFamily="34" charset="0"/>
              </a:rPr>
              <a:t>Energi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</a:rPr>
              <a:t>kimia</a:t>
            </a:r>
            <a:endParaRPr lang="id-ID" sz="2000" b="1" dirty="0" smtClean="0">
              <a:latin typeface="Calibri" panose="020F0502020204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48019" y="2695583"/>
            <a:ext cx="2018648" cy="4183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err="1" smtClean="0">
                <a:latin typeface="Calibri" panose="020F0502020204030204" pitchFamily="34" charset="0"/>
              </a:rPr>
              <a:t>Energi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</a:rPr>
              <a:t>gravitasi</a:t>
            </a:r>
            <a:endParaRPr lang="id-ID" sz="2000" b="1" dirty="0" smtClean="0">
              <a:latin typeface="Calibri" panose="020F050202020403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98013" y="5474807"/>
            <a:ext cx="2018648" cy="4183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err="1" smtClean="0">
                <a:latin typeface="Calibri" panose="020F0502020204030204" pitchFamily="34" charset="0"/>
              </a:rPr>
              <a:t>Energi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</a:rPr>
              <a:t>pegas</a:t>
            </a:r>
            <a:endParaRPr lang="id-ID" sz="20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9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t="17758" r="28590" b="6925"/>
          <a:stretch/>
        </p:blipFill>
        <p:spPr>
          <a:xfrm>
            <a:off x="5986181" y="2155135"/>
            <a:ext cx="5738192" cy="5738192"/>
          </a:xfrm>
          <a:prstGeom prst="ellipse">
            <a:avLst/>
          </a:prstGeom>
        </p:spPr>
      </p:pic>
      <p:pic>
        <p:nvPicPr>
          <p:cNvPr id="14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80" y="1014102"/>
            <a:ext cx="5582967" cy="237997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712" y="3786757"/>
            <a:ext cx="5520267" cy="3071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1"/>
          </a:p>
        </p:txBody>
      </p:sp>
      <p:pic>
        <p:nvPicPr>
          <p:cNvPr id="7" name="Picture 2" descr="Image result for thun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0"/>
            <a:ext cx="5520267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3032" y="3774521"/>
            <a:ext cx="5221768" cy="2061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schemeClr val="bg1"/>
                </a:solidFill>
              </a:rPr>
              <a:t>Energi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bunyi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dihasilkan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oleh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sumber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bunyi</a:t>
            </a:r>
            <a:r>
              <a:rPr lang="en-US" sz="2133" dirty="0">
                <a:solidFill>
                  <a:schemeClr val="bg1"/>
                </a:solidFill>
              </a:rPr>
              <a:t>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schemeClr val="bg1"/>
                </a:solidFill>
              </a:rPr>
              <a:t>Bunyi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dihasilkan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oleh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getaran</a:t>
            </a:r>
            <a:r>
              <a:rPr lang="en-US" sz="2133" dirty="0">
                <a:solidFill>
                  <a:schemeClr val="bg1"/>
                </a:solidFill>
              </a:rPr>
              <a:t>. </a:t>
            </a:r>
            <a:r>
              <a:rPr lang="en-US" sz="2133" dirty="0" err="1">
                <a:solidFill>
                  <a:schemeClr val="bg1"/>
                </a:solidFill>
              </a:rPr>
              <a:t>Bunyi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kuat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dihasilkan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oleh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getaran</a:t>
            </a:r>
            <a:r>
              <a:rPr lang="en-US" sz="2133" dirty="0">
                <a:solidFill>
                  <a:schemeClr val="bg1"/>
                </a:solidFill>
              </a:rPr>
              <a:t> yang </a:t>
            </a:r>
            <a:r>
              <a:rPr lang="en-US" sz="2133" dirty="0" err="1">
                <a:solidFill>
                  <a:schemeClr val="bg1"/>
                </a:solidFill>
              </a:rPr>
              <a:t>kuat</a:t>
            </a:r>
            <a:r>
              <a:rPr lang="en-US" sz="2133" dirty="0">
                <a:solidFill>
                  <a:schemeClr val="bg1"/>
                </a:solidFill>
              </a:rPr>
              <a:t>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schemeClr val="bg1"/>
                </a:solidFill>
              </a:rPr>
              <a:t>Contoh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bunyi</a:t>
            </a:r>
            <a:r>
              <a:rPr lang="en-US" sz="2133" dirty="0">
                <a:solidFill>
                  <a:schemeClr val="bg1"/>
                </a:solidFill>
              </a:rPr>
              <a:t> yang </a:t>
            </a:r>
            <a:r>
              <a:rPr lang="en-US" sz="2133" dirty="0" err="1">
                <a:solidFill>
                  <a:schemeClr val="bg1"/>
                </a:solidFill>
              </a:rPr>
              <a:t>kuat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adalah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gemuruh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petir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dan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suara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  <a:r>
              <a:rPr lang="en-US" sz="2133" dirty="0" err="1">
                <a:solidFill>
                  <a:schemeClr val="bg1"/>
                </a:solidFill>
              </a:rPr>
              <a:t>petasan</a:t>
            </a:r>
            <a:r>
              <a:rPr lang="en-US" sz="2133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7"/>
            <a:ext cx="4068854" cy="737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073" y="200672"/>
            <a:ext cx="2957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Bunyi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5" y="200672"/>
            <a:ext cx="4068854" cy="737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3187" y="276927"/>
            <a:ext cx="356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Kinetik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55079" y="1185639"/>
            <a:ext cx="4997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Energi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kinetik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</a:rPr>
              <a:t>energi</a:t>
            </a:r>
            <a:r>
              <a:rPr lang="en-US" sz="2400" dirty="0" smtClean="0">
                <a:solidFill>
                  <a:schemeClr val="bg1"/>
                </a:solidFill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</a:rPr>
              <a:t>tersimpan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dalam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benda</a:t>
            </a:r>
            <a:r>
              <a:rPr lang="en-US" sz="2400" dirty="0" smtClean="0">
                <a:solidFill>
                  <a:schemeClr val="bg1"/>
                </a:solidFill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</a:rPr>
              <a:t>bergerak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Energi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kinetik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dipengaruhi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oleh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massa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kecepatan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benda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" y="5647888"/>
            <a:ext cx="12192000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4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" grpId="0"/>
      <p:bldP spid="5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028" t="17618" r="55296" b="20244"/>
          <a:stretch/>
        </p:blipFill>
        <p:spPr>
          <a:xfrm flipH="1">
            <a:off x="2603704" y="1807596"/>
            <a:ext cx="3501456" cy="3861734"/>
          </a:xfrm>
          <a:prstGeom prst="rect">
            <a:avLst/>
          </a:prstGeom>
        </p:spPr>
      </p:pic>
      <p:pic>
        <p:nvPicPr>
          <p:cNvPr id="3077" name="Picture 5" descr="D:\LENY\JOB 2016\Tematik K13\kelas 6\6D\set 1\sub 1\P1\rad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859" y="3978790"/>
            <a:ext cx="3007967" cy="22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5288" y="1037624"/>
            <a:ext cx="7467238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dirty="0" err="1"/>
              <a:t>Energi</a:t>
            </a:r>
            <a:r>
              <a:rPr lang="en-US" sz="3733" dirty="0"/>
              <a:t> </a:t>
            </a:r>
            <a:r>
              <a:rPr lang="en-US" sz="3733" dirty="0" err="1"/>
              <a:t>dapat</a:t>
            </a:r>
            <a:r>
              <a:rPr lang="en-US" sz="3733" dirty="0"/>
              <a:t> </a:t>
            </a:r>
            <a:r>
              <a:rPr lang="en-US" sz="3733" dirty="0" err="1"/>
              <a:t>diubah</a:t>
            </a:r>
            <a:r>
              <a:rPr lang="en-US" sz="3733" dirty="0"/>
              <a:t> </a:t>
            </a:r>
            <a:r>
              <a:rPr lang="en-US" sz="3733" dirty="0" err="1"/>
              <a:t>dari</a:t>
            </a:r>
            <a:r>
              <a:rPr lang="en-US" sz="3733" dirty="0"/>
              <a:t> </a:t>
            </a:r>
            <a:r>
              <a:rPr lang="en-US" sz="3733" dirty="0" err="1"/>
              <a:t>satu</a:t>
            </a:r>
            <a:r>
              <a:rPr lang="en-US" sz="3733" dirty="0"/>
              <a:t> </a:t>
            </a:r>
            <a:r>
              <a:rPr lang="en-US" sz="3733" dirty="0" err="1"/>
              <a:t>bentuk</a:t>
            </a:r>
            <a:r>
              <a:rPr lang="en-US" sz="3733" dirty="0"/>
              <a:t> </a:t>
            </a:r>
            <a:r>
              <a:rPr lang="en-US" sz="3733" dirty="0" err="1"/>
              <a:t>ke</a:t>
            </a:r>
            <a:r>
              <a:rPr lang="en-US" sz="3733" dirty="0"/>
              <a:t> </a:t>
            </a:r>
            <a:r>
              <a:rPr lang="en-US" sz="3733" dirty="0" err="1"/>
              <a:t>bentuk</a:t>
            </a:r>
            <a:r>
              <a:rPr lang="en-US" sz="3733" dirty="0"/>
              <a:t> yang lain.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407" y="2646310"/>
            <a:ext cx="1585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Energi</a:t>
            </a:r>
            <a:r>
              <a:rPr lang="en-US" sz="2400" b="1" dirty="0"/>
              <a:t> </a:t>
            </a:r>
            <a:r>
              <a:rPr lang="en-US" sz="2400" b="1" dirty="0" err="1"/>
              <a:t>kimia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58175" y="5652008"/>
            <a:ext cx="175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Energi</a:t>
            </a:r>
            <a:r>
              <a:rPr lang="en-US" sz="2400" b="1" dirty="0"/>
              <a:t> </a:t>
            </a:r>
            <a:r>
              <a:rPr lang="en-US" sz="2400" b="1" dirty="0" err="1"/>
              <a:t>gerak</a:t>
            </a:r>
            <a:endParaRPr lang="en-US" sz="2400" b="1" dirty="0"/>
          </a:p>
        </p:txBody>
      </p:sp>
      <p:pic>
        <p:nvPicPr>
          <p:cNvPr id="3076" name="Picture 4" descr="D:\LENY\JOB 2016\ESPS K13\Kelas 4\BAB 5_\colokan listri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6" t="26975" r="3453" b="971"/>
          <a:stretch/>
        </p:blipFill>
        <p:spPr bwMode="auto">
          <a:xfrm>
            <a:off x="8990004" y="1225481"/>
            <a:ext cx="2676270" cy="26762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832035" y="2230812"/>
            <a:ext cx="1058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Energi</a:t>
            </a:r>
            <a:r>
              <a:rPr lang="en-US" sz="2400" b="1" dirty="0"/>
              <a:t> </a:t>
            </a:r>
            <a:r>
              <a:rPr lang="en-US" sz="2400" b="1" dirty="0" err="1"/>
              <a:t>listrik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934231" y="4323738"/>
            <a:ext cx="236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Energi</a:t>
            </a:r>
            <a:r>
              <a:rPr lang="en-US" sz="2400" b="1" dirty="0"/>
              <a:t> </a:t>
            </a:r>
            <a:r>
              <a:rPr lang="en-US" sz="2400" b="1" dirty="0" err="1"/>
              <a:t>bunyi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" y="117900"/>
            <a:ext cx="7766815" cy="8827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7979" y="189934"/>
            <a:ext cx="6238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Perubahan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Bentuk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4" y="3277342"/>
            <a:ext cx="2376446" cy="1533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54" y="4865020"/>
            <a:ext cx="2926086" cy="1103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5960" y="2875120"/>
            <a:ext cx="1478761" cy="14914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3713" flipH="1">
            <a:off x="1818795" y="3233049"/>
            <a:ext cx="1478761" cy="14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8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9" grpId="0"/>
      <p:bldP spid="20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908658"/>
            <a:ext cx="9584529" cy="54762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24229" y="1383749"/>
            <a:ext cx="8636000" cy="4032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>
              <a:buFont typeface="Arial" pitchFamily="34" charset="0"/>
              <a:buChar char="•"/>
            </a:pPr>
            <a:r>
              <a:rPr lang="sv-SE" sz="4267" dirty="0">
                <a:solidFill>
                  <a:schemeClr val="bg1"/>
                </a:solidFill>
                <a:latin typeface="+mj-lt"/>
              </a:rPr>
              <a:t>Energi alternatif digunakan sebagai energi pengganti bahan bakar fosil.</a:t>
            </a:r>
          </a:p>
          <a:p>
            <a:pPr marL="609585" indent="-609585">
              <a:buFont typeface="Arial" pitchFamily="34" charset="0"/>
              <a:buChar char="•"/>
            </a:pPr>
            <a:r>
              <a:rPr lang="sv-SE" sz="4267" dirty="0">
                <a:solidFill>
                  <a:schemeClr val="bg1"/>
                </a:solidFill>
                <a:latin typeface="+mj-lt"/>
              </a:rPr>
              <a:t>Energi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alternatif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umumnya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tidak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mencemari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lingkungan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karena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tidak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menghasilkan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zat-zat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buangan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yang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berbahaya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bagi</a:t>
            </a:r>
            <a:r>
              <a:rPr lang="en-US" sz="4267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+mj-lt"/>
              </a:rPr>
              <a:t>lingkungan</a:t>
            </a:r>
            <a:endParaRPr lang="en-US" sz="4267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7" y="179750"/>
            <a:ext cx="7766815" cy="8827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266" y="251784"/>
            <a:ext cx="6238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Sumber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Alternatif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813" y="2941272"/>
            <a:ext cx="2984277" cy="3753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161"/>
            <a:ext cx="12192000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4915" y="467329"/>
            <a:ext cx="7234688" cy="1369768"/>
            <a:chOff x="1330583" y="3352296"/>
            <a:chExt cx="5344813" cy="839333"/>
          </a:xfrm>
        </p:grpSpPr>
        <p:sp>
          <p:nvSpPr>
            <p:cNvPr id="3" name="Parallelogram 2"/>
            <p:cNvSpPr/>
            <p:nvPr/>
          </p:nvSpPr>
          <p:spPr>
            <a:xfrm>
              <a:off x="1330583" y="3352296"/>
              <a:ext cx="5344813" cy="839333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014143" y="3429064"/>
              <a:ext cx="4415612" cy="609600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Energi</a:t>
              </a:r>
              <a:r>
                <a:rPr lang="en-US" sz="4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dalam</a:t>
              </a:r>
              <a:r>
                <a:rPr lang="en-US" sz="4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Kehidupan</a:t>
              </a:r>
              <a:r>
                <a:rPr lang="en-US" sz="4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Sehari-hari</a:t>
              </a:r>
              <a:endParaRPr lang="id-ID" sz="4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505186" y="479786"/>
            <a:ext cx="1458111" cy="1458111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216736" tIns="108367" rIns="216736" bIns="1083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67304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740226" y="479789"/>
            <a:ext cx="1458111" cy="1458111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216736" tIns="108367" rIns="216736" bIns="1083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67304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740226" y="479787"/>
            <a:ext cx="1458111" cy="1458111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216736" tIns="108367" rIns="216736" bIns="1083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67304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7820" y="574174"/>
            <a:ext cx="1262921" cy="1262923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6299" y="-488577"/>
              <a:ext cx="718334" cy="5071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733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1852" y="-119089"/>
              <a:ext cx="305037" cy="4603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33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1582" y="2322913"/>
            <a:ext cx="6917357" cy="2985433"/>
            <a:chOff x="157161" y="1733550"/>
            <a:chExt cx="5188018" cy="2239075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698239" cy="531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667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667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5179474" cy="1685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800" dirty="0" err="1" smtClean="0"/>
                <a:t>Menjelaskan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energi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dan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sumber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energi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dalam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kehidupan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sehari-hari</a:t>
              </a:r>
              <a:r>
                <a:rPr lang="en-US" sz="2800" dirty="0" smtClean="0"/>
                <a:t>.</a:t>
              </a:r>
              <a:endParaRPr lang="en-US" sz="2800" dirty="0"/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800" dirty="0" err="1" smtClean="0"/>
                <a:t>Menjelaskan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perubahan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energi</a:t>
              </a:r>
              <a:r>
                <a:rPr lang="en-US" sz="2800" dirty="0" smtClean="0"/>
                <a:t> di </a:t>
              </a:r>
              <a:r>
                <a:rPr lang="en-US" sz="2800" dirty="0" err="1" smtClean="0"/>
                <a:t>lingkungan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sekitar</a:t>
              </a:r>
              <a:r>
                <a:rPr lang="en-US" sz="2800" dirty="0" smtClean="0"/>
                <a:t>.</a:t>
              </a:r>
              <a:endParaRPr lang="en-US" sz="2800" dirty="0"/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altLang="id-ID" sz="2800" dirty="0" err="1" smtClean="0"/>
                <a:t>Mengidentifikasi</a:t>
              </a:r>
              <a:r>
                <a:rPr lang="en-US" altLang="id-ID" sz="2800" dirty="0" smtClean="0"/>
                <a:t> </a:t>
              </a:r>
              <a:r>
                <a:rPr lang="en-US" altLang="id-ID" sz="2800" dirty="0" err="1" smtClean="0"/>
                <a:t>sumber</a:t>
              </a:r>
              <a:r>
                <a:rPr lang="en-US" altLang="id-ID" sz="2800" dirty="0" smtClean="0"/>
                <a:t> </a:t>
              </a:r>
              <a:r>
                <a:rPr lang="en-US" altLang="id-ID" sz="2800" dirty="0" err="1" smtClean="0"/>
                <a:t>energi</a:t>
              </a:r>
              <a:r>
                <a:rPr lang="en-US" altLang="id-ID" sz="2800" dirty="0" smtClean="0"/>
                <a:t> </a:t>
              </a:r>
              <a:r>
                <a:rPr lang="en-US" altLang="id-ID" sz="2800" dirty="0" err="1" smtClean="0"/>
                <a:t>alternatif</a:t>
              </a:r>
              <a:r>
                <a:rPr lang="en-US" altLang="id-ID" sz="2800" dirty="0" smtClean="0"/>
                <a:t>.</a:t>
              </a:r>
              <a:endParaRPr lang="en-US" altLang="id-ID" sz="28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74" y="2235665"/>
            <a:ext cx="4687190" cy="4312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25543"/>
            <a:ext cx="12192002" cy="11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7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3" b="55532"/>
          <a:stretch/>
        </p:blipFill>
        <p:spPr>
          <a:xfrm rot="348378">
            <a:off x="-159026" y="734418"/>
            <a:ext cx="6042991" cy="48615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0190" y="2297601"/>
            <a:ext cx="495994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Energi</a:t>
            </a:r>
            <a:r>
              <a:rPr lang="en-US" sz="3600" dirty="0"/>
              <a:t> </a:t>
            </a:r>
            <a:r>
              <a:rPr lang="en-US" sz="3600" dirty="0" err="1" smtClean="0"/>
              <a:t>pada</a:t>
            </a:r>
            <a:r>
              <a:rPr lang="en-US" sz="3600" dirty="0" smtClean="0"/>
              <a:t> air </a:t>
            </a:r>
            <a:r>
              <a:rPr lang="en-US" sz="3600" dirty="0"/>
              <a:t>yang </a:t>
            </a:r>
            <a:r>
              <a:rPr lang="en-US" sz="3600" dirty="0" err="1" smtClean="0"/>
              <a:t>mengalir</a:t>
            </a:r>
            <a:r>
              <a:rPr lang="en-US" sz="3600" dirty="0"/>
              <a:t> </a:t>
            </a:r>
            <a:r>
              <a:rPr lang="en-US" sz="3600" dirty="0" err="1"/>
              <a:t>digunakan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membangkitkan</a:t>
            </a:r>
            <a:r>
              <a:rPr lang="en-US" sz="3600" dirty="0"/>
              <a:t> </a:t>
            </a:r>
            <a:r>
              <a:rPr lang="en-US" sz="3600" dirty="0" err="1"/>
              <a:t>energi</a:t>
            </a:r>
            <a:r>
              <a:rPr lang="en-US" sz="3600" dirty="0"/>
              <a:t> </a:t>
            </a:r>
            <a:r>
              <a:rPr lang="en-US" sz="3600" dirty="0" err="1"/>
              <a:t>listrik</a:t>
            </a:r>
            <a:r>
              <a:rPr lang="en-US" sz="3600" dirty="0"/>
              <a:t>.</a:t>
            </a:r>
          </a:p>
          <a:p>
            <a:pPr marL="609585" indent="-609585">
              <a:buFont typeface="Arial" pitchFamily="34" charset="0"/>
              <a:buChar char="•"/>
            </a:pP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6"/>
          <a:stretch/>
        </p:blipFill>
        <p:spPr>
          <a:xfrm>
            <a:off x="5724938" y="-1"/>
            <a:ext cx="6467061" cy="6639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161"/>
            <a:ext cx="12192000" cy="1133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44" y="203200"/>
            <a:ext cx="2196379" cy="8960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9" y="188500"/>
            <a:ext cx="3469333" cy="7372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7319" y="203200"/>
            <a:ext cx="266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66" y="3209519"/>
            <a:ext cx="3978091" cy="31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3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LENY\JOB 2016\ESPS K13\Kelas 4\BAB 5_\kincir angin -993017_1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r="26804" b="10602"/>
          <a:stretch/>
        </p:blipFill>
        <p:spPr bwMode="auto">
          <a:xfrm rot="185548">
            <a:off x="7719408" y="1197607"/>
            <a:ext cx="4778553" cy="4921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861850" y="889001"/>
            <a:ext cx="6449997" cy="526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>
              <a:buFont typeface="Arial" pitchFamily="34" charset="0"/>
              <a:buChar char="•"/>
            </a:pPr>
            <a:r>
              <a:rPr lang="en-US" sz="3733" dirty="0" err="1">
                <a:latin typeface="+mj-lt"/>
              </a:rPr>
              <a:t>Energi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gerak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dari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angin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dimanfaatkan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untuk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menggerakkan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kincir</a:t>
            </a:r>
            <a:r>
              <a:rPr lang="en-US" sz="3733" dirty="0">
                <a:latin typeface="+mj-lt"/>
              </a:rPr>
              <a:t> (</a:t>
            </a:r>
            <a:r>
              <a:rPr lang="en-US" sz="3733" dirty="0" err="1">
                <a:latin typeface="+mj-lt"/>
              </a:rPr>
              <a:t>turbin</a:t>
            </a:r>
            <a:r>
              <a:rPr lang="en-US" sz="3733" dirty="0">
                <a:latin typeface="+mj-lt"/>
              </a:rPr>
              <a:t>) </a:t>
            </a:r>
            <a:r>
              <a:rPr lang="en-US" sz="3733" dirty="0" err="1">
                <a:latin typeface="+mj-lt"/>
              </a:rPr>
              <a:t>pada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pembangkit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listrik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tenaga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angin</a:t>
            </a:r>
            <a:r>
              <a:rPr lang="en-US" sz="3733" dirty="0">
                <a:latin typeface="+mj-lt"/>
              </a:rPr>
              <a:t>. </a:t>
            </a:r>
          </a:p>
          <a:p>
            <a:pPr marL="609585" indent="-609585">
              <a:buFont typeface="Arial" pitchFamily="34" charset="0"/>
              <a:buChar char="•"/>
            </a:pPr>
            <a:r>
              <a:rPr lang="en-US" sz="3733" dirty="0" err="1">
                <a:latin typeface="+mj-lt"/>
              </a:rPr>
              <a:t>Turbin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dihubungkan</a:t>
            </a:r>
            <a:r>
              <a:rPr lang="en-US" sz="3733" dirty="0">
                <a:latin typeface="+mj-lt"/>
              </a:rPr>
              <a:t> </a:t>
            </a:r>
            <a:r>
              <a:rPr lang="en-US" sz="3733" dirty="0" err="1">
                <a:latin typeface="+mj-lt"/>
              </a:rPr>
              <a:t>dengan</a:t>
            </a:r>
            <a:r>
              <a:rPr lang="en-US" sz="3733" dirty="0">
                <a:latin typeface="+mj-lt"/>
              </a:rPr>
              <a:t> generator </a:t>
            </a:r>
            <a:r>
              <a:rPr lang="sv-SE" sz="3733" dirty="0">
                <a:latin typeface="+mj-lt"/>
              </a:rPr>
              <a:t>yang dapat mengubah energi gerak menjadi energi </a:t>
            </a:r>
            <a:r>
              <a:rPr lang="en-US" sz="3733" dirty="0" err="1">
                <a:latin typeface="+mj-lt"/>
              </a:rPr>
              <a:t>listrik</a:t>
            </a:r>
            <a:r>
              <a:rPr lang="en-US" sz="3733" dirty="0">
                <a:latin typeface="+mj-lt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9" y="188500"/>
            <a:ext cx="3469333" cy="737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3590" y="203200"/>
            <a:ext cx="266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06" y="3538330"/>
            <a:ext cx="2415298" cy="3038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161"/>
            <a:ext cx="12192000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7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Erlangga\PPT ESPS\ESPS IPA 3\bab 6\3.1c Matahari CA 19302422-.jpg"/>
          <p:cNvPicPr>
            <a:picLocks noChangeAspect="1" noChangeArrowheads="1"/>
          </p:cNvPicPr>
          <p:nvPr/>
        </p:nvPicPr>
        <p:blipFill rotWithShape="1">
          <a:blip r:embed="rId2"/>
          <a:srcRect l="19751" t="360" r="24552" b="16043"/>
          <a:stretch/>
        </p:blipFill>
        <p:spPr bwMode="auto">
          <a:xfrm>
            <a:off x="2082612" y="1050280"/>
            <a:ext cx="3874723" cy="3874723"/>
          </a:xfrm>
          <a:prstGeom prst="ellipse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169370" y="1013882"/>
            <a:ext cx="541303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it-IT" sz="4000" dirty="0" smtClean="0"/>
              <a:t>Matahari </a:t>
            </a:r>
            <a:r>
              <a:rPr lang="it-IT" sz="4000" dirty="0"/>
              <a:t>sebagai sumber energi panas dan sumber energi cahaya</a:t>
            </a:r>
            <a:r>
              <a:rPr lang="it-IT" sz="4000" dirty="0" smtClean="0"/>
              <a:t>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it-IT" sz="4000" dirty="0" smtClean="0"/>
              <a:t>Energi cahaya matahari dapat diubah menjadi energi listrik dengan panel surya.</a:t>
            </a:r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9" y="188500"/>
            <a:ext cx="4431428" cy="7372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3590" y="203200"/>
            <a:ext cx="266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Matahari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9" y="3167270"/>
            <a:ext cx="6140905" cy="297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5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2" y="810009"/>
            <a:ext cx="7962321" cy="51811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47277" y="1362159"/>
            <a:ext cx="2219669" cy="699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1800" dirty="0" smtClean="0">
                <a:latin typeface="Calibri" panose="020F0502020204030204" pitchFamily="34" charset="0"/>
              </a:rPr>
              <a:t>Energi matahari ditangkap panel surya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58719" y="2803786"/>
            <a:ext cx="1468378" cy="128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1800" dirty="0" smtClean="0">
                <a:latin typeface="Calibri" panose="020F0502020204030204" pitchFamily="34" charset="0"/>
              </a:rPr>
              <a:t>Energi matahari diubah menjadi energi listrik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8710" y="5336204"/>
            <a:ext cx="2302332" cy="7255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1800" dirty="0" smtClean="0">
                <a:latin typeface="Calibri" panose="020F0502020204030204" pitchFamily="34" charset="0"/>
              </a:rPr>
              <a:t>Energi listrik disimpan dalam </a:t>
            </a:r>
            <a:r>
              <a:rPr lang="en-US" sz="1800" dirty="0" err="1" smtClean="0">
                <a:latin typeface="Calibri" panose="020F0502020204030204" pitchFamily="34" charset="0"/>
              </a:rPr>
              <a:t>baterai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79523" y="3826411"/>
            <a:ext cx="1865731" cy="9480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1800" dirty="0" smtClean="0">
                <a:latin typeface="Calibri" panose="020F0502020204030204" pitchFamily="34" charset="0"/>
              </a:rPr>
              <a:t>Saat dibutuhkan, energi listrik dapat digunakan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51"/>
          <a:stretch/>
        </p:blipFill>
        <p:spPr>
          <a:xfrm>
            <a:off x="2574618" y="-141375"/>
            <a:ext cx="6605399" cy="11712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72197" y="187340"/>
            <a:ext cx="548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Kerja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Panel Surya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44" y="2366083"/>
            <a:ext cx="3106541" cy="40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4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127182"/>
            <a:ext cx="6067185" cy="4983588"/>
            <a:chOff x="-228312" y="1013236"/>
            <a:chExt cx="6580305" cy="54291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312" y="2089753"/>
              <a:ext cx="6580305" cy="4352599"/>
            </a:xfrm>
            <a:prstGeom prst="rect">
              <a:avLst/>
            </a:prstGeom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600271" y="1013236"/>
              <a:ext cx="5702251" cy="102883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d-ID" sz="2800" dirty="0" smtClean="0">
                  <a:latin typeface="Calibri" panose="020F0502020204030204" pitchFamily="34" charset="0"/>
                  <a:sym typeface="Wingdings" panose="05000000000000000000" pitchFamily="2" charset="2"/>
                </a:rPr>
                <a:t></a:t>
              </a:r>
              <a:r>
                <a:rPr lang="en-US" sz="2800" dirty="0" smtClean="0">
                  <a:latin typeface="Calibri" panose="020F0502020204030204" pitchFamily="34" charset="0"/>
                  <a:sym typeface="Wingdings 3"/>
                </a:rPr>
                <a:t> </a:t>
              </a:r>
              <a:r>
                <a:rPr lang="id-ID" sz="2800" dirty="0" smtClean="0">
                  <a:latin typeface="Calibri" panose="020F0502020204030204" pitchFamily="34" charset="0"/>
                </a:rPr>
                <a:t>Energi panas bumi berasal dari dalam bumi berupa uap </a:t>
              </a:r>
              <a:r>
                <a:rPr lang="id-ID" sz="2800" dirty="0" smtClean="0">
                  <a:latin typeface="Calibri" panose="020F0502020204030204" pitchFamily="34" charset="0"/>
                </a:rPr>
                <a:t>panas</a:t>
              </a:r>
              <a:r>
                <a:rPr lang="en-US" sz="2800" dirty="0" smtClean="0">
                  <a:latin typeface="Calibri" panose="020F0502020204030204" pitchFamily="34" charset="0"/>
                </a:rPr>
                <a:t>.</a:t>
              </a:r>
              <a:endParaRPr lang="id-ID" sz="28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95" y="-30495"/>
            <a:ext cx="6069805" cy="4046537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7195621" y="4195598"/>
            <a:ext cx="4996379" cy="1028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</a:t>
            </a:r>
            <a:r>
              <a:rPr lang="en-US" sz="2800" dirty="0" smtClean="0">
                <a:latin typeface="Calibri" panose="020F0502020204030204" pitchFamily="34" charset="0"/>
                <a:sym typeface="Wingdings 3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Uap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panas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bumi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dapat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menggerakkan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id-ID" sz="2800" dirty="0" smtClean="0">
                <a:latin typeface="Calibri" panose="020F0502020204030204" pitchFamily="34" charset="0"/>
              </a:rPr>
              <a:t>turbin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pembangkit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listrik</a:t>
            </a:r>
            <a:r>
              <a:rPr lang="en-US" sz="2800" dirty="0" smtClean="0">
                <a:latin typeface="Calibri" panose="020F0502020204030204" pitchFamily="34" charset="0"/>
              </a:rPr>
              <a:t>.</a:t>
            </a:r>
            <a:endParaRPr lang="id-ID" sz="2800" dirty="0"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9" y="188500"/>
            <a:ext cx="4431428" cy="7372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4564" y="160129"/>
            <a:ext cx="3522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Panas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Bumi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44" y="203200"/>
            <a:ext cx="2196379" cy="896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00" y="3447282"/>
            <a:ext cx="2415298" cy="3038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161"/>
            <a:ext cx="12192000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1203\Downloads\4-1-5-geop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78" y="1655529"/>
            <a:ext cx="7584498" cy="425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7635" y="2804826"/>
            <a:ext cx="1853108" cy="1263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700" dirty="0" smtClean="0">
                <a:latin typeface="Calibri" panose="020F0502020204030204" pitchFamily="34" charset="0"/>
              </a:rPr>
              <a:t>Di </a:t>
            </a:r>
            <a:r>
              <a:rPr lang="en-US" sz="1700" dirty="0" err="1" smtClean="0">
                <a:latin typeface="Calibri" panose="020F0502020204030204" pitchFamily="34" charset="0"/>
              </a:rPr>
              <a:t>penampung</a:t>
            </a:r>
            <a:r>
              <a:rPr lang="en-US" sz="1700" dirty="0" smtClean="0">
                <a:latin typeface="Calibri" panose="020F0502020204030204" pitchFamily="34" charset="0"/>
              </a:rPr>
              <a:t> air, </a:t>
            </a:r>
            <a:r>
              <a:rPr lang="en-US" sz="1700" dirty="0" err="1" smtClean="0">
                <a:latin typeface="Calibri" panose="020F0502020204030204" pitchFamily="34" charset="0"/>
              </a:rPr>
              <a:t>uap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panas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dialirkan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melalui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pipa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ke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turbin</a:t>
            </a:r>
            <a:r>
              <a:rPr lang="en-US" sz="1700" dirty="0" smtClean="0">
                <a:latin typeface="Calibri" panose="020F0502020204030204" pitchFamily="34" charset="0"/>
              </a:rPr>
              <a:t>.</a:t>
            </a:r>
            <a:endParaRPr lang="id-ID" sz="1700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149054" y="3923773"/>
            <a:ext cx="1645321" cy="16995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700" dirty="0" smtClean="0">
                <a:latin typeface="Calibri" panose="020F0502020204030204" pitchFamily="34" charset="0"/>
              </a:rPr>
              <a:t>Air yang </a:t>
            </a:r>
            <a:r>
              <a:rPr lang="en-US" sz="1700" dirty="0" err="1" smtClean="0">
                <a:latin typeface="Calibri" panose="020F0502020204030204" pitchFamily="34" charset="0"/>
              </a:rPr>
              <a:t>suhunya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telah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diturunkan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dialirkan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kembali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ke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dalam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tanah</a:t>
            </a:r>
            <a:r>
              <a:rPr lang="en-US" sz="1700" dirty="0" smtClean="0">
                <a:latin typeface="Calibri" panose="020F0502020204030204" pitchFamily="34" charset="0"/>
              </a:rPr>
              <a:t>.</a:t>
            </a:r>
            <a:endParaRPr lang="id-ID" sz="1700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149054" y="2149842"/>
            <a:ext cx="1645322" cy="1591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dirty="0" smtClean="0">
                <a:latin typeface="Calibri" panose="020F0502020204030204" pitchFamily="34" charset="0"/>
              </a:rPr>
              <a:t>Air </a:t>
            </a:r>
            <a:r>
              <a:rPr lang="en-US" sz="1800" dirty="0" err="1" smtClean="0">
                <a:latin typeface="Calibri" panose="020F0502020204030204" pitchFamily="34" charset="0"/>
              </a:rPr>
              <a:t>panas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dialirkan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ke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menara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pendingin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untuk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menurunkan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suhu</a:t>
            </a:r>
            <a:r>
              <a:rPr lang="en-US" sz="1800" dirty="0" smtClean="0">
                <a:latin typeface="Calibri" panose="020F0502020204030204" pitchFamily="34" charset="0"/>
              </a:rPr>
              <a:t> air.</a:t>
            </a:r>
            <a:endParaRPr lang="id-ID" sz="1800" dirty="0">
              <a:latin typeface="Calibri" panose="020F050202020403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7636" y="4588867"/>
            <a:ext cx="1853108" cy="10509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dirty="0" smtClean="0">
                <a:latin typeface="Calibri" panose="020F0502020204030204" pitchFamily="34" charset="0"/>
              </a:rPr>
              <a:t>Air </a:t>
            </a:r>
            <a:r>
              <a:rPr lang="en-US" sz="1800" dirty="0" err="1" smtClean="0">
                <a:latin typeface="Calibri" panose="020F0502020204030204" pitchFamily="34" charset="0"/>
              </a:rPr>
              <a:t>panas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dari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dalam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bumi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naik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ke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penampung</a:t>
            </a:r>
            <a:r>
              <a:rPr lang="en-US" sz="1800" dirty="0" smtClean="0">
                <a:latin typeface="Calibri" panose="020F0502020204030204" pitchFamily="34" charset="0"/>
              </a:rPr>
              <a:t> air </a:t>
            </a:r>
            <a:r>
              <a:rPr lang="en-US" sz="1800" dirty="0" err="1" smtClean="0">
                <a:latin typeface="Calibri" panose="020F0502020204030204" pitchFamily="34" charset="0"/>
              </a:rPr>
              <a:t>melalui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pipa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3371" y="2670321"/>
            <a:ext cx="98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Turbin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70285" y="2640985"/>
            <a:ext cx="134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enerator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454400" y="2519174"/>
            <a:ext cx="0" cy="1051341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34343" y="214984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Penampung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air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18856" y="440420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Air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panas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701142" y="4210349"/>
            <a:ext cx="0" cy="14295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701142" y="3201183"/>
            <a:ext cx="58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ap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548743" y="3782956"/>
            <a:ext cx="9144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747656" y="3792197"/>
            <a:ext cx="2322287" cy="197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 txBox="1">
            <a:spLocks/>
          </p:cNvSpPr>
          <p:nvPr/>
        </p:nvSpPr>
        <p:spPr>
          <a:xfrm>
            <a:off x="4283239" y="1234426"/>
            <a:ext cx="3287489" cy="9573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700" dirty="0" err="1" smtClean="0">
                <a:latin typeface="Calibri" panose="020F0502020204030204" pitchFamily="34" charset="0"/>
              </a:rPr>
              <a:t>Uap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panas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menggerakkan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turbin</a:t>
            </a:r>
            <a:r>
              <a:rPr lang="en-US" sz="1700" dirty="0" smtClean="0">
                <a:latin typeface="Calibri" panose="020F0502020204030204" pitchFamily="34" charset="0"/>
              </a:rPr>
              <a:t>.  Generator </a:t>
            </a:r>
            <a:r>
              <a:rPr lang="en-US" sz="1700" dirty="0" err="1" smtClean="0">
                <a:latin typeface="Calibri" panose="020F0502020204030204" pitchFamily="34" charset="0"/>
              </a:rPr>
              <a:t>mengubah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energi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gerak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menjadi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energi</a:t>
            </a:r>
            <a:r>
              <a:rPr lang="en-US" sz="1700" dirty="0" smtClean="0">
                <a:latin typeface="Calibri" panose="020F0502020204030204" pitchFamily="34" charset="0"/>
              </a:rPr>
              <a:t> </a:t>
            </a:r>
            <a:r>
              <a:rPr lang="en-US" sz="1700" dirty="0" err="1" smtClean="0">
                <a:latin typeface="Calibri" panose="020F0502020204030204" pitchFamily="34" charset="0"/>
              </a:rPr>
              <a:t>listrik</a:t>
            </a:r>
            <a:r>
              <a:rPr lang="en-US" sz="1700" dirty="0" smtClean="0">
                <a:latin typeface="Calibri" panose="020F0502020204030204" pitchFamily="34" charset="0"/>
              </a:rPr>
              <a:t>.</a:t>
            </a:r>
            <a:endParaRPr lang="id-ID" sz="1700" dirty="0">
              <a:latin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617027" y="3411657"/>
            <a:ext cx="1291772" cy="989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939315" y="2044276"/>
            <a:ext cx="114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Energi</a:t>
            </a:r>
            <a:r>
              <a:rPr lang="en-US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listrik</a:t>
            </a:r>
            <a:endParaRPr lang="en-US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8726531" y="3957329"/>
            <a:ext cx="0" cy="157261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830457" y="3405081"/>
            <a:ext cx="1364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Calibri" pitchFamily="34" charset="0"/>
                <a:cs typeface="Calibri" pitchFamily="34" charset="0"/>
              </a:rPr>
              <a:t>Menara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err="1" smtClean="0">
                <a:latin typeface="Calibri" pitchFamily="34" charset="0"/>
                <a:cs typeface="Calibri" pitchFamily="34" charset="0"/>
              </a:rPr>
              <a:t>pendingin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51"/>
          <a:stretch/>
        </p:blipFill>
        <p:spPr>
          <a:xfrm>
            <a:off x="501630" y="-113216"/>
            <a:ext cx="9106195" cy="117124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50675" y="331356"/>
            <a:ext cx="640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Kerja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Pembangkit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Listrik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Panas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Bumi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46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1" grpId="0" animBg="1"/>
      <p:bldP spid="20" grpId="0"/>
      <p:bldP spid="24" grpId="0"/>
      <p:bldP spid="27" grpId="0"/>
      <p:bldP spid="29" grpId="0"/>
      <p:bldP spid="35" grpId="0"/>
      <p:bldP spid="41" grpId="0" animBg="1"/>
      <p:bldP spid="45" grpId="0"/>
      <p:bldP spid="47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3" b="55532"/>
          <a:stretch/>
        </p:blipFill>
        <p:spPr>
          <a:xfrm rot="348378">
            <a:off x="-158257" y="719267"/>
            <a:ext cx="5743454" cy="4861569"/>
          </a:xfrm>
          <a:prstGeom prst="rect">
            <a:avLst/>
          </a:prstGeom>
        </p:spPr>
      </p:pic>
      <p:pic>
        <p:nvPicPr>
          <p:cNvPr id="2057" name="Picture 9" descr="C:\Users\P1203\Downloads\wood-334549_960_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836" y="1379839"/>
            <a:ext cx="3419020" cy="22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1203\Downloads\background-70997_128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836" y="3806288"/>
            <a:ext cx="3420164" cy="22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60375" y="2386788"/>
            <a:ext cx="5453711" cy="2653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dirty="0" smtClean="0">
                <a:latin typeface="Calibri" panose="020F0502020204030204" pitchFamily="34" charset="0"/>
              </a:rPr>
              <a:t>Energi </a:t>
            </a:r>
            <a:r>
              <a:rPr lang="id-ID" dirty="0" smtClean="0">
                <a:latin typeface="Calibri" panose="020F0502020204030204" pitchFamily="34" charset="0"/>
              </a:rPr>
              <a:t>biomassa menggunakan bahan organik untuk membangkitkan listrik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id-ID" dirty="0">
              <a:latin typeface="Calibri" panose="020F0502020204030204" pitchFamily="34" charset="0"/>
            </a:endParaRPr>
          </a:p>
        </p:txBody>
      </p:sp>
      <p:sp>
        <p:nvSpPr>
          <p:cNvPr id="3" name="AutoShape 2" descr="Background, Biomass, Crop, Cut, Harvest, Plant, S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 descr="C:\Users\P1203\Downloads\shredder-779854_960_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62" y="2572739"/>
            <a:ext cx="3289465" cy="246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1203\Downloads\cows-cow-203460_960_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62" y="-2042"/>
            <a:ext cx="3289465" cy="246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11656" y="160338"/>
            <a:ext cx="175754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Kotoran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ternak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6653" y="2761034"/>
            <a:ext cx="175754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Limbah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kertas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11968" y="1574122"/>
            <a:ext cx="15601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Limbah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kayu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12494" y="3946817"/>
            <a:ext cx="19159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Limbah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pertanian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9" y="188500"/>
            <a:ext cx="4431428" cy="7372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8384" y="203200"/>
            <a:ext cx="279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Biomassa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66" y="3926059"/>
            <a:ext cx="3064741" cy="24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6" grpId="0" animBg="1"/>
      <p:bldP spid="17" grpId="0" animBg="1"/>
      <p:bldP spid="18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343472" y="0"/>
            <a:ext cx="9403461" cy="6803982"/>
            <a:chOff x="1343472" y="0"/>
            <a:chExt cx="9403461" cy="68039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5" t="36445" b="-1"/>
            <a:stretch/>
          </p:blipFill>
          <p:spPr>
            <a:xfrm>
              <a:off x="1946390" y="0"/>
              <a:ext cx="8100202" cy="6803982"/>
            </a:xfrm>
            <a:prstGeom prst="rect">
              <a:avLst/>
            </a:prstGeom>
          </p:spPr>
        </p:pic>
        <p:sp>
          <p:nvSpPr>
            <p:cNvPr id="37" name="Cloud 36"/>
            <p:cNvSpPr/>
            <p:nvPr/>
          </p:nvSpPr>
          <p:spPr>
            <a:xfrm>
              <a:off x="1343472" y="1196751"/>
              <a:ext cx="1651379" cy="80946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loud 37"/>
            <p:cNvSpPr/>
            <p:nvPr/>
          </p:nvSpPr>
          <p:spPr>
            <a:xfrm>
              <a:off x="4414219" y="1533695"/>
              <a:ext cx="825689" cy="35484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loud 38"/>
            <p:cNvSpPr/>
            <p:nvPr/>
          </p:nvSpPr>
          <p:spPr>
            <a:xfrm>
              <a:off x="9095554" y="1306381"/>
              <a:ext cx="1651379" cy="80946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 descr="http://images.clipartpanda.com/sun-clipart-png-sun_icon-7587cced3d0c975180e86393e3c6cc9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98015">
              <a:off x="6563578" y="260194"/>
              <a:ext cx="2013571" cy="1701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479691" y="2949888"/>
            <a:ext cx="2113961" cy="995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mpd="sng">
            <a:noFill/>
            <a:prstDash val="solid"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1800" b="1" dirty="0" smtClean="0">
                <a:latin typeface="Calibri" panose="020F0502020204030204" pitchFamily="34" charset="0"/>
              </a:rPr>
              <a:t>1. </a:t>
            </a:r>
            <a:r>
              <a:rPr lang="id-ID" sz="1800" dirty="0" smtClean="0">
                <a:latin typeface="Calibri" panose="020F0502020204030204" pitchFamily="34" charset="0"/>
              </a:rPr>
              <a:t>Hewan ternak akan menghasilkan kotoran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9691" y="4264998"/>
            <a:ext cx="2113961" cy="12896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1800" b="1" dirty="0" smtClean="0">
                <a:latin typeface="Calibri" panose="020F0502020204030204" pitchFamily="34" charset="0"/>
              </a:rPr>
              <a:t>2. </a:t>
            </a:r>
            <a:r>
              <a:rPr lang="id-ID" sz="1800" dirty="0" smtClean="0">
                <a:latin typeface="Calibri" panose="020F0502020204030204" pitchFamily="34" charset="0"/>
              </a:rPr>
              <a:t>Kotoran hewan membusuk dan menghasilkan gas metana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15952" y="5366229"/>
            <a:ext cx="2770496" cy="7139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1800" b="1" dirty="0" smtClean="0">
                <a:latin typeface="Calibri" panose="020F0502020204030204" pitchFamily="34" charset="0"/>
              </a:rPr>
              <a:t>3. </a:t>
            </a:r>
            <a:r>
              <a:rPr lang="id-ID" sz="1800" dirty="0" smtClean="0">
                <a:latin typeface="Calibri" panose="020F0502020204030204" pitchFamily="34" charset="0"/>
              </a:rPr>
              <a:t>Gas metana dibakar dan menghasilkan uap panas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02802" y="4242225"/>
            <a:ext cx="2531814" cy="8894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1800" b="1" dirty="0" smtClean="0">
                <a:latin typeface="Calibri" panose="020F0502020204030204" pitchFamily="34" charset="0"/>
              </a:rPr>
              <a:t>4. </a:t>
            </a:r>
            <a:r>
              <a:rPr lang="id-ID" sz="1800" dirty="0" smtClean="0">
                <a:latin typeface="Calibri" panose="020F0502020204030204" pitchFamily="34" charset="0"/>
              </a:rPr>
              <a:t>Uap panas digunakan untuk memutar turbin generator listrik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347415" y="3745760"/>
            <a:ext cx="1238481" cy="200001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347415" y="5258853"/>
            <a:ext cx="1357686" cy="45289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 rot="10800000" flipH="1">
            <a:off x="8094612" y="3481253"/>
            <a:ext cx="720932" cy="531316"/>
            <a:chOff x="7563106" y="5043006"/>
            <a:chExt cx="720932" cy="531316"/>
          </a:xfrm>
        </p:grpSpPr>
        <p:cxnSp>
          <p:nvCxnSpPr>
            <p:cNvPr id="21" name="Straight Connector 20"/>
            <p:cNvCxnSpPr/>
            <p:nvPr/>
          </p:nvCxnSpPr>
          <p:spPr>
            <a:xfrm flipH="1" flipV="1">
              <a:off x="7563106" y="5043006"/>
              <a:ext cx="11393" cy="519201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74499" y="5574322"/>
              <a:ext cx="709539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1"/>
          <p:cNvSpPr txBox="1">
            <a:spLocks/>
          </p:cNvSpPr>
          <p:nvPr/>
        </p:nvSpPr>
        <p:spPr>
          <a:xfrm>
            <a:off x="8815544" y="3281251"/>
            <a:ext cx="2744110" cy="46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1800" b="1" dirty="0" smtClean="0">
                <a:latin typeface="Calibri" panose="020F0502020204030204" pitchFamily="34" charset="0"/>
              </a:rPr>
              <a:t>5. </a:t>
            </a:r>
            <a:r>
              <a:rPr lang="id-ID" sz="1800" dirty="0" smtClean="0">
                <a:latin typeface="Calibri" panose="020F0502020204030204" pitchFamily="34" charset="0"/>
              </a:rPr>
              <a:t>Energi listrik dihasilkan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id-ID" sz="1800" dirty="0">
              <a:latin typeface="Calibri" panose="020F0502020204030204" pitchFamily="34" charset="0"/>
            </a:endParaRPr>
          </a:p>
        </p:txBody>
      </p:sp>
      <p:cxnSp>
        <p:nvCxnSpPr>
          <p:cNvPr id="26" name="Straight Connector 25"/>
          <p:cNvCxnSpPr>
            <a:endCxn id="10" idx="1"/>
          </p:cNvCxnSpPr>
          <p:nvPr/>
        </p:nvCxnSpPr>
        <p:spPr>
          <a:xfrm flipV="1">
            <a:off x="7570363" y="4686963"/>
            <a:ext cx="1332439" cy="264172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612157" y="5366230"/>
            <a:ext cx="2603795" cy="519200"/>
            <a:chOff x="7574499" y="5055122"/>
            <a:chExt cx="709539" cy="519200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7574499" y="5055122"/>
              <a:ext cx="0" cy="519200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74499" y="5574322"/>
              <a:ext cx="709539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161"/>
            <a:ext cx="12192000" cy="11338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51"/>
          <a:stretch/>
        </p:blipFill>
        <p:spPr>
          <a:xfrm>
            <a:off x="-890243" y="-99353"/>
            <a:ext cx="7757149" cy="1171243"/>
          </a:xfrm>
          <a:prstGeom prst="rect">
            <a:avLst/>
          </a:prstGeom>
          <a:effectLst/>
        </p:spPr>
      </p:pic>
      <p:sp>
        <p:nvSpPr>
          <p:cNvPr id="34" name="TextBox 33"/>
          <p:cNvSpPr txBox="1"/>
          <p:nvPr/>
        </p:nvSpPr>
        <p:spPr>
          <a:xfrm>
            <a:off x="130074" y="376301"/>
            <a:ext cx="640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Kerja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Pembangkit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Listrik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Biomassa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699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25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/>
          <p:cNvCxnSpPr/>
          <p:nvPr/>
        </p:nvCxnSpPr>
        <p:spPr>
          <a:xfrm flipH="1">
            <a:off x="1368118" y="4631415"/>
            <a:ext cx="841788" cy="88423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3920666" y="4664463"/>
            <a:ext cx="286582" cy="654448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4558524" y="4728645"/>
            <a:ext cx="733033" cy="47410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4628011" y="4414772"/>
            <a:ext cx="645579" cy="4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1628121" y="4405410"/>
            <a:ext cx="645579" cy="4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9238043" y="2574151"/>
            <a:ext cx="86552" cy="123754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9927153" y="2576674"/>
            <a:ext cx="760523" cy="2187385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10341303" y="2735829"/>
            <a:ext cx="794893" cy="127269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370784" y="3069276"/>
            <a:ext cx="2341628" cy="381195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408402" y="1721253"/>
            <a:ext cx="1005947" cy="822525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8229142" y="2634819"/>
            <a:ext cx="459488" cy="214390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0644429" y="2561628"/>
            <a:ext cx="749061" cy="69564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65737" y="4524119"/>
            <a:ext cx="86712" cy="72602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258834" y="1816980"/>
            <a:ext cx="574736" cy="125229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685934" y="1702320"/>
            <a:ext cx="685859" cy="128900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389066" y="2516006"/>
            <a:ext cx="1025283" cy="29738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70783" y="3432582"/>
            <a:ext cx="1630" cy="113906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6" idx="3"/>
          </p:cNvCxnSpPr>
          <p:nvPr/>
        </p:nvCxnSpPr>
        <p:spPr>
          <a:xfrm flipH="1">
            <a:off x="4183799" y="2830027"/>
            <a:ext cx="1352673" cy="6255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8" y="158514"/>
            <a:ext cx="6820023" cy="9393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317" y="238158"/>
            <a:ext cx="7416800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Apa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yang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akan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kita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pelajari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26" y="767899"/>
            <a:ext cx="3218407" cy="34423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14873" y="1623264"/>
            <a:ext cx="2960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Kehidupan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Sehari-hari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4078" y="2600193"/>
            <a:ext cx="292972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Sumber</a:t>
            </a:r>
            <a:r>
              <a:rPr lang="en-US" sz="3200" dirty="0" smtClean="0"/>
              <a:t> </a:t>
            </a:r>
            <a:r>
              <a:rPr lang="en-US" sz="3200" dirty="0" err="1" smtClean="0"/>
              <a:t>Energi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249484" y="1242955"/>
            <a:ext cx="319754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Perubahan</a:t>
            </a:r>
            <a:r>
              <a:rPr lang="en-US" sz="3200" dirty="0" smtClean="0"/>
              <a:t> </a:t>
            </a:r>
            <a:r>
              <a:rPr lang="en-US" sz="3200" dirty="0" err="1" smtClean="0"/>
              <a:t>Energi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08862" y="3811698"/>
            <a:ext cx="268605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Bentuk-Bentuk</a:t>
            </a:r>
            <a:r>
              <a:rPr lang="en-US" sz="3200" dirty="0" smtClean="0"/>
              <a:t> </a:t>
            </a:r>
            <a:r>
              <a:rPr lang="en-US" sz="3200" dirty="0" err="1" smtClean="0"/>
              <a:t>Energi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73207" y="1244706"/>
            <a:ext cx="2314516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Terbarukan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823611" y="1246323"/>
            <a:ext cx="2132317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Tak</a:t>
            </a:r>
            <a:r>
              <a:rPr lang="en-US" sz="3200" dirty="0" smtClean="0"/>
              <a:t> </a:t>
            </a:r>
            <a:r>
              <a:rPr lang="en-US" sz="3200" dirty="0" err="1" smtClean="0"/>
              <a:t>Terbarukan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573667" y="5069262"/>
            <a:ext cx="1286097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Bunyi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180427" y="5083383"/>
            <a:ext cx="1786858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Kinetik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237275" y="5083383"/>
            <a:ext cx="1416068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Cahaya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2044953" y="5083383"/>
            <a:ext cx="134797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Listrik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239392" y="3824296"/>
            <a:ext cx="1436812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Panas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5178190" y="3811698"/>
            <a:ext cx="1789095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Potensial</a:t>
            </a:r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8230147" y="2196875"/>
            <a:ext cx="323622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Alternatif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10088601" y="4556918"/>
            <a:ext cx="176157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Biomassa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8795978" y="3308232"/>
            <a:ext cx="116506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Panas</a:t>
            </a:r>
            <a:r>
              <a:rPr lang="en-US" sz="3200" dirty="0" smtClean="0"/>
              <a:t> </a:t>
            </a:r>
            <a:r>
              <a:rPr lang="en-US" sz="3200" dirty="0" err="1" smtClean="0"/>
              <a:t>Bumi</a:t>
            </a:r>
            <a:endParaRPr lang="en-US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7956746" y="4524119"/>
            <a:ext cx="178057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Matahari</a:t>
            </a:r>
            <a:endParaRPr lang="en-US" sz="3200" dirty="0"/>
          </a:p>
        </p:txBody>
      </p:sp>
      <p:sp>
        <p:nvSpPr>
          <p:cNvPr id="45" name="TextBox 44"/>
          <p:cNvSpPr txBox="1"/>
          <p:nvPr/>
        </p:nvSpPr>
        <p:spPr>
          <a:xfrm>
            <a:off x="11119994" y="3037661"/>
            <a:ext cx="69274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Air</a:t>
            </a:r>
            <a:endParaRPr lang="en-US" sz="3200" dirty="0"/>
          </a:p>
        </p:txBody>
      </p:sp>
      <p:sp>
        <p:nvSpPr>
          <p:cNvPr id="46" name="TextBox 45"/>
          <p:cNvSpPr txBox="1"/>
          <p:nvPr/>
        </p:nvSpPr>
        <p:spPr>
          <a:xfrm>
            <a:off x="10687676" y="3778130"/>
            <a:ext cx="117846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Angin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01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32" grpId="0" animBg="1"/>
      <p:bldP spid="34" grpId="0" animBg="1"/>
      <p:bldP spid="37" grpId="0" animBg="1"/>
      <p:bldP spid="39" grpId="0" animBg="1"/>
      <p:bldP spid="41" grpId="0" animBg="1"/>
      <p:bldP spid="33" grpId="0" animBg="1"/>
      <p:bldP spid="35" grpId="0" animBg="1"/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3" y="1625775"/>
            <a:ext cx="9202519" cy="469513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1727182" y="1625775"/>
            <a:ext cx="7850265" cy="2806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44" indent="-285744">
              <a:buFont typeface="Arial" panose="020B0604020202020204" pitchFamily="34" charset="0"/>
              <a:buChar char="•"/>
            </a:pPr>
            <a:endParaRPr lang="id-ID" sz="4267" dirty="0">
              <a:latin typeface="Calibri" panose="020F050202020403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64844" y="2032756"/>
            <a:ext cx="7865590" cy="1520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Energi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adalah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k</a:t>
            </a:r>
            <a:r>
              <a:rPr lang="id-ID" dirty="0" smtClean="0">
                <a:solidFill>
                  <a:schemeClr val="bg1"/>
                </a:solidFill>
                <a:latin typeface="Calibri" panose="020F0502020204030204" pitchFamily="34" charset="0"/>
              </a:rPr>
              <a:t>emampuan </a:t>
            </a:r>
            <a:r>
              <a:rPr lang="id-ID" dirty="0">
                <a:solidFill>
                  <a:schemeClr val="bg1"/>
                </a:solidFill>
                <a:latin typeface="Calibri" panose="020F0502020204030204" pitchFamily="34" charset="0"/>
              </a:rPr>
              <a:t>suatu hal untuk melakukan kerja atau usaha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id-ID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3" y="95667"/>
            <a:ext cx="7885043" cy="12473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8577" y="115828"/>
            <a:ext cx="9230005" cy="1148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10000"/>
              </a:lnSpc>
              <a:buSzPct val="100000"/>
              <a:buAutoNum type="alphaUcPeriod"/>
            </a:pP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Energi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Sumber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Energi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dalam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  <a:p>
            <a:pPr marL="741363" indent="-741363">
              <a:lnSpc>
                <a:spcPct val="110000"/>
              </a:lnSpc>
              <a:buSzPct val="100000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	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Kehidupan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Sehari-hari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7" y="3166725"/>
            <a:ext cx="4084892" cy="237997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49" y="3154278"/>
            <a:ext cx="3544442" cy="24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8769" y="3312525"/>
            <a:ext cx="36488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dirty="0">
                <a:solidFill>
                  <a:schemeClr val="bg1"/>
                </a:solidFill>
                <a:latin typeface="Calibri" panose="020F0502020204030204" pitchFamily="34" charset="0"/>
              </a:rPr>
              <a:t>Energi tidak dapat diciptakan </a:t>
            </a:r>
            <a:r>
              <a:rPr lang="id-ID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atau </a:t>
            </a:r>
            <a:r>
              <a:rPr lang="id-ID" sz="3600" dirty="0">
                <a:solidFill>
                  <a:schemeClr val="bg1"/>
                </a:solidFill>
                <a:latin typeface="Calibri" panose="020F0502020204030204" pitchFamily="34" charset="0"/>
              </a:rPr>
              <a:t>dimusnahkan. 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0243" y="3202548"/>
            <a:ext cx="3301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dirty="0">
                <a:latin typeface="Calibri" panose="020F0502020204030204" pitchFamily="34" charset="0"/>
              </a:rPr>
              <a:t>Energi hanya bisa diubah menjadi bentuk energi lain</a:t>
            </a:r>
            <a:r>
              <a:rPr lang="en-US" sz="3600" dirty="0">
                <a:latin typeface="Calibri" panose="020F0502020204030204" pitchFamily="34" charset="0"/>
              </a:rPr>
              <a:t>.</a:t>
            </a:r>
            <a:endParaRPr lang="id-ID" sz="36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059" y="1291302"/>
            <a:ext cx="345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</a:t>
            </a:r>
            <a:r>
              <a:rPr lang="en-US" sz="2800" b="1" dirty="0" err="1" smtClean="0"/>
              <a:t>Pengertian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Energi</a:t>
            </a:r>
            <a:endParaRPr lang="en-US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t="36418" r="19323" b="5618"/>
          <a:stretch/>
        </p:blipFill>
        <p:spPr>
          <a:xfrm>
            <a:off x="8321437" y="2128217"/>
            <a:ext cx="1616733" cy="1530162"/>
          </a:xfrm>
          <a:prstGeom prst="ellipse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1" name="Right Arrow 20"/>
          <p:cNvSpPr/>
          <p:nvPr/>
        </p:nvSpPr>
        <p:spPr>
          <a:xfrm>
            <a:off x="9751754" y="2779504"/>
            <a:ext cx="698481" cy="61117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>
          <a:xfrm>
            <a:off x="10516802" y="2010226"/>
            <a:ext cx="1470259" cy="17967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/>
          <a:stretch/>
        </p:blipFill>
        <p:spPr>
          <a:xfrm>
            <a:off x="10668169" y="3658379"/>
            <a:ext cx="1318892" cy="20146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t="36418" r="19323" b="5618"/>
          <a:stretch/>
        </p:blipFill>
        <p:spPr>
          <a:xfrm>
            <a:off x="8260729" y="3881289"/>
            <a:ext cx="1616733" cy="1530162"/>
          </a:xfrm>
          <a:prstGeom prst="ellipse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5" name="Multiply 24"/>
          <p:cNvSpPr/>
          <p:nvPr/>
        </p:nvSpPr>
        <p:spPr>
          <a:xfrm>
            <a:off x="7842387" y="3478096"/>
            <a:ext cx="2481958" cy="2404302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ight Arrow 30"/>
          <p:cNvSpPr/>
          <p:nvPr/>
        </p:nvSpPr>
        <p:spPr>
          <a:xfrm>
            <a:off x="9712634" y="4431924"/>
            <a:ext cx="698481" cy="61117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249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3" grpId="0"/>
      <p:bldP spid="4" grpId="0"/>
      <p:bldP spid="5" grpId="0"/>
      <p:bldP spid="21" grpId="0" animBg="1"/>
      <p:bldP spid="25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rot="16200000" flipV="1">
            <a:off x="9168992" y="3388582"/>
            <a:ext cx="0" cy="5904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3141620" y="3388582"/>
            <a:ext cx="0" cy="5904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94400" y="1768805"/>
            <a:ext cx="0" cy="5904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642871" y="2351864"/>
            <a:ext cx="0" cy="12132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688408" y="580621"/>
            <a:ext cx="10566400" cy="948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267" dirty="0" err="1">
                <a:latin typeface="Calibri" panose="020F0502020204030204" pitchFamily="34" charset="0"/>
              </a:rPr>
              <a:t>Energi</a:t>
            </a:r>
            <a:r>
              <a:rPr lang="en-US" sz="4267" dirty="0">
                <a:latin typeface="Calibri" panose="020F0502020204030204" pitchFamily="34" charset="0"/>
              </a:rPr>
              <a:t> </a:t>
            </a:r>
            <a:r>
              <a:rPr lang="en-US" sz="4267" dirty="0" err="1">
                <a:latin typeface="Calibri" panose="020F0502020204030204" pitchFamily="34" charset="0"/>
              </a:rPr>
              <a:t>dihasilkan</a:t>
            </a:r>
            <a:r>
              <a:rPr lang="en-US" sz="4267" dirty="0">
                <a:latin typeface="Calibri" panose="020F0502020204030204" pitchFamily="34" charset="0"/>
              </a:rPr>
              <a:t> </a:t>
            </a:r>
            <a:r>
              <a:rPr lang="en-US" sz="4267" dirty="0" err="1" smtClean="0">
                <a:latin typeface="Calibri" panose="020F0502020204030204" pitchFamily="34" charset="0"/>
              </a:rPr>
              <a:t>oleh</a:t>
            </a:r>
            <a:r>
              <a:rPr lang="en-US" sz="4267" dirty="0" smtClean="0">
                <a:latin typeface="Calibri" panose="020F0502020204030204" pitchFamily="34" charset="0"/>
              </a:rPr>
              <a:t> </a:t>
            </a:r>
            <a:r>
              <a:rPr lang="en-US" sz="4267" dirty="0" err="1" smtClean="0">
                <a:latin typeface="Calibri" panose="020F0502020204030204" pitchFamily="34" charset="0"/>
              </a:rPr>
              <a:t>sumber</a:t>
            </a:r>
            <a:r>
              <a:rPr lang="en-US" sz="4267" dirty="0" smtClean="0">
                <a:latin typeface="Calibri" panose="020F0502020204030204" pitchFamily="34" charset="0"/>
              </a:rPr>
              <a:t> </a:t>
            </a:r>
            <a:r>
              <a:rPr lang="en-US" sz="4267" dirty="0" err="1">
                <a:latin typeface="Calibri" panose="020F0502020204030204" pitchFamily="34" charset="0"/>
              </a:rPr>
              <a:t>energi</a:t>
            </a:r>
            <a:r>
              <a:rPr lang="en-US" sz="4267" dirty="0">
                <a:latin typeface="Calibri" panose="020F0502020204030204" pitchFamily="34" charset="0"/>
              </a:rPr>
              <a:t>. </a:t>
            </a:r>
          </a:p>
          <a:p>
            <a:endParaRPr lang="id-ID" sz="12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0800" y="1392896"/>
            <a:ext cx="4267200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67" dirty="0" err="1">
                <a:latin typeface="+mj-lt"/>
              </a:rPr>
              <a:t>Sumber</a:t>
            </a:r>
            <a:r>
              <a:rPr lang="en-US" sz="4267" dirty="0">
                <a:latin typeface="+mj-lt"/>
              </a:rPr>
              <a:t> </a:t>
            </a:r>
            <a:r>
              <a:rPr lang="en-US" sz="4267" dirty="0" err="1">
                <a:latin typeface="+mj-lt"/>
              </a:rPr>
              <a:t>energi</a:t>
            </a:r>
            <a:endParaRPr lang="en-US" sz="4267" dirty="0"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96840" y="2358128"/>
            <a:ext cx="89460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96840" y="2338844"/>
            <a:ext cx="0" cy="7074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45310" y="2775871"/>
            <a:ext cx="3132801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i-FI" sz="2800" dirty="0">
                <a:latin typeface="+mj-lt"/>
              </a:rPr>
              <a:t>M</a:t>
            </a:r>
            <a:r>
              <a:rPr lang="fi-FI" sz="2800" dirty="0" smtClean="0">
                <a:latin typeface="+mj-lt"/>
              </a:rPr>
              <a:t>atahari</a:t>
            </a:r>
            <a:r>
              <a:rPr lang="fi-FI" sz="2800" dirty="0">
                <a:latin typeface="+mj-lt"/>
              </a:rPr>
              <a:t>, air, angin, biomassa,</a:t>
            </a:r>
          </a:p>
          <a:p>
            <a:pPr algn="ctr"/>
            <a:r>
              <a:rPr lang="sv-SE" sz="2800" dirty="0" smtClean="0">
                <a:latin typeface="+mj-lt"/>
              </a:rPr>
              <a:t>makanan</a:t>
            </a:r>
            <a:r>
              <a:rPr lang="sv-SE" sz="2800" dirty="0">
                <a:latin typeface="+mj-lt"/>
              </a:rPr>
              <a:t>, </a:t>
            </a:r>
            <a:r>
              <a:rPr lang="sv-SE" sz="2800" dirty="0" smtClean="0">
                <a:latin typeface="+mj-lt"/>
              </a:rPr>
              <a:t>minyak bumi, dan batu bara</a:t>
            </a:r>
            <a:endParaRPr lang="en-US" sz="2800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45296" y="2775871"/>
            <a:ext cx="2069557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Listrik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bensin</a:t>
            </a:r>
            <a:r>
              <a:rPr lang="en-US" sz="2800" dirty="0" smtClean="0">
                <a:latin typeface="+mj-lt"/>
              </a:rPr>
              <a:t>, solar, </a:t>
            </a:r>
            <a:r>
              <a:rPr lang="en-US" sz="2800" dirty="0" err="1" smtClean="0">
                <a:latin typeface="+mj-lt"/>
              </a:rPr>
              <a:t>dan</a:t>
            </a:r>
            <a:r>
              <a:rPr lang="en-US" sz="2800" dirty="0" smtClean="0">
                <a:latin typeface="+mj-lt"/>
              </a:rPr>
              <a:t> gas </a:t>
            </a:r>
            <a:r>
              <a:rPr lang="en-US" sz="2800" dirty="0" err="1" smtClean="0">
                <a:latin typeface="+mj-lt"/>
              </a:rPr>
              <a:t>elpiji</a:t>
            </a:r>
            <a:r>
              <a:rPr lang="en-US" sz="2800" dirty="0" smtClean="0">
                <a:latin typeface="+mj-lt"/>
              </a:rPr>
              <a:t>. </a:t>
            </a:r>
            <a:endParaRPr lang="en-US" sz="2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107" y="5063658"/>
            <a:ext cx="4100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Sumber</a:t>
            </a:r>
            <a:r>
              <a:rPr lang="en-US" sz="2400" dirty="0" smtClean="0"/>
              <a:t> </a:t>
            </a:r>
            <a:r>
              <a:rPr lang="en-US" sz="2400" dirty="0" err="1" smtClean="0"/>
              <a:t>energi</a:t>
            </a:r>
            <a:r>
              <a:rPr lang="en-US" sz="2400" dirty="0" smtClean="0"/>
              <a:t> yang </a:t>
            </a:r>
            <a:r>
              <a:rPr lang="en-US" sz="2400" dirty="0" err="1" smtClean="0"/>
              <a:t>tersedia</a:t>
            </a:r>
            <a:r>
              <a:rPr lang="en-US" sz="2400" dirty="0" smtClean="0"/>
              <a:t> di </a:t>
            </a:r>
            <a:r>
              <a:rPr lang="en-US" sz="2400" dirty="0" err="1" smtClean="0"/>
              <a:t>alam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belum</a:t>
            </a:r>
            <a:r>
              <a:rPr lang="en-US" sz="2400" dirty="0" smtClean="0"/>
              <a:t> </a:t>
            </a:r>
            <a:r>
              <a:rPr lang="en-US" sz="2400" dirty="0" err="1" smtClean="0"/>
              <a:t>diolah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7659761" y="5043258"/>
            <a:ext cx="473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Sumber</a:t>
            </a:r>
            <a:r>
              <a:rPr lang="en-US" sz="2400" dirty="0" smtClean="0"/>
              <a:t> </a:t>
            </a:r>
            <a:r>
              <a:rPr lang="en-US" sz="2400" dirty="0" err="1" smtClean="0"/>
              <a:t>energi</a:t>
            </a:r>
            <a:r>
              <a:rPr lang="en-US" sz="2400" dirty="0" smtClean="0"/>
              <a:t> </a:t>
            </a:r>
            <a:r>
              <a:rPr lang="en-US" sz="2400" dirty="0" err="1" smtClean="0"/>
              <a:t>hasil</a:t>
            </a:r>
            <a:r>
              <a:rPr lang="en-US" sz="2400" dirty="0" smtClean="0"/>
              <a:t> </a:t>
            </a:r>
            <a:r>
              <a:rPr lang="en-US" sz="2400" dirty="0" err="1" smtClean="0"/>
              <a:t>pengolahan</a:t>
            </a:r>
            <a:r>
              <a:rPr lang="en-US" sz="2400" dirty="0" smtClean="0"/>
              <a:t> </a:t>
            </a:r>
            <a:r>
              <a:rPr lang="en-US" sz="2400" dirty="0" err="1" smtClean="0"/>
              <a:t>sumber</a:t>
            </a:r>
            <a:r>
              <a:rPr lang="en-US" sz="2400" dirty="0" smtClean="0"/>
              <a:t> </a:t>
            </a:r>
            <a:r>
              <a:rPr lang="en-US" sz="2400" dirty="0" err="1" smtClean="0"/>
              <a:t>energi</a:t>
            </a:r>
            <a:r>
              <a:rPr lang="en-US" sz="2400" dirty="0" smtClean="0"/>
              <a:t> primer.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84047" y="0"/>
            <a:ext cx="4152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2. </a:t>
            </a:r>
            <a:r>
              <a:rPr lang="en-US" sz="4000" b="1" dirty="0" err="1" smtClean="0"/>
              <a:t>Sumber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Energi</a:t>
            </a:r>
            <a:endParaRPr lang="en-US" sz="40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366" y="2329791"/>
            <a:ext cx="2851010" cy="285101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571323" y="2932689"/>
            <a:ext cx="2126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/>
              <a:t>Sumber</a:t>
            </a:r>
            <a:r>
              <a:rPr lang="en-US" sz="3200" dirty="0"/>
              <a:t> </a:t>
            </a:r>
            <a:r>
              <a:rPr lang="en-US" sz="3200" dirty="0" err="1"/>
              <a:t>energi</a:t>
            </a:r>
            <a:r>
              <a:rPr lang="en-US" sz="3200" dirty="0"/>
              <a:t> </a:t>
            </a:r>
            <a:r>
              <a:rPr lang="en-US" sz="3200" dirty="0" err="1"/>
              <a:t>sekunder</a:t>
            </a:r>
            <a:endParaRPr lang="en-US" sz="3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2359265"/>
            <a:ext cx="2851010" cy="285101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800702" y="2876843"/>
            <a:ext cx="2045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Sumber</a:t>
            </a:r>
            <a:r>
              <a:rPr lang="en-US" sz="3600" dirty="0"/>
              <a:t> </a:t>
            </a:r>
            <a:r>
              <a:rPr lang="en-US" sz="3600" dirty="0" err="1"/>
              <a:t>energi</a:t>
            </a:r>
            <a:r>
              <a:rPr lang="en-US" sz="3600" dirty="0"/>
              <a:t> primer</a:t>
            </a:r>
          </a:p>
        </p:txBody>
      </p:sp>
    </p:spTree>
    <p:extLst>
      <p:ext uri="{BB962C8B-B14F-4D97-AF65-F5344CB8AC3E}">
        <p14:creationId xmlns:p14="http://schemas.microsoft.com/office/powerpoint/2010/main" val="86561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12" grpId="0"/>
      <p:bldP spid="27" grpId="0"/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1"/>
          <a:stretch/>
        </p:blipFill>
        <p:spPr>
          <a:xfrm>
            <a:off x="-2" y="0"/>
            <a:ext cx="6123711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391030" y="1125728"/>
            <a:ext cx="5276945" cy="132772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3733" dirty="0" smtClean="0">
                <a:latin typeface="Calibri" panose="020F0502020204030204" pitchFamily="34" charset="0"/>
              </a:rPr>
              <a:t>Matahari </a:t>
            </a:r>
            <a:r>
              <a:rPr lang="id-ID" sz="3733" dirty="0">
                <a:latin typeface="Calibri" panose="020F0502020204030204" pitchFamily="34" charset="0"/>
              </a:rPr>
              <a:t>menghasilkan energi panas dan cahaya</a:t>
            </a:r>
            <a:r>
              <a:rPr lang="id-ID" sz="3733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-5353957" y="107085"/>
            <a:ext cx="437881" cy="43788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/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-5353957" y="1391480"/>
            <a:ext cx="437881" cy="43788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/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-5353957" y="2700180"/>
            <a:ext cx="437881" cy="43788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/>
              <a:t>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-269" r="37027" b="269"/>
          <a:stretch/>
        </p:blipFill>
        <p:spPr>
          <a:xfrm>
            <a:off x="8787794" y="2500266"/>
            <a:ext cx="2550968" cy="2550968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770" y="2700180"/>
            <a:ext cx="2656819" cy="2479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81" y="2448382"/>
            <a:ext cx="3823349" cy="403167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865462" y="2919120"/>
            <a:ext cx="1872114" cy="1641246"/>
            <a:chOff x="4308667" y="4547785"/>
            <a:chExt cx="1872114" cy="1641246"/>
          </a:xfrm>
        </p:grpSpPr>
        <p:sp>
          <p:nvSpPr>
            <p:cNvPr id="14" name="Oval 13"/>
            <p:cNvSpPr/>
            <p:nvPr/>
          </p:nvSpPr>
          <p:spPr>
            <a:xfrm>
              <a:off x="4346854" y="4547785"/>
              <a:ext cx="1641246" cy="164124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667" y="4705339"/>
              <a:ext cx="1872114" cy="1347726"/>
            </a:xfrm>
            <a:prstGeom prst="rect">
              <a:avLst/>
            </a:prstGeom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950672" y="4629210"/>
            <a:ext cx="1824224" cy="550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err="1" smtClean="0">
                <a:latin typeface="Calibri" panose="020F0502020204030204" pitchFamily="34" charset="0"/>
              </a:rPr>
              <a:t>Fotosintesis</a:t>
            </a:r>
            <a:endParaRPr lang="id-ID" sz="2400" dirty="0" smtClean="0">
              <a:latin typeface="Calibri" panose="020F050202020403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528194" y="5251148"/>
            <a:ext cx="3061855" cy="846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err="1" smtClean="0">
                <a:latin typeface="Calibri" panose="020F0502020204030204" pitchFamily="34" charset="0"/>
              </a:rPr>
              <a:t>Menjemur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pakaian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dan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hasil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laut</a:t>
            </a:r>
            <a:endParaRPr lang="id-ID" sz="2400" dirty="0" smtClean="0">
              <a:latin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94" y="279779"/>
            <a:ext cx="4276324" cy="7372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39684" y="294479"/>
            <a:ext cx="266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Matahari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23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95" r="60265" b="16001"/>
          <a:stretch/>
        </p:blipFill>
        <p:spPr>
          <a:xfrm>
            <a:off x="6430671" y="-1983342"/>
            <a:ext cx="5123965" cy="5123965"/>
          </a:xfrm>
          <a:prstGeom prst="ellipse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19317" y="885826"/>
            <a:ext cx="5300171" cy="279952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3733" dirty="0">
                <a:latin typeface="Calibri" panose="020F0502020204030204" pitchFamily="34" charset="0"/>
              </a:rPr>
              <a:t>Air merupakan sumber energi dari alam yang sangat penting untuk kehidupan</a:t>
            </a:r>
            <a:r>
              <a:rPr lang="id-ID" sz="3733" dirty="0" smtClean="0">
                <a:latin typeface="Calibri" panose="020F0502020204030204" pitchFamily="34" charset="0"/>
              </a:rPr>
              <a:t>.</a:t>
            </a:r>
            <a:endParaRPr lang="en-US" sz="3733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59269" y="3375196"/>
            <a:ext cx="3112873" cy="3112873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3410" r="15649" b="1456"/>
          <a:stretch/>
        </p:blipFill>
        <p:spPr>
          <a:xfrm>
            <a:off x="3866425" y="2813786"/>
            <a:ext cx="2603291" cy="2603291"/>
          </a:xfrm>
          <a:prstGeom prst="ellipse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649395" y="3679151"/>
            <a:ext cx="1229887" cy="550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err="1" smtClean="0">
                <a:latin typeface="Calibri" panose="020F0502020204030204" pitchFamily="34" charset="0"/>
              </a:rPr>
              <a:t>Minum</a:t>
            </a:r>
            <a:endParaRPr lang="id-ID" sz="2400" dirty="0" smtClean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05943" y="4972256"/>
            <a:ext cx="1507379" cy="8896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err="1" smtClean="0">
                <a:latin typeface="Calibri" panose="020F0502020204030204" pitchFamily="34" charset="0"/>
              </a:rPr>
              <a:t>Memutar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turbin</a:t>
            </a:r>
            <a:endParaRPr lang="id-ID" sz="2400" dirty="0" smtClean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r="20342"/>
          <a:stretch/>
        </p:blipFill>
        <p:spPr>
          <a:xfrm>
            <a:off x="8954948" y="3142295"/>
            <a:ext cx="3042504" cy="3042504"/>
          </a:xfrm>
          <a:prstGeom prst="ellipse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077739" y="5661382"/>
            <a:ext cx="1046686" cy="5250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err="1" smtClean="0">
                <a:latin typeface="Calibri" panose="020F0502020204030204" pitchFamily="34" charset="0"/>
              </a:rPr>
              <a:t>Irigasi</a:t>
            </a:r>
            <a:endParaRPr lang="id-ID" sz="2400" dirty="0" smtClean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/>
        </p:blipFill>
        <p:spPr>
          <a:xfrm>
            <a:off x="6369524" y="3528515"/>
            <a:ext cx="2602992" cy="2602992"/>
          </a:xfrm>
          <a:prstGeom prst="ellipse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811618" y="3292074"/>
            <a:ext cx="1775792" cy="9380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err="1" smtClean="0">
                <a:latin typeface="Calibri" panose="020F0502020204030204" pitchFamily="34" charset="0"/>
              </a:rPr>
              <a:t>Sarana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transportasi</a:t>
            </a:r>
            <a:endParaRPr lang="id-ID" sz="2400" dirty="0" smtClean="0"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44" y="203200"/>
            <a:ext cx="2196379" cy="896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489" y="203200"/>
            <a:ext cx="4276324" cy="7372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501" y="217900"/>
            <a:ext cx="266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Air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304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4" grpId="0" animBg="1"/>
      <p:bldP spid="15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r="36521" b="2515"/>
          <a:stretch/>
        </p:blipFill>
        <p:spPr>
          <a:xfrm flipH="1">
            <a:off x="6586328" y="0"/>
            <a:ext cx="5605671" cy="6785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/>
          <a:stretch/>
        </p:blipFill>
        <p:spPr>
          <a:xfrm>
            <a:off x="-1" y="2385390"/>
            <a:ext cx="6441433" cy="4029037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3220715" y="2574197"/>
            <a:ext cx="3067841" cy="12286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24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</a:t>
            </a:r>
            <a:r>
              <a:rPr lang="en-US" sz="2400" dirty="0" smtClean="0">
                <a:latin typeface="Calibri" panose="020F0502020204030204" pitchFamily="34" charset="0"/>
                <a:sym typeface="Wingdings 3"/>
              </a:rPr>
              <a:t> </a:t>
            </a:r>
            <a:r>
              <a:rPr lang="id-ID" sz="2400" dirty="0">
                <a:latin typeface="Calibri" panose="020F0502020204030204" pitchFamily="34" charset="0"/>
              </a:rPr>
              <a:t>Angin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id-ID" sz="2400" dirty="0">
                <a:latin typeface="Calibri" panose="020F0502020204030204" pitchFamily="34" charset="0"/>
              </a:rPr>
              <a:t>dimanfaatkan untuk menggerakkan perahu laya</a:t>
            </a:r>
            <a:r>
              <a:rPr lang="en-US" sz="2400" dirty="0">
                <a:latin typeface="Calibri" panose="020F0502020204030204" pitchFamily="34" charset="0"/>
              </a:rPr>
              <a:t>r.</a:t>
            </a:r>
            <a:endParaRPr lang="id-ID" sz="2400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851" y="995691"/>
            <a:ext cx="60704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</a:rPr>
              <a:t>A</a:t>
            </a:r>
            <a:r>
              <a:rPr lang="id-ID" sz="4000" dirty="0">
                <a:latin typeface="Calibri" panose="020F0502020204030204" pitchFamily="34" charset="0"/>
              </a:rPr>
              <a:t>ngin dimanfaatkan untuk menghasilkan energi gerak.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44" y="203200"/>
            <a:ext cx="2196379" cy="8960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1" y="190635"/>
            <a:ext cx="4276324" cy="7372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7841" y="205335"/>
            <a:ext cx="266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3396" y="203200"/>
            <a:ext cx="3036222" cy="16388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24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</a:t>
            </a:r>
            <a:r>
              <a:rPr lang="en-US" sz="2400" dirty="0" smtClean="0">
                <a:latin typeface="Calibri" panose="020F0502020204030204" pitchFamily="34" charset="0"/>
                <a:sym typeface="Wingdings 3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Energi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gerak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dari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kincir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angin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digunakan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untuk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menghasilkan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energi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listrik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  <a:endParaRPr lang="id-ID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7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15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48" y="4664049"/>
            <a:ext cx="2029795" cy="144622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406512" y="-1190540"/>
            <a:ext cx="2713712" cy="348945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d-ID" sz="2667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125681"/>
            <a:ext cx="8203096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7" dirty="0">
                <a:latin typeface="Calibri" panose="020F0502020204030204" pitchFamily="34" charset="0"/>
              </a:rPr>
              <a:t>B</a:t>
            </a:r>
            <a:r>
              <a:rPr lang="id-ID" sz="4267" dirty="0">
                <a:latin typeface="Calibri" panose="020F0502020204030204" pitchFamily="34" charset="0"/>
              </a:rPr>
              <a:t>iomassa </a:t>
            </a:r>
            <a:r>
              <a:rPr lang="en-US" sz="4267" dirty="0" err="1">
                <a:latin typeface="Calibri" panose="020F0502020204030204" pitchFamily="34" charset="0"/>
              </a:rPr>
              <a:t>mengandung</a:t>
            </a:r>
            <a:r>
              <a:rPr lang="en-US" sz="4267" dirty="0">
                <a:latin typeface="Calibri" panose="020F0502020204030204" pitchFamily="34" charset="0"/>
              </a:rPr>
              <a:t> </a:t>
            </a:r>
            <a:r>
              <a:rPr lang="id-ID" sz="4267" dirty="0">
                <a:latin typeface="Calibri" panose="020F0502020204030204" pitchFamily="34" charset="0"/>
              </a:rPr>
              <a:t>energi yang berasal dari bahan-bahan organik</a:t>
            </a:r>
            <a:r>
              <a:rPr lang="en-US" sz="4267" dirty="0">
                <a:latin typeface="Calibri" panose="020F0502020204030204" pitchFamily="34" charset="0"/>
              </a:rPr>
              <a:t>.</a:t>
            </a:r>
          </a:p>
          <a:p>
            <a:pPr marL="609585" indent="-609585">
              <a:buFont typeface="Arial" pitchFamily="34" charset="0"/>
              <a:buChar char="•"/>
            </a:pPr>
            <a:endParaRPr lang="id-ID" sz="4267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1" y="190635"/>
            <a:ext cx="4276324" cy="737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7841" y="205335"/>
            <a:ext cx="2870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Biomassa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44" y="203200"/>
            <a:ext cx="2196379" cy="896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45" y="3449388"/>
            <a:ext cx="3599695" cy="3005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5" y="2437340"/>
            <a:ext cx="3845160" cy="3845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18" y="1426989"/>
            <a:ext cx="4558043" cy="486408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838530" y="2896783"/>
            <a:ext cx="1448985" cy="9651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 smtClean="0">
                <a:latin typeface="Calibri" panose="020F0502020204030204" pitchFamily="34" charset="0"/>
              </a:rPr>
              <a:t>Limbah</a:t>
            </a:r>
            <a:r>
              <a:rPr lang="en-US" sz="2800" b="1" dirty="0" smtClean="0">
                <a:latin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</a:rPr>
              <a:t>kayu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92743" y="5050183"/>
            <a:ext cx="1702203" cy="10600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 smtClean="0">
                <a:latin typeface="Calibri" panose="020F0502020204030204" pitchFamily="34" charset="0"/>
              </a:rPr>
              <a:t>Limbah</a:t>
            </a:r>
            <a:r>
              <a:rPr lang="en-US" sz="2800" b="1" dirty="0" smtClean="0">
                <a:latin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</a:rPr>
              <a:t>pertanian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630612" y="3774985"/>
            <a:ext cx="1493156" cy="908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 smtClean="0">
                <a:latin typeface="Calibri" panose="020F0502020204030204" pitchFamily="34" charset="0"/>
              </a:rPr>
              <a:t>Limbah</a:t>
            </a:r>
            <a:r>
              <a:rPr lang="en-US" sz="2800" b="1" dirty="0" smtClean="0">
                <a:latin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</a:rPr>
              <a:t>ternak</a:t>
            </a:r>
            <a:endParaRPr lang="id-ID" sz="28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4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872</Words>
  <Application>Microsoft Office PowerPoint</Application>
  <PresentationFormat>Widescreen</PresentationFormat>
  <Paragraphs>166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Open Sans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LENY</dc:creator>
  <cp:lastModifiedBy>LENY</cp:lastModifiedBy>
  <cp:revision>131</cp:revision>
  <dcterms:created xsi:type="dcterms:W3CDTF">2022-05-23T08:00:55Z</dcterms:created>
  <dcterms:modified xsi:type="dcterms:W3CDTF">2022-05-28T22:20:08Z</dcterms:modified>
</cp:coreProperties>
</file>