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58" r:id="rId3"/>
    <p:sldId id="262" r:id="rId4"/>
    <p:sldId id="328" r:id="rId5"/>
    <p:sldId id="263" r:id="rId6"/>
    <p:sldId id="264" r:id="rId7"/>
    <p:sldId id="300" r:id="rId8"/>
    <p:sldId id="321" r:id="rId9"/>
    <p:sldId id="322" r:id="rId10"/>
    <p:sldId id="323" r:id="rId11"/>
    <p:sldId id="324" r:id="rId12"/>
    <p:sldId id="305" r:id="rId13"/>
    <p:sldId id="325" r:id="rId14"/>
    <p:sldId id="326" r:id="rId15"/>
    <p:sldId id="327" r:id="rId16"/>
    <p:sldId id="329" r:id="rId17"/>
    <p:sldId id="330" r:id="rId18"/>
    <p:sldId id="331" r:id="rId19"/>
    <p:sldId id="332" r:id="rId20"/>
    <p:sldId id="333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33CC33"/>
    <a:srgbClr val="BFD101"/>
    <a:srgbClr val="B2D34E"/>
    <a:srgbClr val="C9C011"/>
    <a:srgbClr val="00C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584" autoAdjust="0"/>
  </p:normalViewPr>
  <p:slideViewPr>
    <p:cSldViewPr>
      <p:cViewPr varScale="1">
        <p:scale>
          <a:sx n="99" d="100"/>
          <a:sy n="99" d="100"/>
        </p:scale>
        <p:origin x="-534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B6CB9-FC61-42C7-AB0E-E239B60C3C51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EA237-A359-4CC0-951A-F3A14D13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07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38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cantumkan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dgn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font 10pt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39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099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80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96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20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9789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5780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729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81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78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69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81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0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2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2198"/>
            <a:ext cx="9144000" cy="5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9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80" cy="5143500"/>
          </a:xfrm>
          <a:prstGeom prst="rect">
            <a:avLst/>
          </a:prstGeom>
        </p:spPr>
      </p:pic>
      <p:cxnSp>
        <p:nvCxnSpPr>
          <p:cNvPr id="9" name="直線コネクタ 9"/>
          <p:cNvCxnSpPr/>
          <p:nvPr/>
        </p:nvCxnSpPr>
        <p:spPr>
          <a:xfrm>
            <a:off x="4572000" y="2876550"/>
            <a:ext cx="37338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3810000" y="1336846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US" altLang="ja-JP" sz="32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32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07065" y="3018279"/>
            <a:ext cx="2079737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SD/MI </a:t>
            </a:r>
            <a:r>
              <a:rPr lang="en-US" sz="1600" b="1">
                <a:solidFill>
                  <a:schemeClr val="tx1">
                    <a:lumMod val="65000"/>
                    <a:lumOff val="35000"/>
                  </a:schemeClr>
                </a:solidFill>
              </a:rPr>
              <a:t>KELAS </a:t>
            </a:r>
            <a:r>
              <a:rPr lang="en-US" sz="16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1784949" y="895350"/>
            <a:ext cx="2329851" cy="3287686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テキスト プレースホルダー 11"/>
          <p:cNvSpPr txBox="1">
            <a:spLocks/>
          </p:cNvSpPr>
          <p:nvPr/>
        </p:nvSpPr>
        <p:spPr>
          <a:xfrm>
            <a:off x="4081130" y="1777335"/>
            <a:ext cx="4495800" cy="718215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Pendidikan</a:t>
            </a:r>
            <a:r>
              <a:rPr lang="en-US" sz="2800" b="1" dirty="0" smtClean="0">
                <a:solidFill>
                  <a:srgbClr val="33CC33"/>
                </a:solidFill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Jasmani</a:t>
            </a:r>
            <a:r>
              <a:rPr lang="en-US" sz="2800" b="1" dirty="0" smtClean="0">
                <a:solidFill>
                  <a:srgbClr val="33CC33"/>
                </a:solidFill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Olahraga</a:t>
            </a:r>
            <a:r>
              <a:rPr lang="en-US" sz="2800" b="1" dirty="0" smtClean="0">
                <a:solidFill>
                  <a:srgbClr val="33CC33"/>
                </a:solidFill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dan</a:t>
            </a:r>
            <a:r>
              <a:rPr lang="en-US" sz="2800" b="1" dirty="0" smtClean="0">
                <a:solidFill>
                  <a:srgbClr val="33CC33"/>
                </a:solidFill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Kesehatan</a:t>
            </a:r>
            <a:endParaRPr lang="en-US" sz="2800" b="1" dirty="0" smtClean="0">
              <a:solidFill>
                <a:srgbClr val="33CC33"/>
              </a:solidFill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414" y="971550"/>
            <a:ext cx="2292185" cy="321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7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893" y="1047750"/>
            <a:ext cx="5044179" cy="36635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5222" y="209550"/>
            <a:ext cx="8493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6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Penguluran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otot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punggung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pinggang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perut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dada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6861" y="1010771"/>
            <a:ext cx="37753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adanya</a:t>
            </a:r>
            <a:r>
              <a:rPr lang="en-US" sz="2400" dirty="0"/>
              <a:t> </a:t>
            </a:r>
            <a:r>
              <a:rPr lang="en-US" sz="2400" dirty="0" err="1"/>
              <a:t>koordinasi</a:t>
            </a:r>
            <a:r>
              <a:rPr lang="en-US" sz="2400" dirty="0"/>
              <a:t> </a:t>
            </a:r>
            <a:r>
              <a:rPr lang="en-US" sz="2400" dirty="0" err="1"/>
              <a:t>otot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, </a:t>
            </a:r>
            <a:r>
              <a:rPr lang="en-US" sz="2400" dirty="0" err="1"/>
              <a:t>tubuh</a:t>
            </a:r>
            <a:r>
              <a:rPr lang="en-US" sz="2400" dirty="0"/>
              <a:t> </a:t>
            </a:r>
            <a:r>
              <a:rPr lang="en-US" sz="2400" dirty="0" err="1"/>
              <a:t>mampu</a:t>
            </a:r>
            <a:r>
              <a:rPr lang="en-US" sz="2400" dirty="0"/>
              <a:t> </a:t>
            </a:r>
            <a:r>
              <a:rPr lang="en-US" sz="2400" dirty="0" err="1"/>
              <a:t>bergerak</a:t>
            </a:r>
            <a:r>
              <a:rPr lang="en-US" sz="2400" dirty="0"/>
              <a:t>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gerak</a:t>
            </a:r>
            <a:r>
              <a:rPr lang="en-US" sz="2400" dirty="0"/>
              <a:t> yang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tubuh</a:t>
            </a:r>
            <a:r>
              <a:rPr lang="en-US" sz="2400" dirty="0"/>
              <a:t> kalian. 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246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677" y="1651241"/>
            <a:ext cx="2027523" cy="304389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52400" y="152399"/>
            <a:ext cx="8305800" cy="1428751"/>
            <a:chOff x="152400" y="267069"/>
            <a:chExt cx="5943600" cy="245451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67069"/>
              <a:ext cx="5791200" cy="2454519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33400" y="269282"/>
              <a:ext cx="5562600" cy="20198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32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Gerakan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Daya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Tahan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Jantung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(</a:t>
              </a:r>
              <a:r>
                <a:rPr lang="en-US" sz="3200" b="1" i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Cardio Respiratory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)</a:t>
              </a:r>
              <a:endParaRPr lang="en-US" sz="32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85800" y="1646694"/>
            <a:ext cx="541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Setelah melakukan pemanasan, marilah melakukan gerakan inti. </a:t>
            </a:r>
            <a:endParaRPr lang="fi-FI" sz="2400" dirty="0" smtClean="0"/>
          </a:p>
          <a:p>
            <a:endParaRPr lang="fi-FI" sz="2400" dirty="0"/>
          </a:p>
          <a:p>
            <a:r>
              <a:rPr lang="en-US" sz="2400" dirty="0" err="1" smtClean="0"/>
              <a:t>Gerakan</a:t>
            </a:r>
            <a:r>
              <a:rPr lang="en-US" sz="2400" dirty="0" smtClean="0"/>
              <a:t> </a:t>
            </a:r>
            <a:r>
              <a:rPr lang="en-US" sz="2400" dirty="0" err="1"/>
              <a:t>inti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kekuatan</a:t>
            </a:r>
            <a:r>
              <a:rPr lang="en-US" sz="2400" dirty="0"/>
              <a:t> </a:t>
            </a:r>
            <a:r>
              <a:rPr lang="en-US" sz="2400" dirty="0" err="1"/>
              <a:t>tenaga</a:t>
            </a:r>
            <a:r>
              <a:rPr lang="en-US" sz="2400" dirty="0"/>
              <a:t> yang </a:t>
            </a:r>
            <a:r>
              <a:rPr lang="en-US" sz="2400" dirty="0" err="1"/>
              <a:t>besar</a:t>
            </a:r>
            <a:r>
              <a:rPr lang="en-US" sz="2400" dirty="0"/>
              <a:t> agar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mencapai</a:t>
            </a:r>
            <a:r>
              <a:rPr lang="en-US" sz="2400" dirty="0"/>
              <a:t> </a:t>
            </a:r>
            <a:r>
              <a:rPr lang="en-US" sz="2400" dirty="0" err="1"/>
              <a:t>tujuan</a:t>
            </a:r>
            <a:r>
              <a:rPr lang="en-US" sz="2400" dirty="0"/>
              <a:t> yang </a:t>
            </a:r>
            <a:r>
              <a:rPr lang="en-US" sz="2400" dirty="0" err="1"/>
              <a:t>diinginkan</a:t>
            </a:r>
            <a:r>
              <a:rPr lang="en-US" sz="2400" dirty="0"/>
              <a:t>. 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9050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123" y="1123950"/>
            <a:ext cx="5813877" cy="34576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5222" y="143530"/>
            <a:ext cx="5293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Joging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9248" y="1037094"/>
            <a:ext cx="26308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Joging atau berlari pelan merupakan satu bentuk aktivitas lari yang dilakukan dengan kecepatan lambat atau santai. 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2310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" y="895350"/>
            <a:ext cx="9043918" cy="24383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5222" y="143530"/>
            <a:ext cx="5293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Lari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cepat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(</a:t>
            </a:r>
            <a:r>
              <a:rPr lang="en-US" sz="2800" i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Sprint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)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222" y="3276421"/>
            <a:ext cx="8716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Lari</a:t>
            </a:r>
            <a:r>
              <a:rPr lang="en-US" sz="2400" dirty="0"/>
              <a:t> </a:t>
            </a:r>
            <a:r>
              <a:rPr lang="en-US" sz="2400" dirty="0" err="1"/>
              <a:t>cepat</a:t>
            </a:r>
            <a:r>
              <a:rPr lang="en-US" sz="2400" dirty="0"/>
              <a:t> (</a:t>
            </a:r>
            <a:r>
              <a:rPr lang="en-US" sz="2400" i="1" dirty="0"/>
              <a:t>sprint</a:t>
            </a:r>
            <a:r>
              <a:rPr lang="en-US" sz="2400" dirty="0"/>
              <a:t>)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 </a:t>
            </a:r>
            <a:r>
              <a:rPr lang="en-US" sz="2400" dirty="0" err="1"/>
              <a:t>lari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menempuh</a:t>
            </a:r>
            <a:r>
              <a:rPr lang="en-US" sz="2400" dirty="0"/>
              <a:t> </a:t>
            </a:r>
            <a:r>
              <a:rPr lang="en-US" sz="2400" dirty="0" err="1"/>
              <a:t>jarak</a:t>
            </a:r>
            <a:r>
              <a:rPr lang="en-US" sz="2400" dirty="0"/>
              <a:t> yang </a:t>
            </a:r>
            <a:r>
              <a:rPr lang="nl-NL" sz="2400" dirty="0" smtClean="0"/>
              <a:t>pendek</a:t>
            </a:r>
            <a:r>
              <a:rPr lang="nl-NL" sz="2400" dirty="0"/>
              <a:t>, waktu tempuh singkat, dan kecepatan lari yang maksimal. Lari cepat dimulai dari garis start dan diakhiri di garis finis. 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5540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594" y="438150"/>
            <a:ext cx="5792752" cy="31665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5222" y="143530"/>
            <a:ext cx="5293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3.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Lari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bolak-balik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(</a:t>
            </a:r>
            <a:r>
              <a:rPr lang="en-US" sz="2800" i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Shuttle run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)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3604687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Lari</a:t>
            </a:r>
            <a:r>
              <a:rPr lang="en-US" sz="2400" dirty="0"/>
              <a:t> </a:t>
            </a:r>
            <a:r>
              <a:rPr lang="en-US" sz="2400" dirty="0" err="1"/>
              <a:t>bolak-balik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kegiatan</a:t>
            </a:r>
            <a:r>
              <a:rPr lang="en-US" sz="2400" dirty="0"/>
              <a:t> </a:t>
            </a:r>
            <a:r>
              <a:rPr lang="en-US" sz="2400" dirty="0" err="1"/>
              <a:t>berlari</a:t>
            </a:r>
            <a:r>
              <a:rPr lang="en-US" sz="2400" dirty="0"/>
              <a:t> </a:t>
            </a:r>
            <a:r>
              <a:rPr lang="en-US" sz="2400" dirty="0" err="1"/>
              <a:t>cepat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titik</a:t>
            </a:r>
            <a:r>
              <a:rPr lang="en-US" sz="2400" dirty="0"/>
              <a:t> </a:t>
            </a:r>
            <a:r>
              <a:rPr lang="en-US" sz="2400" dirty="0" err="1"/>
              <a:t>awal</a:t>
            </a:r>
            <a:r>
              <a:rPr lang="en-US" sz="2400" dirty="0"/>
              <a:t> </a:t>
            </a:r>
            <a:r>
              <a:rPr lang="en-US" sz="2400" dirty="0" err="1"/>
              <a:t>menuju</a:t>
            </a:r>
            <a:r>
              <a:rPr lang="en-US" sz="2400" dirty="0"/>
              <a:t> </a:t>
            </a:r>
            <a:r>
              <a:rPr lang="en-US" sz="2400" dirty="0" err="1"/>
              <a:t>titik</a:t>
            </a:r>
            <a:r>
              <a:rPr lang="en-US" sz="2400" dirty="0"/>
              <a:t> </a:t>
            </a:r>
            <a:r>
              <a:rPr lang="en-US" sz="2400" dirty="0" err="1"/>
              <a:t>tertentu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kemudian</a:t>
            </a:r>
            <a:r>
              <a:rPr lang="en-US" sz="2400" dirty="0"/>
              <a:t> </a:t>
            </a:r>
            <a:r>
              <a:rPr lang="en-US" sz="2400" dirty="0" err="1"/>
              <a:t>berhenti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berbalik</a:t>
            </a:r>
            <a:r>
              <a:rPr lang="en-US" sz="2400" dirty="0"/>
              <a:t> </a:t>
            </a:r>
            <a:r>
              <a:rPr lang="en-US" sz="2400" dirty="0" err="1"/>
              <a:t>arah</a:t>
            </a:r>
            <a:r>
              <a:rPr lang="en-US" sz="2400" dirty="0"/>
              <a:t> </a:t>
            </a:r>
            <a:r>
              <a:rPr lang="en-US" sz="2400" dirty="0" err="1"/>
              <a:t>menuju</a:t>
            </a:r>
            <a:r>
              <a:rPr lang="en-US" sz="2400" dirty="0"/>
              <a:t> </a:t>
            </a:r>
            <a:r>
              <a:rPr lang="en-US" sz="2400" dirty="0" err="1"/>
              <a:t>titik</a:t>
            </a:r>
            <a:r>
              <a:rPr lang="en-US" sz="2400" dirty="0"/>
              <a:t> </a:t>
            </a:r>
            <a:r>
              <a:rPr lang="en-US" sz="2400" dirty="0" err="1"/>
              <a:t>semula</a:t>
            </a:r>
            <a:r>
              <a:rPr lang="en-US" sz="2400" dirty="0"/>
              <a:t>. 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0375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621" y="548213"/>
            <a:ext cx="3684697" cy="31665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5222" y="143530"/>
            <a:ext cx="5293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4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Permainan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gerobak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dorong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3604687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dirty="0"/>
              <a:t>Gerakan gerobak dorong merupakan gerakan berjalan dengan kedua tangan pada posisi telungkup dan kaki dipegang oleh teman. 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68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916" y="169304"/>
            <a:ext cx="4390892" cy="45360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5222" y="143530"/>
            <a:ext cx="5293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5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Permainan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gerobak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dorong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428750"/>
            <a:ext cx="40564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Naik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turun</a:t>
            </a:r>
            <a:r>
              <a:rPr lang="en-US" sz="2400" dirty="0"/>
              <a:t> </a:t>
            </a:r>
            <a:r>
              <a:rPr lang="en-US" sz="2400" dirty="0" err="1"/>
              <a:t>tangga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anak</a:t>
            </a:r>
            <a:r>
              <a:rPr lang="en-US" sz="2400" dirty="0"/>
              <a:t> </a:t>
            </a:r>
            <a:r>
              <a:rPr lang="en-US" sz="2400" dirty="0" err="1"/>
              <a:t>tangga</a:t>
            </a:r>
            <a:r>
              <a:rPr lang="en-US" sz="2400" dirty="0"/>
              <a:t> yang </a:t>
            </a:r>
            <a:r>
              <a:rPr lang="en-US" sz="2400" dirty="0" err="1"/>
              <a:t>ada</a:t>
            </a:r>
            <a:r>
              <a:rPr lang="en-US" sz="2400" dirty="0"/>
              <a:t> di </a:t>
            </a:r>
            <a:r>
              <a:rPr lang="en-US" sz="2400" dirty="0" err="1"/>
              <a:t>sekolahmu</a:t>
            </a:r>
            <a:r>
              <a:rPr lang="en-US" sz="2400" dirty="0"/>
              <a:t>. 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25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779" y="169304"/>
            <a:ext cx="3423165" cy="45360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5222" y="143530"/>
            <a:ext cx="5293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6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Permainan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lompat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tali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283165"/>
            <a:ext cx="449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Permainan</a:t>
            </a:r>
            <a:r>
              <a:rPr lang="en-US" sz="2400" dirty="0"/>
              <a:t> </a:t>
            </a:r>
            <a:r>
              <a:rPr lang="en-US" sz="2400" dirty="0" err="1"/>
              <a:t>lompat</a:t>
            </a:r>
            <a:r>
              <a:rPr lang="en-US" sz="2400" dirty="0"/>
              <a:t> </a:t>
            </a:r>
            <a:r>
              <a:rPr lang="en-US" sz="2400" dirty="0" err="1"/>
              <a:t>tali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seutas</a:t>
            </a:r>
            <a:r>
              <a:rPr lang="en-US" sz="2400" dirty="0"/>
              <a:t> </a:t>
            </a:r>
            <a:r>
              <a:rPr lang="en-US" sz="2400" dirty="0" err="1"/>
              <a:t>tali</a:t>
            </a:r>
            <a:r>
              <a:rPr lang="en-US" sz="2400" dirty="0"/>
              <a:t>. </a:t>
            </a:r>
            <a:r>
              <a:rPr lang="en-US" sz="2400" dirty="0" err="1"/>
              <a:t>Gerakan</a:t>
            </a:r>
            <a:r>
              <a:rPr lang="en-US" sz="2400" dirty="0"/>
              <a:t> </a:t>
            </a:r>
            <a:r>
              <a:rPr lang="en-US" sz="2400" dirty="0" err="1"/>
              <a:t>lompat</a:t>
            </a:r>
            <a:r>
              <a:rPr lang="en-US" sz="2400" dirty="0"/>
              <a:t> </a:t>
            </a:r>
            <a:r>
              <a:rPr lang="en-US" sz="2400" dirty="0" err="1"/>
              <a:t>tali</a:t>
            </a:r>
            <a:r>
              <a:rPr lang="en-US" sz="2400" dirty="0"/>
              <a:t> </a:t>
            </a:r>
            <a:r>
              <a:rPr lang="en-US" sz="2400" dirty="0" err="1"/>
              <a:t>bermanfaat</a:t>
            </a:r>
            <a:r>
              <a:rPr lang="en-US" sz="2400" dirty="0"/>
              <a:t> </a:t>
            </a:r>
            <a:r>
              <a:rPr lang="en-US" sz="2400" dirty="0" err="1"/>
              <a:t>memperkuat</a:t>
            </a:r>
            <a:r>
              <a:rPr lang="en-US" sz="2400" dirty="0"/>
              <a:t> </a:t>
            </a:r>
            <a:r>
              <a:rPr lang="en-US" sz="2400" dirty="0" err="1"/>
              <a:t>otot</a:t>
            </a:r>
            <a:r>
              <a:rPr lang="en-US" sz="2400" dirty="0"/>
              <a:t> kaki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melatih</a:t>
            </a:r>
            <a:r>
              <a:rPr lang="en-US" sz="2400" dirty="0"/>
              <a:t> </a:t>
            </a:r>
            <a:r>
              <a:rPr lang="en-US" sz="2400" dirty="0" err="1"/>
              <a:t>koordinasi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/>
              <a:t>gerakan</a:t>
            </a:r>
            <a:r>
              <a:rPr lang="en-US" sz="2400" dirty="0"/>
              <a:t> </a:t>
            </a:r>
            <a:r>
              <a:rPr lang="en-US" sz="2400" dirty="0" err="1"/>
              <a:t>tangan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kaki. 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02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84" y="1962150"/>
            <a:ext cx="8197516" cy="240579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52400" y="267070"/>
            <a:ext cx="7924800" cy="636232"/>
            <a:chOff x="152400" y="267070"/>
            <a:chExt cx="5791200" cy="63623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67070"/>
              <a:ext cx="5791200" cy="587712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33400" y="269282"/>
              <a:ext cx="5410200" cy="634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32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C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Gerakan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Pendinginan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(</a:t>
              </a:r>
              <a:r>
                <a:rPr lang="en-US" sz="3200" b="1" i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Cooling Down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)</a:t>
              </a:r>
              <a:endParaRPr lang="en-US" sz="32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13084" y="971550"/>
            <a:ext cx="7924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Gerakan</a:t>
            </a:r>
            <a:r>
              <a:rPr lang="en-US" sz="2400" dirty="0"/>
              <a:t> </a:t>
            </a:r>
            <a:r>
              <a:rPr lang="en-US" sz="2400" dirty="0" err="1"/>
              <a:t>pendinginan</a:t>
            </a:r>
            <a:r>
              <a:rPr lang="en-US" sz="2400" dirty="0"/>
              <a:t> </a:t>
            </a:r>
            <a:r>
              <a:rPr lang="en-US" sz="2400" dirty="0" err="1"/>
              <a:t>bertujuan</a:t>
            </a:r>
            <a:r>
              <a:rPr lang="en-US" sz="2400" dirty="0"/>
              <a:t> agar </a:t>
            </a:r>
            <a:r>
              <a:rPr lang="en-US" sz="2400" dirty="0" err="1"/>
              <a:t>semua</a:t>
            </a:r>
            <a:r>
              <a:rPr lang="en-US" sz="2400" dirty="0"/>
              <a:t> </a:t>
            </a:r>
            <a:r>
              <a:rPr lang="en-US" sz="2400" dirty="0" err="1"/>
              <a:t>otot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sendi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mengalami</a:t>
            </a:r>
            <a:r>
              <a:rPr lang="en-US" sz="2400" dirty="0"/>
              <a:t> </a:t>
            </a:r>
            <a:r>
              <a:rPr lang="en-US" sz="2400" dirty="0" err="1"/>
              <a:t>tegang</a:t>
            </a:r>
            <a:r>
              <a:rPr lang="en-US" sz="2400" dirty="0"/>
              <a:t> </a:t>
            </a:r>
            <a:r>
              <a:rPr lang="en-US" sz="2400" dirty="0" err="1"/>
              <a:t>setelah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aktivitas</a:t>
            </a:r>
            <a:r>
              <a:rPr lang="en-US" sz="2400" dirty="0"/>
              <a:t> </a:t>
            </a:r>
            <a:r>
              <a:rPr lang="en-US" sz="2400" dirty="0" err="1"/>
              <a:t>olahraga</a:t>
            </a:r>
            <a:r>
              <a:rPr lang="en-US" sz="2400" dirty="0"/>
              <a:t>. 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21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4" y="1200150"/>
            <a:ext cx="8621973" cy="28956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52400" y="267070"/>
            <a:ext cx="7924800" cy="636232"/>
            <a:chOff x="152400" y="267070"/>
            <a:chExt cx="5791200" cy="63623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67070"/>
              <a:ext cx="5791200" cy="587712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33400" y="269282"/>
              <a:ext cx="5410200" cy="634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32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C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Gerakan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Pendinginan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(</a:t>
              </a:r>
              <a:r>
                <a:rPr lang="en-US" sz="3200" b="1" i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Cooling Down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)</a:t>
              </a:r>
              <a:endParaRPr lang="en-US" sz="32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751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126641" y="438150"/>
            <a:ext cx="6324695" cy="1005440"/>
            <a:chOff x="1611544" y="3306691"/>
            <a:chExt cx="5883878" cy="775809"/>
          </a:xfrm>
        </p:grpSpPr>
        <p:sp>
          <p:nvSpPr>
            <p:cNvPr id="17" name="Parallelogram 16"/>
            <p:cNvSpPr/>
            <p:nvPr/>
          </p:nvSpPr>
          <p:spPr>
            <a:xfrm>
              <a:off x="1611544" y="3306691"/>
              <a:ext cx="5883878" cy="775809"/>
            </a:xfrm>
            <a:prstGeom prst="parallelogram">
              <a:avLst>
                <a:gd name="adj" fmla="val 45313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8" name="テキスト プレースホルダー 17"/>
            <p:cNvSpPr txBox="1">
              <a:spLocks/>
            </p:cNvSpPr>
            <p:nvPr/>
          </p:nvSpPr>
          <p:spPr>
            <a:xfrm>
              <a:off x="2534568" y="3368313"/>
              <a:ext cx="4415612" cy="609600"/>
            </a:xfrm>
            <a:prstGeom prst="rect">
              <a:avLst/>
            </a:prstGeom>
          </p:spPr>
          <p:txBody>
            <a:bodyPr vert="horz" lIns="36000" tIns="36000" rIns="36000" bIns="36000" rtlCol="0" anchor="ctr">
              <a:noAutofit/>
            </a:bodyPr>
            <a:lstStyle>
              <a:lvl1pPr marL="342900" indent="-342900" algn="l" defTabSz="1632753" rtl="0" eaLnBrk="1" latinLnBrk="0" hangingPunct="1">
                <a:lnSpc>
                  <a:spcPct val="120000"/>
                </a:lnSpc>
                <a:spcBef>
                  <a:spcPts val="1200"/>
                </a:spcBef>
                <a:buClr>
                  <a:schemeClr val="accent5"/>
                </a:buClr>
                <a:buFont typeface="Wingdings" panose="05000000000000000000" pitchFamily="2" charset="2"/>
                <a:buChar char="l"/>
                <a:defRPr kumimoji="1"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326612" indent="-510235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40941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857317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73693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490070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306446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122822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939199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rgbClr val="FFA513"/>
                </a:buClr>
                <a:buNone/>
                <a:defRPr/>
              </a:pPr>
              <a:r>
                <a:rPr lang="fi-FI" sz="3200" b="1" dirty="0" smtClean="0">
                  <a:solidFill>
                    <a:schemeClr val="tx1"/>
                  </a:solidFill>
                </a:rPr>
                <a:t>AKTIVITAS KEBUGARAN JASMANI</a:t>
              </a:r>
              <a:endParaRPr lang="nn-NO" sz="3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直角三角形 28"/>
          <p:cNvSpPr/>
          <p:nvPr/>
        </p:nvSpPr>
        <p:spPr>
          <a:xfrm rot="2700000">
            <a:off x="316014" y="335803"/>
            <a:ext cx="1157922" cy="1157922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defRPr/>
            </a:pPr>
            <a:endParaRPr kumimoji="1" lang="ja-JP" altLang="en-US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20" name="直角三角形 8"/>
          <p:cNvSpPr/>
          <p:nvPr/>
        </p:nvSpPr>
        <p:spPr>
          <a:xfrm rot="2700000">
            <a:off x="538794" y="335814"/>
            <a:ext cx="1157922" cy="1157922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defRPr/>
            </a:pPr>
            <a:endParaRPr kumimoji="1" lang="ja-JP" altLang="en-US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21" name="直角三角形 4"/>
          <p:cNvSpPr/>
          <p:nvPr/>
        </p:nvSpPr>
        <p:spPr>
          <a:xfrm rot="13500000">
            <a:off x="538794" y="335813"/>
            <a:ext cx="1157922" cy="1157922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defRPr/>
            </a:pPr>
            <a:endParaRPr kumimoji="1" lang="ja-JP" altLang="en-US" kern="0">
              <a:solidFill>
                <a:srgbClr val="5BB8D1"/>
              </a:solidFill>
              <a:latin typeface="Open San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16297" y="449427"/>
            <a:ext cx="1002917" cy="1004306"/>
            <a:chOff x="2895601" y="-542991"/>
            <a:chExt cx="960519" cy="961848"/>
          </a:xfrm>
        </p:grpSpPr>
        <p:grpSp>
          <p:nvGrpSpPr>
            <p:cNvPr id="23" name="Group 22"/>
            <p:cNvGrpSpPr/>
            <p:nvPr/>
          </p:nvGrpSpPr>
          <p:grpSpPr>
            <a:xfrm>
              <a:off x="2895601" y="-542991"/>
              <a:ext cx="960519" cy="960519"/>
              <a:chOff x="2895601" y="-542991"/>
              <a:chExt cx="960519" cy="960519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2895601" y="-542991"/>
                <a:ext cx="960519" cy="9605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00" dirty="0">
                  <a:solidFill>
                    <a:srgbClr val="4F81BD"/>
                  </a:solidFill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926336" y="-512255"/>
                <a:ext cx="898264" cy="898263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00" dirty="0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3080572" y="-488577"/>
              <a:ext cx="589789" cy="418852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32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Bab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218258" y="-119089"/>
              <a:ext cx="332226" cy="537946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3200" b="1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9</a:t>
              </a:r>
              <a:endParaRPr lang="en-US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20087" y="1853600"/>
            <a:ext cx="4931891" cy="2620656"/>
            <a:chOff x="836416" y="2426714"/>
            <a:chExt cx="4931891" cy="2620656"/>
          </a:xfrm>
        </p:grpSpPr>
        <p:grpSp>
          <p:nvGrpSpPr>
            <p:cNvPr id="15" name="Group 14"/>
            <p:cNvGrpSpPr/>
            <p:nvPr/>
          </p:nvGrpSpPr>
          <p:grpSpPr>
            <a:xfrm>
              <a:off x="836416" y="2426714"/>
              <a:ext cx="4931891" cy="2620656"/>
              <a:chOff x="836416" y="2426714"/>
              <a:chExt cx="4931891" cy="2620656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836417" y="2985267"/>
                <a:ext cx="4931890" cy="2062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 err="1"/>
                  <a:t>Setelah</a:t>
                </a:r>
                <a:r>
                  <a:rPr lang="en-US" sz="1600" dirty="0"/>
                  <a:t> </a:t>
                </a:r>
                <a:r>
                  <a:rPr lang="en-US" sz="1600" dirty="0" err="1"/>
                  <a:t>mempelajari</a:t>
                </a:r>
                <a:r>
                  <a:rPr lang="en-US" sz="1600" dirty="0"/>
                  <a:t> </a:t>
                </a:r>
                <a:r>
                  <a:rPr lang="en-US" sz="1600" dirty="0" err="1"/>
                  <a:t>materi</a:t>
                </a:r>
                <a:r>
                  <a:rPr lang="en-US" sz="1600" dirty="0"/>
                  <a:t> </a:t>
                </a:r>
                <a:r>
                  <a:rPr lang="en-US" sz="1600" dirty="0" err="1"/>
                  <a:t>pada</a:t>
                </a:r>
                <a:r>
                  <a:rPr lang="en-US" sz="1600" dirty="0"/>
                  <a:t> </a:t>
                </a:r>
                <a:r>
                  <a:rPr lang="en-US" sz="1600" dirty="0" err="1"/>
                  <a:t>bab</a:t>
                </a:r>
                <a:r>
                  <a:rPr lang="en-US" sz="1600" dirty="0"/>
                  <a:t> </a:t>
                </a:r>
                <a:r>
                  <a:rPr lang="en-US" sz="1600" dirty="0" err="1"/>
                  <a:t>ini</a:t>
                </a:r>
                <a:r>
                  <a:rPr lang="en-US" sz="1600" dirty="0"/>
                  <a:t>, </a:t>
                </a:r>
                <a:r>
                  <a:rPr lang="en-US" sz="1600" dirty="0" err="1"/>
                  <a:t>peserta</a:t>
                </a:r>
                <a:r>
                  <a:rPr lang="en-US" sz="1600" dirty="0"/>
                  <a:t> </a:t>
                </a:r>
                <a:r>
                  <a:rPr lang="en-US" sz="1600" dirty="0" err="1"/>
                  <a:t>didik</a:t>
                </a:r>
                <a:r>
                  <a:rPr lang="en-US" sz="1600" dirty="0"/>
                  <a:t> </a:t>
                </a:r>
                <a:r>
                  <a:rPr lang="en-US" sz="1600" dirty="0" err="1"/>
                  <a:t>diharapkan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dapat</a:t>
                </a:r>
                <a:r>
                  <a:rPr lang="en-US" sz="1600" dirty="0"/>
                  <a:t>: </a:t>
                </a:r>
              </a:p>
              <a:p>
                <a:r>
                  <a:rPr lang="en-US" sz="1600" dirty="0"/>
                  <a:t>9.1 </a:t>
                </a:r>
                <a:r>
                  <a:rPr lang="en-US" sz="1600" dirty="0" err="1"/>
                  <a:t>Menjelaskan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gerakan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pemanasan</a:t>
                </a:r>
                <a:r>
                  <a:rPr lang="en-US" sz="1600" dirty="0"/>
                  <a:t> (</a:t>
                </a:r>
                <a:r>
                  <a:rPr lang="en-US" sz="1600" i="1" dirty="0"/>
                  <a:t>warming up</a:t>
                </a:r>
                <a:r>
                  <a:rPr lang="en-US" sz="1600" dirty="0"/>
                  <a:t>), </a:t>
                </a:r>
                <a:r>
                  <a:rPr lang="en-US" sz="1600" dirty="0" err="1"/>
                  <a:t>gerakan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daya</a:t>
                </a:r>
                <a:r>
                  <a:rPr lang="en-US" sz="1600" dirty="0"/>
                  <a:t> </a:t>
                </a:r>
                <a:r>
                  <a:rPr lang="en-US" sz="1600" dirty="0" err="1"/>
                  <a:t>tahan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jantung</a:t>
                </a:r>
                <a:r>
                  <a:rPr lang="en-US" sz="1600" dirty="0"/>
                  <a:t> (</a:t>
                </a:r>
                <a:r>
                  <a:rPr lang="en-US" sz="1600" i="1" dirty="0"/>
                  <a:t>cardio respiratory</a:t>
                </a:r>
                <a:r>
                  <a:rPr lang="en-US" sz="1600" dirty="0"/>
                  <a:t>), </a:t>
                </a:r>
                <a:r>
                  <a:rPr lang="en-US" sz="1600" dirty="0" err="1"/>
                  <a:t>dan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gerakan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pendinginan</a:t>
                </a:r>
                <a:r>
                  <a:rPr lang="en-US" sz="1600" dirty="0"/>
                  <a:t> (</a:t>
                </a:r>
                <a:r>
                  <a:rPr lang="en-US" sz="1600" i="1" dirty="0"/>
                  <a:t>cooling down</a:t>
                </a:r>
                <a:r>
                  <a:rPr lang="en-US" sz="1600" dirty="0"/>
                  <a:t>); </a:t>
                </a:r>
              </a:p>
              <a:p>
                <a:r>
                  <a:rPr lang="en-US" sz="1600" dirty="0"/>
                  <a:t>9.2 </a:t>
                </a:r>
                <a:r>
                  <a:rPr lang="en-US" sz="1600" dirty="0" err="1"/>
                  <a:t>Mempraktikkan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gerakan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pemanasan</a:t>
                </a:r>
                <a:r>
                  <a:rPr lang="en-US" sz="1600" dirty="0"/>
                  <a:t> (</a:t>
                </a:r>
                <a:r>
                  <a:rPr lang="en-US" sz="1600" i="1" dirty="0"/>
                  <a:t>warming up</a:t>
                </a:r>
                <a:r>
                  <a:rPr lang="en-US" sz="1600" dirty="0"/>
                  <a:t>), </a:t>
                </a:r>
                <a:r>
                  <a:rPr lang="en-US" sz="1600" dirty="0" err="1"/>
                  <a:t>gerakan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daya</a:t>
                </a:r>
                <a:r>
                  <a:rPr lang="en-US" sz="1600" dirty="0"/>
                  <a:t> </a:t>
                </a:r>
                <a:r>
                  <a:rPr lang="en-US" sz="1600" dirty="0" err="1"/>
                  <a:t>tahan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jantung</a:t>
                </a:r>
                <a:r>
                  <a:rPr lang="en-US" sz="1600" dirty="0"/>
                  <a:t> (</a:t>
                </a:r>
                <a:r>
                  <a:rPr lang="en-US" sz="1600" i="1" dirty="0"/>
                  <a:t>cardio respiratory</a:t>
                </a:r>
                <a:r>
                  <a:rPr lang="en-US" sz="1600" dirty="0"/>
                  <a:t>), </a:t>
                </a:r>
                <a:r>
                  <a:rPr lang="en-US" sz="1600" dirty="0" err="1"/>
                  <a:t>dan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gerakan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pendinginan</a:t>
                </a:r>
                <a:r>
                  <a:rPr lang="en-US" sz="1600" dirty="0"/>
                  <a:t> (</a:t>
                </a:r>
                <a:r>
                  <a:rPr lang="en-US" sz="1600" i="1" dirty="0"/>
                  <a:t>cooling down</a:t>
                </a:r>
                <a:r>
                  <a:rPr lang="en-US" sz="1600" dirty="0"/>
                  <a:t>). </a:t>
                </a:r>
                <a:endParaRPr lang="en-US" sz="1600" dirty="0"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836416" y="2426714"/>
                <a:ext cx="2819132" cy="457200"/>
              </a:xfrm>
              <a:prstGeom prst="rect">
                <a:avLst/>
              </a:prstGeom>
              <a:solidFill>
                <a:srgbClr val="8EB4E3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923144" y="2455258"/>
              <a:ext cx="24316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latin typeface="+mj-lt"/>
                </a:rPr>
                <a:t>Tujuan</a:t>
              </a:r>
              <a:r>
                <a:rPr lang="en-US" sz="2000" b="1" dirty="0">
                  <a:latin typeface="+mj-lt"/>
                </a:rPr>
                <a:t> </a:t>
              </a:r>
              <a:r>
                <a:rPr lang="en-US" sz="2000" b="1" dirty="0" err="1">
                  <a:latin typeface="+mj-lt"/>
                </a:rPr>
                <a:t>Pembelajaran</a:t>
              </a:r>
              <a:endParaRPr lang="en-US" sz="2000" b="1" dirty="0">
                <a:latin typeface="+mj-lt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257801" y="285750"/>
            <a:ext cx="4343400" cy="3196135"/>
            <a:chOff x="-6150645" y="1177900"/>
            <a:chExt cx="4179826" cy="3463293"/>
          </a:xfrm>
        </p:grpSpPr>
        <p:grpSp>
          <p:nvGrpSpPr>
            <p:cNvPr id="32" name="Group 31"/>
            <p:cNvGrpSpPr/>
            <p:nvPr/>
          </p:nvGrpSpPr>
          <p:grpSpPr>
            <a:xfrm>
              <a:off x="-5963781" y="1177900"/>
              <a:ext cx="3992961" cy="3463293"/>
              <a:chOff x="-8326649" y="2622304"/>
              <a:chExt cx="4370271" cy="3790552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-8326649" y="2622304"/>
                <a:ext cx="4081143" cy="3790552"/>
              </a:xfrm>
              <a:prstGeom prst="ellipse">
                <a:avLst/>
              </a:prstGeom>
              <a:solidFill>
                <a:srgbClr val="FFFFFF">
                  <a:alpha val="21961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-8326649" y="2884436"/>
                <a:ext cx="4370271" cy="3528420"/>
              </a:xfrm>
              <a:prstGeom prst="ellipse">
                <a:avLst/>
              </a:prstGeom>
              <a:noFill/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150645" y="1429575"/>
              <a:ext cx="4179826" cy="3211618"/>
            </a:xfrm>
            <a:prstGeom prst="ellipse">
              <a:avLst/>
            </a:prstGeom>
            <a:ln w="190500" cap="rnd">
              <a:noFill/>
              <a:prstDash val="solid"/>
            </a:ln>
            <a:effectLst>
              <a:outerShdw blurRad="127000" algn="bl" rotWithShape="0">
                <a:srgbClr val="000000"/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31856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942" y="742950"/>
            <a:ext cx="6033094" cy="40126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603230"/>
            <a:ext cx="3048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Tubuh</a:t>
            </a:r>
            <a:r>
              <a:rPr lang="en-US" sz="2400" dirty="0"/>
              <a:t> yang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miliki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dijaga</a:t>
            </a:r>
            <a:r>
              <a:rPr lang="en-US" sz="2400" dirty="0"/>
              <a:t> </a:t>
            </a:r>
            <a:r>
              <a:rPr lang="en-US" sz="2400" dirty="0" err="1"/>
              <a:t>kebugarannya</a:t>
            </a:r>
            <a:r>
              <a:rPr lang="en-US" sz="2400" dirty="0"/>
              <a:t>. </a:t>
            </a:r>
            <a:r>
              <a:rPr lang="en-US" sz="2400" dirty="0" err="1"/>
              <a:t>Misalnya</a:t>
            </a:r>
            <a:r>
              <a:rPr lang="en-US" sz="2400" dirty="0"/>
              <a:t>,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kegiatan</a:t>
            </a:r>
            <a:r>
              <a:rPr lang="en-US" sz="2400" dirty="0"/>
              <a:t> </a:t>
            </a:r>
            <a:r>
              <a:rPr lang="en-US" sz="2400" dirty="0" err="1"/>
              <a:t>lari</a:t>
            </a:r>
            <a:r>
              <a:rPr lang="en-US" sz="2400" dirty="0"/>
              <a:t> </a:t>
            </a:r>
            <a:r>
              <a:rPr lang="en-US" sz="2400" dirty="0" err="1"/>
              <a:t>pagi</a:t>
            </a:r>
            <a:r>
              <a:rPr lang="en-US" sz="2400" dirty="0"/>
              <a:t>. </a:t>
            </a:r>
            <a:r>
              <a:rPr lang="en-US" sz="2400" dirty="0" err="1"/>
              <a:t>Selain</a:t>
            </a:r>
            <a:r>
              <a:rPr lang="en-US" sz="2400" dirty="0"/>
              <a:t> </a:t>
            </a:r>
            <a:r>
              <a:rPr lang="en-US" sz="2400" dirty="0" err="1"/>
              <a:t>membuat</a:t>
            </a:r>
            <a:r>
              <a:rPr lang="en-US" sz="2400" dirty="0"/>
              <a:t> </a:t>
            </a:r>
            <a:r>
              <a:rPr lang="en-US" sz="2400" dirty="0" err="1"/>
              <a:t>tubuh</a:t>
            </a:r>
            <a:r>
              <a:rPr lang="en-US" sz="2400" dirty="0"/>
              <a:t> </a:t>
            </a:r>
            <a:r>
              <a:rPr lang="en-US" sz="2400" dirty="0" err="1"/>
              <a:t>bugar</a:t>
            </a:r>
            <a:r>
              <a:rPr lang="en-US" sz="2400" dirty="0"/>
              <a:t>, </a:t>
            </a:r>
            <a:r>
              <a:rPr lang="en-US" sz="2400" dirty="0" err="1"/>
              <a:t>kegiatan</a:t>
            </a:r>
            <a:r>
              <a:rPr lang="en-US" sz="2400" dirty="0"/>
              <a:t> </a:t>
            </a:r>
            <a:r>
              <a:rPr lang="en-US" sz="2400" dirty="0" err="1"/>
              <a:t>lari</a:t>
            </a:r>
            <a:r>
              <a:rPr lang="en-US" sz="2400" dirty="0"/>
              <a:t> </a:t>
            </a:r>
            <a:r>
              <a:rPr lang="en-US" sz="2400" dirty="0" err="1"/>
              <a:t>pagi</a:t>
            </a:r>
            <a:r>
              <a:rPr lang="en-US" sz="2400" dirty="0"/>
              <a:t> </a:t>
            </a:r>
            <a:r>
              <a:rPr lang="en-US" sz="2400" dirty="0" err="1"/>
              <a:t>juga</a:t>
            </a:r>
            <a:r>
              <a:rPr lang="en-US" sz="2400" dirty="0"/>
              <a:t> </a:t>
            </a:r>
            <a:r>
              <a:rPr lang="en-US" sz="2400" dirty="0" err="1"/>
              <a:t>membuat</a:t>
            </a:r>
            <a:r>
              <a:rPr lang="en-US" sz="2400" dirty="0"/>
              <a:t> </a:t>
            </a:r>
            <a:r>
              <a:rPr lang="en-US" sz="2400" dirty="0" err="1"/>
              <a:t>jantung</a:t>
            </a:r>
            <a:r>
              <a:rPr lang="en-US" sz="2400" dirty="0"/>
              <a:t> </a:t>
            </a:r>
            <a:r>
              <a:rPr lang="en-US" sz="2400" dirty="0" err="1"/>
              <a:t>sehat</a:t>
            </a:r>
            <a:r>
              <a:rPr lang="en-US" sz="2400" dirty="0"/>
              <a:t>. 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80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6" b="7126"/>
          <a:stretch/>
        </p:blipFill>
        <p:spPr>
          <a:xfrm>
            <a:off x="4150010" y="1346398"/>
            <a:ext cx="4993990" cy="273115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52400" y="267070"/>
            <a:ext cx="7924800" cy="636232"/>
            <a:chOff x="152400" y="267070"/>
            <a:chExt cx="5791200" cy="63623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67070"/>
              <a:ext cx="5791200" cy="587712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33400" y="269282"/>
              <a:ext cx="5410200" cy="634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32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Gerakan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Pemanasan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(</a:t>
              </a:r>
              <a:r>
                <a:rPr lang="en-US" sz="3200" b="1" i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Warming Up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)</a:t>
              </a:r>
              <a:endParaRPr lang="en-US" sz="32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04801" y="819150"/>
            <a:ext cx="40706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Sebelum</a:t>
            </a:r>
            <a:r>
              <a:rPr lang="en-US" sz="2400" dirty="0"/>
              <a:t> </a:t>
            </a:r>
            <a:r>
              <a:rPr lang="en-US" sz="2400" dirty="0" err="1"/>
              <a:t>memasuki</a:t>
            </a:r>
            <a:r>
              <a:rPr lang="en-US" sz="2400" dirty="0"/>
              <a:t> </a:t>
            </a:r>
            <a:r>
              <a:rPr lang="en-US" sz="2400" dirty="0" err="1"/>
              <a:t>latihan</a:t>
            </a:r>
            <a:r>
              <a:rPr lang="en-US" sz="2400" dirty="0"/>
              <a:t> </a:t>
            </a:r>
            <a:r>
              <a:rPr lang="en-US" sz="2400" dirty="0" err="1"/>
              <a:t>utama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inti</a:t>
            </a:r>
            <a:r>
              <a:rPr lang="en-US" sz="2400" dirty="0"/>
              <a:t>,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sebaiknya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berbagai</a:t>
            </a:r>
            <a:r>
              <a:rPr lang="en-US" sz="2400" dirty="0"/>
              <a:t> </a:t>
            </a:r>
            <a:r>
              <a:rPr lang="en-US" sz="2400" dirty="0" err="1"/>
              <a:t>gerakan</a:t>
            </a:r>
            <a:r>
              <a:rPr lang="en-US" sz="2400" dirty="0"/>
              <a:t> </a:t>
            </a:r>
            <a:r>
              <a:rPr lang="en-US" sz="2400" dirty="0" err="1"/>
              <a:t>pemanasan</a:t>
            </a:r>
            <a:r>
              <a:rPr lang="en-US" sz="2400" dirty="0"/>
              <a:t>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err="1" smtClean="0"/>
              <a:t>Latihan</a:t>
            </a:r>
            <a:r>
              <a:rPr lang="en-US" sz="2400" dirty="0" smtClean="0"/>
              <a:t> </a:t>
            </a:r>
            <a:r>
              <a:rPr lang="en-US" sz="2400" dirty="0" err="1"/>
              <a:t>pemanasan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gerakan</a:t>
            </a:r>
            <a:r>
              <a:rPr lang="en-US" sz="2400" dirty="0"/>
              <a:t> </a:t>
            </a:r>
            <a:r>
              <a:rPr lang="en-US" sz="2400" dirty="0" err="1"/>
              <a:t>ringan</a:t>
            </a:r>
            <a:r>
              <a:rPr lang="en-US" sz="2400" dirty="0"/>
              <a:t> yang </a:t>
            </a:r>
            <a:r>
              <a:rPr lang="en-US" sz="2400" dirty="0" err="1"/>
              <a:t>bertujuan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meningkatkan</a:t>
            </a:r>
            <a:r>
              <a:rPr lang="en-US" sz="2400" dirty="0"/>
              <a:t> </a:t>
            </a:r>
            <a:r>
              <a:rPr lang="en-US" sz="2400" dirty="0" err="1"/>
              <a:t>suhu</a:t>
            </a:r>
            <a:r>
              <a:rPr lang="en-US" sz="2400" dirty="0"/>
              <a:t> </a:t>
            </a:r>
            <a:r>
              <a:rPr lang="en-US" sz="2400" dirty="0" err="1"/>
              <a:t>tubuh</a:t>
            </a:r>
            <a:r>
              <a:rPr lang="en-US" sz="2400" dirty="0"/>
              <a:t> </a:t>
            </a:r>
            <a:r>
              <a:rPr lang="en-US" sz="2400" dirty="0" err="1"/>
              <a:t>sebelum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latihan</a:t>
            </a:r>
            <a:r>
              <a:rPr lang="en-US" sz="2400" dirty="0"/>
              <a:t> </a:t>
            </a:r>
            <a:r>
              <a:rPr lang="en-US" sz="2400" dirty="0" err="1"/>
              <a:t>utama</a:t>
            </a:r>
            <a:r>
              <a:rPr lang="en-US" sz="2400" dirty="0"/>
              <a:t>. 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95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100078"/>
            <a:ext cx="7027608" cy="24528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" y="133350"/>
            <a:ext cx="6056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Contoh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pemanasan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(</a:t>
            </a:r>
            <a:r>
              <a:rPr lang="en-US" sz="2800" b="1" i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warming up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)</a:t>
            </a:r>
            <a:endParaRPr lang="en-US" sz="28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5222" y="620457"/>
            <a:ext cx="5293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Penguluran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otot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leher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2000" y="1066621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Gerakan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bermanfaat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melenturkan</a:t>
            </a:r>
            <a:r>
              <a:rPr lang="en-US" sz="2400" dirty="0"/>
              <a:t> </a:t>
            </a:r>
            <a:r>
              <a:rPr lang="en-US" sz="2400" dirty="0" err="1"/>
              <a:t>otot</a:t>
            </a:r>
            <a:r>
              <a:rPr lang="en-US" sz="2400" dirty="0"/>
              <a:t> </a:t>
            </a:r>
            <a:r>
              <a:rPr lang="en-US" sz="2400" dirty="0" err="1"/>
              <a:t>leher</a:t>
            </a:r>
            <a:r>
              <a:rPr lang="en-US" sz="2400" dirty="0"/>
              <a:t> agar </a:t>
            </a:r>
            <a:r>
              <a:rPr lang="en-US" sz="2400" dirty="0" err="1"/>
              <a:t>leher</a:t>
            </a:r>
            <a:r>
              <a:rPr lang="en-US" sz="2400" dirty="0"/>
              <a:t> </a:t>
            </a:r>
            <a:r>
              <a:rPr lang="en-US" sz="2400" dirty="0" err="1"/>
              <a:t>mempunyai</a:t>
            </a:r>
            <a:r>
              <a:rPr lang="en-US" sz="2400" dirty="0"/>
              <a:t> </a:t>
            </a:r>
            <a:r>
              <a:rPr lang="en-US" sz="2400" dirty="0" err="1"/>
              <a:t>kesiapan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leluasa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gerakan</a:t>
            </a:r>
            <a:r>
              <a:rPr lang="en-US" sz="2400" dirty="0"/>
              <a:t>. 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19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72" y="742950"/>
            <a:ext cx="2330839" cy="37120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36894" y="1504950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Gerakan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bermanfaat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memperluas</a:t>
            </a:r>
            <a:r>
              <a:rPr lang="en-US" sz="2400" dirty="0"/>
              <a:t> </a:t>
            </a:r>
            <a:r>
              <a:rPr lang="en-US" sz="2400" dirty="0" err="1"/>
              <a:t>ruang</a:t>
            </a:r>
            <a:r>
              <a:rPr lang="en-US" sz="2400" dirty="0"/>
              <a:t> </a:t>
            </a:r>
            <a:r>
              <a:rPr lang="en-US" sz="2400" dirty="0" err="1"/>
              <a:t>sendi</a:t>
            </a:r>
            <a:r>
              <a:rPr lang="en-US" sz="2400" dirty="0"/>
              <a:t> </a:t>
            </a:r>
            <a:r>
              <a:rPr lang="en-US" sz="2400" dirty="0" err="1"/>
              <a:t>lengan</a:t>
            </a:r>
            <a:r>
              <a:rPr lang="en-US" sz="2400" dirty="0"/>
              <a:t> agar </a:t>
            </a:r>
            <a:r>
              <a:rPr lang="en-US" sz="2400" dirty="0" err="1"/>
              <a:t>mampu</a:t>
            </a:r>
            <a:r>
              <a:rPr lang="en-US" sz="2400" dirty="0"/>
              <a:t> </a:t>
            </a:r>
            <a:r>
              <a:rPr lang="en-US" sz="2400" dirty="0" err="1"/>
              <a:t>bergerak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maksimal</a:t>
            </a:r>
            <a:r>
              <a:rPr lang="en-US" sz="2400" dirty="0"/>
              <a:t>. 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5222" y="219730"/>
            <a:ext cx="5903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2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Penguluran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otot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lengan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9934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70" y="754335"/>
            <a:ext cx="2590800" cy="37910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33800" y="1449536"/>
            <a:ext cx="487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Gerakan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bermanfaat</a:t>
            </a:r>
            <a:r>
              <a:rPr lang="en-US" sz="2400" dirty="0"/>
              <a:t> agar </a:t>
            </a:r>
            <a:r>
              <a:rPr lang="en-US" sz="2400" dirty="0" err="1"/>
              <a:t>otot</a:t>
            </a:r>
            <a:r>
              <a:rPr lang="en-US" sz="2400" dirty="0"/>
              <a:t> </a:t>
            </a:r>
            <a:r>
              <a:rPr lang="en-US" sz="2400" dirty="0" err="1"/>
              <a:t>sekitar</a:t>
            </a:r>
            <a:r>
              <a:rPr lang="en-US" sz="2400" dirty="0"/>
              <a:t> </a:t>
            </a:r>
            <a:r>
              <a:rPr lang="en-US" sz="2400" dirty="0" err="1"/>
              <a:t>pinggang</a:t>
            </a:r>
            <a:r>
              <a:rPr lang="en-US" sz="2400" dirty="0"/>
              <a:t> </a:t>
            </a:r>
            <a:r>
              <a:rPr lang="en-US" sz="2400" dirty="0" err="1"/>
              <a:t>semakin</a:t>
            </a:r>
            <a:r>
              <a:rPr lang="en-US" sz="2400" dirty="0"/>
              <a:t> </a:t>
            </a:r>
            <a:r>
              <a:rPr lang="en-US" sz="2400" dirty="0" err="1"/>
              <a:t>siap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gerakan-gerakan</a:t>
            </a:r>
            <a:r>
              <a:rPr lang="en-US" sz="2400" dirty="0"/>
              <a:t> yang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berat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cedera</a:t>
            </a:r>
            <a:r>
              <a:rPr lang="en-US" sz="2400" dirty="0"/>
              <a:t>.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222" y="219730"/>
            <a:ext cx="5903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3.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Penguluran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otot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pinggang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0587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93" y="742950"/>
            <a:ext cx="2039307" cy="39086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33800" y="1358458"/>
            <a:ext cx="38383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Gerakan ini bermanfaat untuk menyiapkan otot perut agar terhindar keram atau kekakuan pada perut. 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222" y="219730"/>
            <a:ext cx="5903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4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Penguluran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otot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perut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6666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378" y="978952"/>
            <a:ext cx="4878744" cy="36501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5222" y="358847"/>
            <a:ext cx="5293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5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Penguluran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otot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punggung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200150"/>
            <a:ext cx="4191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Gerakan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bermanfaat</a:t>
            </a:r>
            <a:r>
              <a:rPr lang="en-US" sz="2400" dirty="0"/>
              <a:t> agar </a:t>
            </a:r>
            <a:r>
              <a:rPr lang="en-US" sz="2400" dirty="0" err="1"/>
              <a:t>otot</a:t>
            </a:r>
            <a:r>
              <a:rPr lang="en-US" sz="2400" dirty="0"/>
              <a:t> </a:t>
            </a:r>
            <a:r>
              <a:rPr lang="en-US" sz="2400" dirty="0" err="1"/>
              <a:t>punggung</a:t>
            </a:r>
            <a:r>
              <a:rPr lang="en-US" sz="2400" dirty="0"/>
              <a:t> </a:t>
            </a:r>
            <a:r>
              <a:rPr lang="en-US" sz="2400" dirty="0" err="1"/>
              <a:t>siap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beban</a:t>
            </a:r>
            <a:r>
              <a:rPr lang="en-US" sz="2400" dirty="0"/>
              <a:t> </a:t>
            </a:r>
            <a:r>
              <a:rPr lang="en-US" sz="2400" dirty="0" err="1"/>
              <a:t>gerakan</a:t>
            </a:r>
            <a:r>
              <a:rPr lang="en-US" sz="2400" dirty="0"/>
              <a:t> yang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aktivitas</a:t>
            </a:r>
            <a:r>
              <a:rPr lang="en-US" sz="2400" dirty="0"/>
              <a:t> </a:t>
            </a:r>
            <a:r>
              <a:rPr lang="en-US" sz="2400" dirty="0" err="1"/>
              <a:t>berikutnya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 smtClean="0"/>
              <a:t>menghindar</a:t>
            </a:r>
            <a:r>
              <a:rPr lang="en-US" sz="2400" dirty="0" smtClean="0"/>
              <a:t> </a:t>
            </a:r>
            <a:r>
              <a:rPr lang="en-US" sz="2400" dirty="0" err="1" smtClean="0"/>
              <a:t>terjadinya</a:t>
            </a:r>
            <a:r>
              <a:rPr lang="en-US" sz="2400" dirty="0" smtClean="0"/>
              <a:t> </a:t>
            </a:r>
            <a:r>
              <a:rPr lang="en-US" sz="2400" dirty="0" err="1"/>
              <a:t>cedera</a:t>
            </a:r>
            <a:r>
              <a:rPr lang="en-US" sz="2400" dirty="0"/>
              <a:t>,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mampu</a:t>
            </a:r>
            <a:r>
              <a:rPr lang="en-US" sz="2400" dirty="0"/>
              <a:t> </a:t>
            </a:r>
            <a:r>
              <a:rPr lang="en-US" sz="2400" dirty="0" err="1"/>
              <a:t>bekerja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maksimal</a:t>
            </a:r>
            <a:r>
              <a:rPr lang="en-US" sz="2400" dirty="0"/>
              <a:t>. </a:t>
            </a:r>
            <a:r>
              <a:rPr lang="en-US" sz="2400" dirty="0" smtClean="0"/>
              <a:t> 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3175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5100</TotalTime>
  <Words>495</Words>
  <Application>Microsoft Office PowerPoint</Application>
  <PresentationFormat>On-screen Show (16:9)</PresentationFormat>
  <Paragraphs>50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Aulia Dwiningtyas Putri</dc:creator>
  <cp:lastModifiedBy>Rofikah</cp:lastModifiedBy>
  <cp:revision>115</cp:revision>
  <dcterms:created xsi:type="dcterms:W3CDTF">2022-01-17T01:37:52Z</dcterms:created>
  <dcterms:modified xsi:type="dcterms:W3CDTF">2023-01-17T08:45:15Z</dcterms:modified>
</cp:coreProperties>
</file>