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8" r:id="rId3"/>
    <p:sldId id="262" r:id="rId4"/>
    <p:sldId id="325" r:id="rId5"/>
    <p:sldId id="303" r:id="rId6"/>
    <p:sldId id="326" r:id="rId7"/>
    <p:sldId id="313" r:id="rId8"/>
    <p:sldId id="314" r:id="rId9"/>
    <p:sldId id="315" r:id="rId10"/>
    <p:sldId id="316" r:id="rId11"/>
    <p:sldId id="317" r:id="rId12"/>
    <p:sldId id="327" r:id="rId13"/>
    <p:sldId id="318" r:id="rId14"/>
    <p:sldId id="328" r:id="rId15"/>
    <p:sldId id="305" r:id="rId16"/>
    <p:sldId id="306" r:id="rId17"/>
    <p:sldId id="319" r:id="rId18"/>
    <p:sldId id="307" r:id="rId19"/>
    <p:sldId id="308" r:id="rId20"/>
    <p:sldId id="309" r:id="rId21"/>
    <p:sldId id="329" r:id="rId22"/>
    <p:sldId id="320" r:id="rId23"/>
    <p:sldId id="322" r:id="rId24"/>
    <p:sldId id="323" r:id="rId25"/>
    <p:sldId id="310" r:id="rId26"/>
    <p:sldId id="311" r:id="rId27"/>
    <p:sldId id="330" r:id="rId28"/>
    <p:sldId id="324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B0F0"/>
    <a:srgbClr val="FFFFFF"/>
    <a:srgbClr val="BFD101"/>
    <a:srgbClr val="803E1B"/>
    <a:srgbClr val="E3E3E2"/>
    <a:srgbClr val="4695D8"/>
    <a:srgbClr val="00B050"/>
    <a:srgbClr val="FFCC66"/>
    <a:srgbClr val="8E9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5" autoAdjust="0"/>
    <p:restoredTop sz="92953" autoAdjust="0"/>
  </p:normalViewPr>
  <p:slideViewPr>
    <p:cSldViewPr>
      <p:cViewPr varScale="1">
        <p:scale>
          <a:sx n="106" d="100"/>
          <a:sy n="106" d="100"/>
        </p:scale>
        <p:origin x="17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37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37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77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48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68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4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64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4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16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9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9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46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36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583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20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27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81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10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12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23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66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92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0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8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8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5.pn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5" Type="http://schemas.openxmlformats.org/officeDocument/2006/relationships/image" Target="../media/image5.pn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6" Type="http://schemas.openxmlformats.org/officeDocument/2006/relationships/image" Target="../media/image5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5" Type="http://schemas.openxmlformats.org/officeDocument/2006/relationships/image" Target="../media/image5.png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5" Type="http://schemas.openxmlformats.org/officeDocument/2006/relationships/image" Target="../media/image52.jp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6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10" Type="http://schemas.openxmlformats.org/officeDocument/2006/relationships/image" Target="../media/image5.png"/><Relationship Id="rId4" Type="http://schemas.openxmlformats.org/officeDocument/2006/relationships/image" Target="../media/image53.jpg"/><Relationship Id="rId9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187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KELA</a:t>
            </a:r>
            <a:r>
              <a:rPr lang="id-ID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2005935"/>
            <a:ext cx="4495800" cy="5658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2800" b="1" dirty="0" smtClean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2800" b="1" dirty="0" smtClean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2132" t="21555" r="18907" b="11234"/>
          <a:stretch/>
        </p:blipFill>
        <p:spPr>
          <a:xfrm>
            <a:off x="1773034" y="996431"/>
            <a:ext cx="2240280" cy="31866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684">
        <p14:reveal/>
      </p:transition>
    </mc:Choice>
    <mc:Fallback xmlns="">
      <p:transition spd="slow" advTm="4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78814" y="1187976"/>
            <a:ext cx="3478785" cy="477054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2500" b="1" dirty="0"/>
              <a:t>5</a:t>
            </a:r>
            <a:r>
              <a:rPr lang="id-ID" sz="2500" b="1" dirty="0" smtClean="0"/>
              <a:t>)</a:t>
            </a:r>
            <a:r>
              <a:rPr lang="en-US" sz="2500" b="1" dirty="0" smtClean="0"/>
              <a:t> </a:t>
            </a:r>
            <a:r>
              <a:rPr lang="id-ID" sz="2500" b="1" dirty="0" smtClean="0"/>
              <a:t>Gerak dasar wajah</a:t>
            </a:r>
            <a:endParaRPr lang="en-US" sz="25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53206" y="2038350"/>
            <a:ext cx="3986247" cy="1651711"/>
            <a:chOff x="142808" y="1441813"/>
            <a:chExt cx="3749877" cy="211790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" name="Rounded Rectangle 17"/>
            <p:cNvSpPr/>
            <p:nvPr/>
          </p:nvSpPr>
          <p:spPr>
            <a:xfrm>
              <a:off x="142808" y="1441813"/>
              <a:ext cx="3619499" cy="2117902"/>
            </a:xfrm>
            <a:prstGeom prst="roundRect">
              <a:avLst/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3612" y="1504951"/>
              <a:ext cx="3719073" cy="1775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Gerak dasar </a:t>
              </a:r>
              <a:r>
                <a:rPr lang="id-ID" sz="2800" b="1" dirty="0" smtClean="0"/>
                <a:t>wajah dilakukan untuk melatih kelenturan otot wajah.</a:t>
              </a:r>
              <a:endParaRPr lang="en-US" sz="2800" b="1" dirty="0" smtClean="0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0"/>
          <a:stretch/>
        </p:blipFill>
        <p:spPr>
          <a:xfrm>
            <a:off x="4953000" y="1200150"/>
            <a:ext cx="3498818" cy="3531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527913"/>
      </p:ext>
    </p:extLst>
  </p:cSld>
  <p:clrMapOvr>
    <a:masterClrMapping/>
  </p:clrMapOvr>
  <p:transition spd="med" advTm="2326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141560" y="286148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03632" y="286673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I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69250" y="286239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U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034412" y="434371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579960" y="434371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O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0985" y="1284390"/>
            <a:ext cx="73342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a)</a:t>
            </a:r>
            <a:r>
              <a:rPr lang="en-US" sz="2500" b="1" dirty="0" smtClean="0"/>
              <a:t> </a:t>
            </a:r>
            <a:r>
              <a:rPr lang="id-ID" sz="2500" b="1" dirty="0" smtClean="0"/>
              <a:t>Mengucapkan huruf A, I, U, E, O tanpa bersuara.</a:t>
            </a:r>
            <a:endParaRPr lang="en-US" sz="25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2" y="1853294"/>
            <a:ext cx="1022793" cy="1020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09" y="1839687"/>
            <a:ext cx="1057097" cy="1054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96" y="1809750"/>
            <a:ext cx="1107340" cy="1107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60" y="3296581"/>
            <a:ext cx="1045252" cy="1045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96" y="3296581"/>
            <a:ext cx="1074628" cy="10746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1175" y="819150"/>
            <a:ext cx="3478785" cy="477054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2500" b="1" dirty="0"/>
              <a:t>5</a:t>
            </a:r>
            <a:r>
              <a:rPr lang="id-ID" sz="2500" b="1" dirty="0" smtClean="0"/>
              <a:t>)</a:t>
            </a:r>
            <a:r>
              <a:rPr lang="en-US" sz="2500" b="1" dirty="0" smtClean="0"/>
              <a:t> </a:t>
            </a:r>
            <a:r>
              <a:rPr lang="id-ID" sz="2500" b="1" dirty="0" smtClean="0"/>
              <a:t>Gerak dasar wajah</a:t>
            </a:r>
            <a:endParaRPr lang="en-US" sz="25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0"/>
          <a:stretch/>
        </p:blipFill>
        <p:spPr>
          <a:xfrm>
            <a:off x="7543800" y="3298246"/>
            <a:ext cx="1421503" cy="1434584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5257800" y="1809750"/>
            <a:ext cx="2579195" cy="1841696"/>
          </a:xfrm>
          <a:prstGeom prst="wedgeEllipseCallout">
            <a:avLst>
              <a:gd name="adj1" fmla="val 51150"/>
              <a:gd name="adj2" fmla="val 43395"/>
            </a:avLst>
          </a:prstGeom>
          <a:solidFill>
            <a:srgbClr val="FFFF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48926" y="213342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Gerak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dasar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wajah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/>
              <a:t>dapat</a:t>
            </a:r>
            <a:r>
              <a:rPr lang="en-US" b="1" dirty="0" smtClean="0"/>
              <a:t> </a:t>
            </a:r>
            <a:r>
              <a:rPr lang="en-US" b="1" dirty="0" err="1" smtClean="0"/>
              <a:t>dilatih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mengucapkan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huruf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vokal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tanpa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bersuara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3015157"/>
      </p:ext>
    </p:extLst>
  </p:cSld>
  <p:clrMapOvr>
    <a:masterClrMapping/>
  </p:clrMapOvr>
  <p:transition spd="med" advTm="2326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3" grpId="0"/>
      <p:bldP spid="24" grpId="0"/>
      <p:bldP spid="25" grpId="0"/>
      <p:bldP spid="29" grpId="0"/>
      <p:bldP spid="21" grpId="0" animBg="1"/>
      <p:bldP spid="2" grpId="0" animBg="1"/>
      <p:bldP spid="2" grpId="1" animBg="1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42808" y="819150"/>
            <a:ext cx="3357780" cy="477054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5)</a:t>
            </a:r>
            <a:r>
              <a:rPr lang="en-US" sz="2500" b="1" dirty="0" smtClean="0"/>
              <a:t> </a:t>
            </a:r>
            <a:r>
              <a:rPr lang="id-ID" sz="2500" b="1" dirty="0" smtClean="0"/>
              <a:t>Gerak dasar wajah</a:t>
            </a:r>
            <a:endParaRPr lang="en-US" sz="25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42808" y="1321391"/>
            <a:ext cx="64463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b)</a:t>
            </a:r>
            <a:r>
              <a:rPr lang="en-US" sz="2500" b="1" dirty="0" smtClean="0"/>
              <a:t> </a:t>
            </a:r>
            <a:r>
              <a:rPr lang="id-ID" sz="2500" b="1" dirty="0" smtClean="0"/>
              <a:t>Menirukan macam-macam gerak wajah.</a:t>
            </a:r>
            <a:endParaRPr lang="en-US" sz="2500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1187737" y="2901107"/>
            <a:ext cx="1752295" cy="2217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Wajah senang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3756321" y="2901107"/>
            <a:ext cx="1752295" cy="2217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Wajah tertawa</a:t>
            </a:r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6324905" y="2901107"/>
            <a:ext cx="1752295" cy="2217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Wajah terkejut</a:t>
            </a:r>
            <a:endParaRPr lang="en-US" dirty="0"/>
          </a:p>
        </p:txBody>
      </p:sp>
      <p:sp>
        <p:nvSpPr>
          <p:cNvPr id="36" name="Rounded Rectangle 35"/>
          <p:cNvSpPr/>
          <p:nvPr/>
        </p:nvSpPr>
        <p:spPr>
          <a:xfrm>
            <a:off x="1187737" y="4331248"/>
            <a:ext cx="1752295" cy="2217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Wajah marah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3756321" y="4331248"/>
            <a:ext cx="1752295" cy="2217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Wajah sedih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6324905" y="4328705"/>
            <a:ext cx="1752295" cy="2217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Wajah kesal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55" y="1852806"/>
            <a:ext cx="945000" cy="954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59" y="1809750"/>
            <a:ext cx="979168" cy="988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24" y="1809750"/>
            <a:ext cx="980251" cy="988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605" y="3225250"/>
            <a:ext cx="990850" cy="1001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28" y="3219414"/>
            <a:ext cx="987622" cy="998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53" y="3210314"/>
            <a:ext cx="996622" cy="10076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386540"/>
      </p:ext>
    </p:extLst>
  </p:cSld>
  <p:clrMapOvr>
    <a:masterClrMapping/>
  </p:clrMapOvr>
  <p:transition spd="med" advTm="2340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33400" y="1528916"/>
            <a:ext cx="4462508" cy="1676400"/>
            <a:chOff x="142808" y="1441813"/>
            <a:chExt cx="3619499" cy="117542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42808" y="1441813"/>
              <a:ext cx="3619499" cy="1175429"/>
            </a:xfrm>
            <a:prstGeom prst="roundRect">
              <a:avLst>
                <a:gd name="adj" fmla="val 9814"/>
              </a:avLst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4613" y="1495242"/>
              <a:ext cx="3421877" cy="10358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3000" b="1" dirty="0" smtClean="0">
                  <a:solidFill>
                    <a:schemeClr val="accent1"/>
                  </a:solidFill>
                </a:rPr>
                <a:t>Pendinginan</a:t>
              </a:r>
              <a:r>
                <a:rPr lang="id-ID" sz="3000" b="1" dirty="0" smtClean="0"/>
                <a:t> dilakukan untuk mengembalikan tubuh ke kondisi semula.</a:t>
              </a:r>
              <a:endParaRPr lang="en-US" sz="3000" b="1" dirty="0" smtClean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5519" y="846944"/>
            <a:ext cx="3314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A. Pendinginan</a:t>
            </a:r>
            <a:endParaRPr lang="en-US" sz="25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96"/>
          <a:stretch/>
        </p:blipFill>
        <p:spPr>
          <a:xfrm>
            <a:off x="5257800" y="971549"/>
            <a:ext cx="3309892" cy="3745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910093"/>
      </p:ext>
    </p:extLst>
  </p:cSld>
  <p:clrMapOvr>
    <a:masterClrMapping/>
  </p:clrMapOvr>
  <p:transition spd="med" advTm="241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09600" y="1962150"/>
            <a:ext cx="5029200" cy="20159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d-ID" sz="2500" b="1" dirty="0" smtClean="0"/>
          </a:p>
          <a:p>
            <a:pPr marL="514350" indent="-514350">
              <a:buAutoNum type="arabicPeriod"/>
            </a:pPr>
            <a:r>
              <a:rPr lang="id-ID" sz="2500" b="1" dirty="0">
                <a:solidFill>
                  <a:schemeClr val="tx1"/>
                </a:solidFill>
              </a:rPr>
              <a:t>Berdiri dengan sikap sempurna.</a:t>
            </a:r>
          </a:p>
          <a:p>
            <a:pPr marL="514350" indent="-514350">
              <a:buAutoNum type="arabicPeriod"/>
            </a:pPr>
            <a:r>
              <a:rPr lang="id-ID" sz="2500" b="1" dirty="0">
                <a:solidFill>
                  <a:schemeClr val="tx1"/>
                </a:solidFill>
              </a:rPr>
              <a:t>Tarik napas lalu tahan sebentar.</a:t>
            </a:r>
          </a:p>
          <a:p>
            <a:pPr marL="514350" indent="-514350">
              <a:buAutoNum type="arabicPeriod"/>
            </a:pPr>
            <a:r>
              <a:rPr lang="id-ID" sz="2500" b="1" dirty="0">
                <a:solidFill>
                  <a:schemeClr val="tx1"/>
                </a:solidFill>
              </a:rPr>
              <a:t>Keluarkan napas dari mulut perlahan-lahan.</a:t>
            </a:r>
            <a:endParaRPr lang="en-US" sz="2500" b="1" dirty="0">
              <a:solidFill>
                <a:schemeClr val="tx1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09600" y="1454828"/>
            <a:ext cx="4495800" cy="609600"/>
          </a:xfrm>
          <a:prstGeom prst="wedgeRoundRectCallout">
            <a:avLst>
              <a:gd name="adj1" fmla="val -37075"/>
              <a:gd name="adj2" fmla="val 80053"/>
              <a:gd name="adj3" fmla="val 16667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/>
              <a:t>Tahapan Pendinginan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70921" y="775401"/>
            <a:ext cx="3314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A. Pendinginan</a:t>
            </a:r>
            <a:endParaRPr lang="en-US" sz="25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085"/>
          <a:stretch/>
        </p:blipFill>
        <p:spPr>
          <a:xfrm>
            <a:off x="5943600" y="785203"/>
            <a:ext cx="2498914" cy="3750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843993"/>
      </p:ext>
    </p:extLst>
  </p:cSld>
  <p:clrMapOvr>
    <a:masterClrMapping/>
  </p:clrMapOvr>
  <p:transition spd="med" advTm="241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  <p:bldP spid="17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04800" y="1581150"/>
            <a:ext cx="4233229" cy="2433668"/>
            <a:chOff x="142808" y="1441813"/>
            <a:chExt cx="3749877" cy="211790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42808" y="1441813"/>
              <a:ext cx="3619499" cy="2117903"/>
            </a:xfrm>
            <a:prstGeom prst="roundRect">
              <a:avLst>
                <a:gd name="adj" fmla="val 9599"/>
              </a:avLst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3612" y="1504951"/>
              <a:ext cx="3719073" cy="19552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Pantomim </a:t>
              </a:r>
              <a:r>
                <a:rPr lang="id-ID" sz="2800" b="1" dirty="0" smtClean="0"/>
                <a:t>adalah pertunjukan</a:t>
              </a:r>
              <a:r>
                <a:rPr lang="en-US" sz="2800" b="1" dirty="0" smtClean="0"/>
                <a:t> </a:t>
              </a:r>
              <a:r>
                <a:rPr lang="id-ID" sz="2800" b="1" dirty="0" smtClean="0"/>
                <a:t>yang dilakukan dengan meniru gerakan wajah dan tubuh tanpa berkata-kata.</a:t>
              </a:r>
              <a:endParaRPr lang="en-US" sz="2800" b="1" dirty="0" smtClean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2808" y="873061"/>
            <a:ext cx="3667192" cy="477054"/>
          </a:xfrm>
          <a:prstGeom prst="homePlate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3. Melakukan Pantomim</a:t>
            </a:r>
            <a:endParaRPr lang="en-US" sz="25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04" y="1047750"/>
            <a:ext cx="4364860" cy="3374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144712"/>
      </p:ext>
    </p:extLst>
  </p:cSld>
  <p:clrMapOvr>
    <a:masterClrMapping/>
  </p:clrMapOvr>
  <p:transition spd="med" advTm="7744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2808" y="819150"/>
            <a:ext cx="3667192" cy="477054"/>
          </a:xfrm>
          <a:prstGeom prst="homePlate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3. Melakukan Pantomim</a:t>
            </a:r>
            <a:endParaRPr lang="en-US" sz="25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17644" y="3841282"/>
            <a:ext cx="2209800" cy="7116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Meniru gerakan naik sepeda.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2559326" y="3841282"/>
            <a:ext cx="1792787" cy="7116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Meniru gerakan membaca buku.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4581343" y="3841282"/>
            <a:ext cx="1909930" cy="7116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Meniru gerakan menendang bola.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723521" y="3841282"/>
            <a:ext cx="2209800" cy="7116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Meniru gerakan melempar bola kasti.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36" y="1425023"/>
            <a:ext cx="993582" cy="2275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15" y="1487685"/>
            <a:ext cx="1762627" cy="2321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78" y="1487685"/>
            <a:ext cx="1020482" cy="2190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85" y="1425023"/>
            <a:ext cx="1531823" cy="23447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8528732"/>
      </p:ext>
    </p:extLst>
  </p:cSld>
  <p:clrMapOvr>
    <a:masterClrMapping/>
  </p:clrMapOvr>
  <p:transition spd="med" advTm="1647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66309"/>
            <a:chOff x="105519" y="99442"/>
            <a:chExt cx="6523881" cy="566309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6630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Suara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04800" y="1352550"/>
            <a:ext cx="3581400" cy="2858944"/>
            <a:chOff x="142808" y="1441813"/>
            <a:chExt cx="3619499" cy="211790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" name="Rounded Rectangle 17"/>
            <p:cNvSpPr/>
            <p:nvPr/>
          </p:nvSpPr>
          <p:spPr>
            <a:xfrm>
              <a:off x="142808" y="1441813"/>
              <a:ext cx="3619499" cy="2117902"/>
            </a:xfrm>
            <a:prstGeom prst="roundRect">
              <a:avLst/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3612" y="1504952"/>
              <a:ext cx="3588695" cy="1983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b="1" dirty="0"/>
                <a:t>Ada suara </a:t>
              </a:r>
              <a:r>
                <a:rPr lang="id-ID" sz="2800" b="1" dirty="0">
                  <a:solidFill>
                    <a:schemeClr val="tx2"/>
                  </a:solidFill>
                </a:rPr>
                <a:t>hewan</a:t>
              </a:r>
              <a:r>
                <a:rPr lang="id-ID" sz="2800" b="1" dirty="0"/>
                <a:t> dan </a:t>
              </a:r>
              <a:r>
                <a:rPr lang="id-ID" sz="2800" b="1" dirty="0">
                  <a:solidFill>
                    <a:schemeClr val="tx2"/>
                  </a:solidFill>
                </a:rPr>
                <a:t>peristiwa alam</a:t>
              </a:r>
              <a:r>
                <a:rPr lang="id-ID" sz="2800" b="1" dirty="0"/>
                <a:t>.</a:t>
              </a:r>
              <a:endParaRPr lang="en-US" sz="2800" b="1" dirty="0"/>
            </a:p>
            <a:p>
              <a:r>
                <a:rPr lang="id-ID" sz="2800" b="1" dirty="0" smtClean="0"/>
                <a:t>Ada juga suara yang dihasilkan oleh </a:t>
              </a:r>
              <a:r>
                <a:rPr lang="id-ID" sz="2800" b="1" dirty="0" smtClean="0">
                  <a:solidFill>
                    <a:schemeClr val="tx2"/>
                  </a:solidFill>
                </a:rPr>
                <a:t>benda</a:t>
              </a:r>
              <a:r>
                <a:rPr lang="id-ID" sz="2800" b="1" dirty="0" smtClean="0"/>
                <a:t>. </a:t>
              </a:r>
            </a:p>
            <a:p>
              <a:r>
                <a:rPr lang="id-ID" sz="2800" b="1" dirty="0" smtClean="0"/>
                <a:t>Suara tersebut dapat ditirukan.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2808" y="799296"/>
            <a:ext cx="45007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1. Menirukan Suara di Sekitar.</a:t>
            </a:r>
            <a:endParaRPr lang="en-US" sz="25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4171239" y="1302752"/>
            <a:ext cx="1167772" cy="1345542"/>
            <a:chOff x="4358150" y="1302752"/>
            <a:chExt cx="1167772" cy="134554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354" y="1302752"/>
              <a:ext cx="899365" cy="855802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4358150" y="2280850"/>
              <a:ext cx="1167772" cy="3674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d-ID" dirty="0" smtClean="0"/>
                <a:t>Cit-cit-cit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54845" y="1190821"/>
            <a:ext cx="1167772" cy="1457473"/>
            <a:chOff x="6141756" y="1190821"/>
            <a:chExt cx="1167772" cy="14574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815" y="1190821"/>
              <a:ext cx="965655" cy="1001652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6141756" y="2280850"/>
              <a:ext cx="1167772" cy="3674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d-ID" dirty="0" smtClean="0"/>
                <a:t>Aum-aum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3927" y="1162762"/>
            <a:ext cx="1307600" cy="1485532"/>
            <a:chOff x="7810838" y="1162762"/>
            <a:chExt cx="1307600" cy="14855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566" y="1162762"/>
              <a:ext cx="1058872" cy="1057769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7810838" y="2280850"/>
              <a:ext cx="1280650" cy="3674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d-ID" dirty="0" smtClean="0"/>
                <a:t>Ngiik-ngiik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38600" y="3181350"/>
            <a:ext cx="1433050" cy="1151455"/>
            <a:chOff x="4225511" y="3181350"/>
            <a:chExt cx="1433050" cy="11514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36" y="3181350"/>
              <a:ext cx="1371600" cy="685800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4225511" y="3965361"/>
              <a:ext cx="1433050" cy="3674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d-ID" dirty="0" smtClean="0"/>
                <a:t>Brum-brum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04289" y="3030339"/>
            <a:ext cx="1676400" cy="1302466"/>
            <a:chOff x="5791200" y="3030339"/>
            <a:chExt cx="1676400" cy="13024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3030339"/>
              <a:ext cx="1676400" cy="838200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5933021" y="3965361"/>
              <a:ext cx="1516682" cy="3674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d-ID" dirty="0" smtClean="0"/>
                <a:t>Ngeng-ngeng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423191" y="3030339"/>
            <a:ext cx="1487871" cy="1411816"/>
            <a:chOff x="7610102" y="3030339"/>
            <a:chExt cx="1487871" cy="14118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6227" y="3030339"/>
              <a:ext cx="1454922" cy="727461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7610102" y="3867150"/>
              <a:ext cx="1487871" cy="57500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d-ID" dirty="0" smtClean="0"/>
                <a:t>Tut-tut-jegrek-jegrek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5578755"/>
      </p:ext>
    </p:extLst>
  </p:cSld>
  <p:clrMapOvr>
    <a:masterClrMapping/>
  </p:clrMapOvr>
  <p:transition spd="med" advTm="3852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81150"/>
            <a:ext cx="5003830" cy="2814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08" y="819150"/>
            <a:ext cx="4657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2. Bermain Kata Bersambung.</a:t>
            </a:r>
            <a:endParaRPr lang="en-US" sz="2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962150"/>
            <a:ext cx="3657600" cy="230832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d-ID" sz="1600" dirty="0" smtClean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id-ID" sz="1600" b="1" dirty="0">
                <a:solidFill>
                  <a:schemeClr val="tx1"/>
                </a:solidFill>
              </a:rPr>
              <a:t>Buatlah kelompok yang terdiri dari empat siswa.</a:t>
            </a:r>
          </a:p>
          <a:p>
            <a:pPr marL="514350" indent="-514350">
              <a:buAutoNum type="arabicPeriod"/>
            </a:pPr>
            <a:r>
              <a:rPr lang="id-ID" sz="1600" b="1" dirty="0">
                <a:solidFill>
                  <a:schemeClr val="tx1"/>
                </a:solidFill>
              </a:rPr>
              <a:t>Siswa pertama bertugas untuk mengambil kartu kata kunci dan membacanya dengan keras</a:t>
            </a:r>
          </a:p>
          <a:p>
            <a:pPr marL="514350" indent="-514350">
              <a:buAutoNum type="arabicPeriod"/>
            </a:pPr>
            <a:r>
              <a:rPr lang="id-ID" sz="1600" b="1" dirty="0">
                <a:solidFill>
                  <a:schemeClr val="tx1"/>
                </a:solidFill>
              </a:rPr>
              <a:t>Siswa kedua sampai keempat melanjutkan kata hingga membentuk suatu kalimat.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04800" y="1428750"/>
            <a:ext cx="3657600" cy="609600"/>
          </a:xfrm>
          <a:prstGeom prst="wedgeRoundRectCallout">
            <a:avLst>
              <a:gd name="adj1" fmla="val -37075"/>
              <a:gd name="adj2" fmla="val 80053"/>
              <a:gd name="adj3" fmla="val 16667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/>
              <a:t>Cara Bermain Kata Bersambung</a:t>
            </a:r>
            <a:endParaRPr lang="en-US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5519" y="99442"/>
            <a:ext cx="6523881" cy="566309"/>
            <a:chOff x="105519" y="99442"/>
            <a:chExt cx="6523881" cy="566309"/>
          </a:xfrm>
        </p:grpSpPr>
        <p:sp>
          <p:nvSpPr>
            <p:cNvPr id="14" name="Rectangle 13"/>
            <p:cNvSpPr/>
            <p:nvPr/>
          </p:nvSpPr>
          <p:spPr>
            <a:xfrm>
              <a:off x="105519" y="99442"/>
              <a:ext cx="6523881" cy="56630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Suara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79704979"/>
      </p:ext>
    </p:extLst>
  </p:cSld>
  <p:clrMapOvr>
    <a:masterClrMapping/>
  </p:clrMapOvr>
  <p:transition spd="med" advTm="1970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build="p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23614" y="1381387"/>
            <a:ext cx="3992906" cy="2075926"/>
            <a:chOff x="142808" y="1441813"/>
            <a:chExt cx="3749877" cy="269442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42808" y="1441813"/>
              <a:ext cx="3619499" cy="2694427"/>
            </a:xfrm>
            <a:prstGeom prst="roundRect">
              <a:avLst/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3612" y="1504951"/>
              <a:ext cx="3719073" cy="2356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chemeClr val="accent1"/>
                  </a:solidFill>
                </a:rPr>
                <a:t>Pemain peran </a:t>
              </a:r>
              <a:r>
                <a:rPr lang="id-ID" sz="2800" b="1" dirty="0" smtClean="0"/>
                <a:t>dapat melakukan percakapan. Percakapan disebut juga </a:t>
              </a:r>
              <a:r>
                <a:rPr lang="id-ID" sz="2800" b="1" dirty="0" smtClean="0">
                  <a:solidFill>
                    <a:schemeClr val="accent1"/>
                  </a:solidFill>
                </a:rPr>
                <a:t>dialog.</a:t>
              </a:r>
              <a:endParaRPr lang="en-US" sz="2800" b="1" dirty="0" smtClean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41437" y="2419350"/>
            <a:ext cx="4462999" cy="2075926"/>
            <a:chOff x="142808" y="1441813"/>
            <a:chExt cx="3749877" cy="271948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" name="Rounded Rectangle 17"/>
            <p:cNvSpPr/>
            <p:nvPr/>
          </p:nvSpPr>
          <p:spPr>
            <a:xfrm>
              <a:off x="142808" y="1441813"/>
              <a:ext cx="3619499" cy="2719487"/>
            </a:xfrm>
            <a:prstGeom prst="roundRect">
              <a:avLst/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3612" y="1504952"/>
              <a:ext cx="3719073" cy="23788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chemeClr val="accent1"/>
                  </a:solidFill>
                </a:rPr>
                <a:t>Percakapan</a:t>
              </a:r>
              <a:r>
                <a:rPr lang="id-ID" sz="2800" b="1" dirty="0" smtClean="0"/>
                <a:t> dapat melatih berbicara, menambah kosakata baru, mengasah kecerdasan, dan imajinasi.</a:t>
              </a:r>
              <a:endParaRPr lang="en-US" sz="2800" b="1" dirty="0" smtClean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2808" y="799296"/>
            <a:ext cx="4657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3. Melakukan Percakapan</a:t>
            </a:r>
            <a:endParaRPr lang="en-US" sz="25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5519" y="99442"/>
            <a:ext cx="6523881" cy="566309"/>
            <a:chOff x="105519" y="99442"/>
            <a:chExt cx="6523881" cy="566309"/>
          </a:xfrm>
        </p:grpSpPr>
        <p:sp>
          <p:nvSpPr>
            <p:cNvPr id="13" name="Rectangle 12"/>
            <p:cNvSpPr/>
            <p:nvPr/>
          </p:nvSpPr>
          <p:spPr>
            <a:xfrm>
              <a:off x="105519" y="99442"/>
              <a:ext cx="6523881" cy="56630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Suara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1367555"/>
      </p:ext>
    </p:extLst>
  </p:cSld>
  <p:clrMapOvr>
    <a:masterClrMapping/>
  </p:clrMapOvr>
  <p:transition spd="med" advTm="4032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126641" y="486314"/>
            <a:ext cx="6324695" cy="800516"/>
            <a:chOff x="1611544" y="3343853"/>
            <a:chExt cx="5883878" cy="617687"/>
          </a:xfrm>
          <a:solidFill>
            <a:schemeClr val="accent1"/>
          </a:solidFill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883878" cy="609244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477431" y="3343853"/>
              <a:ext cx="4415612" cy="609600"/>
            </a:xfrm>
            <a:prstGeom prst="rect">
              <a:avLst/>
            </a:prstGeom>
            <a:grpFill/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Clr>
                  <a:srgbClr val="FFA513"/>
                </a:buClr>
                <a:buNone/>
                <a:defRPr/>
              </a:pPr>
              <a:r>
                <a:rPr lang="id-ID" sz="2800" b="1" dirty="0" smtClean="0">
                  <a:solidFill>
                    <a:schemeClr val="tx1"/>
                  </a:solidFill>
                </a:rPr>
                <a:t>Bermain Gerak dan Suara dalam Teater</a:t>
              </a:r>
              <a:endParaRPr lang="nn-NO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4306"/>
            <a:chOff x="2895601" y="-542991"/>
            <a:chExt cx="960519" cy="96184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  <a:grpFill/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724" y="-488577"/>
              <a:ext cx="75748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258" y="-119089"/>
              <a:ext cx="33222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id-ID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2013" y="1733550"/>
            <a:ext cx="3930808" cy="457583"/>
            <a:chOff x="298981" y="2086583"/>
            <a:chExt cx="3930808" cy="45758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3288" y="1907445"/>
            <a:ext cx="3930808" cy="457583"/>
            <a:chOff x="298981" y="2086583"/>
            <a:chExt cx="3930808" cy="457583"/>
          </a:xfrm>
          <a:solidFill>
            <a:schemeClr val="accent1">
              <a:lumMod val="75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ight Triangle 3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4358" y="1904428"/>
            <a:ext cx="326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Tujuan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Pembelajaran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43150"/>
            <a:ext cx="482596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 err="1" smtClean="0"/>
              <a:t>Menjelaskan</a:t>
            </a:r>
            <a:r>
              <a:rPr lang="en-US" sz="1450" dirty="0" smtClean="0"/>
              <a:t> </a:t>
            </a:r>
            <a:r>
              <a:rPr lang="en-US" sz="1450" dirty="0" err="1" smtClean="0"/>
              <a:t>pengertian</a:t>
            </a:r>
            <a:r>
              <a:rPr lang="en-US" sz="1450" dirty="0" smtClean="0"/>
              <a:t> </a:t>
            </a:r>
            <a:r>
              <a:rPr lang="en-US" sz="1450" dirty="0" err="1" smtClean="0"/>
              <a:t>seniman</a:t>
            </a:r>
            <a:r>
              <a:rPr lang="en-US" sz="145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 err="1" smtClean="0"/>
              <a:t>Menjelaskan</a:t>
            </a:r>
            <a:r>
              <a:rPr lang="en-US" sz="1450" dirty="0" smtClean="0"/>
              <a:t> </a:t>
            </a:r>
            <a:r>
              <a:rPr lang="en-US" sz="1450" dirty="0" err="1" smtClean="0"/>
              <a:t>pengertian</a:t>
            </a:r>
            <a:r>
              <a:rPr lang="en-US" sz="1450" dirty="0" smtClean="0"/>
              <a:t> </a:t>
            </a:r>
            <a:r>
              <a:rPr lang="en-US" sz="1450" dirty="0" err="1" smtClean="0"/>
              <a:t>gerak</a:t>
            </a:r>
            <a:r>
              <a:rPr lang="en-US" sz="1450" dirty="0" smtClean="0"/>
              <a:t> </a:t>
            </a:r>
            <a:r>
              <a:rPr lang="en-US" sz="1450" dirty="0" err="1" smtClean="0"/>
              <a:t>dasar</a:t>
            </a:r>
            <a:r>
              <a:rPr lang="en-US" sz="1450" dirty="0" smtClean="0"/>
              <a:t> </a:t>
            </a:r>
            <a:r>
              <a:rPr lang="en-US" sz="1450" dirty="0" err="1" smtClean="0"/>
              <a:t>dan</a:t>
            </a:r>
            <a:r>
              <a:rPr lang="en-US" sz="1450" dirty="0" smtClean="0"/>
              <a:t> </a:t>
            </a:r>
            <a:r>
              <a:rPr lang="en-US" sz="1450" dirty="0" err="1" smtClean="0"/>
              <a:t>contoh-contohnya</a:t>
            </a:r>
            <a:r>
              <a:rPr lang="en-US" sz="1450" dirty="0" smtClean="0"/>
              <a:t> </a:t>
            </a:r>
            <a:r>
              <a:rPr lang="en-US" sz="1450" dirty="0" err="1" smtClean="0"/>
              <a:t>saat</a:t>
            </a:r>
            <a:r>
              <a:rPr lang="en-US" sz="1450" dirty="0" smtClean="0"/>
              <a:t> </a:t>
            </a:r>
            <a:r>
              <a:rPr lang="en-US" sz="1450" dirty="0" err="1" smtClean="0"/>
              <a:t>melakukan</a:t>
            </a:r>
            <a:r>
              <a:rPr lang="en-US" sz="1450" dirty="0" smtClean="0"/>
              <a:t> </a:t>
            </a:r>
            <a:r>
              <a:rPr lang="en-US" sz="1450" dirty="0" err="1" smtClean="0"/>
              <a:t>teater</a:t>
            </a:r>
            <a:r>
              <a:rPr lang="en-US" sz="145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 err="1" smtClean="0"/>
              <a:t>Menjelaskan</a:t>
            </a:r>
            <a:r>
              <a:rPr lang="en-US" sz="1450" dirty="0" smtClean="0"/>
              <a:t> </a:t>
            </a:r>
            <a:r>
              <a:rPr lang="en-US" sz="1450" dirty="0" err="1" smtClean="0"/>
              <a:t>pengertian</a:t>
            </a:r>
            <a:r>
              <a:rPr lang="en-US" sz="1450" dirty="0" smtClean="0"/>
              <a:t> pantomime </a:t>
            </a:r>
            <a:r>
              <a:rPr lang="en-US" sz="1450" dirty="0" err="1" smtClean="0"/>
              <a:t>dan</a:t>
            </a:r>
            <a:r>
              <a:rPr lang="en-US" sz="1450" dirty="0" smtClean="0"/>
              <a:t> </a:t>
            </a:r>
            <a:r>
              <a:rPr lang="en-US" sz="1450" dirty="0" err="1" smtClean="0"/>
              <a:t>cara</a:t>
            </a:r>
            <a:r>
              <a:rPr lang="en-US" sz="1450" dirty="0" smtClean="0"/>
              <a:t> </a:t>
            </a:r>
            <a:r>
              <a:rPr lang="en-US" sz="1450" dirty="0" err="1" smtClean="0"/>
              <a:t>melakukannya</a:t>
            </a:r>
            <a:r>
              <a:rPr lang="en-US" sz="145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 err="1" smtClean="0"/>
              <a:t>Menirukan</a:t>
            </a:r>
            <a:r>
              <a:rPr lang="en-US" sz="1450" dirty="0" smtClean="0"/>
              <a:t> </a:t>
            </a:r>
            <a:r>
              <a:rPr lang="en-US" sz="1450" dirty="0" err="1" smtClean="0"/>
              <a:t>suara</a:t>
            </a:r>
            <a:r>
              <a:rPr lang="en-US" sz="1450" dirty="0" smtClean="0"/>
              <a:t> di </a:t>
            </a:r>
            <a:r>
              <a:rPr lang="en-US" sz="1450" dirty="0" err="1" smtClean="0"/>
              <a:t>lingkungan</a:t>
            </a:r>
            <a:r>
              <a:rPr lang="en-US" sz="1450" dirty="0" smtClean="0"/>
              <a:t> </a:t>
            </a:r>
            <a:r>
              <a:rPr lang="en-US" sz="1450" dirty="0" err="1" smtClean="0"/>
              <a:t>sekitar</a:t>
            </a:r>
            <a:r>
              <a:rPr lang="en-US" sz="145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 err="1" smtClean="0"/>
              <a:t>Melakukan</a:t>
            </a:r>
            <a:r>
              <a:rPr lang="en-US" sz="1450" dirty="0" smtClean="0"/>
              <a:t> </a:t>
            </a:r>
            <a:r>
              <a:rPr lang="en-US" sz="1450" dirty="0" err="1" smtClean="0"/>
              <a:t>permainan</a:t>
            </a:r>
            <a:r>
              <a:rPr lang="en-US" sz="1450" dirty="0" smtClean="0"/>
              <a:t> kata </a:t>
            </a:r>
            <a:r>
              <a:rPr lang="en-US" sz="1450" dirty="0" err="1" smtClean="0"/>
              <a:t>bersambung</a:t>
            </a:r>
            <a:r>
              <a:rPr lang="en-US" sz="145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 err="1" smtClean="0"/>
              <a:t>Membuat</a:t>
            </a:r>
            <a:r>
              <a:rPr lang="en-US" sz="1450" dirty="0" smtClean="0"/>
              <a:t> </a:t>
            </a:r>
            <a:r>
              <a:rPr lang="en-US" sz="1450" dirty="0" err="1" smtClean="0"/>
              <a:t>dan</a:t>
            </a:r>
            <a:r>
              <a:rPr lang="en-US" sz="1450" dirty="0" smtClean="0"/>
              <a:t> </a:t>
            </a:r>
            <a:r>
              <a:rPr lang="en-US" sz="1450" dirty="0" err="1" smtClean="0"/>
              <a:t>melakukan</a:t>
            </a:r>
            <a:r>
              <a:rPr lang="en-US" sz="1450" dirty="0" smtClean="0"/>
              <a:t> </a:t>
            </a:r>
            <a:r>
              <a:rPr lang="en-US" sz="1450" dirty="0" err="1" smtClean="0"/>
              <a:t>percakapan</a:t>
            </a:r>
            <a:r>
              <a:rPr lang="en-US" sz="1450" dirty="0" smtClean="0"/>
              <a:t> </a:t>
            </a:r>
            <a:r>
              <a:rPr lang="en-US" sz="1450" dirty="0" err="1" smtClean="0"/>
              <a:t>sederhana</a:t>
            </a:r>
            <a:r>
              <a:rPr lang="en-US" sz="145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 err="1" smtClean="0"/>
              <a:t>Membacakan</a:t>
            </a:r>
            <a:r>
              <a:rPr lang="en-US" sz="1450" dirty="0" smtClean="0"/>
              <a:t> </a:t>
            </a:r>
            <a:r>
              <a:rPr lang="en-US" sz="1450" dirty="0" err="1" smtClean="0"/>
              <a:t>puisi</a:t>
            </a:r>
            <a:r>
              <a:rPr lang="en-US" sz="1450" dirty="0" smtClean="0"/>
              <a:t> </a:t>
            </a:r>
            <a:r>
              <a:rPr lang="en-US" sz="1450" dirty="0" err="1" smtClean="0"/>
              <a:t>dengan</a:t>
            </a:r>
            <a:r>
              <a:rPr lang="en-US" sz="1450" dirty="0" smtClean="0"/>
              <a:t> </a:t>
            </a:r>
            <a:r>
              <a:rPr lang="en-US" sz="1450" dirty="0" err="1" smtClean="0"/>
              <a:t>baik</a:t>
            </a:r>
            <a:r>
              <a:rPr lang="en-US" sz="1450" dirty="0" smtClean="0"/>
              <a:t> </a:t>
            </a:r>
            <a:r>
              <a:rPr lang="en-US" sz="1450" dirty="0" err="1" smtClean="0"/>
              <a:t>dan</a:t>
            </a:r>
            <a:r>
              <a:rPr lang="en-US" sz="1450" dirty="0" smtClean="0"/>
              <a:t> </a:t>
            </a:r>
            <a:r>
              <a:rPr lang="en-US" sz="1450" dirty="0" err="1" smtClean="0"/>
              <a:t>benar</a:t>
            </a:r>
            <a:r>
              <a:rPr lang="en-US" sz="145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 err="1" smtClean="0"/>
              <a:t>Menirukan</a:t>
            </a:r>
            <a:r>
              <a:rPr lang="en-US" sz="1450" dirty="0" smtClean="0"/>
              <a:t> </a:t>
            </a:r>
            <a:r>
              <a:rPr lang="en-US" sz="1450" dirty="0" err="1" smtClean="0"/>
              <a:t>dan</a:t>
            </a:r>
            <a:r>
              <a:rPr lang="en-US" sz="1450" dirty="0" smtClean="0"/>
              <a:t> </a:t>
            </a:r>
            <a:r>
              <a:rPr lang="en-US" sz="1450" dirty="0" err="1" smtClean="0"/>
              <a:t>memerankan</a:t>
            </a:r>
            <a:r>
              <a:rPr lang="en-US" sz="1450" dirty="0" smtClean="0"/>
              <a:t> </a:t>
            </a:r>
            <a:r>
              <a:rPr lang="en-US" sz="1450" dirty="0" err="1" smtClean="0"/>
              <a:t>tokoh</a:t>
            </a:r>
            <a:r>
              <a:rPr lang="en-US" sz="1450" dirty="0" smtClean="0"/>
              <a:t> yang </a:t>
            </a:r>
            <a:r>
              <a:rPr lang="en-US" sz="1450" dirty="0" err="1" smtClean="0"/>
              <a:t>diamati</a:t>
            </a:r>
            <a:r>
              <a:rPr lang="en-US" sz="1450" dirty="0" smtClean="0"/>
              <a:t>.</a:t>
            </a:r>
            <a:endParaRPr lang="en-US" sz="14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64" y="1733538"/>
            <a:ext cx="4065528" cy="2874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1675">
        <p14:pan dir="u"/>
      </p:transition>
    </mc:Choice>
    <mc:Fallback xmlns="">
      <p:transition spd="slow" advTm="31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6" grpId="0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33400" y="1276350"/>
            <a:ext cx="4462508" cy="1676400"/>
            <a:chOff x="142808" y="1264723"/>
            <a:chExt cx="3619499" cy="117542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ounded Rectangular Callout 14"/>
            <p:cNvSpPr/>
            <p:nvPr/>
          </p:nvSpPr>
          <p:spPr>
            <a:xfrm>
              <a:off x="142808" y="1264723"/>
              <a:ext cx="3619499" cy="1175429"/>
            </a:xfrm>
            <a:prstGeom prst="wedgeRoundRectCallout">
              <a:avLst>
                <a:gd name="adj1" fmla="val 74061"/>
                <a:gd name="adj2" fmla="val -39707"/>
                <a:gd name="adj3" fmla="val 16667"/>
              </a:avLst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1619" y="1496365"/>
              <a:ext cx="3421877" cy="7121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/>
                <a:t>Ayo, </a:t>
              </a:r>
              <a:r>
                <a:rPr lang="en-US" sz="3000" b="1" dirty="0" err="1" smtClean="0"/>
                <a:t>lakukan</a:t>
              </a:r>
              <a:r>
                <a:rPr lang="en-US" sz="3000" b="1" dirty="0" smtClean="0"/>
                <a:t> </a:t>
              </a:r>
              <a:r>
                <a:rPr lang="en-US" sz="3000" b="1" dirty="0" err="1" smtClean="0"/>
                <a:t>latihan</a:t>
              </a:r>
              <a:r>
                <a:rPr lang="en-US" sz="3000" b="1" dirty="0" smtClean="0"/>
                <a:t> </a:t>
              </a:r>
              <a:r>
                <a:rPr lang="en-US" sz="3000" b="1" dirty="0" err="1" smtClean="0"/>
                <a:t>percakapan</a:t>
              </a:r>
              <a:r>
                <a:rPr lang="en-US" sz="3000" b="1" dirty="0" smtClean="0"/>
                <a:t> </a:t>
              </a:r>
              <a:r>
                <a:rPr lang="en-US" sz="3000" b="1" dirty="0" err="1" smtClean="0"/>
                <a:t>berikut</a:t>
              </a:r>
              <a:r>
                <a:rPr lang="en-US" sz="3000" b="1" dirty="0" smtClean="0"/>
                <a:t>!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96"/>
          <a:stretch/>
        </p:blipFill>
        <p:spPr>
          <a:xfrm>
            <a:off x="5257800" y="971549"/>
            <a:ext cx="3309892" cy="37452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5519" y="99442"/>
            <a:ext cx="6523881" cy="566309"/>
            <a:chOff x="105519" y="99442"/>
            <a:chExt cx="6523881" cy="566309"/>
          </a:xfrm>
        </p:grpSpPr>
        <p:sp>
          <p:nvSpPr>
            <p:cNvPr id="12" name="Rectangle 11"/>
            <p:cNvSpPr/>
            <p:nvPr/>
          </p:nvSpPr>
          <p:spPr>
            <a:xfrm>
              <a:off x="105519" y="99442"/>
              <a:ext cx="6523881" cy="56630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Suara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7696760"/>
      </p:ext>
    </p:extLst>
  </p:cSld>
  <p:clrMapOvr>
    <a:masterClrMapping/>
  </p:clrMapOvr>
  <p:transition spd="med" advTm="241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33" y="1584714"/>
            <a:ext cx="1892300" cy="281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08" y="713767"/>
            <a:ext cx="4657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a. Perkenalan</a:t>
            </a:r>
            <a:endParaRPr lang="en-US" sz="2500" b="1" dirty="0"/>
          </a:p>
        </p:txBody>
      </p:sp>
      <p:sp>
        <p:nvSpPr>
          <p:cNvPr id="13" name="Oval Callout 12"/>
          <p:cNvSpPr/>
          <p:nvPr/>
        </p:nvSpPr>
        <p:spPr>
          <a:xfrm>
            <a:off x="2224035" y="1047750"/>
            <a:ext cx="2590800" cy="1524000"/>
          </a:xfrm>
          <a:prstGeom prst="wedgeEllipseCallout">
            <a:avLst>
              <a:gd name="adj1" fmla="val -50787"/>
              <a:gd name="adj2" fmla="val 3502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Hai, bolehkah aku berkenalan denganmu?</a:t>
            </a:r>
          </a:p>
          <a:p>
            <a:pPr algn="ctr"/>
            <a:r>
              <a:rPr lang="id-ID" dirty="0" smtClean="0"/>
              <a:t>Namaku Pensil.</a:t>
            </a:r>
            <a:endParaRPr lang="en-US" dirty="0"/>
          </a:p>
        </p:txBody>
      </p:sp>
      <p:sp>
        <p:nvSpPr>
          <p:cNvPr id="20" name="Oval Callout 19"/>
          <p:cNvSpPr/>
          <p:nvPr/>
        </p:nvSpPr>
        <p:spPr>
          <a:xfrm>
            <a:off x="6324600" y="895350"/>
            <a:ext cx="2662913" cy="1447800"/>
          </a:xfrm>
          <a:prstGeom prst="wedgeEllipseCallout">
            <a:avLst>
              <a:gd name="adj1" fmla="val -48401"/>
              <a:gd name="adj2" fmla="val 3696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Boleh, namaku Penggaris. Senang berkenalan denganmu.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0" y="1211185"/>
            <a:ext cx="1422400" cy="32893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519" y="99442"/>
            <a:ext cx="6523881" cy="566309"/>
            <a:chOff x="105519" y="99442"/>
            <a:chExt cx="6523881" cy="566309"/>
          </a:xfrm>
        </p:grpSpPr>
        <p:sp>
          <p:nvSpPr>
            <p:cNvPr id="15" name="Rectangle 14"/>
            <p:cNvSpPr/>
            <p:nvPr/>
          </p:nvSpPr>
          <p:spPr>
            <a:xfrm>
              <a:off x="105519" y="99442"/>
              <a:ext cx="6523881" cy="56630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Suara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99411575"/>
      </p:ext>
    </p:extLst>
  </p:cSld>
  <p:clrMapOvr>
    <a:masterClrMapping/>
  </p:clrMapOvr>
  <p:transition spd="med" advTm="1241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57" y="1460069"/>
            <a:ext cx="1358900" cy="281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7" y="1225119"/>
            <a:ext cx="1422400" cy="3289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08" y="713767"/>
            <a:ext cx="4657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/>
              <a:t>b</a:t>
            </a:r>
            <a:r>
              <a:rPr lang="id-ID" sz="2500" b="1" dirty="0" smtClean="0"/>
              <a:t>. Pertemuan</a:t>
            </a:r>
            <a:endParaRPr lang="en-US" sz="2500" b="1" dirty="0"/>
          </a:p>
        </p:txBody>
      </p:sp>
      <p:sp>
        <p:nvSpPr>
          <p:cNvPr id="13" name="Oval Callout 12"/>
          <p:cNvSpPr/>
          <p:nvPr/>
        </p:nvSpPr>
        <p:spPr>
          <a:xfrm>
            <a:off x="2107967" y="1190821"/>
            <a:ext cx="1814565" cy="1143000"/>
          </a:xfrm>
          <a:prstGeom prst="wedgeEllipseCallout">
            <a:avLst>
              <a:gd name="adj1" fmla="val -50787"/>
              <a:gd name="adj2" fmla="val 3502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Bagaimana kabarmu?</a:t>
            </a:r>
            <a:endParaRPr lang="en-US" dirty="0"/>
          </a:p>
        </p:txBody>
      </p:sp>
      <p:sp>
        <p:nvSpPr>
          <p:cNvPr id="20" name="Oval Callout 19"/>
          <p:cNvSpPr/>
          <p:nvPr/>
        </p:nvSpPr>
        <p:spPr>
          <a:xfrm>
            <a:off x="6401757" y="1038421"/>
            <a:ext cx="2057400" cy="1295400"/>
          </a:xfrm>
          <a:prstGeom prst="wedgeEllipseCallout">
            <a:avLst>
              <a:gd name="adj1" fmla="val -48401"/>
              <a:gd name="adj2" fmla="val 3696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Kabarku baik. Bagaimana denganmu?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5519" y="99442"/>
            <a:ext cx="6523881" cy="566309"/>
            <a:chOff x="105519" y="99442"/>
            <a:chExt cx="6523881" cy="566309"/>
          </a:xfrm>
        </p:grpSpPr>
        <p:sp>
          <p:nvSpPr>
            <p:cNvPr id="15" name="Rectangle 14"/>
            <p:cNvSpPr/>
            <p:nvPr/>
          </p:nvSpPr>
          <p:spPr>
            <a:xfrm>
              <a:off x="105519" y="99442"/>
              <a:ext cx="6523881" cy="56630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Suara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73292958"/>
      </p:ext>
    </p:extLst>
  </p:cSld>
  <p:clrMapOvr>
    <a:masterClrMapping/>
  </p:clrMapOvr>
  <p:transition spd="med" advTm="5242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0" y="1636416"/>
            <a:ext cx="2298700" cy="281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08" y="713767"/>
            <a:ext cx="4657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/>
              <a:t>c</a:t>
            </a:r>
            <a:r>
              <a:rPr lang="id-ID" sz="2500" b="1" dirty="0" smtClean="0"/>
              <a:t>. Perpisahan</a:t>
            </a:r>
            <a:endParaRPr lang="en-US" sz="2500" b="1" dirty="0"/>
          </a:p>
        </p:txBody>
      </p:sp>
      <p:sp>
        <p:nvSpPr>
          <p:cNvPr id="13" name="Oval Callout 12"/>
          <p:cNvSpPr/>
          <p:nvPr/>
        </p:nvSpPr>
        <p:spPr>
          <a:xfrm>
            <a:off x="2377709" y="1245796"/>
            <a:ext cx="1662165" cy="1040880"/>
          </a:xfrm>
          <a:prstGeom prst="wedgeEllipseCallout">
            <a:avLst>
              <a:gd name="adj1" fmla="val -50787"/>
              <a:gd name="adj2" fmla="val 3502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Maaf, saya akan pergi</a:t>
            </a:r>
            <a:endParaRPr lang="en-US" dirty="0"/>
          </a:p>
        </p:txBody>
      </p:sp>
      <p:sp>
        <p:nvSpPr>
          <p:cNvPr id="20" name="Oval Callout 19"/>
          <p:cNvSpPr/>
          <p:nvPr/>
        </p:nvSpPr>
        <p:spPr>
          <a:xfrm>
            <a:off x="6324600" y="959205"/>
            <a:ext cx="2057400" cy="1193280"/>
          </a:xfrm>
          <a:prstGeom prst="wedgeEllipseCallout">
            <a:avLst>
              <a:gd name="adj1" fmla="val -48401"/>
              <a:gd name="adj2" fmla="val 3696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Hati-hati di jalan. Sampai jumpa lagi.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5" y="1190821"/>
            <a:ext cx="1955800" cy="32893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519" y="99442"/>
            <a:ext cx="6523881" cy="566309"/>
            <a:chOff x="105519" y="99442"/>
            <a:chExt cx="6523881" cy="566309"/>
          </a:xfrm>
        </p:grpSpPr>
        <p:sp>
          <p:nvSpPr>
            <p:cNvPr id="15" name="Rectangle 14"/>
            <p:cNvSpPr/>
            <p:nvPr/>
          </p:nvSpPr>
          <p:spPr>
            <a:xfrm>
              <a:off x="105519" y="99442"/>
              <a:ext cx="6523881" cy="56630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Suara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47217423"/>
      </p:ext>
    </p:extLst>
  </p:cSld>
  <p:clrMapOvr>
    <a:masterClrMapping/>
  </p:clrMapOvr>
  <p:transition spd="med" advTm="845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2808" y="713767"/>
            <a:ext cx="4657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4. Membaca Puisi</a:t>
            </a:r>
            <a:endParaRPr lang="en-US" sz="2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4119" y="1809750"/>
            <a:ext cx="4999881" cy="246221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d-ID" sz="2200" dirty="0" smtClean="0">
              <a:solidFill>
                <a:schemeClr val="tx1"/>
              </a:solidFill>
            </a:endParaRPr>
          </a:p>
          <a:p>
            <a:pPr marL="514350" indent="-514350">
              <a:buAutoNum type="alphaLcPeriod"/>
            </a:pPr>
            <a:endParaRPr lang="id-ID" sz="2200" b="1" dirty="0" smtClean="0">
              <a:solidFill>
                <a:schemeClr val="tx1"/>
              </a:solidFill>
            </a:endParaRPr>
          </a:p>
          <a:p>
            <a:pPr marL="514350" indent="-514350">
              <a:buAutoNum type="alphaLcPeriod"/>
            </a:pPr>
            <a:r>
              <a:rPr lang="id-ID" sz="2200" b="1" dirty="0" smtClean="0">
                <a:solidFill>
                  <a:schemeClr val="tx1"/>
                </a:solidFill>
              </a:rPr>
              <a:t>Ucapkanlah </a:t>
            </a:r>
            <a:r>
              <a:rPr lang="id-ID" sz="2200" b="1" dirty="0">
                <a:solidFill>
                  <a:schemeClr val="tx1"/>
                </a:solidFill>
              </a:rPr>
              <a:t>kata dengan jelas.</a:t>
            </a:r>
          </a:p>
          <a:p>
            <a:pPr marL="514350" indent="-514350">
              <a:buAutoNum type="alphaLcPeriod"/>
            </a:pPr>
            <a:r>
              <a:rPr lang="id-ID" sz="2200" b="1" dirty="0">
                <a:solidFill>
                  <a:schemeClr val="tx1"/>
                </a:solidFill>
              </a:rPr>
              <a:t>Bacalah puisi dengan tinggi rendah nada yang sesuai.</a:t>
            </a:r>
          </a:p>
          <a:p>
            <a:pPr marL="514350" indent="-514350">
              <a:buAutoNum type="alphaLcPeriod"/>
            </a:pPr>
            <a:r>
              <a:rPr lang="id-ID" sz="2200" b="1" dirty="0">
                <a:solidFill>
                  <a:schemeClr val="tx1"/>
                </a:solidFill>
              </a:rPr>
              <a:t>Bacalah puisi dengan gerak wajah yang sesuai.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34119" y="1352550"/>
            <a:ext cx="4847481" cy="741392"/>
          </a:xfrm>
          <a:prstGeom prst="wedgeRoundRectCallout">
            <a:avLst>
              <a:gd name="adj1" fmla="val -37075"/>
              <a:gd name="adj2" fmla="val 80053"/>
              <a:gd name="adj3" fmla="val 16667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/>
              <a:t>Perhatikan hal-hal berikut saat membaca puisi</a:t>
            </a:r>
            <a:r>
              <a:rPr lang="en-US" b="1" dirty="0" smtClean="0"/>
              <a:t>: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13767"/>
            <a:ext cx="2431056" cy="388130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519" y="99442"/>
            <a:ext cx="6523881" cy="566309"/>
            <a:chOff x="105519" y="99442"/>
            <a:chExt cx="6523881" cy="566309"/>
          </a:xfrm>
        </p:grpSpPr>
        <p:sp>
          <p:nvSpPr>
            <p:cNvPr id="15" name="Rectangle 14"/>
            <p:cNvSpPr/>
            <p:nvPr/>
          </p:nvSpPr>
          <p:spPr>
            <a:xfrm>
              <a:off x="105519" y="99442"/>
              <a:ext cx="6523881" cy="56630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Suara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56250361"/>
      </p:ext>
    </p:extLst>
  </p:cSld>
  <p:clrMapOvr>
    <a:masterClrMapping/>
  </p:clrMapOvr>
  <p:transition spd="med" advTm="1091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build="p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96981" y="1367637"/>
            <a:ext cx="3715180" cy="1428567"/>
            <a:chOff x="142808" y="1441813"/>
            <a:chExt cx="3089019" cy="207005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42808" y="1441813"/>
              <a:ext cx="3025662" cy="2070054"/>
            </a:xfrm>
            <a:prstGeom prst="roundRect">
              <a:avLst/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3613" y="1504951"/>
              <a:ext cx="3058214" cy="2006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chemeClr val="accent1"/>
                  </a:solidFill>
                </a:rPr>
                <a:t>Setiap tokoh </a:t>
              </a:r>
              <a:r>
                <a:rPr lang="id-ID" sz="2800" b="1" dirty="0" smtClean="0"/>
                <a:t>dalam cerita memiliki karakter yang berbeda.</a:t>
              </a:r>
              <a:endParaRPr lang="en-US" sz="2800" b="1" dirty="0" smtClean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5519" y="819150"/>
            <a:ext cx="4657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5. Memainkan Peran</a:t>
            </a:r>
            <a:endParaRPr lang="en-US" sz="25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409616" y="2943204"/>
            <a:ext cx="3715180" cy="1428567"/>
            <a:chOff x="142808" y="1441813"/>
            <a:chExt cx="3089019" cy="207005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142808" y="1441813"/>
              <a:ext cx="3025662" cy="2070054"/>
            </a:xfrm>
            <a:prstGeom prst="roundRect">
              <a:avLst/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3613" y="1504951"/>
              <a:ext cx="3058214" cy="20069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chemeClr val="accent1"/>
                  </a:solidFill>
                </a:rPr>
                <a:t>Tokoh</a:t>
              </a:r>
              <a:r>
                <a:rPr lang="id-ID" sz="2800" b="1" dirty="0" smtClean="0"/>
                <a:t> diperankan sesuai dengan karakter dalam cerita.</a:t>
              </a:r>
              <a:endParaRPr lang="en-US" sz="2800" b="1" dirty="0" smtClean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5519" y="99442"/>
            <a:ext cx="6523881" cy="566309"/>
            <a:chOff x="105519" y="99442"/>
            <a:chExt cx="6523881" cy="566309"/>
          </a:xfrm>
        </p:grpSpPr>
        <p:sp>
          <p:nvSpPr>
            <p:cNvPr id="17" name="Rectangle 16"/>
            <p:cNvSpPr/>
            <p:nvPr/>
          </p:nvSpPr>
          <p:spPr>
            <a:xfrm>
              <a:off x="105519" y="99442"/>
              <a:ext cx="6523881" cy="56630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Suara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36" y="1089317"/>
            <a:ext cx="4795927" cy="3413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3689793"/>
      </p:ext>
    </p:extLst>
  </p:cSld>
  <p:clrMapOvr>
    <a:masterClrMapping/>
  </p:clrMapOvr>
  <p:transition spd="med" advTm="533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33400" y="1276350"/>
            <a:ext cx="4462508" cy="1676400"/>
            <a:chOff x="142808" y="1264723"/>
            <a:chExt cx="3619499" cy="117542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ounded Rectangular Callout 14"/>
            <p:cNvSpPr/>
            <p:nvPr/>
          </p:nvSpPr>
          <p:spPr>
            <a:xfrm>
              <a:off x="142808" y="1264723"/>
              <a:ext cx="3619499" cy="1175429"/>
            </a:xfrm>
            <a:prstGeom prst="wedgeRoundRectCallout">
              <a:avLst>
                <a:gd name="adj1" fmla="val 74061"/>
                <a:gd name="adj2" fmla="val -39707"/>
                <a:gd name="adj3" fmla="val 16667"/>
              </a:avLst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1619" y="1496365"/>
              <a:ext cx="3421877" cy="7121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/>
                <a:t>Ayo, </a:t>
              </a:r>
              <a:r>
                <a:rPr lang="en-US" sz="3000" b="1" dirty="0" err="1" smtClean="0"/>
                <a:t>perankan</a:t>
              </a:r>
              <a:r>
                <a:rPr lang="en-US" sz="3000" b="1" dirty="0" smtClean="0"/>
                <a:t> </a:t>
              </a:r>
            </a:p>
            <a:p>
              <a:pPr algn="ctr"/>
              <a:r>
                <a:rPr lang="en-US" sz="3000" b="1" dirty="0" err="1" smtClean="0"/>
                <a:t>tokoh-tokoh</a:t>
              </a:r>
              <a:r>
                <a:rPr lang="en-US" sz="3000" b="1" dirty="0" smtClean="0"/>
                <a:t> </a:t>
              </a:r>
              <a:r>
                <a:rPr lang="en-US" sz="3000" b="1" dirty="0" err="1" smtClean="0"/>
                <a:t>berikut</a:t>
              </a:r>
              <a:r>
                <a:rPr lang="en-US" sz="3000" b="1" dirty="0" smtClean="0"/>
                <a:t>!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96"/>
          <a:stretch/>
        </p:blipFill>
        <p:spPr>
          <a:xfrm>
            <a:off x="5181600" y="971550"/>
            <a:ext cx="3309892" cy="37452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5519" y="99442"/>
            <a:ext cx="6523881" cy="566309"/>
            <a:chOff x="105519" y="99442"/>
            <a:chExt cx="6523881" cy="566309"/>
          </a:xfrm>
        </p:grpSpPr>
        <p:sp>
          <p:nvSpPr>
            <p:cNvPr id="12" name="Rectangle 11"/>
            <p:cNvSpPr/>
            <p:nvPr/>
          </p:nvSpPr>
          <p:spPr>
            <a:xfrm>
              <a:off x="105519" y="99442"/>
              <a:ext cx="6523881" cy="56630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Suara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91565944"/>
      </p:ext>
    </p:extLst>
  </p:cSld>
  <p:clrMapOvr>
    <a:masterClrMapping/>
  </p:clrMapOvr>
  <p:transition spd="med" advTm="241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2808" y="713767"/>
            <a:ext cx="4657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5. Memainkan Peran</a:t>
            </a:r>
            <a:endParaRPr lang="en-US" sz="25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270076" y="3867146"/>
            <a:ext cx="1295400" cy="6111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Tokoh </a:t>
            </a:r>
          </a:p>
          <a:p>
            <a:pPr algn="ctr"/>
            <a:r>
              <a:rPr lang="id-ID" dirty="0" smtClean="0"/>
              <a:t>tersenyum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1731010" y="3867146"/>
            <a:ext cx="1481386" cy="6111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Tokoh </a:t>
            </a:r>
          </a:p>
          <a:p>
            <a:pPr algn="ctr"/>
            <a:r>
              <a:rPr lang="id-ID" dirty="0" smtClean="0"/>
              <a:t>bergembira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3410449" y="3867145"/>
            <a:ext cx="1173406" cy="6111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Tokoh </a:t>
            </a:r>
          </a:p>
          <a:p>
            <a:pPr algn="ctr"/>
            <a:r>
              <a:rPr lang="id-ID" dirty="0" smtClean="0"/>
              <a:t>bersedih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4800600" y="3867145"/>
            <a:ext cx="1119722" cy="6111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Tokoh </a:t>
            </a:r>
          </a:p>
          <a:p>
            <a:pPr algn="ctr"/>
            <a:r>
              <a:rPr lang="id-ID" dirty="0" smtClean="0"/>
              <a:t>jengkel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161386" y="3852954"/>
            <a:ext cx="1066038" cy="6111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Tokoh </a:t>
            </a:r>
          </a:p>
          <a:p>
            <a:pPr algn="ctr"/>
            <a:r>
              <a:rPr lang="id-ID" dirty="0" smtClean="0"/>
              <a:t>malu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7468488" y="3852953"/>
            <a:ext cx="1066038" cy="6111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Tokoh </a:t>
            </a:r>
          </a:p>
          <a:p>
            <a:pPr algn="ctr"/>
            <a:r>
              <a:rPr lang="id-ID" dirty="0" smtClean="0"/>
              <a:t>marah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91" y="1262562"/>
            <a:ext cx="1161195" cy="2495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78" y="1283240"/>
            <a:ext cx="1410522" cy="2474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5" y="1262562"/>
            <a:ext cx="902861" cy="2495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579" y="1181763"/>
            <a:ext cx="1040743" cy="25763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68" y="1262562"/>
            <a:ext cx="904132" cy="2504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46" y="1262561"/>
            <a:ext cx="916154" cy="251854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5519" y="99442"/>
            <a:ext cx="6523881" cy="566309"/>
            <a:chOff x="105519" y="99442"/>
            <a:chExt cx="6523881" cy="566309"/>
          </a:xfrm>
        </p:grpSpPr>
        <p:sp>
          <p:nvSpPr>
            <p:cNvPr id="32" name="Rectangle 31"/>
            <p:cNvSpPr/>
            <p:nvPr/>
          </p:nvSpPr>
          <p:spPr>
            <a:xfrm>
              <a:off x="105519" y="99442"/>
              <a:ext cx="6523881" cy="56630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Suara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82739626"/>
      </p:ext>
    </p:extLst>
  </p:cSld>
  <p:clrMapOvr>
    <a:masterClrMapping/>
  </p:clrMapOvr>
  <p:transition spd="med" advTm="927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08" y="819150"/>
            <a:ext cx="3314700" cy="477054"/>
          </a:xfrm>
          <a:prstGeom prst="homePlate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1. Mengenal Seniman</a:t>
            </a:r>
            <a:endParaRPr lang="en-US" sz="25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09600" y="1431783"/>
            <a:ext cx="4538029" cy="1461588"/>
            <a:chOff x="142808" y="1441813"/>
            <a:chExt cx="3749877" cy="211790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42808" y="1441813"/>
              <a:ext cx="3619499" cy="2117902"/>
            </a:xfrm>
            <a:prstGeom prst="roundRect">
              <a:avLst/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3612" y="1504950"/>
              <a:ext cx="3719073" cy="2032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chemeClr val="accent3">
                      <a:lumMod val="75000"/>
                    </a:schemeClr>
                  </a:solidFill>
                </a:rPr>
                <a:t>Seni teater </a:t>
              </a:r>
              <a:r>
                <a:rPr lang="id-ID" sz="2800" b="1" dirty="0" smtClean="0"/>
                <a:t>adalah seni pertunjukan drama yang dilakukan di atas panggung.</a:t>
              </a:r>
              <a:endParaRPr lang="en-US" sz="2800" b="1" dirty="0" smtClean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9600" y="2987617"/>
            <a:ext cx="4538028" cy="1447799"/>
            <a:chOff x="142808" y="1441813"/>
            <a:chExt cx="3749877" cy="211790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" name="Rounded Rectangle 17"/>
            <p:cNvSpPr/>
            <p:nvPr/>
          </p:nvSpPr>
          <p:spPr>
            <a:xfrm>
              <a:off x="142808" y="1441813"/>
              <a:ext cx="3619499" cy="2117902"/>
            </a:xfrm>
            <a:prstGeom prst="roundRect">
              <a:avLst/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3612" y="1504951"/>
              <a:ext cx="3719073" cy="20327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Seni teater </a:t>
              </a:r>
              <a:r>
                <a:rPr lang="id-ID" sz="2800" b="1" dirty="0" smtClean="0"/>
                <a:t>ditampilkan oleh </a:t>
              </a:r>
              <a:r>
                <a:rPr lang="id-ID" sz="2800" b="1" dirty="0" smtClean="0">
                  <a:solidFill>
                    <a:schemeClr val="accent3">
                      <a:lumMod val="75000"/>
                    </a:schemeClr>
                  </a:solidFill>
                </a:rPr>
                <a:t>seniman</a:t>
              </a:r>
              <a:r>
                <a:rPr lang="id-ID" sz="2800" b="1" dirty="0" smtClean="0"/>
                <a:t>, yaitu orang yang ahli di bidang seni.</a:t>
              </a:r>
              <a:endParaRPr lang="en-US" sz="2800" b="1" dirty="0" smtClean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057677"/>
            <a:ext cx="2514599" cy="2838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867400" y="4019453"/>
            <a:ext cx="2552329" cy="584775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W. S. </a:t>
            </a:r>
            <a:r>
              <a:rPr lang="en-US" sz="1600" b="1" dirty="0" err="1" smtClean="0"/>
              <a:t>Rendra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adalah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seniman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teater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5698"/>
      </p:ext>
    </p:extLst>
  </p:cSld>
  <p:clrMapOvr>
    <a:masterClrMapping/>
  </p:clrMapOvr>
  <p:transition spd="med" advTm="2076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92824" y="1992012"/>
            <a:ext cx="4393249" cy="1103809"/>
            <a:chOff x="114887" y="1441813"/>
            <a:chExt cx="3746762" cy="211790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" name="Rounded Rectangle 13"/>
            <p:cNvSpPr/>
            <p:nvPr/>
          </p:nvSpPr>
          <p:spPr>
            <a:xfrm>
              <a:off x="142808" y="1441813"/>
              <a:ext cx="3718841" cy="2117902"/>
            </a:xfrm>
            <a:prstGeom prst="roundRect">
              <a:avLst/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4887" y="1525899"/>
              <a:ext cx="3746762" cy="1830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Pemanasan</a:t>
              </a:r>
              <a:r>
                <a:rPr lang="id-ID" sz="2800" b="1" dirty="0" smtClean="0"/>
                <a:t> dilakukan untuk melenturkan gerakan.</a:t>
              </a:r>
              <a:endParaRPr lang="en-US" sz="2800" b="1" dirty="0" smtClean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2825" y="3304618"/>
            <a:ext cx="4393249" cy="1109722"/>
            <a:chOff x="142808" y="1441813"/>
            <a:chExt cx="3719073" cy="157660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9" name="Rounded Rectangle 18"/>
            <p:cNvSpPr/>
            <p:nvPr/>
          </p:nvSpPr>
          <p:spPr>
            <a:xfrm>
              <a:off x="142808" y="1441813"/>
              <a:ext cx="3719072" cy="1576607"/>
            </a:xfrm>
            <a:prstGeom prst="roundRect">
              <a:avLst/>
            </a:prstGeom>
            <a:grp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2808" y="1543737"/>
              <a:ext cx="3719073" cy="1355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Pemanasan</a:t>
              </a:r>
              <a:r>
                <a:rPr lang="id-ID" sz="2800" b="1" dirty="0" smtClean="0"/>
                <a:t> berfungsi untuk mencegah cidera.</a:t>
              </a:r>
              <a:endParaRPr lang="en-US" sz="2800" b="1" dirty="0" smtClean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5519" y="1433754"/>
            <a:ext cx="3314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A. Pemanasan</a:t>
            </a:r>
            <a:endParaRPr lang="en-US" sz="25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42808" y="875496"/>
            <a:ext cx="4352992" cy="477054"/>
          </a:xfrm>
          <a:prstGeom prst="homePlate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2. Mengenal Gerakan Dasar</a:t>
            </a:r>
            <a:endParaRPr lang="en-US" sz="25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0"/>
          <a:stretch/>
        </p:blipFill>
        <p:spPr>
          <a:xfrm>
            <a:off x="5181600" y="1200150"/>
            <a:ext cx="3498818" cy="3531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628344"/>
      </p:ext>
    </p:extLst>
  </p:cSld>
  <p:clrMapOvr>
    <a:masterClrMapping/>
  </p:clrMapOvr>
  <p:transition spd="med" advTm="3626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23614" y="1481547"/>
            <a:ext cx="5562600" cy="286232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d-ID" sz="2000" dirty="0" smtClean="0"/>
          </a:p>
          <a:p>
            <a:pPr marL="342900" indent="-342900">
              <a:buAutoNum type="arabicPeriod"/>
            </a:pPr>
            <a:r>
              <a:rPr lang="id-ID" sz="2000" dirty="0"/>
              <a:t>Berdiri dengan sikap sempurna, tarik napas, lalu keluarkan melalui mulut. Ulangi gerakan ini beberapa kali.</a:t>
            </a:r>
          </a:p>
          <a:p>
            <a:pPr marL="342900" indent="-342900">
              <a:buAutoNum type="arabicPeriod"/>
            </a:pPr>
            <a:r>
              <a:rPr lang="id-ID" sz="2000" dirty="0"/>
              <a:t>Goyangkan seluruh badan sambil mengatur napas.</a:t>
            </a:r>
          </a:p>
          <a:p>
            <a:pPr marL="342900" indent="-342900">
              <a:buAutoNum type="arabicPeriod"/>
            </a:pPr>
            <a:r>
              <a:rPr lang="id-ID" sz="2000" dirty="0"/>
              <a:t>Lompatlah di tempat, lakukan lompatan semakin lama semakin tinggi. Setelah melakukan pemanasan, rengtangkanlah tanganmu.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423614" y="971550"/>
            <a:ext cx="4495800" cy="609600"/>
          </a:xfrm>
          <a:prstGeom prst="wedgeRoundRectCallout">
            <a:avLst>
              <a:gd name="adj1" fmla="val -37075"/>
              <a:gd name="adj2" fmla="val 80053"/>
              <a:gd name="adj3" fmla="val 16667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/>
              <a:t>Tahapan Pemanasan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36964"/>
            <a:ext cx="2232413" cy="3634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450076"/>
      </p:ext>
    </p:extLst>
  </p:cSld>
  <p:clrMapOvr>
    <a:masterClrMapping/>
  </p:clrMapOvr>
  <p:transition spd="med" advTm="3626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142808" y="713767"/>
            <a:ext cx="3314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B. Gerakan Inti</a:t>
            </a:r>
            <a:endParaRPr lang="en-US" sz="25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78815" y="1256496"/>
            <a:ext cx="3314700" cy="477054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1)</a:t>
            </a:r>
            <a:r>
              <a:rPr lang="en-US" sz="2500" b="1" dirty="0" smtClean="0"/>
              <a:t> </a:t>
            </a:r>
            <a:r>
              <a:rPr lang="id-ID" sz="2500" b="1" dirty="0" smtClean="0"/>
              <a:t>Gerak dasar kepala</a:t>
            </a:r>
            <a:endParaRPr lang="en-US" sz="25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609905" y="3562350"/>
            <a:ext cx="2452520" cy="617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Menoleh kepala ke kiri dan ke kanan.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3446049" y="3560046"/>
            <a:ext cx="2452520" cy="619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Memiringkan kepala ke kiri dan ke kanan.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6124385" y="3560046"/>
            <a:ext cx="2452520" cy="619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Mendongakkan dan menundukkan kepala.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" y="1828142"/>
            <a:ext cx="2711196" cy="1572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515" y="1713803"/>
            <a:ext cx="2546239" cy="1710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52" y="1672013"/>
            <a:ext cx="2593848" cy="1751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940592"/>
      </p:ext>
    </p:extLst>
  </p:cSld>
  <p:clrMapOvr>
    <a:masterClrMapping/>
  </p:clrMapOvr>
  <p:transition spd="med" advTm="2233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7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73790" y="995944"/>
            <a:ext cx="4164585" cy="477054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2)</a:t>
            </a:r>
            <a:r>
              <a:rPr lang="en-US" sz="2500" b="1" dirty="0" smtClean="0"/>
              <a:t> </a:t>
            </a:r>
            <a:r>
              <a:rPr lang="id-ID" sz="2500" b="1" dirty="0" smtClean="0"/>
              <a:t>Gerak dasar pundak/bahu</a:t>
            </a:r>
            <a:endParaRPr lang="en-US" sz="25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177873" y="3943350"/>
            <a:ext cx="2877058" cy="617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Mengangkat pundak sambil menundukkan kepala.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5580224" y="3941046"/>
            <a:ext cx="2877058" cy="619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Menarik pundak ke belakang.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78" y="1588919"/>
            <a:ext cx="1339648" cy="22385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97" y="1588918"/>
            <a:ext cx="1110711" cy="2238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978011"/>
      </p:ext>
    </p:extLst>
  </p:cSld>
  <p:clrMapOvr>
    <a:masterClrMapping/>
  </p:clrMapOvr>
  <p:transition spd="med" advTm="1363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78814" y="1085970"/>
            <a:ext cx="3016304" cy="477054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2500" b="1" dirty="0"/>
              <a:t>3</a:t>
            </a:r>
            <a:r>
              <a:rPr lang="id-ID" sz="2500" b="1" dirty="0" smtClean="0"/>
              <a:t>)</a:t>
            </a:r>
            <a:r>
              <a:rPr lang="en-US" sz="2500" b="1" dirty="0" smtClean="0"/>
              <a:t> </a:t>
            </a:r>
            <a:r>
              <a:rPr lang="id-ID" sz="2500" b="1" dirty="0" smtClean="0"/>
              <a:t>Gerak dasar lutut</a:t>
            </a:r>
            <a:endParaRPr lang="en-US" sz="25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99503" y="3941046"/>
            <a:ext cx="2174927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Berjongkok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228614" y="3939724"/>
            <a:ext cx="2174927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Berdiri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5923019" y="3939724"/>
            <a:ext cx="2174927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Meluruskan kaki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26738"/>
            <a:ext cx="1161258" cy="1768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72" y="1452356"/>
            <a:ext cx="656509" cy="2343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2159406"/>
            <a:ext cx="1295400" cy="1635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201687"/>
      </p:ext>
    </p:extLst>
  </p:cSld>
  <p:clrMapOvr>
    <a:masterClrMapping/>
  </p:clrMapOvr>
  <p:transition spd="med" advTm="1351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19" y="99442"/>
            <a:ext cx="6523881" cy="542584"/>
            <a:chOff x="105519" y="99442"/>
            <a:chExt cx="6523881" cy="542584"/>
          </a:xfrm>
        </p:grpSpPr>
        <p:sp>
          <p:nvSpPr>
            <p:cNvPr id="5" name="Rectangle 4"/>
            <p:cNvSpPr/>
            <p:nvPr/>
          </p:nvSpPr>
          <p:spPr>
            <a:xfrm>
              <a:off x="105519" y="99442"/>
              <a:ext cx="6523881" cy="5425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 </a:t>
              </a:r>
              <a:r>
                <a:rPr lang="en-US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8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Mengenal Gerak Dasar dalam Teater</a:t>
              </a:r>
              <a:endParaRPr lang="en-US" sz="28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08" y="128994"/>
              <a:ext cx="561612" cy="507206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78815" y="986648"/>
            <a:ext cx="3016304" cy="477054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4)</a:t>
            </a:r>
            <a:r>
              <a:rPr lang="en-US" sz="2500" b="1" dirty="0" smtClean="0"/>
              <a:t> </a:t>
            </a:r>
            <a:r>
              <a:rPr lang="id-ID" sz="2500" b="1" dirty="0" smtClean="0"/>
              <a:t>Gerak dasar kaki</a:t>
            </a:r>
            <a:endParaRPr lang="en-US" sz="25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667796" y="3407646"/>
            <a:ext cx="2804741" cy="6119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Memutar pergelangan kaki.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5074629" y="3357134"/>
            <a:ext cx="2804741" cy="6119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Mengangkat dan menurunkan telapak kaki.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7" y="1825481"/>
            <a:ext cx="2057400" cy="1380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13222"/>
            <a:ext cx="4724400" cy="1367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817128"/>
      </p:ext>
    </p:extLst>
  </p:cSld>
  <p:clrMapOvr>
    <a:masterClrMapping/>
  </p:clrMapOvr>
  <p:transition spd="med" advTm="122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2|2.7|2.1|2.2|2.2|2.9|2.1|2.2|3.3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|1.4|5.7|4.3|2.3|1.7|1.8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1.7|1.6|1.8|1.9|1.9|1.9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3|3.4|1.8|2.7|3.6|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3|3.4|1.8|2.7|3.6|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|7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4.6|1.6|3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4.5|1.6|1.7|1.9|1.9|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1.3|3.1|3.9|4.7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1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3|3.4|1.8|2.7|3.6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8|6.5|5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0.9|4.1|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8|44.1|1.9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6|1.3|1.2|0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1.1|1.2|1.4|1.6|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2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3|3.4|1.8|2.7|3.6|6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1.3|1.3|1.2|1.1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6|3.5|2.7|1.5|6.2|5.1|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6|3.5|2.7|1.5|6.2|5.1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|2.3|2.5|4.8|1.4|2.3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2|1.4|3.4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1.3|1.3|1.3|1.4|2.3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3|1.5|1.4|1.4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|1.4|5.7|4.3|2.3|1.7|1.8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3920</TotalTime>
  <Words>863</Words>
  <Application>Microsoft Office PowerPoint</Application>
  <PresentationFormat>On-screen Show (16:9)</PresentationFormat>
  <Paragraphs>184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ＭＳ Ｐゴシック</vt:lpstr>
      <vt:lpstr>Arial</vt:lpstr>
      <vt:lpstr>Calibri</vt:lpstr>
      <vt:lpstr>Open Sans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Nur Alivia Arianda</cp:lastModifiedBy>
  <cp:revision>263</cp:revision>
  <dcterms:created xsi:type="dcterms:W3CDTF">2022-01-17T01:37:52Z</dcterms:created>
  <dcterms:modified xsi:type="dcterms:W3CDTF">2022-11-17T03:30:45Z</dcterms:modified>
</cp:coreProperties>
</file>