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84" r:id="rId3"/>
    <p:sldMasterId id="2147483687" r:id="rId4"/>
    <p:sldMasterId id="2147483690" r:id="rId5"/>
    <p:sldMasterId id="2147483693" r:id="rId6"/>
  </p:sldMasterIdLst>
  <p:notesMasterIdLst>
    <p:notesMasterId r:id="rId29"/>
  </p:notesMasterIdLst>
  <p:sldIdLst>
    <p:sldId id="298" r:id="rId7"/>
    <p:sldId id="299" r:id="rId8"/>
    <p:sldId id="260" r:id="rId9"/>
    <p:sldId id="313" r:id="rId10"/>
    <p:sldId id="300" r:id="rId11"/>
    <p:sldId id="314" r:id="rId12"/>
    <p:sldId id="301" r:id="rId13"/>
    <p:sldId id="302" r:id="rId14"/>
    <p:sldId id="303" r:id="rId15"/>
    <p:sldId id="315" r:id="rId16"/>
    <p:sldId id="304" r:id="rId17"/>
    <p:sldId id="316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7" r:id="rId26"/>
    <p:sldId id="318" r:id="rId27"/>
    <p:sldId id="312" r:id="rId28"/>
  </p:sldIdLst>
  <p:sldSz cx="12192000" cy="6858000"/>
  <p:notesSz cx="6858000" cy="9144000"/>
  <p:defaultTextStyle>
    <a:defPPr>
      <a:defRPr lang="en-US"/>
    </a:defPPr>
    <a:lvl1pPr marL="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D85B"/>
    <a:srgbClr val="FF99CC"/>
    <a:srgbClr val="FF6600"/>
    <a:srgbClr val="FFE311"/>
    <a:srgbClr val="FFC000"/>
    <a:srgbClr val="B8E08C"/>
    <a:srgbClr val="A9DA74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3" autoAdjust="0"/>
    <p:restoredTop sz="98757" autoAdjust="0"/>
  </p:normalViewPr>
  <p:slideViewPr>
    <p:cSldViewPr snapToGrid="0">
      <p:cViewPr varScale="1">
        <p:scale>
          <a:sx n="69" d="100"/>
          <a:sy n="69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CCF1-302F-4656-95E7-6FBD83B436FE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2863-A690-4E69-854D-E49BB6E59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93" tIns="60946" rIns="121893" bIns="609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893" tIns="60946" rIns="121893" bIns="609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93" tIns="60946" rIns="121893" bIns="60946"/>
          <a:lstStyle/>
          <a:p>
            <a:pPr defTabSz="1218900"/>
            <a:fld id="{542836B3-7453-4DCF-8792-1F7B3EF54E45}" type="datetimeFigureOut">
              <a:rPr lang="en-US" sz="2400" smtClean="0">
                <a:solidFill>
                  <a:prstClr val="black"/>
                </a:solidFill>
              </a:rPr>
              <a:pPr defTabSz="1218900"/>
              <a:t>12/7/2022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93" tIns="60946" rIns="121893" bIns="60946"/>
          <a:lstStyle/>
          <a:p>
            <a:pPr defTabSz="121890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93" tIns="60946" rIns="121893" bIns="60946"/>
          <a:lstStyle/>
          <a:p>
            <a:pPr defTabSz="1218900"/>
            <a:fld id="{ED109A1F-7AB4-4DDD-A710-14C7CBC32CC8}" type="slidenum">
              <a:rPr lang="en-US" sz="2400" smtClean="0">
                <a:solidFill>
                  <a:prstClr val="black"/>
                </a:solidFill>
              </a:rPr>
              <a:pPr defTabSz="121890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4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29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04" tIns="60952" rIns="121904" bIns="6095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04" tIns="60952" rIns="121904" bIns="6095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04" tIns="60952" rIns="121904" bIns="60952"/>
          <a:lstStyle/>
          <a:p>
            <a:pPr defTabSz="1219020"/>
            <a:fld id="{542836B3-7453-4DCF-8792-1F7B3EF54E45}" type="datetimeFigureOut">
              <a:rPr lang="en-US" sz="2400" smtClean="0">
                <a:solidFill>
                  <a:prstClr val="black"/>
                </a:solidFill>
              </a:rPr>
              <a:pPr defTabSz="1219020"/>
              <a:t>12/7/2022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04" tIns="60952" rIns="121904" bIns="60952"/>
          <a:lstStyle/>
          <a:p>
            <a:pPr defTabSz="121902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04" tIns="60952" rIns="121904" bIns="60952"/>
          <a:lstStyle/>
          <a:p>
            <a:pPr defTabSz="1219020"/>
            <a:fld id="{ED109A1F-7AB4-4DDD-A710-14C7CBC32CC8}" type="slidenum">
              <a:rPr lang="en-US" sz="2400" smtClean="0">
                <a:solidFill>
                  <a:prstClr val="black"/>
                </a:solidFill>
              </a:rPr>
              <a:pPr defTabSz="121902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4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542836B3-7453-4DCF-8792-1F7B3EF54E45}" type="datetimeFigureOut">
              <a:rPr lang="en-US" sz="2400" smtClean="0">
                <a:solidFill>
                  <a:prstClr val="black"/>
                </a:solidFill>
              </a:rPr>
              <a:pPr defTabSz="1219170"/>
              <a:t>12/7/2022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ED109A1F-7AB4-4DDD-A710-14C7CBC32CC8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10" tIns="45718" rIns="91410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10" tIns="45718" rIns="9141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fld id="{1098AB81-6EEE-44B4-9BD4-5C2410C80411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410" tIns="45718" rIns="91410" bIns="45718"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3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4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80" tIns="60940" rIns="121880" bIns="609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880" tIns="60940" rIns="121880" bIns="609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80" tIns="60940" rIns="121880" bIns="60940"/>
          <a:lstStyle/>
          <a:p>
            <a:pPr defTabSz="1218750"/>
            <a:fld id="{542836B3-7453-4DCF-8792-1F7B3EF54E45}" type="datetimeFigureOut">
              <a:rPr lang="en-US" sz="2400" smtClean="0">
                <a:solidFill>
                  <a:prstClr val="black"/>
                </a:solidFill>
              </a:rPr>
              <a:pPr defTabSz="1218750"/>
              <a:t>12/7/2022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80" tIns="60940" rIns="121880" bIns="60940"/>
          <a:lstStyle/>
          <a:p>
            <a:pPr defTabSz="12187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80" tIns="60940" rIns="121880" bIns="60940"/>
          <a:lstStyle/>
          <a:p>
            <a:pPr defTabSz="1218750"/>
            <a:fld id="{ED109A1F-7AB4-4DDD-A710-14C7CBC32CC8}" type="slidenum">
              <a:rPr lang="en-US" sz="2400" smtClean="0">
                <a:solidFill>
                  <a:prstClr val="black"/>
                </a:solidFill>
              </a:rPr>
              <a:pPr defTabSz="121875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0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57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885" tIns="60942" rIns="121885" bIns="6094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885" tIns="60942" rIns="121885" bIns="609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1218810"/>
            <a:fld id="{542836B3-7453-4DCF-8792-1F7B3EF54E45}" type="datetimeFigureOut">
              <a:rPr lang="en-US" sz="2400" smtClean="0">
                <a:solidFill>
                  <a:prstClr val="black"/>
                </a:solidFill>
              </a:rPr>
              <a:pPr defTabSz="1218810"/>
              <a:t>12/7/2022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121881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885" tIns="60942" rIns="121885" bIns="60942"/>
          <a:lstStyle/>
          <a:p>
            <a:pPr defTabSz="1218810"/>
            <a:fld id="{ED109A1F-7AB4-4DDD-A710-14C7CBC32CC8}" type="slidenum">
              <a:rPr lang="en-US" sz="2400" smtClean="0">
                <a:solidFill>
                  <a:prstClr val="black"/>
                </a:solidFill>
              </a:rPr>
              <a:pPr defTabSz="121881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5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6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5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ctr" defTabSz="9140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50" algn="l" defTabSz="9140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6\MEDIA MENGAJAR PPT\Template PPT\Template NEXIS Matematika SD\banner NEXIS Matematika S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6151564"/>
            <a:ext cx="1180041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12187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3" indent="-457023" algn="l" defTabSz="12187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38" indent="-380860" algn="l" defTabSz="12187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31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00" indent="-304680" algn="l" defTabSz="12187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78" indent="-304680" algn="l" defTabSz="12187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6\MEDIA MENGAJAR PPT\Template PPT\Template NEXIS Matematika SD\banner NEXIS Matematika S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6151564"/>
            <a:ext cx="1180041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12188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47" indent="-457047" algn="l" defTabSz="12188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86" indent="-380878" algn="l" defTabSz="121881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7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696" algn="l" defTabSz="121881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314" indent="-304696" algn="l" defTabSz="121881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0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7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6\MEDIA MENGAJAR PPT\Template PPT\Template NEXIS Matematika SD\banner NEXIS Matematika S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6151564"/>
            <a:ext cx="1180041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12189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2189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58" indent="-380906" algn="l" defTabSz="12189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6\MEDIA MENGAJAR PPT\Template PPT\Template NEXIS Matematika SD\banner NEXIS Matematika S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6151564"/>
            <a:ext cx="1180041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6\MEDIA MENGAJAR PPT\Template PPT\Template NEXIS Matematika SD\banner NEXIS Matematika SD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6151564"/>
            <a:ext cx="1180041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6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80"/>
            <a:ext cx="6765157" cy="625359"/>
          </a:xfrm>
          <a:prstGeom prst="rect">
            <a:avLst/>
          </a:prstGeom>
        </p:spPr>
        <p:txBody>
          <a:bodyPr lIns="91408" tIns="45718" rIns="91408" bIns="4571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08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2501" y="4024383"/>
            <a:ext cx="2760155" cy="420625"/>
          </a:xfrm>
          <a:prstGeom prst="rect">
            <a:avLst/>
          </a:prstGeom>
        </p:spPr>
        <p:txBody>
          <a:bodyPr wrap="none" lIns="91408" tIns="45718" rIns="91408" bIns="45718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</a:t>
            </a: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5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8" rIns="121877" bIns="6093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61" y="2615519"/>
            <a:ext cx="4017927" cy="957620"/>
          </a:xfrm>
          <a:prstGeom prst="rect">
            <a:avLst/>
          </a:prstGeom>
        </p:spPr>
        <p:txBody>
          <a:bodyPr lIns="121877" tIns="60938" rIns="121877" bIns="6093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3" y="1329286"/>
            <a:ext cx="2986025" cy="42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402" y="76200"/>
            <a:ext cx="11389956" cy="697627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pPr defTabSz="1218870">
              <a:tabLst>
                <a:tab pos="631651" algn="l"/>
              </a:tabLst>
            </a:pPr>
            <a:r>
              <a:rPr lang="id-ID" sz="3700" b="1" dirty="0">
                <a:solidFill>
                  <a:srgbClr val="FF6600"/>
                </a:solidFill>
                <a:cs typeface="Arial" panose="020B0604020202020204" pitchFamily="34" charset="0"/>
              </a:rPr>
              <a:t>Menghitung Volume Kubus Menggunakan Kubus Satuan</a:t>
            </a:r>
          </a:p>
        </p:txBody>
      </p:sp>
      <p:pic>
        <p:nvPicPr>
          <p:cNvPr id="38" name="Picture 37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9281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107757"/>
            <a:ext cx="7724336" cy="49244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/>
            <a:r>
              <a:rPr lang="id-ID" sz="2400" dirty="0">
                <a:solidFill>
                  <a:prstClr val="black"/>
                </a:solidFill>
              </a:rPr>
              <a:t>Kubus dengan volume 1 cm</a:t>
            </a:r>
            <a:r>
              <a:rPr lang="id-ID" sz="2400" baseline="30000" dirty="0">
                <a:solidFill>
                  <a:prstClr val="black"/>
                </a:solidFill>
              </a:rPr>
              <a:t>3</a:t>
            </a:r>
            <a:r>
              <a:rPr lang="id-ID" sz="2400" dirty="0">
                <a:solidFill>
                  <a:prstClr val="black"/>
                </a:solidFill>
              </a:rPr>
              <a:t> disebut sebagai </a:t>
            </a:r>
            <a:r>
              <a:rPr lang="id-ID" sz="2400" b="1" dirty="0">
                <a:solidFill>
                  <a:srgbClr val="0070C0"/>
                </a:solidFill>
              </a:rPr>
              <a:t>kubus satuan</a:t>
            </a:r>
            <a:r>
              <a:rPr lang="id-ID" sz="24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03200" y="2239835"/>
            <a:ext cx="2880136" cy="2001979"/>
            <a:chOff x="152400" y="1679866"/>
            <a:chExt cx="2160102" cy="150148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2" t="2266" r="52569" b="13324"/>
            <a:stretch/>
          </p:blipFill>
          <p:spPr>
            <a:xfrm>
              <a:off x="579220" y="1679866"/>
              <a:ext cx="1402952" cy="1501484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152400" y="2229526"/>
              <a:ext cx="2160102" cy="934619"/>
              <a:chOff x="857482" y="2608406"/>
              <a:chExt cx="2160102" cy="934619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255584" y="3254484"/>
                <a:ext cx="762000" cy="28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70"/>
                <a:r>
                  <a:rPr lang="id-ID" dirty="0">
                    <a:solidFill>
                      <a:prstClr val="black"/>
                    </a:solidFill>
                  </a:rPr>
                  <a:t>2 cm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45094" y="3254484"/>
                <a:ext cx="762000" cy="28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70"/>
                <a:r>
                  <a:rPr lang="id-ID" dirty="0">
                    <a:solidFill>
                      <a:prstClr val="black"/>
                    </a:solidFill>
                  </a:rPr>
                  <a:t>2 cm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57482" y="2608406"/>
                <a:ext cx="762000" cy="28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70"/>
                <a:r>
                  <a:rPr lang="id-ID" dirty="0">
                    <a:solidFill>
                      <a:prstClr val="black"/>
                    </a:solidFill>
                  </a:rPr>
                  <a:t>2 cm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705601" y="2189687"/>
                <a:ext cx="4572003" cy="861775"/>
              </a:xfrm>
              <a:prstGeom prst="rect">
                <a:avLst/>
              </a:prstGeom>
              <a:noFill/>
            </p:spPr>
            <p:txBody>
              <a:bodyPr wrap="square" lIns="121890" tIns="60945" rIns="121890" bIns="60945" rtlCol="0">
                <a:spAutoFit/>
              </a:bodyPr>
              <a:lstStyle/>
              <a:p>
                <a:pPr defTabSz="1218870"/>
                <a:r>
                  <a:rPr lang="id-ID" sz="2400" dirty="0">
                    <a:solidFill>
                      <a:prstClr val="black"/>
                    </a:solidFill>
                  </a:rPr>
                  <a:t>Jika persegi berukuran 2 cm 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defTabSz="1218870"/>
                <a:r>
                  <a:rPr lang="id-ID" sz="2400" dirty="0">
                    <a:solidFill>
                      <a:prstClr val="black"/>
                    </a:solidFill>
                  </a:rPr>
                  <a:t>mempunyai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persegi satuan,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1642255"/>
                <a:ext cx="342900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2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6711352" y="3154221"/>
            <a:ext cx="1129657" cy="49244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/>
            <a:r>
              <a:rPr lang="id-ID" sz="2400" dirty="0">
                <a:solidFill>
                  <a:prstClr val="black"/>
                </a:solidFill>
              </a:rPr>
              <a:t>maka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206121" y="2207707"/>
            <a:ext cx="1922577" cy="1500445"/>
            <a:chOff x="1790891" y="3382902"/>
            <a:chExt cx="1441933" cy="1125334"/>
          </a:xfrm>
        </p:grpSpPr>
        <p:grpSp>
          <p:nvGrpSpPr>
            <p:cNvPr id="72" name="Group 71"/>
            <p:cNvGrpSpPr/>
            <p:nvPr/>
          </p:nvGrpSpPr>
          <p:grpSpPr>
            <a:xfrm>
              <a:off x="2260526" y="3382902"/>
              <a:ext cx="833279" cy="848836"/>
              <a:chOff x="1043197" y="3423196"/>
              <a:chExt cx="833279" cy="84883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152261" y="3423196"/>
                <a:ext cx="724215" cy="720000"/>
                <a:chOff x="1152261" y="3423196"/>
                <a:chExt cx="724215" cy="720000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152261" y="3423196"/>
                  <a:ext cx="720000" cy="72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1218870"/>
                  <a:endParaRPr lang="id-ID" sz="240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7" name="Straight Connector 66"/>
                <p:cNvCxnSpPr>
                  <a:stCxn id="65" idx="0"/>
                  <a:endCxn id="65" idx="2"/>
                </p:cNvCxnSpPr>
                <p:nvPr/>
              </p:nvCxnSpPr>
              <p:spPr>
                <a:xfrm>
                  <a:off x="1512261" y="3423196"/>
                  <a:ext cx="0" cy="720000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1516476" y="3423196"/>
                  <a:ext cx="0" cy="720000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1043197" y="3423196"/>
                <a:ext cx="0" cy="720000"/>
              </a:xfrm>
              <a:prstGeom prst="line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1496400" y="3912032"/>
                <a:ext cx="0" cy="720000"/>
              </a:xfrm>
              <a:prstGeom prst="line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1790891" y="3535854"/>
              <a:ext cx="79990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70"/>
              <a:r>
                <a:rPr lang="id-ID" dirty="0">
                  <a:solidFill>
                    <a:prstClr val="black"/>
                  </a:solidFill>
                </a:rPr>
                <a:t>2 cm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32915" y="4219695"/>
              <a:ext cx="79990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70"/>
              <a:r>
                <a:rPr lang="id-ID" dirty="0">
                  <a:solidFill>
                    <a:prstClr val="black"/>
                  </a:solidFill>
                </a:rPr>
                <a:t>2 cm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692807" y="4140201"/>
                <a:ext cx="4889607" cy="492443"/>
              </a:xfrm>
              <a:prstGeom prst="rect">
                <a:avLst/>
              </a:prstGeom>
              <a:noFill/>
            </p:spPr>
            <p:txBody>
              <a:bodyPr wrap="square" lIns="121890" tIns="60945" rIns="121890" bIns="60945" rtlCol="0">
                <a:spAutoFit/>
              </a:bodyPr>
              <a:lstStyle/>
              <a:p>
                <a:pPr defTabSz="1218870"/>
                <a:r>
                  <a:rPr lang="en-US" sz="2400" dirty="0" err="1">
                    <a:solidFill>
                      <a:prstClr val="black"/>
                    </a:solidFill>
                  </a:rPr>
                  <a:t>mempunyai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kubus satuan.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95" y="3105150"/>
                <a:ext cx="366720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32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92796" y="5257801"/>
                <a:ext cx="4584805" cy="492443"/>
              </a:xfrm>
              <a:prstGeom prst="rect">
                <a:avLst/>
              </a:prstGeom>
              <a:noFill/>
            </p:spPr>
            <p:txBody>
              <a:bodyPr wrap="square" lIns="121890" tIns="60945" rIns="121890" bIns="60945" rtlCol="0">
                <a:spAutoFit/>
              </a:bodyPr>
              <a:lstStyle/>
              <a:p>
                <a:pPr defTabSz="1218870"/>
                <a:r>
                  <a:rPr lang="en-US" sz="2400" dirty="0" err="1">
                    <a:solidFill>
                      <a:prstClr val="black"/>
                    </a:solidFill>
                  </a:rPr>
                  <a:t>adalah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cm</a:t>
                </a:r>
                <a:r>
                  <a:rPr lang="id-ID" sz="2400" baseline="30000" dirty="0">
                    <a:solidFill>
                      <a:prstClr val="black"/>
                    </a:solidFill>
                  </a:rPr>
                  <a:t>3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atau</a:t>
                </a:r>
                <a:r>
                  <a:rPr lang="en-US" sz="2400" dirty="0">
                    <a:solidFill>
                      <a:prstClr val="black"/>
                    </a:solidFill>
                  </a:rPr>
                  <a:t> 8 cm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3</a:t>
                </a:r>
                <a:r>
                  <a:rPr lang="id-ID" sz="2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96" y="3943350"/>
                <a:ext cx="343860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41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692796" y="4867029"/>
            <a:ext cx="5397605" cy="49244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/>
            <a:r>
              <a:rPr lang="id-ID" sz="2400" dirty="0">
                <a:solidFill>
                  <a:prstClr val="black"/>
                </a:solidFill>
              </a:rPr>
              <a:t>Jadi, volume kubus yang berukuran 2 cm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41603" y="1353979"/>
            <a:ext cx="5136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705601" y="3749357"/>
            <a:ext cx="4572000" cy="49244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defTabSz="1218870"/>
            <a:r>
              <a:rPr lang="id-ID" sz="2400" dirty="0">
                <a:solidFill>
                  <a:prstClr val="black"/>
                </a:solidFill>
              </a:rPr>
              <a:t>kubus </a:t>
            </a:r>
            <a:r>
              <a:rPr lang="en-US" sz="2400" dirty="0">
                <a:solidFill>
                  <a:prstClr val="black"/>
                </a:solidFill>
              </a:rPr>
              <a:t>yang </a:t>
            </a:r>
            <a:r>
              <a:rPr lang="en-US" sz="2400" dirty="0" err="1">
                <a:solidFill>
                  <a:prstClr val="black"/>
                </a:solidFill>
              </a:rPr>
              <a:t>berukuran</a:t>
            </a:r>
            <a:r>
              <a:rPr lang="id-ID" sz="2400" dirty="0">
                <a:solidFill>
                  <a:prstClr val="black"/>
                </a:solidFill>
              </a:rPr>
              <a:t> 2 cm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940572" y="3986317"/>
            <a:ext cx="2844481" cy="2070891"/>
            <a:chOff x="2955418" y="2989738"/>
            <a:chExt cx="2133361" cy="1553168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1" t="2701" r="2828" b="15877"/>
            <a:stretch/>
          </p:blipFill>
          <p:spPr>
            <a:xfrm>
              <a:off x="3142675" y="2989738"/>
              <a:ext cx="1307857" cy="1411448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2955418" y="3333750"/>
              <a:ext cx="2133361" cy="1209156"/>
              <a:chOff x="2170826" y="3274310"/>
              <a:chExt cx="2133361" cy="120915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2326864" y="4056904"/>
                <a:ext cx="626038" cy="34965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120658" y="4049835"/>
                <a:ext cx="551218" cy="34965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732355" y="3274310"/>
                <a:ext cx="0" cy="70166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3371850" y="4187857"/>
                <a:ext cx="762000" cy="28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70"/>
                <a:r>
                  <a:rPr lang="id-ID" dirty="0">
                    <a:solidFill>
                      <a:prstClr val="black"/>
                    </a:solidFill>
                  </a:rPr>
                  <a:t>2 cm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170826" y="4194925"/>
                <a:ext cx="762000" cy="28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70"/>
                <a:r>
                  <a:rPr lang="id-ID" dirty="0">
                    <a:solidFill>
                      <a:prstClr val="black"/>
                    </a:solidFill>
                  </a:rPr>
                  <a:t>2 cm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728705" y="3406321"/>
                <a:ext cx="575482" cy="28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70"/>
                <a:r>
                  <a:rPr lang="id-ID" dirty="0">
                    <a:solidFill>
                      <a:prstClr val="black"/>
                    </a:solidFill>
                  </a:rPr>
                  <a:t>2 cm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65232" y="4839493"/>
            <a:ext cx="2379568" cy="1231107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 defTabSz="1218870"/>
            <a:r>
              <a:rPr lang="en-US" sz="2400" dirty="0" err="1">
                <a:solidFill>
                  <a:prstClr val="black"/>
                </a:solidFill>
              </a:rPr>
              <a:t>Berapa</a:t>
            </a:r>
            <a:r>
              <a:rPr lang="en-US" sz="2400" dirty="0">
                <a:solidFill>
                  <a:prstClr val="black"/>
                </a:solidFill>
              </a:rPr>
              <a:t> volume </a:t>
            </a:r>
            <a:r>
              <a:rPr lang="en-US" sz="2400" dirty="0" err="1">
                <a:solidFill>
                  <a:prstClr val="black"/>
                </a:solidFill>
              </a:rPr>
              <a:t>kubus</a:t>
            </a:r>
            <a:r>
              <a:rPr lang="en-US" sz="2400" dirty="0">
                <a:solidFill>
                  <a:prstClr val="black"/>
                </a:solidFill>
              </a:rPr>
              <a:t> yang </a:t>
            </a:r>
            <a:r>
              <a:rPr lang="en-US" sz="2400" dirty="0" err="1">
                <a:solidFill>
                  <a:prstClr val="black"/>
                </a:solidFill>
              </a:rPr>
              <a:t>berukuran</a:t>
            </a:r>
            <a:r>
              <a:rPr lang="en-US" sz="2400" dirty="0">
                <a:solidFill>
                  <a:prstClr val="black"/>
                </a:solidFill>
              </a:rPr>
              <a:t> 2 cm?</a:t>
            </a:r>
          </a:p>
        </p:txBody>
      </p:sp>
      <p:sp>
        <p:nvSpPr>
          <p:cNvPr id="34" name="Right Arrow 33"/>
          <p:cNvSpPr/>
          <p:nvPr/>
        </p:nvSpPr>
        <p:spPr>
          <a:xfrm rot="5400000">
            <a:off x="1410484" y="4374704"/>
            <a:ext cx="516669" cy="49283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 defTabSz="121887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6" y="889011"/>
            <a:ext cx="1258407" cy="110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707">
        <p:fade/>
      </p:transition>
    </mc:Choice>
    <mc:Fallback xmlns="">
      <p:transition spd="med" advTm="46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 build="p"/>
      <p:bldP spid="64" grpId="0"/>
      <p:bldP spid="78" grpId="0"/>
      <p:bldP spid="79" grpId="0"/>
      <p:bldP spid="80" grpId="0"/>
      <p:bldP spid="55" grpId="0"/>
      <p:bldP spid="24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80" y="489746"/>
            <a:ext cx="5341719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Menghitung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Volume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Balok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1957" y="1453341"/>
            <a:ext cx="4356667" cy="2258075"/>
            <a:chOff x="420883" y="1828801"/>
            <a:chExt cx="4356668" cy="2258073"/>
          </a:xfrm>
        </p:grpSpPr>
        <p:sp>
          <p:nvSpPr>
            <p:cNvPr id="4" name="Cube 3"/>
            <p:cNvSpPr/>
            <p:nvPr/>
          </p:nvSpPr>
          <p:spPr>
            <a:xfrm>
              <a:off x="420883" y="1828801"/>
              <a:ext cx="3610811" cy="1851934"/>
            </a:xfrm>
            <a:prstGeom prst="cub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60657" y="3686764"/>
              <a:ext cx="1016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panjang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5153" y="3316135"/>
              <a:ext cx="7200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lebar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10225" y="2421313"/>
              <a:ext cx="7673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tinggi</a:t>
              </a:r>
              <a:endParaRPr lang="en-US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24172" y="1459026"/>
            <a:ext cx="51407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dirty="0"/>
              <a:t>Volume </a:t>
            </a:r>
            <a:r>
              <a:rPr lang="en-US" sz="2400" dirty="0" err="1"/>
              <a:t>balok</a:t>
            </a:r>
            <a:r>
              <a:rPr lang="en-US" sz="2400" dirty="0"/>
              <a:t> =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×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×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24174" y="2045873"/>
            <a:ext cx="1195071" cy="46166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: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928100" y="2595616"/>
            <a:ext cx="5300753" cy="1940823"/>
            <a:chOff x="5114959" y="2972848"/>
            <a:chExt cx="5300753" cy="1940821"/>
          </a:xfrm>
        </p:grpSpPr>
        <p:grpSp>
          <p:nvGrpSpPr>
            <p:cNvPr id="11" name="Group 10"/>
            <p:cNvGrpSpPr/>
            <p:nvPr/>
          </p:nvGrpSpPr>
          <p:grpSpPr>
            <a:xfrm>
              <a:off x="5114959" y="2972848"/>
              <a:ext cx="3340526" cy="1530251"/>
              <a:chOff x="5114959" y="2972848"/>
              <a:chExt cx="3340526" cy="1530251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5114959" y="2972848"/>
                <a:ext cx="2724497" cy="1108359"/>
              </a:xfrm>
              <a:prstGeom prst="cub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840494" y="4118378"/>
                <a:ext cx="782587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18 cm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704576" y="3773415"/>
                <a:ext cx="659155" cy="38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cm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96330" y="3305737"/>
                <a:ext cx="659155" cy="38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 cm</a:t>
                </a:r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114959" y="4513559"/>
              <a:ext cx="5300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Berapakah</a:t>
              </a:r>
              <a:r>
                <a:rPr lang="en-US" sz="2000" dirty="0"/>
                <a:t> volume </a:t>
              </a:r>
              <a:r>
                <a:rPr lang="en-US" sz="2000" dirty="0" err="1"/>
                <a:t>kubus</a:t>
              </a:r>
              <a:r>
                <a:rPr lang="en-US" sz="2000" dirty="0"/>
                <a:t> di </a:t>
              </a:r>
              <a:r>
                <a:rPr lang="en-US" sz="2000" dirty="0" err="1"/>
                <a:t>atas</a:t>
              </a:r>
              <a:r>
                <a:rPr lang="en-US" sz="2000" dirty="0"/>
                <a:t>?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33947" y="4536454"/>
            <a:ext cx="321221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000" dirty="0"/>
              <a:t>Volume </a:t>
            </a:r>
            <a:r>
              <a:rPr lang="en-US" sz="2000" dirty="0" err="1"/>
              <a:t>balok</a:t>
            </a:r>
            <a:endParaRPr lang="en-US" sz="2000" dirty="0"/>
          </a:p>
          <a:p>
            <a:r>
              <a:rPr lang="en-US" sz="2000" dirty="0"/>
              <a:t>= 18 cm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2 cm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8 cm</a:t>
            </a:r>
          </a:p>
          <a:p>
            <a:r>
              <a:rPr lang="en-US" sz="2000" dirty="0"/>
              <a:t>= 288 cm</a:t>
            </a:r>
            <a:r>
              <a:rPr lang="en-US" sz="2000" baseline="30000" dirty="0"/>
              <a:t>2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40" y="2471032"/>
            <a:ext cx="2899960" cy="271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1134964"/>
            <a:ext cx="3035301" cy="2454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909" y="76200"/>
            <a:ext cx="11283944" cy="697627"/>
          </a:xfrm>
          <a:prstGeom prst="rect">
            <a:avLst/>
          </a:prstGeom>
          <a:noFill/>
        </p:spPr>
        <p:txBody>
          <a:bodyPr wrap="none" lIns="121901" tIns="60950" rIns="121901" bIns="60950" rtlCol="0">
            <a:spAutoFit/>
          </a:bodyPr>
          <a:lstStyle/>
          <a:p>
            <a:pPr defTabSz="1218990">
              <a:tabLst>
                <a:tab pos="631715" algn="l"/>
              </a:tabLst>
            </a:pPr>
            <a:r>
              <a:rPr lang="id-ID" sz="3700" b="1" dirty="0">
                <a:solidFill>
                  <a:srgbClr val="FF6600"/>
                </a:solidFill>
                <a:cs typeface="Arial" panose="020B0604020202020204" pitchFamily="34" charset="0"/>
              </a:rPr>
              <a:t>Menghitung Volume Balok Menggunakan Kubus Satuan</a:t>
            </a:r>
          </a:p>
        </p:txBody>
      </p:sp>
      <p:pic>
        <p:nvPicPr>
          <p:cNvPr id="38" name="Picture 37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42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0" y="990601"/>
            <a:ext cx="2949136" cy="492443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id-ID" sz="2400" dirty="0">
                <a:solidFill>
                  <a:prstClr val="black"/>
                </a:solidFill>
              </a:rPr>
              <a:t>Panjang balok = 5 cm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38057" y="1092201"/>
            <a:ext cx="4368800" cy="1231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1901" tIns="60950" rIns="121901" bIns="60950" rtlCol="0">
            <a:spAutoFit/>
          </a:bodyPr>
          <a:lstStyle/>
          <a:p>
            <a:pPr algn="ctr" defTabSz="1218990">
              <a:spcAft>
                <a:spcPts val="800"/>
              </a:spcAft>
            </a:pPr>
            <a:r>
              <a:rPr lang="id-ID" sz="2400" dirty="0">
                <a:solidFill>
                  <a:prstClr val="black"/>
                </a:solidFill>
              </a:rPr>
              <a:t>Volume balok adalah banyaknya kubus satuan yang dapat dimuat dalam balok tersebut.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64000" y="2679959"/>
            <a:ext cx="4285573" cy="86177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id-ID" sz="2400" dirty="0">
                <a:solidFill>
                  <a:prstClr val="black"/>
                </a:solidFill>
              </a:rPr>
              <a:t>Balok </a:t>
            </a:r>
            <a:r>
              <a:rPr lang="en-US" sz="2400" dirty="0" err="1">
                <a:solidFill>
                  <a:prstClr val="black"/>
                </a:solidFill>
              </a:rPr>
              <a:t>tersebut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dapat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id-ID" sz="2400" dirty="0">
                <a:solidFill>
                  <a:prstClr val="black"/>
                </a:solidFill>
              </a:rPr>
              <a:t>dipandang sebagai 3 lapisan kubus satuan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64009" y="3937001"/>
            <a:ext cx="2990337" cy="492443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en-US" sz="2400" dirty="0">
                <a:solidFill>
                  <a:prstClr val="black"/>
                </a:solidFill>
              </a:rPr>
              <a:t>2 × 5 = </a:t>
            </a:r>
            <a:r>
              <a:rPr lang="id-ID" sz="2400" dirty="0">
                <a:solidFill>
                  <a:prstClr val="black"/>
                </a:solidFill>
              </a:rPr>
              <a:t>kubus satuan.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64000" y="3589245"/>
            <a:ext cx="3523760" cy="492443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id-ID" sz="2400" dirty="0">
                <a:solidFill>
                  <a:prstClr val="black"/>
                </a:solidFill>
              </a:rPr>
              <a:t>Setiap lapisan terdiri atas: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064000" y="1447801"/>
            <a:ext cx="2949136" cy="492443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id-ID" sz="2400" dirty="0">
                <a:solidFill>
                  <a:prstClr val="black"/>
                </a:solidFill>
              </a:rPr>
              <a:t>Lebar balok = 2 cm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64000" y="1905001"/>
            <a:ext cx="2949136" cy="492443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id-ID" sz="2400" dirty="0">
                <a:solidFill>
                  <a:prstClr val="black"/>
                </a:solidFill>
              </a:rPr>
              <a:t>Tinggi balok = 3 cm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064000" y="4821333"/>
            <a:ext cx="3927720" cy="492443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en-US" sz="2400" dirty="0">
                <a:solidFill>
                  <a:prstClr val="black"/>
                </a:solidFill>
              </a:rPr>
              <a:t>3 × 2 × 5 = 30 </a:t>
            </a:r>
            <a:r>
              <a:rPr lang="id-ID" sz="2400" dirty="0">
                <a:solidFill>
                  <a:prstClr val="black"/>
                </a:solidFill>
              </a:rPr>
              <a:t>kubus satuan.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064003" y="4445001"/>
            <a:ext cx="4979372" cy="492443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en-US" sz="2400" dirty="0" err="1">
                <a:solidFill>
                  <a:prstClr val="black"/>
                </a:solidFill>
              </a:rPr>
              <a:t>sehingga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id-ID" sz="2400" dirty="0">
                <a:solidFill>
                  <a:prstClr val="black"/>
                </a:solidFill>
              </a:rPr>
              <a:t>3 lapisan kubus satuan ada: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173288" y="5498445"/>
            <a:ext cx="4056312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21901" tIns="60950" rIns="121901" bIns="60950" rtlCol="0">
            <a:spAutoFit/>
          </a:bodyPr>
          <a:lstStyle/>
          <a:p>
            <a:pPr algn="ctr" defTabSz="1218990"/>
            <a:r>
              <a:rPr lang="id-ID" sz="2400" dirty="0">
                <a:solidFill>
                  <a:prstClr val="black"/>
                </a:solidFill>
              </a:rPr>
              <a:t>Jadi, volume balok = 30 cm</a:t>
            </a:r>
            <a:r>
              <a:rPr lang="id-ID" sz="2400" baseline="30000" dirty="0">
                <a:solidFill>
                  <a:prstClr val="black"/>
                </a:solidFill>
              </a:rPr>
              <a:t>3</a:t>
            </a:r>
            <a:r>
              <a:rPr lang="id-ID" sz="24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2800" y="2157396"/>
            <a:ext cx="0" cy="98156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0656" y="3312782"/>
            <a:ext cx="835477" cy="36556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76656" y="2819400"/>
            <a:ext cx="1882544" cy="85893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2052" y="3551319"/>
            <a:ext cx="835477" cy="41549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en-US" dirty="0">
                <a:solidFill>
                  <a:prstClr val="black"/>
                </a:solidFill>
              </a:rPr>
              <a:t>2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7937" y="3174973"/>
            <a:ext cx="805175" cy="41549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en-US" dirty="0">
                <a:solidFill>
                  <a:prstClr val="black"/>
                </a:solidFill>
              </a:rPr>
              <a:t>5 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748" y="2435137"/>
            <a:ext cx="1044711" cy="41549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en-US" dirty="0">
                <a:solidFill>
                  <a:prstClr val="black"/>
                </a:solidFill>
              </a:rPr>
              <a:t>3 cm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2800" y="4636677"/>
            <a:ext cx="2379568" cy="86177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algn="ctr" defTabSz="1218990"/>
            <a:r>
              <a:rPr lang="en-US" sz="2400" dirty="0" err="1">
                <a:solidFill>
                  <a:prstClr val="black"/>
                </a:solidFill>
              </a:rPr>
              <a:t>Berapa</a:t>
            </a:r>
            <a:r>
              <a:rPr lang="en-US" sz="2400" dirty="0">
                <a:solidFill>
                  <a:prstClr val="black"/>
                </a:solidFill>
              </a:rPr>
              <a:t> volume </a:t>
            </a:r>
            <a:r>
              <a:rPr lang="en-US" sz="2400" dirty="0" err="1">
                <a:solidFill>
                  <a:prstClr val="black"/>
                </a:solidFill>
              </a:rPr>
              <a:t>balok</a:t>
            </a:r>
            <a:r>
              <a:rPr lang="en-US" sz="2400" dirty="0">
                <a:solidFill>
                  <a:prstClr val="black"/>
                </a:solidFill>
              </a:rPr>
              <a:t> di </a:t>
            </a:r>
            <a:r>
              <a:rPr lang="en-US" sz="2400" dirty="0" err="1">
                <a:solidFill>
                  <a:prstClr val="black"/>
                </a:solidFill>
              </a:rPr>
              <a:t>atas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3" name="Right Arrow 52"/>
          <p:cNvSpPr/>
          <p:nvPr/>
        </p:nvSpPr>
        <p:spPr>
          <a:xfrm rot="5400000">
            <a:off x="1638112" y="4002520"/>
            <a:ext cx="516669" cy="49283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1218990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9161980" y="4829038"/>
            <a:ext cx="835477" cy="365561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0177979" y="4429444"/>
            <a:ext cx="1731452" cy="765149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43372" y="5067575"/>
            <a:ext cx="835477" cy="41549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en-US" dirty="0">
                <a:solidFill>
                  <a:prstClr val="black"/>
                </a:solidFill>
              </a:rPr>
              <a:t>2 cm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043711" y="4796569"/>
            <a:ext cx="805175" cy="41549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defTabSz="1218990"/>
            <a:r>
              <a:rPr lang="en-US" dirty="0">
                <a:solidFill>
                  <a:prstClr val="black"/>
                </a:solidFill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931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197">
        <p:fade/>
      </p:transition>
    </mc:Choice>
    <mc:Fallback xmlns="">
      <p:transition spd="med" advTm="67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92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4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 animBg="1"/>
      <p:bldP spid="64" grpId="0"/>
      <p:bldP spid="79" grpId="0"/>
      <p:bldP spid="80" grpId="0"/>
      <p:bldP spid="104" grpId="0"/>
      <p:bldP spid="105" grpId="0"/>
      <p:bldP spid="106" grpId="0"/>
      <p:bldP spid="107" grpId="0"/>
      <p:bldP spid="108" grpId="0" animBg="1"/>
      <p:bldP spid="24" grpId="0"/>
      <p:bldP spid="25" grpId="0"/>
      <p:bldP spid="26" grpId="0"/>
      <p:bldP spid="52" grpId="0"/>
      <p:bldP spid="53" grpId="0" animBg="1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44" y="465362"/>
            <a:ext cx="9034847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Menghitung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Volume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Gabungan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Kubus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Balok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5417" y="1122500"/>
            <a:ext cx="1195071" cy="46166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: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52023" y="1736642"/>
            <a:ext cx="9020905" cy="2932849"/>
            <a:chOff x="1452023" y="1736622"/>
            <a:chExt cx="9020905" cy="2932849"/>
          </a:xfrm>
        </p:grpSpPr>
        <p:grpSp>
          <p:nvGrpSpPr>
            <p:cNvPr id="12" name="Group 11"/>
            <p:cNvGrpSpPr/>
            <p:nvPr/>
          </p:nvGrpSpPr>
          <p:grpSpPr>
            <a:xfrm>
              <a:off x="1452023" y="1736622"/>
              <a:ext cx="3050430" cy="2932849"/>
              <a:chOff x="403422" y="1353312"/>
              <a:chExt cx="3050430" cy="293284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21664" y="1438656"/>
                <a:ext cx="1694688" cy="2438400"/>
                <a:chOff x="1121664" y="1438656"/>
                <a:chExt cx="1694688" cy="2438400"/>
              </a:xfrm>
            </p:grpSpPr>
            <p:sp>
              <p:nvSpPr>
                <p:cNvPr id="3" name="Cube 2"/>
                <p:cNvSpPr/>
                <p:nvPr/>
              </p:nvSpPr>
              <p:spPr>
                <a:xfrm>
                  <a:off x="1121664" y="1438656"/>
                  <a:ext cx="1316736" cy="2438400"/>
                </a:xfrm>
                <a:prstGeom prst="cub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Cube 3"/>
                <p:cNvSpPr/>
                <p:nvPr/>
              </p:nvSpPr>
              <p:spPr>
                <a:xfrm>
                  <a:off x="2109216" y="3169920"/>
                  <a:ext cx="707136" cy="707136"/>
                </a:xfrm>
                <a:prstGeom prst="cube">
                  <a:avLst/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219200" y="3901440"/>
                <a:ext cx="782587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cm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3422" y="2473191"/>
                <a:ext cx="782587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 cm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7262" y="1353312"/>
                <a:ext cx="6591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dirty="0" smtClean="0"/>
                  <a:t> cm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09218" y="3877056"/>
                <a:ext cx="6591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 cm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45929" y="3671578"/>
                <a:ext cx="6591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 cm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94697" y="3267456"/>
                <a:ext cx="6591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 cm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45455" y="1821966"/>
              <a:ext cx="572747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Berapakah</a:t>
              </a:r>
              <a:r>
                <a:rPr lang="en-US" sz="2400" dirty="0"/>
                <a:t> volume </a:t>
              </a:r>
              <a:r>
                <a:rPr lang="en-US" sz="2400" dirty="0" err="1"/>
                <a:t>gabungan</a:t>
              </a:r>
              <a:r>
                <a:rPr lang="en-US" sz="2400" dirty="0"/>
                <a:t> </a:t>
              </a:r>
              <a:r>
                <a:rPr lang="en-US" sz="2400" dirty="0" err="1"/>
                <a:t>bangun</a:t>
              </a:r>
              <a:r>
                <a:rPr lang="en-US" sz="2400" dirty="0"/>
                <a:t> </a:t>
              </a:r>
              <a:r>
                <a:rPr lang="en-US" sz="2400" dirty="0" err="1"/>
                <a:t>ruang</a:t>
              </a:r>
              <a:r>
                <a:rPr lang="en-US" sz="2400" dirty="0"/>
                <a:t> di </a:t>
              </a:r>
              <a:r>
                <a:rPr lang="en-US" sz="2400" dirty="0" err="1"/>
                <a:t>samping</a:t>
              </a:r>
              <a:r>
                <a:rPr lang="en-US" sz="2400" dirty="0"/>
                <a:t>?</a:t>
              </a:r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45453" y="2819769"/>
            <a:ext cx="5727475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000" dirty="0"/>
              <a:t>Volume </a:t>
            </a:r>
            <a:r>
              <a:rPr lang="en-US" sz="2000" dirty="0" err="1"/>
              <a:t>gabungan</a:t>
            </a:r>
            <a:r>
              <a:rPr lang="en-US" sz="2000" dirty="0"/>
              <a:t> </a:t>
            </a:r>
            <a:endParaRPr lang="en-US" sz="2000" dirty="0"/>
          </a:p>
          <a:p>
            <a:r>
              <a:rPr lang="en-US" sz="2000" dirty="0"/>
              <a:t>= Volume </a:t>
            </a:r>
            <a:r>
              <a:rPr lang="en-US" sz="2000" dirty="0" err="1"/>
              <a:t>balok</a:t>
            </a:r>
            <a:r>
              <a:rPr lang="en-US" sz="2000" dirty="0"/>
              <a:t> + Volume </a:t>
            </a:r>
            <a:r>
              <a:rPr lang="en-US" sz="2000" dirty="0" err="1"/>
              <a:t>kubus</a:t>
            </a:r>
            <a:endParaRPr lang="en-US" sz="2000" dirty="0"/>
          </a:p>
          <a:p>
            <a:r>
              <a:rPr lang="en-US" sz="2000" dirty="0"/>
              <a:t>= (10 cm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8 cm </a:t>
            </a:r>
            <a:r>
              <a:rPr lang="en-US" sz="2000" dirty="0">
                <a:latin typeface="Times New Roman"/>
                <a:cs typeface="Times New Roman"/>
              </a:rPr>
              <a:t>× </a:t>
            </a:r>
            <a:r>
              <a:rPr lang="en-US" sz="2000" dirty="0"/>
              <a:t>20 cm) + (</a:t>
            </a:r>
            <a:r>
              <a:rPr lang="en-US" sz="2000" dirty="0"/>
              <a:t>4</a:t>
            </a:r>
            <a:r>
              <a:rPr lang="en-US" sz="2000" dirty="0"/>
              <a:t> </a:t>
            </a:r>
            <a:r>
              <a:rPr lang="en-US" sz="2000" dirty="0"/>
              <a:t>cm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</a:t>
            </a:r>
            <a:r>
              <a:rPr lang="en-US" sz="2000" dirty="0"/>
              <a:t>4 </a:t>
            </a:r>
            <a:r>
              <a:rPr lang="en-US" sz="2000" dirty="0"/>
              <a:t>cm </a:t>
            </a:r>
            <a:r>
              <a:rPr lang="en-US" sz="2000" dirty="0">
                <a:latin typeface="Times New Roman"/>
                <a:cs typeface="Times New Roman"/>
              </a:rPr>
              <a:t>× </a:t>
            </a:r>
            <a:r>
              <a:rPr lang="en-US" sz="2000" dirty="0"/>
              <a:t>4</a:t>
            </a:r>
            <a:r>
              <a:rPr lang="en-US" sz="2000" dirty="0"/>
              <a:t> </a:t>
            </a:r>
            <a:r>
              <a:rPr lang="en-US" sz="2000" dirty="0"/>
              <a:t>cm</a:t>
            </a:r>
            <a:r>
              <a:rPr lang="en-US" sz="2000" dirty="0"/>
              <a:t>)</a:t>
            </a:r>
          </a:p>
          <a:p>
            <a:r>
              <a:rPr lang="en-US" sz="2000" dirty="0"/>
              <a:t>= 1.600 cm</a:t>
            </a:r>
            <a:r>
              <a:rPr lang="en-US" sz="2000" baseline="30000" dirty="0"/>
              <a:t>2</a:t>
            </a:r>
            <a:r>
              <a:rPr lang="en-US" sz="2000" dirty="0"/>
              <a:t> + 64 cm</a:t>
            </a:r>
            <a:r>
              <a:rPr lang="en-US" sz="2000" baseline="30000" dirty="0"/>
              <a:t>2</a:t>
            </a:r>
            <a:endParaRPr lang="en-US" sz="2000" dirty="0"/>
          </a:p>
          <a:p>
            <a:r>
              <a:rPr lang="en-US" sz="2000" dirty="0"/>
              <a:t>= 1.664 cm</a:t>
            </a:r>
            <a:r>
              <a:rPr lang="en-US" sz="2000" baseline="30000" dirty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0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47" y="465362"/>
            <a:ext cx="5329921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4.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Mengubah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Satuan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Volume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343" y="1184249"/>
            <a:ext cx="2118337" cy="46166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b="1" dirty="0" err="1"/>
              <a:t>Satuan</a:t>
            </a:r>
            <a:r>
              <a:rPr lang="en-US" sz="2400" b="1" dirty="0"/>
              <a:t> Volume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145755" y="2148497"/>
            <a:ext cx="3995281" cy="3383329"/>
            <a:chOff x="1145754" y="2148477"/>
            <a:chExt cx="3995281" cy="3383329"/>
          </a:xfrm>
        </p:grpSpPr>
        <p:grpSp>
          <p:nvGrpSpPr>
            <p:cNvPr id="31" name="Group 30"/>
            <p:cNvGrpSpPr/>
            <p:nvPr/>
          </p:nvGrpSpPr>
          <p:grpSpPr>
            <a:xfrm>
              <a:off x="1194522" y="2570770"/>
              <a:ext cx="3806977" cy="2961036"/>
              <a:chOff x="1203208" y="2227287"/>
              <a:chExt cx="5056668" cy="393303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100773" y="4864323"/>
                <a:ext cx="720000" cy="648000"/>
                <a:chOff x="1219249" y="2243328"/>
                <a:chExt cx="720000" cy="648000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219249" y="2243328"/>
                  <a:ext cx="72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939249" y="2243328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1939249" y="2891328"/>
                <a:ext cx="720000" cy="648000"/>
                <a:chOff x="1219249" y="2243328"/>
                <a:chExt cx="720000" cy="6480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219249" y="2243328"/>
                  <a:ext cx="72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939249" y="2243328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2660773" y="3530784"/>
                <a:ext cx="720000" cy="648000"/>
                <a:chOff x="1219249" y="2243328"/>
                <a:chExt cx="720000" cy="64800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19249" y="2243328"/>
                  <a:ext cx="72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939249" y="2243328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380773" y="4178784"/>
                <a:ext cx="720000" cy="648000"/>
                <a:chOff x="1219249" y="2243328"/>
                <a:chExt cx="720000" cy="6480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219249" y="2243328"/>
                  <a:ext cx="72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939249" y="2243328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1203208" y="2227287"/>
                <a:ext cx="720000" cy="648000"/>
                <a:chOff x="1219249" y="2243328"/>
                <a:chExt cx="720000" cy="64800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19249" y="2243328"/>
                  <a:ext cx="72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939249" y="2243328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4819876" y="5512323"/>
                <a:ext cx="720000" cy="648000"/>
                <a:chOff x="1219249" y="2243328"/>
                <a:chExt cx="720000" cy="64800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219249" y="2243328"/>
                  <a:ext cx="72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939249" y="2243328"/>
                  <a:ext cx="0" cy="6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5539876" y="6157757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145754" y="2148477"/>
              <a:ext cx="593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km</a:t>
              </a:r>
              <a:r>
                <a:rPr lang="en-US" sz="2000" baseline="30000" dirty="0"/>
                <a:t>3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22974" y="2673277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</a:t>
              </a:r>
              <a:r>
                <a:rPr lang="en-US" sz="2000" dirty="0"/>
                <a:t>m</a:t>
              </a:r>
              <a:r>
                <a:rPr lang="en-US" sz="2000" baseline="30000" dirty="0"/>
                <a:t>3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91869" y="3158448"/>
              <a:ext cx="7344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dam</a:t>
              </a:r>
              <a:r>
                <a:rPr lang="en-US" sz="2000" baseline="30000" dirty="0"/>
                <a:t>3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33930" y="3638214"/>
              <a:ext cx="476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30000" dirty="0"/>
                <a:t>3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75991" y="4127723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dm</a:t>
              </a:r>
              <a:r>
                <a:rPr lang="en-US" sz="2000" baseline="30000" dirty="0"/>
                <a:t>3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82874" y="4643841"/>
              <a:ext cx="58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cm</a:t>
              </a:r>
              <a:r>
                <a:rPr lang="en-US" sz="2000" baseline="30000" dirty="0"/>
                <a:t>3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59438" y="5131695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/>
                <a:t>m</a:t>
              </a:r>
              <a:r>
                <a:rPr lang="en-US" sz="2000" baseline="30000"/>
                <a:t>3</a:t>
              </a:r>
              <a:endParaRPr 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83051" y="2653463"/>
            <a:ext cx="2834100" cy="1410080"/>
            <a:chOff x="2983051" y="2653462"/>
            <a:chExt cx="2834099" cy="141008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983051" y="2653462"/>
              <a:ext cx="1327940" cy="1410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681523" y="2784833"/>
              <a:ext cx="2135627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Turun</a:t>
              </a:r>
              <a:r>
                <a:rPr lang="en-US" dirty="0" smtClean="0"/>
                <a:t> 1 </a:t>
              </a:r>
              <a:r>
                <a:rPr lang="en-US" dirty="0" err="1" smtClean="0"/>
                <a:t>tangga</a:t>
              </a:r>
              <a:r>
                <a:rPr lang="en-US" dirty="0" smtClean="0"/>
                <a:t> </a:t>
              </a:r>
            </a:p>
            <a:p>
              <a:r>
                <a:rPr lang="en-US" dirty="0" err="1" smtClean="0"/>
                <a:t>dikali</a:t>
              </a:r>
              <a:r>
                <a:rPr lang="en-US" dirty="0" smtClean="0"/>
                <a:t> </a:t>
              </a:r>
              <a:r>
                <a:rPr lang="en-US" dirty="0" err="1" smtClean="0"/>
                <a:t>dengan</a:t>
              </a:r>
              <a:r>
                <a:rPr lang="en-US" dirty="0" smtClean="0"/>
                <a:t> 1.000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4870" y="3619939"/>
            <a:ext cx="2420723" cy="1327940"/>
            <a:chOff x="3583987" y="2209856"/>
            <a:chExt cx="2420722" cy="1327940"/>
          </a:xfrm>
        </p:grpSpPr>
        <p:cxnSp>
          <p:nvCxnSpPr>
            <p:cNvPr id="40" name="Straight Arrow Connector 39"/>
            <p:cNvCxnSpPr/>
            <p:nvPr/>
          </p:nvCxnSpPr>
          <p:spPr>
            <a:xfrm rot="16200000" flipV="1">
              <a:off x="4635699" y="2168786"/>
              <a:ext cx="1327940" cy="1410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583987" y="2784833"/>
              <a:ext cx="2214538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Naik</a:t>
              </a:r>
              <a:r>
                <a:rPr lang="en-US" dirty="0" smtClean="0"/>
                <a:t> 1 </a:t>
              </a:r>
              <a:r>
                <a:rPr lang="en-US" dirty="0" err="1" smtClean="0"/>
                <a:t>tangga</a:t>
              </a:r>
              <a:r>
                <a:rPr lang="en-US" dirty="0" smtClean="0"/>
                <a:t> </a:t>
              </a:r>
            </a:p>
            <a:p>
              <a:r>
                <a:rPr lang="en-US" dirty="0" err="1" smtClean="0"/>
                <a:t>dibagi</a:t>
              </a:r>
              <a:r>
                <a:rPr lang="en-US" dirty="0" smtClean="0"/>
                <a:t> </a:t>
              </a:r>
              <a:r>
                <a:rPr lang="en-US" dirty="0" err="1" smtClean="0"/>
                <a:t>dengan</a:t>
              </a:r>
              <a:r>
                <a:rPr lang="en-US" dirty="0" smtClean="0"/>
                <a:t> 1.000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300984" y="1184249"/>
            <a:ext cx="1195071" cy="46166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: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0980" y="1630175"/>
            <a:ext cx="1677063" cy="40011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000" dirty="0"/>
              <a:t>2 dm</a:t>
            </a:r>
            <a:r>
              <a:rPr lang="en-US" sz="2000" baseline="30000" dirty="0"/>
              <a:t>3</a:t>
            </a:r>
            <a:r>
              <a:rPr lang="en-US" sz="2000" dirty="0"/>
              <a:t> = … cm</a:t>
            </a:r>
            <a:r>
              <a:rPr lang="en-US" sz="2000" baseline="30000" dirty="0"/>
              <a:t>3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300965" y="2122209"/>
            <a:ext cx="2597187" cy="70788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000" dirty="0"/>
              <a:t>2 dm</a:t>
            </a:r>
            <a:r>
              <a:rPr lang="en-US" sz="2000" baseline="30000" dirty="0"/>
              <a:t>3</a:t>
            </a:r>
            <a:r>
              <a:rPr lang="en-US" sz="2000" dirty="0"/>
              <a:t> = (2 x 1.000) cm</a:t>
            </a:r>
            <a:r>
              <a:rPr lang="en-US" sz="2000" baseline="30000" dirty="0"/>
              <a:t>3</a:t>
            </a:r>
          </a:p>
          <a:p>
            <a:r>
              <a:rPr lang="en-US" sz="2000" baseline="30000" dirty="0"/>
              <a:t> </a:t>
            </a:r>
            <a:r>
              <a:rPr lang="en-US" sz="2000" baseline="30000" dirty="0"/>
              <a:t>                 </a:t>
            </a:r>
            <a:r>
              <a:rPr lang="en-US" sz="2000" dirty="0"/>
              <a:t>= 2.000 cm</a:t>
            </a:r>
            <a:r>
              <a:rPr lang="en-US" sz="2000" baseline="30000" dirty="0"/>
              <a:t>3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300964" y="3114593"/>
            <a:ext cx="1672253" cy="40011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000" dirty="0"/>
              <a:t>50 m</a:t>
            </a:r>
            <a:r>
              <a:rPr lang="en-US" sz="2000" baseline="30000" dirty="0"/>
              <a:t>3</a:t>
            </a:r>
            <a:r>
              <a:rPr lang="en-US" sz="2000" dirty="0"/>
              <a:t> = … cm</a:t>
            </a:r>
            <a:r>
              <a:rPr lang="en-US" sz="2000" baseline="30000" dirty="0"/>
              <a:t>3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6300963" y="3684521"/>
            <a:ext cx="3531736" cy="70788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000" dirty="0"/>
              <a:t>50 m</a:t>
            </a:r>
            <a:r>
              <a:rPr lang="en-US" sz="2000" baseline="30000" dirty="0"/>
              <a:t>3</a:t>
            </a:r>
            <a:r>
              <a:rPr lang="en-US" sz="2000" dirty="0"/>
              <a:t> = (50 x 1.000 x 1.000) cm</a:t>
            </a:r>
            <a:r>
              <a:rPr lang="en-US" sz="2000" baseline="30000" dirty="0"/>
              <a:t>3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/>
              <a:t>           = 50.000.000 cm</a:t>
            </a:r>
            <a:r>
              <a:rPr lang="en-US" sz="2000" baseline="30000" dirty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37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9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45" y="465362"/>
            <a:ext cx="5859747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Volume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Prisma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Tegak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Segitiga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1548" y="1310396"/>
            <a:ext cx="2924625" cy="3487829"/>
            <a:chOff x="1131546" y="1310396"/>
            <a:chExt cx="2924624" cy="3487829"/>
          </a:xfrm>
        </p:grpSpPr>
        <p:grpSp>
          <p:nvGrpSpPr>
            <p:cNvPr id="7" name="Group 6"/>
            <p:cNvGrpSpPr/>
            <p:nvPr/>
          </p:nvGrpSpPr>
          <p:grpSpPr>
            <a:xfrm>
              <a:off x="1450985" y="1310396"/>
              <a:ext cx="1727476" cy="2981189"/>
              <a:chOff x="1883740" y="1310396"/>
              <a:chExt cx="1060704" cy="240182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883740" y="1798076"/>
                <a:ext cx="1060704" cy="1914145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1883740" y="1310396"/>
                <a:ext cx="1060704" cy="487680"/>
              </a:xfrm>
              <a:prstGeom prst="triangle">
                <a:avLst>
                  <a:gd name="adj" fmla="val 78736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1883740" y="3224540"/>
                <a:ext cx="1060704" cy="487680"/>
              </a:xfrm>
              <a:prstGeom prst="triangle">
                <a:avLst>
                  <a:gd name="adj" fmla="val 78736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713528" y="1310396"/>
                <a:ext cx="0" cy="191414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316224" y="3011424"/>
              <a:ext cx="73994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tinggi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1546" y="4413504"/>
              <a:ext cx="2487796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Alas </a:t>
              </a:r>
              <a:r>
                <a:rPr lang="en-US" dirty="0" err="1" smtClean="0"/>
                <a:t>berbentuk</a:t>
              </a:r>
              <a:r>
                <a:rPr lang="en-US" dirty="0" smtClean="0"/>
                <a:t> </a:t>
              </a:r>
              <a:r>
                <a:rPr lang="en-US" dirty="0" err="1" smtClean="0"/>
                <a:t>segitiga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80570" y="1459026"/>
            <a:ext cx="72570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dirty="0"/>
              <a:t>Volume </a:t>
            </a:r>
            <a:r>
              <a:rPr lang="en-US" sz="2400" dirty="0" err="1"/>
              <a:t>prisma</a:t>
            </a:r>
            <a:r>
              <a:rPr lang="en-US" sz="2400" dirty="0"/>
              <a:t> </a:t>
            </a:r>
            <a:r>
              <a:rPr lang="en-US" sz="2400" dirty="0" err="1"/>
              <a:t>tegak</a:t>
            </a:r>
            <a:r>
              <a:rPr lang="en-US" sz="2400" dirty="0"/>
              <a:t> </a:t>
            </a:r>
            <a:r>
              <a:rPr lang="en-US" sz="2400" dirty="0" err="1"/>
              <a:t>segitiga</a:t>
            </a:r>
            <a:r>
              <a:rPr lang="en-US" sz="2400" dirty="0"/>
              <a:t> = </a:t>
            </a:r>
            <a:r>
              <a:rPr lang="en-US" sz="2400" dirty="0" err="1"/>
              <a:t>Luas</a:t>
            </a:r>
            <a:r>
              <a:rPr lang="en-US" sz="2400" dirty="0"/>
              <a:t> alas </a:t>
            </a:r>
            <a:r>
              <a:rPr lang="en-US" sz="2400" dirty="0" err="1"/>
              <a:t>segitiga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×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92782" y="2045873"/>
            <a:ext cx="1195071" cy="46166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: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92765" y="2648567"/>
            <a:ext cx="7244859" cy="1949609"/>
            <a:chOff x="4592762" y="2648561"/>
            <a:chExt cx="7244859" cy="1949609"/>
          </a:xfrm>
        </p:grpSpPr>
        <p:grpSp>
          <p:nvGrpSpPr>
            <p:cNvPr id="19" name="Group 18"/>
            <p:cNvGrpSpPr/>
            <p:nvPr/>
          </p:nvGrpSpPr>
          <p:grpSpPr>
            <a:xfrm>
              <a:off x="4592762" y="2648561"/>
              <a:ext cx="966790" cy="1949609"/>
              <a:chOff x="4580570" y="2195671"/>
              <a:chExt cx="1727476" cy="298118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80570" y="2800988"/>
                <a:ext cx="1727476" cy="2375872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4580570" y="2195671"/>
                <a:ext cx="1727476" cy="605317"/>
              </a:xfrm>
              <a:prstGeom prst="triangle">
                <a:avLst>
                  <a:gd name="adj" fmla="val 78736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4580570" y="4571541"/>
                <a:ext cx="1727476" cy="605317"/>
              </a:xfrm>
              <a:prstGeom prst="triangle">
                <a:avLst>
                  <a:gd name="adj" fmla="val 78736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931973" y="2195671"/>
                <a:ext cx="0" cy="237587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6405783" y="2648561"/>
              <a:ext cx="543183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Jika</a:t>
              </a:r>
              <a:r>
                <a:rPr lang="en-US" sz="2000" dirty="0"/>
                <a:t> </a:t>
              </a:r>
              <a:r>
                <a:rPr lang="en-US" sz="2000" dirty="0" err="1"/>
                <a:t>panjang</a:t>
              </a:r>
              <a:r>
                <a:rPr lang="en-US" sz="2000" dirty="0"/>
                <a:t> alas </a:t>
              </a:r>
              <a:r>
                <a:rPr lang="en-US" sz="2000" dirty="0" err="1"/>
                <a:t>segitiga</a:t>
              </a:r>
              <a:r>
                <a:rPr lang="en-US" sz="2000" dirty="0"/>
                <a:t> = 8 cm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tinggi</a:t>
              </a:r>
              <a:r>
                <a:rPr lang="en-US" sz="2000" dirty="0"/>
                <a:t> </a:t>
              </a:r>
              <a:r>
                <a:rPr lang="en-US" sz="2000" dirty="0" err="1"/>
                <a:t>segitiga</a:t>
              </a:r>
              <a:r>
                <a:rPr lang="en-US" sz="2000" dirty="0"/>
                <a:t> = 10 cm, </a:t>
              </a:r>
              <a:r>
                <a:rPr lang="en-US" sz="2000" dirty="0" err="1"/>
                <a:t>berapakah</a:t>
              </a:r>
              <a:r>
                <a:rPr lang="en-US" sz="2000" dirty="0"/>
                <a:t> </a:t>
              </a:r>
              <a:r>
                <a:rPr lang="en-US" sz="2000" dirty="0" err="1"/>
                <a:t>volmue</a:t>
              </a:r>
              <a:r>
                <a:rPr lang="en-US" sz="2000" dirty="0"/>
                <a:t> </a:t>
              </a:r>
              <a:r>
                <a:rPr lang="en-US" sz="2000" dirty="0" err="1"/>
                <a:t>prisma</a:t>
              </a:r>
              <a:r>
                <a:rPr lang="en-US" sz="2000" dirty="0"/>
                <a:t> </a:t>
              </a:r>
              <a:r>
                <a:rPr lang="en-US" sz="2000" dirty="0" err="1"/>
                <a:t>tegak</a:t>
              </a:r>
              <a:r>
                <a:rPr lang="en-US" sz="2000" dirty="0"/>
                <a:t> </a:t>
              </a:r>
              <a:r>
                <a:rPr lang="en-US" sz="2000" dirty="0" err="1"/>
                <a:t>segitiga</a:t>
              </a:r>
              <a:r>
                <a:rPr lang="en-US" sz="2000" dirty="0"/>
                <a:t> di </a:t>
              </a:r>
              <a:r>
                <a:rPr lang="en-US" sz="2000" dirty="0" err="1"/>
                <a:t>samping</a:t>
              </a:r>
              <a:r>
                <a:rPr lang="en-US" sz="2000" dirty="0"/>
                <a:t>?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23701" y="3501600"/>
              <a:ext cx="782587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cm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05784" y="3793344"/>
                <a:ext cx="4140296" cy="175804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91410" tIns="45718" rIns="91410" bIns="45718" rtlCol="0">
                <a:spAutoFit/>
              </a:bodyPr>
              <a:lstStyle/>
              <a:p>
                <a:r>
                  <a:rPr lang="en-US" sz="2000" dirty="0"/>
                  <a:t>Volume </a:t>
                </a:r>
                <a:r>
                  <a:rPr lang="en-US" sz="2000" dirty="0" err="1"/>
                  <a:t>prisma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tegak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segitiga</a:t>
                </a:r>
                <a:endParaRPr lang="en-US" sz="2000" dirty="0"/>
              </a:p>
              <a:p>
                <a:r>
                  <a:rPr lang="en-US" sz="2000" dirty="0"/>
                  <a:t>= </a:t>
                </a:r>
                <a:r>
                  <a:rPr lang="en-US" sz="2000" dirty="0" err="1"/>
                  <a:t>Luas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segitiga</a:t>
                </a:r>
                <a:r>
                  <a:rPr lang="en-US" sz="2000" dirty="0"/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×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tinggi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prisma</a:t>
                </a:r>
                <a:endParaRPr lang="en-US" sz="2000" dirty="0"/>
              </a:p>
              <a:p>
                <a:r>
                  <a:rPr lang="en-US" sz="2000" dirty="0"/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Times New Roman"/>
                    <a:cs typeface="Times New Roman"/>
                  </a:rPr>
                  <a:t>×</a:t>
                </a:r>
                <a:r>
                  <a:rPr lang="en-US" sz="2000" dirty="0"/>
                  <a:t> 8 cm </a:t>
                </a:r>
                <a:r>
                  <a:rPr lang="en-US" sz="2000" dirty="0">
                    <a:latin typeface="Times New Roman"/>
                    <a:cs typeface="Times New Roman"/>
                  </a:rPr>
                  <a:t>×</a:t>
                </a:r>
                <a:r>
                  <a:rPr lang="en-US" sz="2000" dirty="0"/>
                  <a:t> 10 cm) </a:t>
                </a:r>
                <a:r>
                  <a:rPr lang="en-US" sz="2000" dirty="0">
                    <a:latin typeface="Times New Roman"/>
                    <a:cs typeface="Times New Roman"/>
                  </a:rPr>
                  <a:t>×</a:t>
                </a:r>
                <a:r>
                  <a:rPr lang="en-US" sz="2000" dirty="0"/>
                  <a:t> 20 cm</a:t>
                </a:r>
              </a:p>
              <a:p>
                <a:r>
                  <a:rPr lang="en-US" sz="2000" dirty="0"/>
                  <a:t>= 40 cm </a:t>
                </a:r>
                <a:r>
                  <a:rPr lang="en-US" sz="2000" dirty="0">
                    <a:latin typeface="Times New Roman"/>
                    <a:cs typeface="Times New Roman"/>
                  </a:rPr>
                  <a:t>×</a:t>
                </a:r>
                <a:r>
                  <a:rPr lang="en-US" sz="2000" dirty="0"/>
                  <a:t> 20 cm</a:t>
                </a:r>
              </a:p>
              <a:p>
                <a:r>
                  <a:rPr lang="en-US" sz="2000" dirty="0"/>
                  <a:t>= 800 cm</a:t>
                </a:r>
                <a:r>
                  <a:rPr lang="en-US" sz="2000" baseline="30000" dirty="0"/>
                  <a:t>2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784" y="3793341"/>
                <a:ext cx="4140296" cy="1758045"/>
              </a:xfrm>
              <a:prstGeom prst="rect">
                <a:avLst/>
              </a:prstGeom>
              <a:blipFill rotWithShape="1">
                <a:blip r:embed="rId2"/>
                <a:stretch>
                  <a:fillRect l="-1620" t="-1730" b="-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0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344" y="465362"/>
            <a:ext cx="3447995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6.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Volume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Tabung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36766" y="1377696"/>
            <a:ext cx="2972202" cy="3107109"/>
            <a:chOff x="1436762" y="1377696"/>
            <a:chExt cx="2972202" cy="3107109"/>
          </a:xfrm>
        </p:grpSpPr>
        <p:grpSp>
          <p:nvGrpSpPr>
            <p:cNvPr id="11" name="Group 10"/>
            <p:cNvGrpSpPr/>
            <p:nvPr/>
          </p:nvGrpSpPr>
          <p:grpSpPr>
            <a:xfrm>
              <a:off x="1436762" y="1377696"/>
              <a:ext cx="1444924" cy="2590800"/>
              <a:chOff x="1436762" y="1377696"/>
              <a:chExt cx="1444924" cy="25908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436762" y="1377696"/>
                <a:ext cx="1444924" cy="2590800"/>
                <a:chOff x="1924442" y="1792224"/>
                <a:chExt cx="1444924" cy="25908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924442" y="2054352"/>
                  <a:ext cx="1444924" cy="2066544"/>
                </a:xfrm>
                <a:prstGeom prst="rect">
                  <a:avLst/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924442" y="1792224"/>
                  <a:ext cx="1444924" cy="524256"/>
                </a:xfrm>
                <a:prstGeom prst="ellipse">
                  <a:avLst/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924442" y="3858768"/>
                  <a:ext cx="1444924" cy="524256"/>
                </a:xfrm>
                <a:prstGeom prst="ellipse">
                  <a:avLst/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/>
              <p:cNvCxnSpPr>
                <a:stCxn id="7" idx="6"/>
              </p:cNvCxnSpPr>
              <p:nvPr/>
            </p:nvCxnSpPr>
            <p:spPr>
              <a:xfrm flipH="1">
                <a:off x="2159224" y="3706368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2881686" y="2488431"/>
              <a:ext cx="152727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Tinggi</a:t>
              </a:r>
              <a:r>
                <a:rPr lang="en-US" dirty="0" smtClean="0"/>
                <a:t> </a:t>
              </a:r>
              <a:r>
                <a:rPr lang="en-US" dirty="0" err="1" smtClean="0"/>
                <a:t>tabung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4370" y="4100084"/>
              <a:ext cx="112082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Jari</a:t>
              </a:r>
              <a:r>
                <a:rPr lang="en-US" dirty="0" smtClean="0"/>
                <a:t> – </a:t>
              </a:r>
              <a:r>
                <a:rPr lang="en-US" dirty="0" err="1" smtClean="0"/>
                <a:t>jari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519224" y="3706368"/>
              <a:ext cx="187400" cy="393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580576" y="1459026"/>
            <a:ext cx="609782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dirty="0"/>
              <a:t>Volume </a:t>
            </a:r>
            <a:r>
              <a:rPr lang="en-US" sz="2400" dirty="0" err="1"/>
              <a:t>tabung</a:t>
            </a:r>
            <a:r>
              <a:rPr lang="en-US" sz="2400" dirty="0"/>
              <a:t> =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×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tabung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92782" y="2045873"/>
            <a:ext cx="1195071" cy="46166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:</a:t>
            </a:r>
            <a:endParaRPr lang="en-US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58144" y="2606041"/>
            <a:ext cx="6678343" cy="1460979"/>
            <a:chOff x="4858128" y="2606040"/>
            <a:chExt cx="6678343" cy="1460978"/>
          </a:xfrm>
        </p:grpSpPr>
        <p:grpSp>
          <p:nvGrpSpPr>
            <p:cNvPr id="3" name="Group 2"/>
            <p:cNvGrpSpPr/>
            <p:nvPr/>
          </p:nvGrpSpPr>
          <p:grpSpPr>
            <a:xfrm>
              <a:off x="4858128" y="2606040"/>
              <a:ext cx="1434817" cy="1460978"/>
              <a:chOff x="4858128" y="2606040"/>
              <a:chExt cx="1434817" cy="146097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858128" y="2606040"/>
                <a:ext cx="814807" cy="1460978"/>
                <a:chOff x="1436762" y="1377696"/>
                <a:chExt cx="1444924" cy="259080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436762" y="1377696"/>
                  <a:ext cx="1444924" cy="2590800"/>
                  <a:chOff x="1924442" y="1792224"/>
                  <a:chExt cx="1444924" cy="2590800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924442" y="2054352"/>
                    <a:ext cx="1444924" cy="2066544"/>
                  </a:xfrm>
                  <a:prstGeom prst="rect">
                    <a:avLst/>
                  </a:prstGeom>
                  <a:solidFill>
                    <a:srgbClr val="99FF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1924442" y="1792224"/>
                    <a:ext cx="1444924" cy="524256"/>
                  </a:xfrm>
                  <a:prstGeom prst="ellipse">
                    <a:avLst/>
                  </a:prstGeom>
                  <a:solidFill>
                    <a:srgbClr val="99FF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1924442" y="3858768"/>
                    <a:ext cx="1444924" cy="524256"/>
                  </a:xfrm>
                  <a:prstGeom prst="ellipse">
                    <a:avLst/>
                  </a:prstGeom>
                  <a:solidFill>
                    <a:srgbClr val="99FF6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" name="Straight Connector 24"/>
                <p:cNvCxnSpPr>
                  <a:stCxn id="28" idx="6"/>
                </p:cNvCxnSpPr>
                <p:nvPr/>
              </p:nvCxnSpPr>
              <p:spPr>
                <a:xfrm flipH="1">
                  <a:off x="2159224" y="3706368"/>
                  <a:ext cx="72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/>
              <p:cNvSpPr txBox="1"/>
              <p:nvPr/>
            </p:nvSpPr>
            <p:spPr>
              <a:xfrm>
                <a:off x="5633790" y="3151862"/>
                <a:ext cx="65915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14 cm</a:t>
                </a:r>
                <a:endParaRPr lang="en-US" sz="15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259281" y="2606040"/>
              <a:ext cx="52771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Jika</a:t>
              </a:r>
              <a:r>
                <a:rPr lang="en-US" sz="2000" dirty="0"/>
                <a:t> </a:t>
              </a:r>
              <a:r>
                <a:rPr lang="en-US" sz="2000" dirty="0" err="1"/>
                <a:t>jari-jari</a:t>
              </a:r>
              <a:r>
                <a:rPr lang="en-US" sz="2000" dirty="0"/>
                <a:t> alas </a:t>
              </a:r>
              <a:r>
                <a:rPr lang="en-US" sz="2000" dirty="0" err="1"/>
                <a:t>tabung</a:t>
              </a:r>
              <a:r>
                <a:rPr lang="en-US" sz="2000" dirty="0"/>
                <a:t> = 10 cm, </a:t>
              </a:r>
              <a:r>
                <a:rPr lang="en-US" sz="2000" dirty="0" err="1"/>
                <a:t>berapakah</a:t>
              </a:r>
              <a:r>
                <a:rPr lang="en-US" sz="2000" dirty="0"/>
                <a:t> volume </a:t>
              </a:r>
              <a:r>
                <a:rPr lang="en-US" sz="2000" dirty="0" err="1"/>
                <a:t>tabung</a:t>
              </a:r>
              <a:r>
                <a:rPr lang="en-US" sz="2000" dirty="0"/>
                <a:t> </a:t>
              </a:r>
              <a:r>
                <a:rPr lang="en-US" sz="2000" dirty="0" err="1"/>
                <a:t>tersebut</a:t>
              </a:r>
              <a:r>
                <a:rPr lang="en-US" sz="2000" dirty="0"/>
                <a:t>?</a:t>
              </a:r>
              <a:endParaRPr lang="en-US" sz="2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59283" y="3405727"/>
            <a:ext cx="4140296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000" dirty="0"/>
              <a:t>Volume </a:t>
            </a:r>
            <a:r>
              <a:rPr lang="en-US" sz="2000" dirty="0" err="1"/>
              <a:t>tabung</a:t>
            </a:r>
            <a:endParaRPr lang="en-US" sz="2000" dirty="0"/>
          </a:p>
          <a:p>
            <a:r>
              <a:rPr lang="en-US" sz="2000" dirty="0"/>
              <a:t>=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lingkaran</a:t>
            </a:r>
            <a:r>
              <a:rPr lang="en-US" sz="2000" dirty="0"/>
              <a:t>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tabung</a:t>
            </a:r>
            <a:endParaRPr lang="en-US" sz="2000" dirty="0"/>
          </a:p>
          <a:p>
            <a:r>
              <a:rPr lang="en-US" sz="2000" dirty="0"/>
              <a:t>= (3,14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10 cm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10 cm)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14 cm</a:t>
            </a:r>
          </a:p>
          <a:p>
            <a:r>
              <a:rPr lang="en-US" sz="2000" dirty="0"/>
              <a:t>= 314 cm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14 cm</a:t>
            </a:r>
          </a:p>
          <a:p>
            <a:r>
              <a:rPr lang="en-US" sz="2000" dirty="0"/>
              <a:t>= 4.396 cm</a:t>
            </a:r>
            <a:r>
              <a:rPr lang="en-US" sz="2000" baseline="30000" dirty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21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080" y="219057"/>
            <a:ext cx="9482661" cy="64633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Bilangan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Pangkat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Akar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Pangkat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3245" y="219052"/>
            <a:ext cx="638939" cy="638939"/>
            <a:chOff x="394825" y="307207"/>
            <a:chExt cx="638939" cy="638939"/>
          </a:xfrm>
        </p:grpSpPr>
        <p:sp>
          <p:nvSpPr>
            <p:cNvPr id="4" name="Oval 3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389" y="327184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9568" y="859541"/>
            <a:ext cx="6920549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Bilangan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Pangkat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Dua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6080" y="1484380"/>
            <a:ext cx="9671213" cy="830997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400" b="1" dirty="0" err="1"/>
              <a:t>Bilangan</a:t>
            </a:r>
            <a:r>
              <a:rPr lang="en-US" sz="2400" b="1" dirty="0"/>
              <a:t> </a:t>
            </a:r>
            <a:r>
              <a:rPr lang="en-US" sz="2400" b="1" dirty="0" err="1"/>
              <a:t>pangkat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berulang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kali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76081" y="2315394"/>
            <a:ext cx="1026179" cy="40011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63096" y="2741515"/>
            <a:ext cx="4140296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baseline="30000" dirty="0"/>
              <a:t>2</a:t>
            </a:r>
            <a:r>
              <a:rPr lang="en-US" sz="2000" dirty="0"/>
              <a:t> = 6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6 = 36</a:t>
            </a:r>
          </a:p>
          <a:p>
            <a:endParaRPr lang="en-US" sz="2000" dirty="0"/>
          </a:p>
          <a:p>
            <a:r>
              <a:rPr lang="en-US" sz="2000" dirty="0"/>
              <a:t>12</a:t>
            </a:r>
            <a:r>
              <a:rPr lang="en-US" sz="2000" baseline="30000" dirty="0"/>
              <a:t>2</a:t>
            </a:r>
            <a:r>
              <a:rPr lang="en-US" sz="2000" dirty="0"/>
              <a:t> = 12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12 = 144</a:t>
            </a:r>
          </a:p>
          <a:p>
            <a:endParaRPr lang="en-US" sz="2000" dirty="0"/>
          </a:p>
          <a:p>
            <a:r>
              <a:rPr lang="en-US" sz="2000" dirty="0"/>
              <a:t>10</a:t>
            </a:r>
            <a:r>
              <a:rPr lang="en-US" sz="2000" baseline="30000" dirty="0"/>
              <a:t>2</a:t>
            </a:r>
            <a:r>
              <a:rPr lang="en-US" sz="2000" dirty="0"/>
              <a:t> + 5</a:t>
            </a:r>
            <a:r>
              <a:rPr lang="en-US" sz="2000" baseline="30000" dirty="0"/>
              <a:t>2</a:t>
            </a:r>
            <a:r>
              <a:rPr lang="en-US" sz="2000" dirty="0"/>
              <a:t> = 10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10 + 5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5</a:t>
            </a:r>
          </a:p>
          <a:p>
            <a:r>
              <a:rPr lang="en-US" sz="2000" dirty="0"/>
              <a:t> </a:t>
            </a:r>
            <a:r>
              <a:rPr lang="en-US" sz="2000" dirty="0"/>
              <a:t>              = 100 + 25</a:t>
            </a:r>
          </a:p>
          <a:p>
            <a:r>
              <a:rPr lang="en-US" sz="2000" dirty="0"/>
              <a:t> </a:t>
            </a:r>
            <a:r>
              <a:rPr lang="en-US" sz="2000" dirty="0"/>
              <a:t>              = 125</a:t>
            </a:r>
          </a:p>
        </p:txBody>
      </p:sp>
    </p:spTree>
    <p:extLst>
      <p:ext uri="{BB962C8B-B14F-4D97-AF65-F5344CB8AC3E}">
        <p14:creationId xmlns:p14="http://schemas.microsoft.com/office/powerpoint/2010/main" val="30386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8" y="298700"/>
            <a:ext cx="6105005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Akar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Pangkat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Dua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080" y="1090220"/>
            <a:ext cx="9671213" cy="830997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400" b="1" dirty="0" err="1"/>
              <a:t>Akar</a:t>
            </a:r>
            <a:r>
              <a:rPr lang="en-US" sz="2400" b="1" dirty="0"/>
              <a:t> </a:t>
            </a:r>
            <a:r>
              <a:rPr lang="en-US" sz="2400" b="1" dirty="0" err="1"/>
              <a:t>pangkat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akar</a:t>
            </a:r>
            <a:r>
              <a:rPr lang="en-US" sz="2400" b="1" dirty="0"/>
              <a:t> </a:t>
            </a:r>
            <a:r>
              <a:rPr lang="en-US" sz="2400" b="1" dirty="0" err="1"/>
              <a:t>kuadrat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perpangkatan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76081" y="2089326"/>
            <a:ext cx="1026179" cy="40011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3096" y="2576392"/>
                <a:ext cx="4140296" cy="23684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91410" tIns="45718" rIns="91410" bIns="45718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= 9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169</m:t>
                        </m:r>
                      </m:e>
                    </m:rad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13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= </a:t>
                </a:r>
                <a:r>
                  <a:rPr lang="en-US" sz="2000" dirty="0"/>
                  <a:t>13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12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e>
                    </m:rad>
                    <m:r>
                      <a:rPr lang="en-US" sz="200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36</m:t>
                        </m:r>
                      </m:e>
                    </m:rad>
                    <m:r>
                      <a:rPr lang="en-US" sz="20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11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/>
                  <a:t>                        = 11 – 6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/>
                  <a:t>                        = 5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096" y="2576390"/>
                <a:ext cx="4140296" cy="2368405"/>
              </a:xfrm>
              <a:prstGeom prst="rect">
                <a:avLst/>
              </a:prstGeom>
              <a:blipFill rotWithShape="1">
                <a:blip r:embed="rId2"/>
                <a:stretch>
                  <a:fillRect l="-1620" b="-3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6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8" y="432804"/>
            <a:ext cx="6801349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Bilangan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Pangkat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Tiga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080" y="1130812"/>
            <a:ext cx="9671213" cy="830997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400" b="1" dirty="0" err="1"/>
              <a:t>Bilangan</a:t>
            </a:r>
            <a:r>
              <a:rPr lang="en-US" sz="2400" b="1" dirty="0"/>
              <a:t> </a:t>
            </a:r>
            <a:r>
              <a:rPr lang="en-US" sz="2400" b="1" dirty="0" err="1"/>
              <a:t>pangkat</a:t>
            </a:r>
            <a:r>
              <a:rPr lang="en-US" sz="2400" b="1" dirty="0"/>
              <a:t> </a:t>
            </a:r>
            <a:r>
              <a:rPr lang="en-US" sz="2400" b="1" dirty="0" err="1"/>
              <a:t>tiga</a:t>
            </a:r>
            <a:r>
              <a:rPr lang="en-US" sz="2400" b="1" dirty="0"/>
              <a:t>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berulang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kali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76081" y="1961826"/>
            <a:ext cx="1026179" cy="40011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63096" y="2387935"/>
            <a:ext cx="4140296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000" dirty="0"/>
              <a:t>7</a:t>
            </a:r>
            <a:r>
              <a:rPr lang="en-US" sz="2000" baseline="30000" dirty="0"/>
              <a:t>3</a:t>
            </a:r>
            <a:r>
              <a:rPr lang="en-US" sz="2000" dirty="0"/>
              <a:t> = 7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7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7 = 343</a:t>
            </a:r>
          </a:p>
          <a:p>
            <a:endParaRPr lang="en-US" sz="2000" dirty="0"/>
          </a:p>
          <a:p>
            <a:r>
              <a:rPr lang="en-US" sz="2000" dirty="0"/>
              <a:t>4</a:t>
            </a:r>
            <a:r>
              <a:rPr lang="en-US" sz="2000" baseline="30000" dirty="0"/>
              <a:t>3</a:t>
            </a:r>
            <a:r>
              <a:rPr lang="en-US" sz="2000" dirty="0"/>
              <a:t> = 4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4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4 = 64</a:t>
            </a:r>
          </a:p>
          <a:p>
            <a:endParaRPr lang="en-US" sz="2000" dirty="0"/>
          </a:p>
          <a:p>
            <a:r>
              <a:rPr lang="en-US" sz="2000" dirty="0"/>
              <a:t>2</a:t>
            </a:r>
            <a:r>
              <a:rPr lang="en-US" sz="2000" baseline="30000" dirty="0"/>
              <a:t>3</a:t>
            </a:r>
            <a:r>
              <a:rPr lang="en-US" sz="2000" dirty="0"/>
              <a:t> + 5</a:t>
            </a:r>
            <a:r>
              <a:rPr lang="en-US" sz="2000" baseline="30000" dirty="0"/>
              <a:t>3</a:t>
            </a:r>
            <a:r>
              <a:rPr lang="en-US" sz="2000" dirty="0"/>
              <a:t> = (2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2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2) + (5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5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5)</a:t>
            </a:r>
          </a:p>
          <a:p>
            <a:r>
              <a:rPr lang="en-US" sz="2000" dirty="0"/>
              <a:t> </a:t>
            </a:r>
            <a:r>
              <a:rPr lang="en-US" sz="2000" dirty="0"/>
              <a:t>            = </a:t>
            </a:r>
            <a:r>
              <a:rPr lang="en-US" sz="2000" dirty="0"/>
              <a:t>8</a:t>
            </a:r>
            <a:r>
              <a:rPr lang="en-US" sz="2000" dirty="0"/>
              <a:t> + 125</a:t>
            </a:r>
          </a:p>
          <a:p>
            <a:r>
              <a:rPr lang="en-US" sz="2000" dirty="0"/>
              <a:t> </a:t>
            </a:r>
            <a:r>
              <a:rPr lang="en-US" sz="2000" dirty="0"/>
              <a:t>            = 133</a:t>
            </a:r>
          </a:p>
        </p:txBody>
      </p:sp>
    </p:spTree>
    <p:extLst>
      <p:ext uri="{BB962C8B-B14F-4D97-AF65-F5344CB8AC3E}">
        <p14:creationId xmlns:p14="http://schemas.microsoft.com/office/powerpoint/2010/main" val="3226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96" y="663023"/>
            <a:ext cx="8432927" cy="1081057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>
                  <a:solidFill>
                    <a:schemeClr val="tx1"/>
                  </a:solidFill>
                </a:rPr>
                <a:t>Bangun Ruang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492" tIns="81245" rIns="162492" bIns="812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4918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492" tIns="81245" rIns="162492" bIns="812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4918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492" tIns="81245" rIns="162492" bIns="812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4918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6" y="599253"/>
            <a:ext cx="1337223" cy="1337227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6724" y="-488577"/>
              <a:ext cx="75748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9" y="-119089"/>
              <a:ext cx="299832" cy="52504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9395" y="-1402328"/>
            <a:ext cx="7699023" cy="7699023"/>
            <a:chOff x="-6348355" y="-810047"/>
            <a:chExt cx="6457369" cy="6457369"/>
          </a:xfrm>
        </p:grpSpPr>
        <p:grpSp>
          <p:nvGrpSpPr>
            <p:cNvPr id="15" name="Group 14"/>
            <p:cNvGrpSpPr/>
            <p:nvPr/>
          </p:nvGrpSpPr>
          <p:grpSpPr>
            <a:xfrm>
              <a:off x="-6348355" y="-810047"/>
              <a:ext cx="6457369" cy="6457369"/>
              <a:chOff x="-8747562" y="446509"/>
              <a:chExt cx="7067550" cy="706755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-8747562" y="446509"/>
                <a:ext cx="7067550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-8328462" y="842301"/>
                <a:ext cx="6229350" cy="622935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r="16662"/>
            <a:stretch/>
          </p:blipFill>
          <p:spPr>
            <a:xfrm>
              <a:off x="-5875608" y="-398654"/>
              <a:ext cx="5549175" cy="5549174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21733" y="3412565"/>
            <a:ext cx="5341075" cy="1912771"/>
            <a:chOff x="836416" y="2426714"/>
            <a:chExt cx="5341075" cy="1912770"/>
          </a:xfrm>
        </p:grpSpPr>
        <p:grpSp>
          <p:nvGrpSpPr>
            <p:cNvPr id="2" name="Group 1"/>
            <p:cNvGrpSpPr/>
            <p:nvPr/>
          </p:nvGrpSpPr>
          <p:grpSpPr>
            <a:xfrm>
              <a:off x="836416" y="2426714"/>
              <a:ext cx="5341075" cy="1912770"/>
              <a:chOff x="836416" y="2426714"/>
              <a:chExt cx="5341075" cy="191277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36416" y="2985267"/>
                <a:ext cx="5341075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5954" indent="-345954">
                  <a:buAutoNum type="arabicPeriod"/>
                </a:pP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Mengidentifikasi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kubus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balok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prisma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tegak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tabung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  <a:p>
                <a:pPr marL="345954" indent="-345954">
                  <a:buAutoNum type="arabicPeriod"/>
                </a:pP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Menentukan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volume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kubus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balok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prisma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tegak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segitiga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tabung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  <a:p>
                <a:pPr marL="345954" indent="-345954">
                  <a:buAutoNum type="arabicPeriod"/>
                </a:pP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Menyelesaikan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masalah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yang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berkaitan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dengan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hubungan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pangkat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akar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+mj-lt"/>
                    <a:cs typeface="Arial" panose="020B0604020202020204" pitchFamily="34" charset="0"/>
                  </a:rPr>
                  <a:t>pangkat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59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0909" y="76200"/>
            <a:ext cx="5288200" cy="69762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>
              <a:tabLst>
                <a:tab pos="631795" algn="l"/>
              </a:tabLst>
            </a:pPr>
            <a:r>
              <a:rPr lang="id-ID" sz="3700" b="1" dirty="0">
                <a:solidFill>
                  <a:srgbClr val="FF6600"/>
                </a:solidFill>
                <a:cs typeface="Arial" panose="020B0604020202020204" pitchFamily="34" charset="0"/>
              </a:rPr>
              <a:t>Menghitung Pangkat Tiga</a:t>
            </a:r>
          </a:p>
        </p:txBody>
      </p:sp>
      <p:pic>
        <p:nvPicPr>
          <p:cNvPr id="38" name="Picture 37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9269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665" y="787402"/>
            <a:ext cx="11534335" cy="5386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2700" dirty="0">
                <a:solidFill>
                  <a:prstClr val="black"/>
                </a:solidFill>
              </a:rPr>
              <a:t>Hasil dari 11</a:t>
            </a:r>
            <a:r>
              <a:rPr lang="id-ID" sz="2700" baseline="30000" dirty="0">
                <a:solidFill>
                  <a:prstClr val="black"/>
                </a:solidFill>
              </a:rPr>
              <a:t>3</a:t>
            </a:r>
            <a:r>
              <a:rPr lang="id-ID" sz="2700" dirty="0">
                <a:solidFill>
                  <a:prstClr val="black"/>
                </a:solidFill>
              </a:rPr>
              <a:t> dapat dihitung dengan bantuan gambar seperti berikut.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8655" y="1500853"/>
            <a:ext cx="5588000" cy="954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2700" dirty="0">
                <a:solidFill>
                  <a:prstClr val="black"/>
                </a:solidFill>
              </a:rPr>
              <a:t>Hasil 11</a:t>
            </a:r>
            <a:r>
              <a:rPr lang="id-ID" sz="2700" baseline="30000" dirty="0">
                <a:solidFill>
                  <a:prstClr val="black"/>
                </a:solidFill>
              </a:rPr>
              <a:t>3</a:t>
            </a:r>
            <a:r>
              <a:rPr lang="id-ID" sz="2700" dirty="0">
                <a:solidFill>
                  <a:prstClr val="black"/>
                </a:solidFill>
              </a:rPr>
              <a:t> dapat dihitung sebagai penjumlahan: A + B + C + D, dengan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02474" y="2489789"/>
            <a:ext cx="1926364" cy="49244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2400" dirty="0">
                <a:solidFill>
                  <a:prstClr val="black"/>
                </a:solidFill>
              </a:rPr>
              <a:t>A = 10</a:t>
            </a:r>
            <a:r>
              <a:rPr lang="id-ID" sz="2400" baseline="30000" dirty="0">
                <a:solidFill>
                  <a:prstClr val="black"/>
                </a:solidFill>
              </a:rPr>
              <a:t>3</a:t>
            </a:r>
            <a:endParaRPr lang="id-ID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02472" y="3049153"/>
                <a:ext cx="2125528" cy="492443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400" dirty="0">
                    <a:solidFill>
                      <a:prstClr val="black"/>
                    </a:solidFill>
                  </a:rPr>
                  <a:t>B = (10</a:t>
                </a:r>
                <a:r>
                  <a:rPr lang="id-ID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id-ID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54" y="2286864"/>
                <a:ext cx="159414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05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02472" y="3570537"/>
                <a:ext cx="3751128" cy="492443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400" dirty="0">
                    <a:solidFill>
                      <a:prstClr val="black"/>
                    </a:solidFill>
                  </a:rPr>
                  <a:t>C = (10</a:t>
                </a:r>
                <a:r>
                  <a:rPr lang="id-ID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id-ID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1) + (10</a:t>
                </a:r>
                <a14:m>
                  <m:oMath xmlns:m="http://schemas.openxmlformats.org/officeDocument/2006/math">
                    <m:r>
                      <a:rPr lang="id-ID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</a:t>
                </a:r>
                <a:r>
                  <a:rPr lang="id-ID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1)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54" y="2677902"/>
                <a:ext cx="281334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32" t="-8197" r="-2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02472" y="4108617"/>
                <a:ext cx="2227128" cy="492443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400" dirty="0">
                    <a:solidFill>
                      <a:prstClr val="black"/>
                    </a:solidFill>
                  </a:rPr>
                  <a:t>D = (11</a:t>
                </a:r>
                <a:r>
                  <a:rPr lang="id-ID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id-ID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54" y="3081462"/>
                <a:ext cx="167034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0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99200" y="4644013"/>
                <a:ext cx="5892800" cy="492443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400" dirty="0">
                    <a:solidFill>
                      <a:prstClr val="black"/>
                    </a:solidFill>
                  </a:rPr>
                  <a:t>= (10</a:t>
                </a:r>
                <a:r>
                  <a:rPr lang="id-ID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id-ID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1) + (10</a:t>
                </a:r>
                <a14:m>
                  <m:oMath xmlns:m="http://schemas.openxmlformats.org/officeDocument/2006/math">
                    <m:r>
                      <a:rPr lang="id-ID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</a:t>
                </a:r>
                <a:r>
                  <a:rPr lang="id-ID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1) + (10</a:t>
                </a:r>
                <a14:m>
                  <m:oMath xmlns:m="http://schemas.openxmlformats.org/officeDocument/2006/math">
                    <m:r>
                      <a:rPr lang="id-ID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</a:t>
                </a:r>
                <a:r>
                  <a:rPr lang="id-ID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400" dirty="0">
                    <a:solidFill>
                      <a:prstClr val="black"/>
                    </a:solidFill>
                  </a:rPr>
                  <a:t> 1) + 1</a:t>
                </a:r>
                <a:r>
                  <a:rPr lang="id-ID" sz="2400" baseline="30000" dirty="0">
                    <a:solidFill>
                      <a:prstClr val="black"/>
                    </a:solidFill>
                  </a:rPr>
                  <a:t>3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483010"/>
                <a:ext cx="44196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1890761" y="2209527"/>
            <a:ext cx="23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142251" y="3178779"/>
            <a:ext cx="461244" cy="353939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1500" dirty="0">
                <a:solidFill>
                  <a:prstClr val="black"/>
                </a:solidFill>
              </a:rPr>
              <a:t>10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1467" y="1622560"/>
            <a:ext cx="1755271" cy="1656873"/>
            <a:chOff x="653599" y="1151140"/>
            <a:chExt cx="1316453" cy="1242655"/>
          </a:xfrm>
        </p:grpSpPr>
        <p:grpSp>
          <p:nvGrpSpPr>
            <p:cNvPr id="48" name="Group 47"/>
            <p:cNvGrpSpPr/>
            <p:nvPr/>
          </p:nvGrpSpPr>
          <p:grpSpPr>
            <a:xfrm>
              <a:off x="653599" y="1151140"/>
              <a:ext cx="1225328" cy="1164300"/>
              <a:chOff x="660714" y="1147067"/>
              <a:chExt cx="1225328" cy="11643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60714" y="1147067"/>
                <a:ext cx="1225328" cy="1164300"/>
                <a:chOff x="660714" y="1147067"/>
                <a:chExt cx="1225328" cy="11643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60714" y="1148274"/>
                  <a:ext cx="1219201" cy="1163093"/>
                  <a:chOff x="1676399" y="1767108"/>
                  <a:chExt cx="1219201" cy="1163093"/>
                </a:xfrm>
              </p:grpSpPr>
              <p:sp>
                <p:nvSpPr>
                  <p:cNvPr id="5" name="Cube 4"/>
                  <p:cNvSpPr/>
                  <p:nvPr/>
                </p:nvSpPr>
                <p:spPr>
                  <a:xfrm>
                    <a:off x="1861792" y="1767108"/>
                    <a:ext cx="1033808" cy="972000"/>
                  </a:xfrm>
                  <a:prstGeom prst="cube">
                    <a:avLst>
                      <a:gd name="adj" fmla="val 10966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40"/>
                    <a:endParaRPr lang="id-ID" sz="24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676399" y="1873549"/>
                    <a:ext cx="990601" cy="1056652"/>
                    <a:chOff x="761999" y="1777898"/>
                    <a:chExt cx="990601" cy="1056652"/>
                  </a:xfrm>
                </p:grpSpPr>
                <p:sp>
                  <p:nvSpPr>
                    <p:cNvPr id="3" name="Rectangle 2"/>
                    <p:cNvSpPr/>
                    <p:nvPr/>
                  </p:nvSpPr>
                  <p:spPr>
                    <a:xfrm>
                      <a:off x="761999" y="2114550"/>
                      <a:ext cx="757357" cy="720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40"/>
                      <a:endParaRPr lang="id-ID" sz="2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" name="Cube 3"/>
                    <p:cNvSpPr/>
                    <p:nvPr/>
                  </p:nvSpPr>
                  <p:spPr>
                    <a:xfrm>
                      <a:off x="762000" y="1777898"/>
                      <a:ext cx="990600" cy="336652"/>
                    </a:xfrm>
                    <a:prstGeom prst="cube">
                      <a:avLst>
                        <a:gd name="adj" fmla="val 55180"/>
                      </a:avLst>
                    </a:prstGeom>
                    <a:solidFill>
                      <a:schemeClr val="bg2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40"/>
                      <a:endParaRPr lang="id-ID" sz="24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7" name="Cube 6"/>
                  <p:cNvSpPr/>
                  <p:nvPr/>
                </p:nvSpPr>
                <p:spPr>
                  <a:xfrm>
                    <a:off x="2433757" y="1866078"/>
                    <a:ext cx="365392" cy="1062916"/>
                  </a:xfrm>
                  <a:prstGeom prst="cube">
                    <a:avLst>
                      <a:gd name="adj" fmla="val 52917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9140"/>
                    <a:endParaRPr lang="id-ID" sz="2400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11" name="Straight Connector 10"/>
                <p:cNvCxnSpPr/>
                <p:nvPr/>
              </p:nvCxnSpPr>
              <p:spPr>
                <a:xfrm rot="21420000" flipV="1">
                  <a:off x="1599764" y="1147067"/>
                  <a:ext cx="141926" cy="10644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1588616" y="1396740"/>
                  <a:ext cx="194848" cy="2021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60000" flipV="1">
                  <a:off x="1787372" y="1288325"/>
                  <a:ext cx="98670" cy="10844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1415475" y="1591367"/>
                <a:ext cx="1728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1624119" y="2151421"/>
              <a:ext cx="345933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id-ID" sz="1500" dirty="0">
                  <a:solidFill>
                    <a:prstClr val="black"/>
                  </a:solidFill>
                </a:rPr>
                <a:t>10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439458" y="2101191"/>
            <a:ext cx="461244" cy="353939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15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3155719" y="2131549"/>
            <a:ext cx="333388" cy="45784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id-ID" sz="2400">
              <a:solidFill>
                <a:prstClr val="white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621462" y="1680692"/>
            <a:ext cx="1659375" cy="1919451"/>
            <a:chOff x="2599689" y="1186352"/>
            <a:chExt cx="1244531" cy="1439588"/>
          </a:xfrm>
        </p:grpSpPr>
        <p:grpSp>
          <p:nvGrpSpPr>
            <p:cNvPr id="70" name="Group 69"/>
            <p:cNvGrpSpPr/>
            <p:nvPr/>
          </p:nvGrpSpPr>
          <p:grpSpPr>
            <a:xfrm>
              <a:off x="2599689" y="1186352"/>
              <a:ext cx="1244531" cy="1154646"/>
              <a:chOff x="2409779" y="1266674"/>
              <a:chExt cx="1244531" cy="1154646"/>
            </a:xfrm>
          </p:grpSpPr>
          <p:sp>
            <p:nvSpPr>
              <p:cNvPr id="62" name="Cube 61"/>
              <p:cNvSpPr/>
              <p:nvPr/>
            </p:nvSpPr>
            <p:spPr>
              <a:xfrm>
                <a:off x="2740013" y="1356550"/>
                <a:ext cx="914297" cy="844620"/>
              </a:xfrm>
              <a:prstGeom prst="cube">
                <a:avLst>
                  <a:gd name="adj" fmla="val 1951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id-ID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409779" y="1681265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545695" y="1266674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919018" y="2178946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3129665" y="2337399"/>
              <a:ext cx="260670" cy="288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219140"/>
              <a:r>
                <a:rPr lang="id-ID" b="1" dirty="0">
                  <a:solidFill>
                    <a:prstClr val="black"/>
                  </a:solidFill>
                </a:rPr>
                <a:t>A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2198599" y="3742207"/>
            <a:ext cx="1210600" cy="2321372"/>
            <a:chOff x="3288558" y="2875295"/>
            <a:chExt cx="907950" cy="1741029"/>
          </a:xfrm>
        </p:grpSpPr>
        <p:grpSp>
          <p:nvGrpSpPr>
            <p:cNvPr id="186" name="Group 185"/>
            <p:cNvGrpSpPr/>
            <p:nvPr/>
          </p:nvGrpSpPr>
          <p:grpSpPr>
            <a:xfrm>
              <a:off x="3288558" y="2875295"/>
              <a:ext cx="907950" cy="1461574"/>
              <a:chOff x="3288189" y="2495550"/>
              <a:chExt cx="907950" cy="1461574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3542669" y="2705563"/>
                <a:ext cx="367989" cy="1062916"/>
                <a:chOff x="3098502" y="2704907"/>
                <a:chExt cx="367989" cy="1062916"/>
              </a:xfrm>
            </p:grpSpPr>
            <p:sp>
              <p:nvSpPr>
                <p:cNvPr id="195" name="Cube 194"/>
                <p:cNvSpPr/>
                <p:nvPr/>
              </p:nvSpPr>
              <p:spPr>
                <a:xfrm>
                  <a:off x="3101099" y="2704907"/>
                  <a:ext cx="365392" cy="1062916"/>
                </a:xfrm>
                <a:prstGeom prst="cube">
                  <a:avLst>
                    <a:gd name="adj" fmla="val 5291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id-ID" sz="24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>
                <a:xfrm flipV="1">
                  <a:off x="3271643" y="2854403"/>
                  <a:ext cx="194848" cy="2021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3098502" y="3049030"/>
                  <a:ext cx="172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TextBox 187"/>
              <p:cNvSpPr txBox="1"/>
              <p:nvPr/>
            </p:nvSpPr>
            <p:spPr>
              <a:xfrm>
                <a:off x="3288189" y="3292470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3850206" y="3075850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3334869" y="2629232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676130" y="2495550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3332102" y="2846899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508416" y="3714750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198" name="TextBox 197"/>
            <p:cNvSpPr txBox="1"/>
            <p:nvPr/>
          </p:nvSpPr>
          <p:spPr>
            <a:xfrm>
              <a:off x="3544609" y="4327783"/>
              <a:ext cx="260670" cy="288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219140"/>
              <a:r>
                <a:rPr lang="id-ID" b="1" dirty="0">
                  <a:solidFill>
                    <a:prstClr val="black"/>
                  </a:solidFill>
                </a:rPr>
                <a:t>C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3713965" y="3833158"/>
            <a:ext cx="2161435" cy="2312473"/>
            <a:chOff x="1519735" y="2799359"/>
            <a:chExt cx="1621076" cy="1734355"/>
          </a:xfrm>
        </p:grpSpPr>
        <p:grpSp>
          <p:nvGrpSpPr>
            <p:cNvPr id="88" name="Group 87"/>
            <p:cNvGrpSpPr/>
            <p:nvPr/>
          </p:nvGrpSpPr>
          <p:grpSpPr>
            <a:xfrm>
              <a:off x="1519735" y="2799359"/>
              <a:ext cx="1621076" cy="1420810"/>
              <a:chOff x="1711026" y="2614940"/>
              <a:chExt cx="1621076" cy="142081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980785" y="2820169"/>
                <a:ext cx="1033808" cy="973207"/>
                <a:chOff x="2529134" y="2604730"/>
                <a:chExt cx="1033808" cy="973207"/>
              </a:xfrm>
            </p:grpSpPr>
            <p:sp>
              <p:nvSpPr>
                <p:cNvPr id="81" name="Cube 80"/>
                <p:cNvSpPr/>
                <p:nvPr/>
              </p:nvSpPr>
              <p:spPr>
                <a:xfrm>
                  <a:off x="2529134" y="2605937"/>
                  <a:ext cx="1033808" cy="972000"/>
                </a:xfrm>
                <a:prstGeom prst="cube">
                  <a:avLst>
                    <a:gd name="adj" fmla="val 10966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:endParaRPr lang="id-ID" sz="24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 rot="21420000" flipV="1">
                  <a:off x="3282791" y="2604730"/>
                  <a:ext cx="141926" cy="10644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60000" flipV="1">
                  <a:off x="3463333" y="2762076"/>
                  <a:ext cx="98670" cy="10844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291224" y="2712260"/>
                  <a:ext cx="0" cy="863125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2998062" y="2402098"/>
                  <a:ext cx="0" cy="93600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Box 110"/>
              <p:cNvSpPr txBox="1"/>
              <p:nvPr/>
            </p:nvSpPr>
            <p:spPr>
              <a:xfrm>
                <a:off x="1711026" y="3261799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197912" y="3788512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973600" y="3233495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197911" y="2614940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731366" y="2880979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833358" y="2614940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969632" y="2784676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710393" y="3793376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924110" y="3652049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813596" y="2715052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200" name="TextBox 199"/>
            <p:cNvSpPr txBox="1"/>
            <p:nvPr/>
          </p:nvSpPr>
          <p:spPr>
            <a:xfrm>
              <a:off x="2136269" y="4245173"/>
              <a:ext cx="260670" cy="288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219140"/>
              <a:r>
                <a:rPr lang="id-ID" b="1" dirty="0">
                  <a:solidFill>
                    <a:prstClr val="black"/>
                  </a:solidFill>
                </a:rPr>
                <a:t>D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36240" y="4381704"/>
            <a:ext cx="1835797" cy="1155248"/>
            <a:chOff x="177180" y="3286278"/>
            <a:chExt cx="1376848" cy="866436"/>
          </a:xfrm>
        </p:grpSpPr>
        <p:grpSp>
          <p:nvGrpSpPr>
            <p:cNvPr id="86" name="Group 85"/>
            <p:cNvGrpSpPr/>
            <p:nvPr/>
          </p:nvGrpSpPr>
          <p:grpSpPr>
            <a:xfrm>
              <a:off x="177180" y="3286278"/>
              <a:ext cx="1376848" cy="548077"/>
              <a:chOff x="346230" y="3237021"/>
              <a:chExt cx="1376848" cy="548077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568471" y="3237021"/>
                <a:ext cx="936000" cy="336652"/>
              </a:xfrm>
              <a:prstGeom prst="cube">
                <a:avLst>
                  <a:gd name="adj" fmla="val 55180"/>
                </a:avLst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id-ID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85749" y="3542724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377145" y="3400435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46230" y="3387440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201" name="TextBox 200"/>
            <p:cNvSpPr txBox="1"/>
            <p:nvPr/>
          </p:nvSpPr>
          <p:spPr>
            <a:xfrm>
              <a:off x="635598" y="3864173"/>
              <a:ext cx="260670" cy="288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1219140"/>
              <a:r>
                <a:rPr lang="id-ID" b="1" dirty="0">
                  <a:solidFill>
                    <a:prstClr val="black"/>
                  </a:solidFill>
                </a:rPr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336" y="1295308"/>
            <a:ext cx="2494413" cy="2195230"/>
            <a:chOff x="321252" y="905702"/>
            <a:chExt cx="1870810" cy="1646423"/>
          </a:xfrm>
        </p:grpSpPr>
        <p:grpSp>
          <p:nvGrpSpPr>
            <p:cNvPr id="12" name="Group 11"/>
            <p:cNvGrpSpPr/>
            <p:nvPr/>
          </p:nvGrpSpPr>
          <p:grpSpPr>
            <a:xfrm>
              <a:off x="321252" y="905702"/>
              <a:ext cx="1870810" cy="1148146"/>
              <a:chOff x="321252" y="905702"/>
              <a:chExt cx="1870810" cy="114814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21252" y="1811474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245104" y="907318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39816" y="1195661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67185" y="1027363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694489" y="905702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829592" y="1073555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7851" y="1398180"/>
                <a:ext cx="362470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1372172" y="2309751"/>
              <a:ext cx="362470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id-ID" sz="15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1252" y="1813731"/>
              <a:ext cx="345933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id-ID" sz="1500" dirty="0">
                  <a:solidFill>
                    <a:prstClr val="black"/>
                  </a:solidFill>
                </a:rPr>
                <a:t>10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53599" y="1153397"/>
              <a:ext cx="1316453" cy="1242655"/>
              <a:chOff x="653599" y="1151140"/>
              <a:chExt cx="1316453" cy="124265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653599" y="1151140"/>
                <a:ext cx="1225328" cy="1164300"/>
                <a:chOff x="660714" y="1147067"/>
                <a:chExt cx="1225328" cy="1164300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660714" y="1147067"/>
                  <a:ext cx="1225328" cy="1164300"/>
                  <a:chOff x="660714" y="1147067"/>
                  <a:chExt cx="1225328" cy="1164300"/>
                </a:xfrm>
              </p:grpSpPr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660714" y="1148274"/>
                    <a:ext cx="1219201" cy="1163093"/>
                    <a:chOff x="1676399" y="1767108"/>
                    <a:chExt cx="1219201" cy="1163093"/>
                  </a:xfrm>
                </p:grpSpPr>
                <p:sp>
                  <p:nvSpPr>
                    <p:cNvPr id="126" name="Cube 125"/>
                    <p:cNvSpPr/>
                    <p:nvPr/>
                  </p:nvSpPr>
                  <p:spPr>
                    <a:xfrm>
                      <a:off x="1861792" y="1767108"/>
                      <a:ext cx="1033808" cy="972000"/>
                    </a:xfrm>
                    <a:prstGeom prst="cube">
                      <a:avLst>
                        <a:gd name="adj" fmla="val 10966"/>
                      </a:avLst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40"/>
                      <a:endParaRPr lang="id-ID" sz="24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1676399" y="1873549"/>
                      <a:ext cx="990601" cy="1056652"/>
                      <a:chOff x="761999" y="1777898"/>
                      <a:chExt cx="990601" cy="1056652"/>
                    </a:xfrm>
                  </p:grpSpPr>
                  <p:sp>
                    <p:nvSpPr>
                      <p:cNvPr id="130" name="Rectangle 129"/>
                      <p:cNvSpPr/>
                      <p:nvPr/>
                    </p:nvSpPr>
                    <p:spPr>
                      <a:xfrm>
                        <a:off x="761999" y="2114550"/>
                        <a:ext cx="757357" cy="720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219140"/>
                        <a:endParaRPr lang="id-ID" sz="24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31" name="Cube 130"/>
                      <p:cNvSpPr/>
                      <p:nvPr/>
                    </p:nvSpPr>
                    <p:spPr>
                      <a:xfrm>
                        <a:off x="762000" y="1777898"/>
                        <a:ext cx="990600" cy="336652"/>
                      </a:xfrm>
                      <a:prstGeom prst="cube">
                        <a:avLst>
                          <a:gd name="adj" fmla="val 55180"/>
                        </a:avLst>
                      </a:prstGeom>
                      <a:solidFill>
                        <a:schemeClr val="bg2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219140"/>
                        <a:endParaRPr lang="id-ID" sz="24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9" name="Cube 128"/>
                    <p:cNvSpPr/>
                    <p:nvPr/>
                  </p:nvSpPr>
                  <p:spPr>
                    <a:xfrm>
                      <a:off x="2433757" y="1866078"/>
                      <a:ext cx="365392" cy="1062916"/>
                    </a:xfrm>
                    <a:prstGeom prst="cube">
                      <a:avLst>
                        <a:gd name="adj" fmla="val 52917"/>
                      </a:avLst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9140"/>
                      <a:endParaRPr lang="id-ID" sz="24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16" name="Straight Connector 115"/>
                  <p:cNvCxnSpPr/>
                  <p:nvPr/>
                </p:nvCxnSpPr>
                <p:spPr>
                  <a:xfrm rot="21420000" flipV="1">
                    <a:off x="1599764" y="1147067"/>
                    <a:ext cx="141926" cy="106441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1588616" y="1396740"/>
                    <a:ext cx="194848" cy="202100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60000" flipV="1">
                    <a:off x="1787372" y="1288325"/>
                    <a:ext cx="98670" cy="108442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415475" y="1591367"/>
                  <a:ext cx="172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TextBox 105"/>
              <p:cNvSpPr txBox="1"/>
              <p:nvPr/>
            </p:nvSpPr>
            <p:spPr>
              <a:xfrm>
                <a:off x="1624119" y="2151421"/>
                <a:ext cx="345933" cy="2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40"/>
                <a:r>
                  <a:rPr lang="id-ID" sz="15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1771130" y="1986229"/>
              <a:ext cx="362470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id-ID" sz="1500" dirty="0">
                  <a:solidFill>
                    <a:prstClr val="black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4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501">
        <p:fade/>
      </p:transition>
    </mc:Choice>
    <mc:Fallback xmlns="">
      <p:transition spd="med" advTm="61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4" grpId="0"/>
      <p:bldP spid="105" grpId="0"/>
      <p:bldP spid="15" grpId="0"/>
      <p:bldP spid="16" grpId="0"/>
      <p:bldP spid="18" grpId="0"/>
      <p:bldP spid="20" grpId="0"/>
      <p:bldP spid="90" grpId="0"/>
      <p:bldP spid="92" grpId="0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32000" y="1524080"/>
            <a:ext cx="7213600" cy="3403440"/>
          </a:xfrm>
          <a:prstGeom prst="roundRect">
            <a:avLst>
              <a:gd name="adj" fmla="val 51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909" y="76200"/>
            <a:ext cx="5288200" cy="69762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>
              <a:tabLst>
                <a:tab pos="631795" algn="l"/>
              </a:tabLst>
            </a:pPr>
            <a:r>
              <a:rPr lang="id-ID" sz="3700" b="1" dirty="0">
                <a:solidFill>
                  <a:srgbClr val="FF6600"/>
                </a:solidFill>
                <a:cs typeface="Arial" panose="020B0604020202020204" pitchFamily="34" charset="0"/>
              </a:rPr>
              <a:t>Menghitung Pangkat Tiga</a:t>
            </a:r>
          </a:p>
        </p:txBody>
      </p:sp>
      <p:pic>
        <p:nvPicPr>
          <p:cNvPr id="38" name="Picture 37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9269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649420" y="889001"/>
            <a:ext cx="4024181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2700" dirty="0">
                <a:solidFill>
                  <a:prstClr val="black"/>
                </a:solidFill>
              </a:rPr>
              <a:t>11</a:t>
            </a:r>
            <a:r>
              <a:rPr lang="id-ID" sz="2700" baseline="30000" dirty="0">
                <a:solidFill>
                  <a:prstClr val="black"/>
                </a:solidFill>
              </a:rPr>
              <a:t>3</a:t>
            </a:r>
            <a:r>
              <a:rPr lang="id-ID" sz="2700" dirty="0">
                <a:solidFill>
                  <a:prstClr val="black"/>
                </a:solidFill>
              </a:rPr>
              <a:t> </a:t>
            </a:r>
            <a:r>
              <a:rPr lang="en-US" sz="2700" dirty="0">
                <a:solidFill>
                  <a:prstClr val="black"/>
                </a:solidFill>
              </a:rPr>
              <a:t>= </a:t>
            </a:r>
            <a:r>
              <a:rPr lang="id-ID" sz="2700" dirty="0">
                <a:solidFill>
                  <a:prstClr val="black"/>
                </a:solidFill>
              </a:rPr>
              <a:t>A + B + C + D, dengan</a:t>
            </a:r>
            <a:r>
              <a:rPr lang="en-US" sz="2700" dirty="0">
                <a:solidFill>
                  <a:prstClr val="black"/>
                </a:solidFill>
              </a:rPr>
              <a:t>:</a:t>
            </a:r>
            <a:r>
              <a:rPr lang="id-ID" sz="27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44872" y="1609451"/>
            <a:ext cx="2949136" cy="5334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2700" dirty="0">
                <a:solidFill>
                  <a:prstClr val="black"/>
                </a:solidFill>
              </a:rPr>
              <a:t>A = 10</a:t>
            </a:r>
            <a:r>
              <a:rPr lang="id-ID" sz="2700" baseline="30000" dirty="0">
                <a:solidFill>
                  <a:prstClr val="black"/>
                </a:solidFill>
              </a:rPr>
              <a:t>3</a:t>
            </a:r>
            <a:r>
              <a:rPr lang="id-ID" sz="2700" dirty="0">
                <a:solidFill>
                  <a:prstClr val="black"/>
                </a:solidFill>
              </a:rPr>
              <a:t> = </a:t>
            </a:r>
            <a:r>
              <a:rPr lang="id-ID" sz="2700" b="1" dirty="0">
                <a:solidFill>
                  <a:srgbClr val="F79646">
                    <a:lumMod val="75000"/>
                  </a:srgbClr>
                </a:solidFill>
              </a:rPr>
              <a:t>1.000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44872" y="2168815"/>
                <a:ext cx="2949136" cy="533480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700" dirty="0">
                    <a:solidFill>
                      <a:prstClr val="black"/>
                    </a:solidFill>
                  </a:rPr>
                  <a:t>B = (10</a:t>
                </a:r>
                <a:r>
                  <a:rPr lang="id-ID" sz="27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id-ID" sz="27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1) = </a:t>
                </a:r>
                <a:r>
                  <a:rPr lang="id-ID" sz="2700" b="1" dirty="0">
                    <a:solidFill>
                      <a:srgbClr val="F79646">
                        <a:lumMod val="75000"/>
                      </a:srgbClr>
                    </a:solidFill>
                  </a:rPr>
                  <a:t>100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54" y="1626611"/>
                <a:ext cx="221185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755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44872" y="2690199"/>
                <a:ext cx="6672613" cy="533480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700" dirty="0">
                    <a:solidFill>
                      <a:prstClr val="black"/>
                    </a:solidFill>
                  </a:rPr>
                  <a:t>C = (10</a:t>
                </a:r>
                <a:r>
                  <a:rPr lang="id-ID" sz="27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id-ID" sz="27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1) + (10</a:t>
                </a:r>
                <a14:m>
                  <m:oMath xmlns:m="http://schemas.openxmlformats.org/officeDocument/2006/math">
                    <m:r>
                      <a:rPr lang="id-ID" sz="27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</a:t>
                </a:r>
                <a:r>
                  <a:rPr lang="id-ID" sz="27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1) = 100 + 10 = </a:t>
                </a:r>
                <a:r>
                  <a:rPr lang="id-ID" sz="2700" b="1" dirty="0">
                    <a:solidFill>
                      <a:srgbClr val="F79646">
                        <a:lumMod val="75000"/>
                      </a:srgbClr>
                    </a:solidFill>
                  </a:rPr>
                  <a:t>110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54" y="2017649"/>
                <a:ext cx="500446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21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44872" y="3228279"/>
                <a:ext cx="2125528" cy="533480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700" dirty="0">
                    <a:solidFill>
                      <a:prstClr val="black"/>
                    </a:solidFill>
                  </a:rPr>
                  <a:t>D = (11</a:t>
                </a:r>
                <a:r>
                  <a:rPr lang="id-ID" sz="27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id-ID" sz="27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54" y="2421209"/>
                <a:ext cx="159414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381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41600" y="3763676"/>
                <a:ext cx="7315200" cy="533480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700" dirty="0">
                    <a:solidFill>
                      <a:prstClr val="black"/>
                    </a:solidFill>
                  </a:rPr>
                  <a:t>= (10</a:t>
                </a:r>
                <a:r>
                  <a:rPr lang="id-ID" sz="27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id-ID" sz="27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1) + (10</a:t>
                </a:r>
                <a14:m>
                  <m:oMath xmlns:m="http://schemas.openxmlformats.org/officeDocument/2006/math">
                    <m:r>
                      <a:rPr lang="id-ID" sz="27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</a:t>
                </a:r>
                <a:r>
                  <a:rPr lang="id-ID" sz="27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1) + (10</a:t>
                </a:r>
                <a14:m>
                  <m:oMath xmlns:m="http://schemas.openxmlformats.org/officeDocument/2006/math">
                    <m:r>
                      <a:rPr lang="id-ID" sz="27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</a:t>
                </a:r>
                <a:r>
                  <a:rPr lang="id-ID" sz="27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 1) + 1</a:t>
                </a:r>
                <a:r>
                  <a:rPr lang="id-ID" sz="2700" baseline="30000" dirty="0">
                    <a:solidFill>
                      <a:prstClr val="black"/>
                    </a:solidFill>
                  </a:rPr>
                  <a:t>3</a:t>
                </a:r>
                <a:endParaRPr lang="id-ID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22757"/>
                <a:ext cx="548640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11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641600" y="4317920"/>
                <a:ext cx="4165600" cy="533480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id-ID" sz="2700" dirty="0">
                    <a:solidFill>
                      <a:prstClr val="black"/>
                    </a:solidFill>
                  </a:rPr>
                  <a:t>= 100 + 10 + 10</a:t>
                </a:r>
                <a14:m>
                  <m:oMath xmlns:m="http://schemas.openxmlformats.org/officeDocument/2006/math">
                    <m:r>
                      <a:rPr lang="id-ID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2700" dirty="0">
                    <a:solidFill>
                      <a:prstClr val="black"/>
                    </a:solidFill>
                  </a:rPr>
                  <a:t>+ 1 = </a:t>
                </a:r>
                <a:r>
                  <a:rPr lang="id-ID" sz="2700" b="1" dirty="0">
                    <a:solidFill>
                      <a:srgbClr val="F79646">
                        <a:lumMod val="75000"/>
                      </a:srgbClr>
                    </a:solidFill>
                  </a:rPr>
                  <a:t>121</a:t>
                </a: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38440"/>
                <a:ext cx="3124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94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/>
          <p:cNvSpPr txBox="1"/>
          <p:nvPr/>
        </p:nvSpPr>
        <p:spPr>
          <a:xfrm>
            <a:off x="609601" y="5105240"/>
            <a:ext cx="6917491" cy="5334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2700" dirty="0">
                <a:solidFill>
                  <a:prstClr val="black"/>
                </a:solidFill>
              </a:rPr>
              <a:t>A + B + C + D = </a:t>
            </a:r>
            <a:r>
              <a:rPr lang="id-ID" sz="2700" b="1" dirty="0">
                <a:solidFill>
                  <a:srgbClr val="F79646">
                    <a:lumMod val="75000"/>
                  </a:srgbClr>
                </a:solidFill>
              </a:rPr>
              <a:t>1.000</a:t>
            </a:r>
            <a:r>
              <a:rPr lang="id-ID" sz="27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id-ID" sz="2700" dirty="0">
                <a:solidFill>
                  <a:prstClr val="black"/>
                </a:solidFill>
              </a:rPr>
              <a:t>+ </a:t>
            </a:r>
            <a:r>
              <a:rPr lang="id-ID" sz="2700" b="1" dirty="0">
                <a:solidFill>
                  <a:srgbClr val="F79646">
                    <a:lumMod val="75000"/>
                  </a:srgbClr>
                </a:solidFill>
              </a:rPr>
              <a:t>100</a:t>
            </a:r>
            <a:r>
              <a:rPr lang="id-ID" sz="27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id-ID" sz="2700" dirty="0">
                <a:solidFill>
                  <a:prstClr val="black"/>
                </a:solidFill>
              </a:rPr>
              <a:t>+ </a:t>
            </a:r>
            <a:r>
              <a:rPr lang="id-ID" sz="2700" b="1" dirty="0">
                <a:solidFill>
                  <a:srgbClr val="F79646">
                    <a:lumMod val="75000"/>
                  </a:srgbClr>
                </a:solidFill>
              </a:rPr>
              <a:t>110</a:t>
            </a:r>
            <a:r>
              <a:rPr lang="id-ID" sz="27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id-ID" sz="2700" dirty="0">
                <a:solidFill>
                  <a:prstClr val="black"/>
                </a:solidFill>
              </a:rPr>
              <a:t>+ </a:t>
            </a:r>
            <a:r>
              <a:rPr lang="id-ID" sz="2700" b="1" dirty="0">
                <a:solidFill>
                  <a:srgbClr val="F79646">
                    <a:lumMod val="75000"/>
                  </a:srgbClr>
                </a:solidFill>
              </a:rPr>
              <a:t>121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2732" y="5371982"/>
            <a:ext cx="3248137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3200" b="1" dirty="0" err="1">
                <a:solidFill>
                  <a:prstClr val="black"/>
                </a:solidFill>
              </a:rPr>
              <a:t>Jadi</a:t>
            </a:r>
            <a:r>
              <a:rPr lang="en-US" sz="3200" b="1" dirty="0">
                <a:solidFill>
                  <a:prstClr val="black"/>
                </a:solidFill>
              </a:rPr>
              <a:t>, 11</a:t>
            </a:r>
            <a:r>
              <a:rPr lang="en-US" sz="3200" b="1" baseline="30000" dirty="0">
                <a:solidFill>
                  <a:prstClr val="black"/>
                </a:solidFill>
              </a:rPr>
              <a:t>3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id-ID" sz="3200" b="1" dirty="0">
                <a:solidFill>
                  <a:prstClr val="black"/>
                </a:solidFill>
              </a:rPr>
              <a:t>= 1.331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r>
              <a:rPr lang="id-ID" sz="3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8080" y="5537120"/>
            <a:ext cx="1524000" cy="5334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id-ID" sz="2700" dirty="0">
                <a:solidFill>
                  <a:prstClr val="black"/>
                </a:solidFill>
              </a:rPr>
              <a:t>= </a:t>
            </a:r>
            <a:r>
              <a:rPr lang="id-ID" sz="2700" b="1" dirty="0">
                <a:solidFill>
                  <a:srgbClr val="0070C0"/>
                </a:solidFill>
              </a:rPr>
              <a:t>1.331</a:t>
            </a:r>
            <a:r>
              <a:rPr lang="id-ID" sz="27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3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952">
        <p:fade/>
      </p:transition>
    </mc:Choice>
    <mc:Fallback xmlns="">
      <p:transition spd="med" advTm="50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4" grpId="0"/>
      <p:bldP spid="105" grpId="0"/>
      <p:bldP spid="15" grpId="0"/>
      <p:bldP spid="16" grpId="0"/>
      <p:bldP spid="18" grpId="0"/>
      <p:bldP spid="20" grpId="0"/>
      <p:bldP spid="133" grpId="0"/>
      <p:bldP spid="134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8" y="298700"/>
            <a:ext cx="6118855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Akar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Pangkat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Tiga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080" y="1090237"/>
            <a:ext cx="9671213" cy="46166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400" b="1" dirty="0" err="1"/>
              <a:t>Akar</a:t>
            </a:r>
            <a:r>
              <a:rPr lang="en-US" sz="2400" b="1" dirty="0"/>
              <a:t> </a:t>
            </a:r>
            <a:r>
              <a:rPr lang="en-US" sz="2400" b="1" dirty="0" err="1"/>
              <a:t>pangkat</a:t>
            </a:r>
            <a:r>
              <a:rPr lang="en-US" sz="2400" b="1" dirty="0"/>
              <a:t> </a:t>
            </a:r>
            <a:r>
              <a:rPr lang="en-US" sz="2400" b="1" dirty="0" err="1"/>
              <a:t>tiga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perpangkatan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76081" y="1711374"/>
            <a:ext cx="1026179" cy="40011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3096" y="2198458"/>
                <a:ext cx="4140296" cy="24178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91410" tIns="45718" rIns="91410" bIns="45718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i="1">
                            <a:latin typeface="Cambria Math"/>
                          </a:rPr>
                          <m:t>216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−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i="1">
                            <a:latin typeface="Cambria Math"/>
                          </a:rPr>
                          <m:t>64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/>
                      </a:rPr>
                      <m:t>−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=6−4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  <a:r>
                  <a:rPr lang="en-US" sz="20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=2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i="1">
                            <a:latin typeface="Cambria Math"/>
                          </a:rPr>
                          <m:t>27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i="1">
                            <a:latin typeface="Cambria Math"/>
                          </a:rPr>
                          <m:t>50−23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i="1">
                            <a:latin typeface="Cambria Math"/>
                          </a:rPr>
                          <m:t>27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096" y="2198438"/>
                <a:ext cx="4140296" cy="2417841"/>
              </a:xfrm>
              <a:prstGeom prst="rect">
                <a:avLst/>
              </a:prstGeom>
              <a:blipFill rotWithShape="1">
                <a:blip r:embed="rId2"/>
                <a:stretch>
                  <a:fillRect l="-1620" b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7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576081" y="219057"/>
            <a:ext cx="6266139" cy="64633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Mengidentifikasi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Bangun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Ruang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3245" y="219052"/>
            <a:ext cx="638939" cy="638939"/>
            <a:chOff x="394825" y="307207"/>
            <a:chExt cx="638939" cy="638939"/>
          </a:xfrm>
        </p:grpSpPr>
        <p:sp>
          <p:nvSpPr>
            <p:cNvPr id="41" name="Oval 40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389" y="327184"/>
              <a:ext cx="433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9567" y="859541"/>
            <a:ext cx="8869736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Balok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Bentuk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Jaring-jaringnya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78828" y="1444293"/>
            <a:ext cx="4544949" cy="2431437"/>
            <a:chOff x="6903340" y="1614982"/>
            <a:chExt cx="4544949" cy="2431437"/>
          </a:xfrm>
        </p:grpSpPr>
        <p:sp>
          <p:nvSpPr>
            <p:cNvPr id="19" name="TextBox 18"/>
            <p:cNvSpPr txBox="1"/>
            <p:nvPr/>
          </p:nvSpPr>
          <p:spPr>
            <a:xfrm>
              <a:off x="6903340" y="1614982"/>
              <a:ext cx="1872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Ciri-ciri</a:t>
              </a:r>
              <a:r>
                <a:rPr lang="en-US" sz="2400" b="1" dirty="0"/>
                <a:t> </a:t>
              </a:r>
              <a:r>
                <a:rPr lang="en-US" sz="2400" b="1" dirty="0" err="1"/>
                <a:t>Balok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03341" y="2076649"/>
              <a:ext cx="4544948" cy="1969770"/>
            </a:xfrm>
            <a:prstGeom prst="rect">
              <a:avLst/>
            </a:prstGeom>
            <a:solidFill>
              <a:srgbClr val="FF99C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6 </a:t>
              </a:r>
              <a:r>
                <a:rPr lang="en-US" sz="2000" dirty="0" err="1"/>
                <a:t>sisi</a:t>
              </a:r>
              <a:r>
                <a:rPr lang="en-US" sz="2000" dirty="0"/>
                <a:t> </a:t>
              </a:r>
              <a:r>
                <a:rPr lang="en-US" sz="2000" dirty="0" err="1"/>
                <a:t>berbentuk</a:t>
              </a:r>
              <a:r>
                <a:rPr lang="en-US" sz="2000" dirty="0"/>
                <a:t> </a:t>
              </a:r>
              <a:r>
                <a:rPr lang="en-US" sz="2000" dirty="0" err="1"/>
                <a:t>segi</a:t>
              </a:r>
              <a:r>
                <a:rPr lang="en-US" sz="2000" dirty="0"/>
                <a:t> </a:t>
              </a:r>
              <a:r>
                <a:rPr lang="en-US" sz="2000" dirty="0" err="1"/>
                <a:t>empat</a:t>
              </a:r>
              <a:endParaRPr lang="en-US" sz="2000" dirty="0"/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Sisi</a:t>
              </a:r>
              <a:r>
                <a:rPr lang="en-US" sz="2000" dirty="0"/>
                <a:t> yang </a:t>
              </a:r>
              <a:r>
                <a:rPr lang="en-US" sz="2000" dirty="0" err="1"/>
                <a:t>saling</a:t>
              </a:r>
              <a:r>
                <a:rPr lang="en-US" sz="2000" dirty="0"/>
                <a:t> </a:t>
              </a:r>
              <a:r>
                <a:rPr lang="en-US" sz="2000" dirty="0" err="1"/>
                <a:t>berhadapan</a:t>
              </a:r>
              <a:r>
                <a:rPr lang="en-US" sz="2000" dirty="0"/>
                <a:t> </a:t>
              </a:r>
              <a:r>
                <a:rPr lang="en-US" sz="2000" dirty="0" err="1"/>
                <a:t>berbentuk</a:t>
              </a:r>
              <a:r>
                <a:rPr lang="en-US" sz="2000" dirty="0"/>
                <a:t> </a:t>
              </a:r>
              <a:r>
                <a:rPr lang="en-US" sz="2000" dirty="0" err="1"/>
                <a:t>sama</a:t>
              </a:r>
              <a:endParaRPr lang="en-US" sz="2000" dirty="0"/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6 </a:t>
              </a:r>
              <a:r>
                <a:rPr lang="en-US" sz="2000" dirty="0" err="1"/>
                <a:t>titik</a:t>
              </a:r>
              <a:r>
                <a:rPr lang="en-US" sz="2000" dirty="0"/>
                <a:t> </a:t>
              </a:r>
              <a:r>
                <a:rPr lang="en-US" sz="2000" dirty="0" err="1"/>
                <a:t>sudut</a:t>
              </a:r>
              <a:endParaRPr lang="en-US" sz="2000" dirty="0"/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6 </a:t>
              </a:r>
              <a:r>
                <a:rPr lang="en-US" sz="2000" dirty="0" err="1"/>
                <a:t>rusuk</a:t>
              </a:r>
              <a:r>
                <a:rPr lang="en-US" sz="2000" dirty="0"/>
                <a:t> yang </a:t>
              </a:r>
              <a:r>
                <a:rPr lang="en-US" sz="2000" dirty="0" err="1"/>
                <a:t>tidak</a:t>
              </a:r>
              <a:r>
                <a:rPr lang="en-US" sz="2000" dirty="0"/>
                <a:t> </a:t>
              </a:r>
              <a:r>
                <a:rPr lang="en-US" sz="2000" dirty="0" err="1"/>
                <a:t>sama</a:t>
              </a:r>
              <a:r>
                <a:rPr lang="en-US" sz="2000" dirty="0"/>
                <a:t> </a:t>
              </a:r>
              <a:r>
                <a:rPr lang="en-US" sz="2000" dirty="0" err="1"/>
                <a:t>panjang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90056" y="1444296"/>
            <a:ext cx="5137599" cy="2600712"/>
            <a:chOff x="714561" y="1614983"/>
            <a:chExt cx="5137599" cy="2600712"/>
          </a:xfrm>
        </p:grpSpPr>
        <p:grpSp>
          <p:nvGrpSpPr>
            <p:cNvPr id="7" name="Group 6"/>
            <p:cNvGrpSpPr/>
            <p:nvPr/>
          </p:nvGrpSpPr>
          <p:grpSpPr>
            <a:xfrm>
              <a:off x="949567" y="1614983"/>
              <a:ext cx="4902593" cy="2115769"/>
              <a:chOff x="949567" y="1554023"/>
              <a:chExt cx="4902593" cy="211576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49567" y="1554023"/>
                <a:ext cx="1877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Bentuk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Balok</a:t>
                </a:r>
                <a:endParaRPr lang="en-US" sz="2400" b="1" dirty="0"/>
              </a:p>
            </p:txBody>
          </p:sp>
          <p:sp>
            <p:nvSpPr>
              <p:cNvPr id="6" name="Cube 5"/>
              <p:cNvSpPr/>
              <p:nvPr/>
            </p:nvSpPr>
            <p:spPr>
              <a:xfrm>
                <a:off x="949567" y="2438400"/>
                <a:ext cx="2767584" cy="1231392"/>
              </a:xfrm>
              <a:prstGeom prst="cube">
                <a:avLst>
                  <a:gd name="adj" fmla="val 25990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4239194" y="1822704"/>
                <a:ext cx="1612966" cy="1847088"/>
              </a:xfrm>
              <a:prstGeom prst="cube">
                <a:avLst>
                  <a:gd name="adj" fmla="val 25990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75677" y="2807208"/>
              <a:ext cx="48603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sisi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59742" y="3046146"/>
              <a:ext cx="48603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sisi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82151" y="1845814"/>
              <a:ext cx="73129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rusuk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962400" y="2215146"/>
              <a:ext cx="222187" cy="4914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5" idx="1"/>
            </p:cNvCxnSpPr>
            <p:nvPr/>
          </p:nvCxnSpPr>
          <p:spPr>
            <a:xfrm flipH="1">
              <a:off x="2694434" y="2038175"/>
              <a:ext cx="787717" cy="4227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30909" y="3830974"/>
              <a:ext cx="118654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titik</a:t>
              </a:r>
              <a:r>
                <a:rPr lang="en-US" dirty="0" smtClean="0"/>
                <a:t> </a:t>
              </a:r>
              <a:r>
                <a:rPr lang="en-US" dirty="0" err="1" smtClean="0"/>
                <a:t>sudut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32" idx="3"/>
            </p:cNvCxnSpPr>
            <p:nvPr/>
          </p:nvCxnSpPr>
          <p:spPr>
            <a:xfrm flipV="1">
              <a:off x="4117452" y="3830975"/>
              <a:ext cx="1266983" cy="192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2" idx="1"/>
            </p:cNvCxnSpPr>
            <p:nvPr/>
          </p:nvCxnSpPr>
          <p:spPr>
            <a:xfrm flipH="1" flipV="1">
              <a:off x="949567" y="3830975"/>
              <a:ext cx="1981342" cy="192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14561" y="3521677"/>
              <a:ext cx="418150" cy="418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175360" y="3538341"/>
              <a:ext cx="418150" cy="418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63780" y="4255007"/>
            <a:ext cx="5924963" cy="1912292"/>
            <a:chOff x="911627" y="4340352"/>
            <a:chExt cx="5924962" cy="1912292"/>
          </a:xfrm>
        </p:grpSpPr>
        <p:sp>
          <p:nvSpPr>
            <p:cNvPr id="22" name="TextBox 21"/>
            <p:cNvSpPr txBox="1"/>
            <p:nvPr/>
          </p:nvSpPr>
          <p:spPr>
            <a:xfrm>
              <a:off x="911627" y="4677552"/>
              <a:ext cx="201928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Jaring-jaring</a:t>
              </a:r>
              <a:r>
                <a:rPr lang="en-US" sz="2400" b="1" dirty="0"/>
                <a:t> </a:t>
              </a:r>
              <a:r>
                <a:rPr lang="en-US" sz="2400" b="1" dirty="0" err="1"/>
                <a:t>Balok</a:t>
              </a:r>
              <a:endParaRPr lang="en-US" sz="2400" b="1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198181" y="4340352"/>
              <a:ext cx="3638408" cy="1912292"/>
              <a:chOff x="3198181" y="4340352"/>
              <a:chExt cx="3638408" cy="191229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198181" y="4864994"/>
                <a:ext cx="599100" cy="863011"/>
              </a:xfrm>
              <a:prstGeom prst="rect">
                <a:avLst/>
              </a:prstGeom>
              <a:solidFill>
                <a:srgbClr val="FFE31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017385" y="4864993"/>
                <a:ext cx="599100" cy="863011"/>
              </a:xfrm>
              <a:prstGeom prst="rect">
                <a:avLst/>
              </a:prstGeom>
              <a:solidFill>
                <a:srgbClr val="FFE31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97281" y="4864992"/>
                <a:ext cx="1220104" cy="863011"/>
              </a:xfrm>
              <a:prstGeom prst="rect">
                <a:avLst/>
              </a:prstGeom>
              <a:solidFill>
                <a:srgbClr val="FFD85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616485" y="4864991"/>
                <a:ext cx="1220104" cy="863011"/>
              </a:xfrm>
              <a:prstGeom prst="rect">
                <a:avLst/>
              </a:prstGeom>
              <a:solidFill>
                <a:srgbClr val="FFD85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791110" y="4340352"/>
                <a:ext cx="1220104" cy="524639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609379" y="5728005"/>
                <a:ext cx="1220104" cy="524639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94107" y="2237329"/>
            <a:ext cx="530916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10" tIns="45718" rIns="91410" bIns="45718" rtlCol="0">
            <a:spAutoFit/>
          </a:bodyPr>
          <a:lstStyle/>
          <a:p>
            <a:pPr algn="ctr"/>
            <a:r>
              <a:rPr lang="en-US" sz="4000" b="1" dirty="0"/>
              <a:t>B</a:t>
            </a:r>
          </a:p>
          <a:p>
            <a:pPr algn="ctr"/>
            <a:r>
              <a:rPr lang="en-US" sz="4000" b="1" dirty="0"/>
              <a:t>A</a:t>
            </a:r>
          </a:p>
          <a:p>
            <a:pPr algn="ctr"/>
            <a:r>
              <a:rPr lang="en-US" sz="4000" b="1" dirty="0"/>
              <a:t>L</a:t>
            </a:r>
          </a:p>
          <a:p>
            <a:pPr algn="ctr"/>
            <a:r>
              <a:rPr lang="en-US" sz="4000" b="1" dirty="0"/>
              <a:t>O</a:t>
            </a:r>
          </a:p>
          <a:p>
            <a:pPr algn="ctr"/>
            <a:r>
              <a:rPr lang="en-US" sz="40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79313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3255" y="3768944"/>
            <a:ext cx="3949105" cy="1921773"/>
            <a:chOff x="474939" y="2863762"/>
            <a:chExt cx="2961829" cy="1441330"/>
          </a:xfrm>
        </p:grpSpPr>
        <p:grpSp>
          <p:nvGrpSpPr>
            <p:cNvPr id="21" name="Group 20"/>
            <p:cNvGrpSpPr/>
            <p:nvPr/>
          </p:nvGrpSpPr>
          <p:grpSpPr>
            <a:xfrm>
              <a:off x="668884" y="3066496"/>
              <a:ext cx="2409825" cy="1057275"/>
              <a:chOff x="668884" y="3066496"/>
              <a:chExt cx="2409825" cy="105727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8884" y="3066496"/>
                <a:ext cx="2409825" cy="1057275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1102023" y="3130411"/>
                <a:ext cx="0" cy="576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102023" y="3690417"/>
                <a:ext cx="1872777" cy="829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85800" y="3690417"/>
                <a:ext cx="427025" cy="40533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2979569" y="3501986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A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89491" y="3491362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B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21405" y="4015049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C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515100" y="4016551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D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931104" y="2962274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E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13038" y="2863762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F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4939" y="3314409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G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437931" y="3248202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H</a:t>
              </a:r>
              <a:endParaRPr lang="id-ID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5207" y="1092004"/>
            <a:ext cx="3897492" cy="1961968"/>
            <a:chOff x="521405" y="856057"/>
            <a:chExt cx="2923119" cy="14714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057456"/>
              <a:ext cx="2428875" cy="1066800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573431" y="2038992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A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541874" y="2031108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B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987325" y="1544241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C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84226" y="1485886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D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21405" y="1314747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E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78937" y="1232674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F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977247" y="911288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G</a:t>
              </a:r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13038" y="856057"/>
              <a:ext cx="4571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20"/>
              <a:r>
                <a:rPr lang="en-US" dirty="0">
                  <a:solidFill>
                    <a:prstClr val="black"/>
                  </a:solidFill>
                </a:rPr>
                <a:t>H</a:t>
              </a:r>
              <a:endParaRPr lang="id-ID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0915" y="190189"/>
            <a:ext cx="5473977" cy="697627"/>
          </a:xfrm>
          <a:prstGeom prst="rect">
            <a:avLst/>
          </a:prstGeom>
          <a:noFill/>
        </p:spPr>
        <p:txBody>
          <a:bodyPr wrap="none" lIns="121877" tIns="60938" rIns="121877" bIns="60938" rtlCol="0">
            <a:spAutoFit/>
          </a:bodyPr>
          <a:lstStyle/>
          <a:p>
            <a:pPr defTabSz="1218720">
              <a:tabLst>
                <a:tab pos="631571" algn="l"/>
              </a:tabLst>
            </a:pPr>
            <a:r>
              <a:rPr lang="id-ID" sz="3700" b="1" dirty="0">
                <a:solidFill>
                  <a:srgbClr val="FF6600"/>
                </a:solidFill>
                <a:cs typeface="Arial" panose="020B0604020202020204" pitchFamily="34" charset="0"/>
              </a:rPr>
              <a:t>Bentuk Jaring-Jaring </a:t>
            </a:r>
            <a:r>
              <a:rPr lang="en-US" sz="3700" b="1" dirty="0" err="1">
                <a:solidFill>
                  <a:srgbClr val="FF6600"/>
                </a:solidFill>
                <a:cs typeface="Arial" panose="020B0604020202020204" pitchFamily="34" charset="0"/>
              </a:rPr>
              <a:t>Balok</a:t>
            </a:r>
            <a:endParaRPr lang="id-ID" sz="37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37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9287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6978842" y="1360537"/>
            <a:ext cx="3759201" cy="2994763"/>
            <a:chOff x="914399" y="771943"/>
            <a:chExt cx="1752302" cy="1876092"/>
          </a:xfrm>
        </p:grpSpPr>
        <p:sp>
          <p:nvSpPr>
            <p:cNvPr id="61" name="Rectangle 60"/>
            <p:cNvSpPr/>
            <p:nvPr/>
          </p:nvSpPr>
          <p:spPr>
            <a:xfrm>
              <a:off x="1275866" y="771943"/>
              <a:ext cx="513635" cy="428209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720"/>
              <a:endParaRPr lang="id-ID" sz="24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914399" y="1200150"/>
              <a:ext cx="1752302" cy="1447885"/>
              <a:chOff x="914399" y="1200150"/>
              <a:chExt cx="1752302" cy="144788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914399" y="1200150"/>
                <a:ext cx="876301" cy="1447885"/>
                <a:chOff x="982133" y="1126709"/>
                <a:chExt cx="389467" cy="550478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982133" y="1126709"/>
                  <a:ext cx="160867" cy="378241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720"/>
                  <a:endParaRPr lang="id-ID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143000" y="1126709"/>
                  <a:ext cx="228600" cy="37824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720"/>
                  <a:endParaRPr lang="id-ID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142785" y="1504950"/>
                  <a:ext cx="228282" cy="17223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720"/>
                  <a:endParaRPr lang="id-ID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1791182" y="1200150"/>
                <a:ext cx="361951" cy="994862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720"/>
                <a:endParaRPr lang="id-ID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52351" y="1200150"/>
                <a:ext cx="514350" cy="994862"/>
              </a:xfrm>
              <a:prstGeom prst="rect">
                <a:avLst/>
              </a:prstGeom>
              <a:solidFill>
                <a:schemeClr val="accent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720"/>
                <a:endParaRPr lang="id-ID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812816" y="2921001"/>
            <a:ext cx="2887719" cy="492443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sz="2400" b="1" dirty="0" err="1">
                <a:solidFill>
                  <a:prstClr val="black"/>
                </a:solidFill>
              </a:rPr>
              <a:t>Balok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tampak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depan</a:t>
            </a:r>
            <a:endParaRPr lang="id-ID" sz="2400" b="1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76551" y="2152605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1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94336" y="1866571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2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49182" y="1441609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3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89250" y="4740181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4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64662" y="4534865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5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66827" y="4124476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3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96768" y="2577771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1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20754" y="3761477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2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013555" y="2612625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3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178213" y="1504773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5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77183" y="2629229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4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473527" y="1695204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A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47802" y="3563779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F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821972" y="3582796"/>
            <a:ext cx="48452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C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790159" y="1695204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D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450533" y="3584528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B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674042" y="1727600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E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434296" y="4198635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F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821971" y="4171846"/>
            <a:ext cx="510423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G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48822" y="3556092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G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53870" y="1112197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H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73526" y="1107367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E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446158" y="1684097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H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566421" y="1715825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E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566421" y="3556072"/>
            <a:ext cx="609599" cy="415495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F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28021" y="2629229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dirty="0">
                <a:solidFill>
                  <a:prstClr val="black"/>
                </a:solidFill>
              </a:rPr>
              <a:t>6</a:t>
            </a:r>
            <a:endParaRPr lang="id-ID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>
            <a:endCxn id="94" idx="1"/>
          </p:cNvCxnSpPr>
          <p:nvPr/>
        </p:nvCxnSpPr>
        <p:spPr>
          <a:xfrm>
            <a:off x="2533669" y="2342147"/>
            <a:ext cx="4663113" cy="443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9" idx="3"/>
            <a:endCxn id="96" idx="1"/>
          </p:cNvCxnSpPr>
          <p:nvPr/>
        </p:nvCxnSpPr>
        <p:spPr>
          <a:xfrm>
            <a:off x="3963301" y="2074301"/>
            <a:ext cx="4157435" cy="1894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0" idx="3"/>
            <a:endCxn id="97" idx="1"/>
          </p:cNvCxnSpPr>
          <p:nvPr/>
        </p:nvCxnSpPr>
        <p:spPr>
          <a:xfrm>
            <a:off x="2718136" y="1649336"/>
            <a:ext cx="7295399" cy="1171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3" idx="3"/>
            <a:endCxn id="97" idx="1"/>
          </p:cNvCxnSpPr>
          <p:nvPr/>
        </p:nvCxnSpPr>
        <p:spPr>
          <a:xfrm flipV="1">
            <a:off x="2635787" y="2820352"/>
            <a:ext cx="7377753" cy="1511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9" idx="1"/>
          </p:cNvCxnSpPr>
          <p:nvPr/>
        </p:nvCxnSpPr>
        <p:spPr>
          <a:xfrm flipV="1">
            <a:off x="2533670" y="2836959"/>
            <a:ext cx="6543513" cy="21933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2" idx="2"/>
            <a:endCxn id="98" idx="1"/>
          </p:cNvCxnSpPr>
          <p:nvPr/>
        </p:nvCxnSpPr>
        <p:spPr>
          <a:xfrm flipV="1">
            <a:off x="3749150" y="1712500"/>
            <a:ext cx="4429063" cy="3237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43164" y="4578873"/>
            <a:ext cx="1810752" cy="492443"/>
          </a:xfrm>
          <a:prstGeom prst="rect">
            <a:avLst/>
          </a:prstGeom>
          <a:noFill/>
        </p:spPr>
        <p:txBody>
          <a:bodyPr wrap="none" lIns="121877" tIns="60938" rIns="121877" bIns="60938" rtlCol="0">
            <a:spAutoFit/>
          </a:bodyPr>
          <a:lstStyle/>
          <a:p>
            <a:pPr defTabSz="1218720"/>
            <a:r>
              <a:rPr lang="en-US" sz="2400" dirty="0">
                <a:solidFill>
                  <a:prstClr val="black"/>
                </a:solidFill>
              </a:rPr>
              <a:t>1.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depan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43164" y="5126461"/>
            <a:ext cx="1408933" cy="492443"/>
          </a:xfrm>
          <a:prstGeom prst="rect">
            <a:avLst/>
          </a:prstGeom>
          <a:noFill/>
        </p:spPr>
        <p:txBody>
          <a:bodyPr wrap="none" lIns="121877" tIns="60938" rIns="121877" bIns="60938" rtlCol="0">
            <a:spAutoFit/>
          </a:bodyPr>
          <a:lstStyle/>
          <a:p>
            <a:pPr defTabSz="1218720"/>
            <a:r>
              <a:rPr lang="en-US" sz="2400" dirty="0">
                <a:solidFill>
                  <a:prstClr val="black"/>
                </a:solidFill>
              </a:rPr>
              <a:t>2.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kiri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43168" y="5679757"/>
            <a:ext cx="1532727" cy="492443"/>
          </a:xfrm>
          <a:prstGeom prst="rect">
            <a:avLst/>
          </a:prstGeom>
          <a:noFill/>
        </p:spPr>
        <p:txBody>
          <a:bodyPr wrap="none" lIns="121877" tIns="60938" rIns="121877" bIns="60938" rtlCol="0">
            <a:spAutoFit/>
          </a:bodyPr>
          <a:lstStyle/>
          <a:p>
            <a:pPr defTabSz="1218720"/>
            <a:r>
              <a:rPr lang="en-US" sz="2400" dirty="0">
                <a:solidFill>
                  <a:prstClr val="black"/>
                </a:solidFill>
              </a:rPr>
              <a:t>3.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atas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607001" y="4578873"/>
            <a:ext cx="2145289" cy="492443"/>
          </a:xfrm>
          <a:prstGeom prst="rect">
            <a:avLst/>
          </a:prstGeom>
          <a:noFill/>
        </p:spPr>
        <p:txBody>
          <a:bodyPr wrap="none" lIns="121877" tIns="60938" rIns="121877" bIns="60938" rtlCol="0">
            <a:spAutoFit/>
          </a:bodyPr>
          <a:lstStyle/>
          <a:p>
            <a:pPr defTabSz="1218720"/>
            <a:r>
              <a:rPr lang="en-US" sz="2400" dirty="0">
                <a:solidFill>
                  <a:prstClr val="black"/>
                </a:solidFill>
              </a:rPr>
              <a:t>4.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belakang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607001" y="5126461"/>
            <a:ext cx="1775529" cy="492443"/>
          </a:xfrm>
          <a:prstGeom prst="rect">
            <a:avLst/>
          </a:prstGeom>
          <a:noFill/>
        </p:spPr>
        <p:txBody>
          <a:bodyPr wrap="none" lIns="121877" tIns="60938" rIns="121877" bIns="60938" rtlCol="0">
            <a:spAutoFit/>
          </a:bodyPr>
          <a:lstStyle/>
          <a:p>
            <a:pPr defTabSz="1218720"/>
            <a:r>
              <a:rPr lang="en-US" sz="2400" dirty="0">
                <a:solidFill>
                  <a:prstClr val="black"/>
                </a:solidFill>
              </a:rPr>
              <a:t>5.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kanan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606981" y="5679757"/>
            <a:ext cx="1507251" cy="492443"/>
          </a:xfrm>
          <a:prstGeom prst="rect">
            <a:avLst/>
          </a:prstGeom>
          <a:noFill/>
        </p:spPr>
        <p:txBody>
          <a:bodyPr wrap="none" lIns="121877" tIns="60938" rIns="121877" bIns="60938" rtlCol="0">
            <a:spAutoFit/>
          </a:bodyPr>
          <a:lstStyle/>
          <a:p>
            <a:pPr defTabSz="1218720"/>
            <a:r>
              <a:rPr lang="en-US" sz="2400" dirty="0">
                <a:solidFill>
                  <a:prstClr val="black"/>
                </a:solidFill>
              </a:rPr>
              <a:t>6.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alas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09602" y="5562601"/>
            <a:ext cx="3340100" cy="492443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algn="ctr" defTabSz="1218720"/>
            <a:r>
              <a:rPr lang="en-US" sz="2400" b="1" dirty="0" err="1">
                <a:solidFill>
                  <a:prstClr val="black"/>
                </a:solidFill>
              </a:rPr>
              <a:t>Balok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tampak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belakang</a:t>
            </a:r>
            <a:endParaRPr lang="id-ID" sz="2400" b="1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69102" y="599757"/>
            <a:ext cx="2887719" cy="492443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defTabSz="1218720"/>
            <a:r>
              <a:rPr lang="en-US" sz="2400" b="1" dirty="0" err="1">
                <a:solidFill>
                  <a:prstClr val="black"/>
                </a:solidFill>
              </a:rPr>
              <a:t>Contoh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jaring-jaring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endParaRPr lang="id-ID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890">
        <p:fade/>
      </p:transition>
    </mc:Choice>
    <mc:Fallback xmlns="">
      <p:transition spd="med" advTm="848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7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2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25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625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2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825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7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75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7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2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72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2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25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75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75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475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25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25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75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75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475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25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250"/>
                            </p:stCondLst>
                            <p:childTnLst>
                              <p:par>
                                <p:cTn id="22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25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25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275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475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55" grpId="0"/>
      <p:bldP spid="56" grpId="0"/>
      <p:bldP spid="57" grpId="0"/>
      <p:bldP spid="58" grpId="0"/>
      <p:bldP spid="59" grpId="0"/>
      <p:bldP spid="69" grpId="0"/>
      <p:bldP spid="71" grpId="0" animBg="1"/>
      <p:bldP spid="35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378828" y="846887"/>
            <a:ext cx="4544949" cy="1815884"/>
            <a:chOff x="6903340" y="1614982"/>
            <a:chExt cx="4544949" cy="1815884"/>
          </a:xfrm>
        </p:grpSpPr>
        <p:sp>
          <p:nvSpPr>
            <p:cNvPr id="19" name="TextBox 18"/>
            <p:cNvSpPr txBox="1"/>
            <p:nvPr/>
          </p:nvSpPr>
          <p:spPr>
            <a:xfrm>
              <a:off x="6903340" y="1614982"/>
              <a:ext cx="1943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Ciri-ciri</a:t>
              </a:r>
              <a:r>
                <a:rPr lang="en-US" sz="2400" b="1" dirty="0"/>
                <a:t> </a:t>
              </a:r>
              <a:r>
                <a:rPr lang="en-US" sz="2400" b="1" dirty="0" err="1"/>
                <a:t>Kubus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03341" y="2076649"/>
              <a:ext cx="4544948" cy="1354217"/>
            </a:xfrm>
            <a:prstGeom prst="rect">
              <a:avLst/>
            </a:prstGeom>
            <a:solidFill>
              <a:srgbClr val="FF99C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6 </a:t>
              </a:r>
              <a:r>
                <a:rPr lang="en-US" sz="2000" dirty="0" err="1"/>
                <a:t>sisi</a:t>
              </a:r>
              <a:r>
                <a:rPr lang="en-US" sz="2000" dirty="0"/>
                <a:t> </a:t>
              </a:r>
              <a:r>
                <a:rPr lang="en-US" sz="2000" dirty="0" err="1"/>
                <a:t>berbentuk</a:t>
              </a:r>
              <a:r>
                <a:rPr lang="en-US" sz="2000" dirty="0"/>
                <a:t> </a:t>
              </a:r>
              <a:r>
                <a:rPr lang="en-US" sz="2000" dirty="0" err="1"/>
                <a:t>persegi</a:t>
              </a:r>
              <a:r>
                <a:rPr lang="en-US" sz="2000" dirty="0"/>
                <a:t> yang </a:t>
              </a:r>
              <a:r>
                <a:rPr lang="en-US" sz="2000" dirty="0" err="1"/>
                <a:t>sama</a:t>
              </a:r>
              <a:r>
                <a:rPr lang="en-US" sz="2000" dirty="0"/>
                <a:t> </a:t>
              </a:r>
              <a:r>
                <a:rPr lang="en-US" sz="2000" dirty="0" err="1"/>
                <a:t>besar</a:t>
              </a:r>
              <a:endParaRPr lang="en-US" sz="2000" dirty="0"/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6 </a:t>
              </a:r>
              <a:r>
                <a:rPr lang="en-US" sz="2000" dirty="0" err="1"/>
                <a:t>titik</a:t>
              </a:r>
              <a:r>
                <a:rPr lang="en-US" sz="2000" dirty="0"/>
                <a:t> </a:t>
              </a:r>
              <a:r>
                <a:rPr lang="en-US" sz="2000" dirty="0" err="1"/>
                <a:t>sudut</a:t>
              </a:r>
              <a:endParaRPr lang="en-US" sz="2000" dirty="0"/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6 </a:t>
              </a:r>
              <a:r>
                <a:rPr lang="en-US" sz="2000" dirty="0" err="1"/>
                <a:t>rusuk</a:t>
              </a:r>
              <a:r>
                <a:rPr lang="en-US" sz="2000" dirty="0"/>
                <a:t> yang </a:t>
              </a:r>
              <a:r>
                <a:rPr lang="en-US" sz="2000" dirty="0" err="1"/>
                <a:t>sama</a:t>
              </a:r>
              <a:r>
                <a:rPr lang="en-US" sz="2000" dirty="0"/>
                <a:t> </a:t>
              </a:r>
              <a:r>
                <a:rPr lang="en-US" sz="2000" dirty="0" err="1"/>
                <a:t>panjang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90056" y="846888"/>
            <a:ext cx="5076639" cy="2600712"/>
            <a:chOff x="714561" y="1614983"/>
            <a:chExt cx="5076639" cy="2600712"/>
          </a:xfrm>
        </p:grpSpPr>
        <p:grpSp>
          <p:nvGrpSpPr>
            <p:cNvPr id="7" name="Group 6"/>
            <p:cNvGrpSpPr/>
            <p:nvPr/>
          </p:nvGrpSpPr>
          <p:grpSpPr>
            <a:xfrm>
              <a:off x="949567" y="1614983"/>
              <a:ext cx="4841633" cy="2115769"/>
              <a:chOff x="949567" y="1554023"/>
              <a:chExt cx="4841633" cy="2115769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49567" y="1554023"/>
                <a:ext cx="1948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Bentuk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Kubus</a:t>
                </a:r>
                <a:endParaRPr lang="en-US" sz="2400" b="1" dirty="0"/>
              </a:p>
            </p:txBody>
          </p:sp>
          <p:sp>
            <p:nvSpPr>
              <p:cNvPr id="6" name="Cube 5"/>
              <p:cNvSpPr/>
              <p:nvPr/>
            </p:nvSpPr>
            <p:spPr>
              <a:xfrm>
                <a:off x="949567" y="2438400"/>
                <a:ext cx="1245176" cy="1231392"/>
              </a:xfrm>
              <a:prstGeom prst="cube">
                <a:avLst>
                  <a:gd name="adj" fmla="val 25990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3849050" y="1822704"/>
                <a:ext cx="1942150" cy="1847088"/>
              </a:xfrm>
              <a:prstGeom prst="cube">
                <a:avLst>
                  <a:gd name="adj" fmla="val 25990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295261" y="2831592"/>
              <a:ext cx="48603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sisi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28222" y="3115058"/>
              <a:ext cx="48603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sisi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31046" y="2053078"/>
              <a:ext cx="73129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rusuk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511296" y="2422410"/>
              <a:ext cx="222187" cy="4914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5" idx="1"/>
            </p:cNvCxnSpPr>
            <p:nvPr/>
          </p:nvCxnSpPr>
          <p:spPr>
            <a:xfrm flipH="1">
              <a:off x="2243334" y="2245439"/>
              <a:ext cx="787712" cy="4227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30909" y="3830974"/>
              <a:ext cx="118654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titik</a:t>
              </a:r>
              <a:r>
                <a:rPr lang="en-US" dirty="0" smtClean="0"/>
                <a:t> </a:t>
              </a:r>
              <a:r>
                <a:rPr lang="en-US" dirty="0" err="1" smtClean="0"/>
                <a:t>sudut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32" idx="3"/>
            </p:cNvCxnSpPr>
            <p:nvPr/>
          </p:nvCxnSpPr>
          <p:spPr>
            <a:xfrm flipV="1">
              <a:off x="4117452" y="3830975"/>
              <a:ext cx="1266983" cy="192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2" idx="1"/>
            </p:cNvCxnSpPr>
            <p:nvPr/>
          </p:nvCxnSpPr>
          <p:spPr>
            <a:xfrm flipH="1" flipV="1">
              <a:off x="949567" y="3830975"/>
              <a:ext cx="1981342" cy="192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14561" y="3521677"/>
              <a:ext cx="418150" cy="418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175360" y="3538341"/>
              <a:ext cx="418150" cy="418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99716" y="1639921"/>
            <a:ext cx="519693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10" tIns="45718" rIns="91410" bIns="45718" rtlCol="0">
            <a:spAutoFit/>
          </a:bodyPr>
          <a:lstStyle/>
          <a:p>
            <a:pPr algn="ctr"/>
            <a:r>
              <a:rPr lang="en-US" sz="4000" b="1" dirty="0"/>
              <a:t>K</a:t>
            </a:r>
          </a:p>
          <a:p>
            <a:pPr algn="ctr"/>
            <a:r>
              <a:rPr lang="en-US" sz="4000" b="1" dirty="0"/>
              <a:t>U</a:t>
            </a:r>
          </a:p>
          <a:p>
            <a:pPr algn="ctr"/>
            <a:r>
              <a:rPr lang="en-US" sz="4000" b="1" dirty="0"/>
              <a:t>B</a:t>
            </a:r>
          </a:p>
          <a:p>
            <a:pPr algn="ctr"/>
            <a:r>
              <a:rPr lang="en-US" sz="4000" b="1" dirty="0"/>
              <a:t>U</a:t>
            </a:r>
          </a:p>
          <a:p>
            <a:pPr algn="ctr"/>
            <a:r>
              <a:rPr lang="en-US" sz="4000" b="1" dirty="0"/>
              <a:t>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33603" y="3688632"/>
            <a:ext cx="8936516" cy="2231136"/>
            <a:chOff x="2433600" y="3688632"/>
            <a:chExt cx="8936516" cy="2231136"/>
          </a:xfrm>
        </p:grpSpPr>
        <p:sp>
          <p:nvSpPr>
            <p:cNvPr id="22" name="TextBox 21"/>
            <p:cNvSpPr txBox="1"/>
            <p:nvPr/>
          </p:nvSpPr>
          <p:spPr>
            <a:xfrm>
              <a:off x="2433600" y="4191075"/>
              <a:ext cx="201928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Jaring-jaring</a:t>
              </a:r>
              <a:r>
                <a:rPr lang="en-US" sz="2400" b="1" dirty="0"/>
                <a:t> </a:t>
              </a:r>
              <a:r>
                <a:rPr lang="en-US" sz="2400" b="1" dirty="0" err="1"/>
                <a:t>Kubus</a:t>
              </a:r>
              <a:endParaRPr lang="en-US" sz="24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724256" y="3688632"/>
              <a:ext cx="2974848" cy="2231136"/>
              <a:chOff x="5650848" y="3694452"/>
              <a:chExt cx="2974848" cy="223113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650848" y="4437888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394560" y="4438164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138272" y="4438164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881984" y="4437888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38272" y="3694452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650848" y="5181876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395268" y="3694452"/>
              <a:ext cx="2974848" cy="2225040"/>
              <a:chOff x="8578148" y="3694452"/>
              <a:chExt cx="2974848" cy="222504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8578148" y="4432068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321860" y="4438164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065572" y="4432068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809284" y="4432068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321860" y="3694452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321860" y="5175780"/>
                <a:ext cx="743712" cy="7437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875015" y="256004"/>
            <a:ext cx="8959889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Kubus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Bentuk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Jaring-jaringnya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24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0909" y="190189"/>
            <a:ext cx="5579989" cy="697627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780">
              <a:tabLst>
                <a:tab pos="631603" algn="l"/>
              </a:tabLst>
            </a:pPr>
            <a:r>
              <a:rPr lang="id-ID" sz="3700" b="1" dirty="0">
                <a:solidFill>
                  <a:srgbClr val="FF6600"/>
                </a:solidFill>
                <a:cs typeface="Arial" panose="020B0604020202020204" pitchFamily="34" charset="0"/>
              </a:rPr>
              <a:t>Bentuk Jaring-Jaring Kubus</a:t>
            </a:r>
          </a:p>
        </p:txBody>
      </p:sp>
      <p:pic>
        <p:nvPicPr>
          <p:cNvPr id="38" name="Picture 37" descr="D:\Media Pembelajaran\Template Buku Regular SD\Template Buku Regular SD\banner matemat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9285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1712" y="1012667"/>
            <a:ext cx="3230951" cy="3059251"/>
            <a:chOff x="54715" y="1327133"/>
            <a:chExt cx="2423213" cy="22944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1" y="1583916"/>
              <a:ext cx="2112112" cy="1851156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4715" y="1327133"/>
              <a:ext cx="2423213" cy="2294438"/>
              <a:chOff x="54715" y="1327133"/>
              <a:chExt cx="2423213" cy="229443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150963" y="3253812"/>
                <a:ext cx="457199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780"/>
                <a:r>
                  <a:rPr lang="en-US" sz="2400" dirty="0">
                    <a:solidFill>
                      <a:prstClr val="black"/>
                    </a:solidFill>
                  </a:rPr>
                  <a:t>A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464848" y="3275322"/>
                <a:ext cx="457199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780"/>
                <a:r>
                  <a:rPr lang="en-US" sz="2400" dirty="0">
                    <a:solidFill>
                      <a:prstClr val="black"/>
                    </a:solidFill>
                  </a:rPr>
                  <a:t>B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20728" y="2712693"/>
                <a:ext cx="457199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780"/>
                <a:r>
                  <a:rPr lang="en-US" sz="2400" dirty="0">
                    <a:solidFill>
                      <a:prstClr val="black"/>
                    </a:solidFill>
                  </a:rPr>
                  <a:t>C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57202" y="2614519"/>
                <a:ext cx="457199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780"/>
                <a:r>
                  <a:rPr lang="en-US" sz="2400" dirty="0">
                    <a:solidFill>
                      <a:prstClr val="black"/>
                    </a:solidFill>
                  </a:rPr>
                  <a:t>D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4715" y="1863955"/>
                <a:ext cx="457199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780"/>
                <a:r>
                  <a:rPr lang="en-US" sz="2400" dirty="0">
                    <a:solidFill>
                      <a:prstClr val="black"/>
                    </a:solidFill>
                  </a:rPr>
                  <a:t>E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435753" y="1712658"/>
                <a:ext cx="457199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780"/>
                <a:r>
                  <a:rPr lang="en-US" sz="2400" dirty="0">
                    <a:solidFill>
                      <a:prstClr val="black"/>
                    </a:solidFill>
                  </a:rPr>
                  <a:t>F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020729" y="1415253"/>
                <a:ext cx="457199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780"/>
                <a:r>
                  <a:rPr lang="en-US" sz="2400" dirty="0">
                    <a:solidFill>
                      <a:prstClr val="black"/>
                    </a:solidFill>
                  </a:rPr>
                  <a:t>G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73102" y="1327133"/>
                <a:ext cx="457199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780"/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endParaRPr lang="id-ID" sz="24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784975" y="1092214"/>
            <a:ext cx="3271532" cy="3046480"/>
            <a:chOff x="2527024" y="1311795"/>
            <a:chExt cx="2453649" cy="22848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4781" y="1546539"/>
              <a:ext cx="1842991" cy="1802217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4499823" y="2628579"/>
              <a:ext cx="4571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80"/>
              <a:r>
                <a:rPr lang="en-US" sz="2400" dirty="0">
                  <a:solidFill>
                    <a:prstClr val="black"/>
                  </a:solidFill>
                </a:rPr>
                <a:t>A</a:t>
              </a:r>
              <a:endParaRPr lang="id-ID" sz="2400" dirty="0">
                <a:solidFill>
                  <a:prstClr val="black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926825" y="2589173"/>
              <a:ext cx="4571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80"/>
              <a:r>
                <a:rPr lang="en-US" sz="2400" dirty="0">
                  <a:solidFill>
                    <a:prstClr val="black"/>
                  </a:solidFill>
                </a:rPr>
                <a:t>B</a:t>
              </a:r>
              <a:endParaRPr lang="id-ID" sz="2400" dirty="0">
                <a:solidFill>
                  <a:prstClr val="black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648410" y="3250406"/>
              <a:ext cx="4571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80"/>
              <a:r>
                <a:rPr lang="en-US" sz="2400" dirty="0">
                  <a:solidFill>
                    <a:prstClr val="black"/>
                  </a:solidFill>
                </a:rPr>
                <a:t>C</a:t>
              </a:r>
              <a:endParaRPr lang="id-ID" sz="2400" dirty="0">
                <a:solidFill>
                  <a:prstClr val="black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61694" y="3231584"/>
              <a:ext cx="4571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80"/>
              <a:r>
                <a:rPr lang="en-US" sz="2400" dirty="0">
                  <a:solidFill>
                    <a:prstClr val="black"/>
                  </a:solidFill>
                </a:rPr>
                <a:t>D</a:t>
              </a:r>
              <a:endParaRPr lang="id-ID" sz="2400" dirty="0">
                <a:solidFill>
                  <a:prstClr val="black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23474" y="1322836"/>
              <a:ext cx="4571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80"/>
              <a:r>
                <a:rPr lang="en-US" sz="2400" dirty="0">
                  <a:solidFill>
                    <a:prstClr val="black"/>
                  </a:solidFill>
                </a:rPr>
                <a:t>E</a:t>
              </a:r>
              <a:endParaRPr lang="id-ID" sz="2400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975847" y="1311795"/>
              <a:ext cx="4571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80"/>
              <a:r>
                <a:rPr lang="en-US" sz="2400" dirty="0">
                  <a:solidFill>
                    <a:prstClr val="black"/>
                  </a:solidFill>
                </a:rPr>
                <a:t>F</a:t>
              </a:r>
              <a:endParaRPr lang="id-ID" sz="2400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527024" y="1788362"/>
              <a:ext cx="4571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80"/>
              <a:r>
                <a:rPr lang="en-US" sz="2400" dirty="0">
                  <a:solidFill>
                    <a:prstClr val="black"/>
                  </a:solidFill>
                </a:rPr>
                <a:t>G</a:t>
              </a:r>
              <a:endParaRPr lang="id-ID" sz="2400" dirty="0">
                <a:solidFill>
                  <a:prstClr val="black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866770" y="1695574"/>
              <a:ext cx="4571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780"/>
              <a:r>
                <a:rPr lang="en-US" sz="2400" dirty="0">
                  <a:solidFill>
                    <a:prstClr val="black"/>
                  </a:solidFill>
                </a:rPr>
                <a:t>H</a:t>
              </a:r>
              <a:endParaRPr lang="id-ID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836401">
            <a:off x="4508444" y="3184507"/>
            <a:ext cx="3077045" cy="2587832"/>
            <a:chOff x="5818818" y="1090042"/>
            <a:chExt cx="2307784" cy="1940874"/>
          </a:xfrm>
        </p:grpSpPr>
        <p:sp>
          <p:nvSpPr>
            <p:cNvPr id="3" name="Rectangle 2"/>
            <p:cNvSpPr/>
            <p:nvPr/>
          </p:nvSpPr>
          <p:spPr>
            <a:xfrm rot="8933832">
              <a:off x="7479933" y="1090042"/>
              <a:ext cx="646669" cy="685669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780"/>
              <a:endParaRPr lang="id-ID" sz="240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8933832">
              <a:off x="6926228" y="1424095"/>
              <a:ext cx="646669" cy="685669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780"/>
              <a:endParaRPr lang="id-ID" sz="240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8933832">
              <a:off x="5818818" y="2092202"/>
              <a:ext cx="646669" cy="685669"/>
            </a:xfrm>
            <a:prstGeom prst="rect">
              <a:avLst/>
            </a:prstGeom>
            <a:solidFill>
              <a:srgbClr val="FF99CC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780"/>
              <a:endParaRPr lang="id-ID" sz="240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8933832">
              <a:off x="6726723" y="2345247"/>
              <a:ext cx="646669" cy="685669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780"/>
              <a:endParaRPr lang="id-ID" sz="240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8933832">
              <a:off x="6018323" y="1171050"/>
              <a:ext cx="646669" cy="685669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780"/>
              <a:endParaRPr lang="id-ID" sz="2400">
                <a:solidFill>
                  <a:prstClr val="white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874661" y="3432917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A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878038" y="4773877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B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59139" y="4667677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C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059139" y="3432917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D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093603" y="3557881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E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093602" y="4603261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F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814833" y="4667677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G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74843" y="3442857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H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751982" y="3573493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E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799162" y="4668841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F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916810" y="2635677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E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003285" y="2618933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H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979639" y="5464917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F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97239" y="5473785"/>
            <a:ext cx="609599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G</a:t>
            </a:r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217" y="4057901"/>
            <a:ext cx="2993643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b="1" dirty="0" err="1">
                <a:solidFill>
                  <a:prstClr val="black"/>
                </a:solidFill>
              </a:rPr>
              <a:t>Kubus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tampak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depan</a:t>
            </a:r>
            <a:endParaRPr lang="id-ID" sz="2400" b="1" dirty="0">
              <a:solidFill>
                <a:prstClr val="black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512678" y="2472758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1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53746" y="4192900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1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653947" y="2361521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2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533407" y="5049513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2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798314" y="1480077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3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239943" y="4096753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3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9948353" y="2533886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4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384556" y="4100326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4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1040033" y="2426182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5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485338" y="3188410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5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498215" y="4173240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6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0083309" y="1567238"/>
            <a:ext cx="368975" cy="4154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dirty="0">
                <a:solidFill>
                  <a:prstClr val="black"/>
                </a:solidFill>
              </a:rPr>
              <a:t>3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36001" y="4057901"/>
            <a:ext cx="3388971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defTabSz="1218780"/>
            <a:r>
              <a:rPr lang="en-US" sz="2400" b="1" dirty="0" err="1">
                <a:solidFill>
                  <a:prstClr val="black"/>
                </a:solidFill>
              </a:rPr>
              <a:t>Kubus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tampak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belakang</a:t>
            </a:r>
            <a:endParaRPr lang="id-ID" sz="2400" b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04513" y="2019125"/>
            <a:ext cx="3075643" cy="492443"/>
          </a:xfrm>
          <a:prstGeom prst="rect">
            <a:avLst/>
          </a:prstGeom>
          <a:noFill/>
        </p:spPr>
        <p:txBody>
          <a:bodyPr wrap="square" lIns="121882" tIns="60941" rIns="121882" bIns="60941" rtlCol="0">
            <a:spAutoFit/>
          </a:bodyPr>
          <a:lstStyle/>
          <a:p>
            <a:pPr algn="ctr" defTabSz="1218780"/>
            <a:r>
              <a:rPr lang="en-US" sz="2400" b="1" dirty="0" err="1">
                <a:solidFill>
                  <a:prstClr val="black"/>
                </a:solidFill>
              </a:rPr>
              <a:t>Contoh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jaring-jaring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endParaRPr lang="id-ID" sz="2400" b="1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25024" y="4593801"/>
            <a:ext cx="1810752" cy="492443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1.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depan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25024" y="5141389"/>
            <a:ext cx="1408933" cy="492443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2.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kiri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5042" y="5694689"/>
            <a:ext cx="1532727" cy="492443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3.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atas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95544" y="4578873"/>
            <a:ext cx="2145289" cy="492443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4.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belakang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195544" y="5126461"/>
            <a:ext cx="1775529" cy="492443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5.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kanan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195525" y="5679757"/>
            <a:ext cx="1507251" cy="492443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780"/>
            <a:r>
              <a:rPr lang="en-US" sz="2400" dirty="0">
                <a:solidFill>
                  <a:prstClr val="black"/>
                </a:solidFill>
              </a:rPr>
              <a:t>6. </a:t>
            </a:r>
            <a:r>
              <a:rPr lang="en-US" sz="2400" dirty="0" err="1">
                <a:solidFill>
                  <a:prstClr val="black"/>
                </a:solidFill>
              </a:rPr>
              <a:t>Sisi</a:t>
            </a:r>
            <a:r>
              <a:rPr lang="en-US" sz="2400" dirty="0">
                <a:solidFill>
                  <a:prstClr val="black"/>
                </a:solidFill>
              </a:rPr>
              <a:t> alas</a:t>
            </a:r>
          </a:p>
        </p:txBody>
      </p:sp>
      <p:cxnSp>
        <p:nvCxnSpPr>
          <p:cNvPr id="6" name="Straight Arrow Connector 5"/>
          <p:cNvCxnSpPr>
            <a:stCxn id="132" idx="2"/>
            <a:endCxn id="137" idx="1"/>
          </p:cNvCxnSpPr>
          <p:nvPr/>
        </p:nvCxnSpPr>
        <p:spPr>
          <a:xfrm>
            <a:off x="1697151" y="2888235"/>
            <a:ext cx="2956580" cy="1512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5" idx="2"/>
            <a:endCxn id="150" idx="1"/>
          </p:cNvCxnSpPr>
          <p:nvPr/>
        </p:nvCxnSpPr>
        <p:spPr>
          <a:xfrm>
            <a:off x="2838419" y="2777000"/>
            <a:ext cx="2694972" cy="2480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51" idx="3"/>
            <a:endCxn id="152" idx="1"/>
          </p:cNvCxnSpPr>
          <p:nvPr/>
        </p:nvCxnSpPr>
        <p:spPr>
          <a:xfrm>
            <a:off x="2167288" y="1687807"/>
            <a:ext cx="5072655" cy="26166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608900" y="1772922"/>
            <a:ext cx="2474389" cy="25290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3" idx="1"/>
            <a:endCxn id="154" idx="3"/>
          </p:cNvCxnSpPr>
          <p:nvPr/>
        </p:nvCxnSpPr>
        <p:spPr>
          <a:xfrm flipH="1">
            <a:off x="6753525" y="2741617"/>
            <a:ext cx="3194811" cy="1566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56" idx="3"/>
          </p:cNvCxnSpPr>
          <p:nvPr/>
        </p:nvCxnSpPr>
        <p:spPr>
          <a:xfrm flipH="1">
            <a:off x="5854314" y="2618951"/>
            <a:ext cx="5185719" cy="777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174">
        <p:fade/>
      </p:transition>
    </mc:Choice>
    <mc:Fallback xmlns="">
      <p:transition spd="med" advTm="731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7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2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2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2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2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25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875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75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2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25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250"/>
                            </p:stCondLst>
                            <p:childTnLst>
                              <p:par>
                                <p:cTn id="1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675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175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" grpId="0"/>
      <p:bldP spid="132" grpId="0" animBg="1"/>
      <p:bldP spid="137" grpId="0" animBg="1"/>
      <p:bldP spid="145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06" y="542643"/>
            <a:ext cx="633507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10" tIns="45718" rIns="91410" bIns="45718" rtlCol="0">
            <a:spAutoFit/>
          </a:bodyPr>
          <a:lstStyle/>
          <a:p>
            <a:pPr algn="ctr"/>
            <a:r>
              <a:rPr lang="en-US" sz="4000" b="1" dirty="0"/>
              <a:t>P</a:t>
            </a:r>
          </a:p>
          <a:p>
            <a:pPr algn="ctr"/>
            <a:r>
              <a:rPr lang="en-US" sz="4000" b="1" dirty="0"/>
              <a:t>R</a:t>
            </a:r>
          </a:p>
          <a:p>
            <a:pPr algn="ctr"/>
            <a:r>
              <a:rPr lang="en-US" sz="4000" b="1" dirty="0"/>
              <a:t>I</a:t>
            </a:r>
          </a:p>
          <a:p>
            <a:pPr algn="ctr"/>
            <a:r>
              <a:rPr lang="en-US" sz="4000" b="1" dirty="0"/>
              <a:t>S</a:t>
            </a:r>
          </a:p>
          <a:p>
            <a:pPr algn="ctr"/>
            <a:r>
              <a:rPr lang="en-US" sz="4000" b="1" dirty="0"/>
              <a:t>M</a:t>
            </a:r>
          </a:p>
          <a:p>
            <a:pPr algn="ctr"/>
            <a:r>
              <a:rPr lang="en-US" sz="4000" b="1" dirty="0"/>
              <a:t>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349072" y="642617"/>
            <a:ext cx="4749615" cy="3671919"/>
            <a:chOff x="1242194" y="546649"/>
            <a:chExt cx="4749615" cy="3671916"/>
          </a:xfrm>
        </p:grpSpPr>
        <p:grpSp>
          <p:nvGrpSpPr>
            <p:cNvPr id="24" name="Group 23"/>
            <p:cNvGrpSpPr/>
            <p:nvPr/>
          </p:nvGrpSpPr>
          <p:grpSpPr>
            <a:xfrm>
              <a:off x="1462106" y="546649"/>
              <a:ext cx="4097894" cy="3158449"/>
              <a:chOff x="1462106" y="546649"/>
              <a:chExt cx="4097894" cy="315844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462106" y="546649"/>
                <a:ext cx="2038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/>
                  <a:t>Bentuk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Prisma</a:t>
                </a:r>
                <a:endParaRPr lang="en-US" sz="2400" b="1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776865" y="1214445"/>
                <a:ext cx="1060704" cy="2401824"/>
                <a:chOff x="2572512" y="1280160"/>
                <a:chExt cx="1060704" cy="2401824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2572512" y="1767840"/>
                  <a:ext cx="1060704" cy="1914144"/>
                </a:xfrm>
                <a:prstGeom prst="rect">
                  <a:avLst/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Isosceles Triangle 6"/>
                <p:cNvSpPr/>
                <p:nvPr/>
              </p:nvSpPr>
              <p:spPr>
                <a:xfrm>
                  <a:off x="2572512" y="1280160"/>
                  <a:ext cx="1060704" cy="487680"/>
                </a:xfrm>
                <a:prstGeom prst="triangle">
                  <a:avLst>
                    <a:gd name="adj" fmla="val 78736"/>
                  </a:avLst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Isosceles Triangle 7"/>
                <p:cNvSpPr/>
                <p:nvPr/>
              </p:nvSpPr>
              <p:spPr>
                <a:xfrm>
                  <a:off x="2572512" y="3194304"/>
                  <a:ext cx="1060704" cy="487680"/>
                </a:xfrm>
                <a:prstGeom prst="triangle">
                  <a:avLst>
                    <a:gd name="adj" fmla="val 78736"/>
                  </a:avLst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02300" y="1280160"/>
                  <a:ext cx="0" cy="19141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4165646" y="1155070"/>
                <a:ext cx="1394354" cy="2550028"/>
                <a:chOff x="3657599" y="1128156"/>
                <a:chExt cx="855024" cy="230998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3657600" y="1280160"/>
                  <a:ext cx="855023" cy="1914144"/>
                </a:xfrm>
                <a:prstGeom prst="rect">
                  <a:avLst/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gular Pentagon 11"/>
                <p:cNvSpPr/>
                <p:nvPr/>
              </p:nvSpPr>
              <p:spPr>
                <a:xfrm>
                  <a:off x="3657600" y="1128156"/>
                  <a:ext cx="855023" cy="407154"/>
                </a:xfrm>
                <a:prstGeom prst="pentagon">
                  <a:avLst/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gular Pentagon 13"/>
                <p:cNvSpPr/>
                <p:nvPr/>
              </p:nvSpPr>
              <p:spPr>
                <a:xfrm>
                  <a:off x="3657599" y="3030990"/>
                  <a:ext cx="855023" cy="407154"/>
                </a:xfrm>
                <a:prstGeom prst="pentagon">
                  <a:avLst/>
                </a:prstGeom>
                <a:solidFill>
                  <a:srgbClr val="99FF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>
                  <a:stCxn id="12" idx="2"/>
                  <a:endCxn id="14" idx="2"/>
                </p:cNvCxnSpPr>
                <p:nvPr/>
              </p:nvCxnSpPr>
              <p:spPr>
                <a:xfrm flipH="1">
                  <a:off x="3820894" y="1535309"/>
                  <a:ext cx="1" cy="19028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4341429" y="1535309"/>
                  <a:ext cx="1" cy="19028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4080172" y="1128156"/>
                  <a:ext cx="1" cy="19028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/>
            <p:cNvSpPr txBox="1"/>
            <p:nvPr/>
          </p:nvSpPr>
          <p:spPr>
            <a:xfrm>
              <a:off x="1242194" y="3705097"/>
              <a:ext cx="2257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Prisma</a:t>
              </a:r>
              <a:r>
                <a:rPr lang="en-US" sz="2400" b="1" dirty="0"/>
                <a:t> </a:t>
              </a:r>
              <a:r>
                <a:rPr lang="en-US" sz="2400" b="1" dirty="0" err="1"/>
                <a:t>Segitiga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45725" y="3756900"/>
              <a:ext cx="2346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Prisma</a:t>
              </a:r>
              <a:r>
                <a:rPr lang="en-US" sz="2400" b="1" dirty="0"/>
                <a:t> </a:t>
              </a:r>
              <a:r>
                <a:rPr lang="en-US" sz="2400" b="1" dirty="0" err="1"/>
                <a:t>Segi</a:t>
              </a:r>
              <a:r>
                <a:rPr lang="en-US" sz="2400" b="1" dirty="0"/>
                <a:t> Lima</a:t>
              </a:r>
              <a:endParaRPr lang="en-US" sz="2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74852" y="1132567"/>
            <a:ext cx="4544949" cy="1508108"/>
            <a:chOff x="6903340" y="1614982"/>
            <a:chExt cx="4544949" cy="1508107"/>
          </a:xfrm>
        </p:grpSpPr>
        <p:sp>
          <p:nvSpPr>
            <p:cNvPr id="32" name="TextBox 31"/>
            <p:cNvSpPr txBox="1"/>
            <p:nvPr/>
          </p:nvSpPr>
          <p:spPr>
            <a:xfrm>
              <a:off x="6903340" y="1614982"/>
              <a:ext cx="2880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Ciri-ciri</a:t>
              </a:r>
              <a:r>
                <a:rPr lang="en-US" sz="2400" b="1" dirty="0"/>
                <a:t> </a:t>
              </a:r>
              <a:r>
                <a:rPr lang="en-US" sz="2400" b="1" dirty="0" err="1"/>
                <a:t>Prisma</a:t>
              </a:r>
              <a:r>
                <a:rPr lang="en-US" sz="2400" b="1" dirty="0"/>
                <a:t> </a:t>
              </a:r>
              <a:r>
                <a:rPr lang="en-US" sz="2400" b="1" dirty="0" err="1"/>
                <a:t>Segi</a:t>
              </a:r>
              <a:r>
                <a:rPr lang="en-US" sz="2400" b="1" dirty="0"/>
                <a:t>-</a:t>
              </a:r>
              <a:r>
                <a:rPr lang="en-US" sz="2400" b="1" i="1" dirty="0"/>
                <a:t>n</a:t>
              </a:r>
              <a:endParaRPr lang="en-US" sz="2400" b="1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03341" y="2076649"/>
              <a:ext cx="4544948" cy="1046440"/>
            </a:xfrm>
            <a:prstGeom prst="rect">
              <a:avLst/>
            </a:prstGeom>
            <a:solidFill>
              <a:srgbClr val="FF99C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</a:t>
              </a:r>
              <a:r>
                <a:rPr lang="en-US" sz="2000" dirty="0" err="1"/>
                <a:t>banyak</a:t>
              </a:r>
              <a:r>
                <a:rPr lang="en-US" sz="2000" dirty="0"/>
                <a:t> </a:t>
              </a:r>
              <a:r>
                <a:rPr lang="en-US" sz="2000" dirty="0" err="1"/>
                <a:t>sisi</a:t>
              </a:r>
              <a:r>
                <a:rPr lang="en-US" sz="2000" dirty="0"/>
                <a:t> = </a:t>
              </a:r>
              <a:r>
                <a:rPr lang="en-US" sz="2000" i="1" dirty="0"/>
                <a:t>n</a:t>
              </a:r>
              <a:r>
                <a:rPr lang="en-US" sz="2000" dirty="0"/>
                <a:t> + 2</a:t>
              </a:r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</a:t>
              </a:r>
              <a:r>
                <a:rPr lang="en-US" sz="2000" dirty="0" err="1"/>
                <a:t>banyak</a:t>
              </a:r>
              <a:r>
                <a:rPr lang="en-US" sz="2000" dirty="0"/>
                <a:t> </a:t>
              </a:r>
              <a:r>
                <a:rPr lang="en-US" sz="2000" dirty="0" err="1"/>
                <a:t>titik</a:t>
              </a:r>
              <a:r>
                <a:rPr lang="en-US" sz="2000" dirty="0"/>
                <a:t> </a:t>
              </a:r>
              <a:r>
                <a:rPr lang="en-US" sz="2000" dirty="0" err="1"/>
                <a:t>sudut</a:t>
              </a:r>
              <a:r>
                <a:rPr lang="en-US" sz="2000" dirty="0"/>
                <a:t> = 2 </a:t>
              </a:r>
              <a:r>
                <a:rPr lang="en-US" sz="2000" dirty="0">
                  <a:latin typeface="Times New Roman"/>
                  <a:cs typeface="Times New Roman"/>
                </a:rPr>
                <a:t>× </a:t>
              </a:r>
              <a:r>
                <a:rPr lang="en-US" sz="2000" i="1" dirty="0">
                  <a:latin typeface="+mj-lt"/>
                  <a:cs typeface="Times New Roman"/>
                </a:rPr>
                <a:t>n</a:t>
              </a:r>
              <a:endParaRPr lang="en-US" sz="2000" dirty="0">
                <a:latin typeface="+mj-lt"/>
              </a:endParaRPr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</a:t>
              </a:r>
              <a:r>
                <a:rPr lang="en-US" sz="2000" dirty="0" err="1"/>
                <a:t>banyak</a:t>
              </a:r>
              <a:r>
                <a:rPr lang="en-US" sz="2000" dirty="0"/>
                <a:t> </a:t>
              </a:r>
              <a:r>
                <a:rPr lang="en-US" sz="2000" dirty="0" err="1"/>
                <a:t>rusuk</a:t>
              </a:r>
              <a:r>
                <a:rPr lang="en-US" sz="2000" dirty="0"/>
                <a:t> = 3 </a:t>
              </a:r>
              <a:r>
                <a:rPr lang="en-US" sz="2000" dirty="0">
                  <a:latin typeface="Times New Roman"/>
                  <a:cs typeface="Times New Roman"/>
                </a:rPr>
                <a:t>× </a:t>
              </a:r>
              <a:r>
                <a:rPr lang="en-US" sz="2000" i="1" dirty="0"/>
                <a:t>n</a:t>
              </a:r>
              <a:endParaRPr lang="en-US" sz="2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6480" y="2771907"/>
            <a:ext cx="11359687" cy="3510529"/>
            <a:chOff x="686474" y="2771905"/>
            <a:chExt cx="11359686" cy="3510529"/>
          </a:xfrm>
        </p:grpSpPr>
        <p:sp>
          <p:nvSpPr>
            <p:cNvPr id="34" name="TextBox 33"/>
            <p:cNvSpPr txBox="1"/>
            <p:nvPr/>
          </p:nvSpPr>
          <p:spPr>
            <a:xfrm>
              <a:off x="686474" y="4924289"/>
              <a:ext cx="225797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Jaring-jaring</a:t>
              </a:r>
              <a:r>
                <a:rPr lang="en-US" sz="2400" b="1" dirty="0"/>
                <a:t> </a:t>
              </a:r>
              <a:r>
                <a:rPr lang="en-US" sz="2400" b="1" dirty="0" err="1"/>
                <a:t>prisma</a:t>
              </a:r>
              <a:r>
                <a:rPr lang="en-US" sz="2400" b="1" dirty="0"/>
                <a:t> </a:t>
              </a:r>
              <a:r>
                <a:rPr lang="en-US" sz="2400" b="1" dirty="0" err="1"/>
                <a:t>segitiga</a:t>
              </a:r>
              <a:endParaRPr lang="en-US" sz="2400" b="1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944444" y="4294109"/>
              <a:ext cx="2861953" cy="1988325"/>
              <a:chOff x="3360717" y="4294109"/>
              <a:chExt cx="2861953" cy="1988325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4538819" y="4294109"/>
                <a:ext cx="1060704" cy="487680"/>
              </a:xfrm>
              <a:prstGeom prst="triangle">
                <a:avLst>
                  <a:gd name="adj" fmla="val 78736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538819" y="4781789"/>
                <a:ext cx="1060704" cy="1013373"/>
              </a:xfrm>
              <a:prstGeom prst="rect">
                <a:avLst/>
              </a:prstGeom>
              <a:solidFill>
                <a:srgbClr val="FFD85B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flipV="1">
                <a:off x="4531220" y="5794754"/>
                <a:ext cx="1060704" cy="487680"/>
              </a:xfrm>
              <a:prstGeom prst="triangle">
                <a:avLst>
                  <a:gd name="adj" fmla="val 78736"/>
                </a:avLst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360717" y="4781789"/>
                <a:ext cx="1170503" cy="10133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599523" y="4781789"/>
                <a:ext cx="623147" cy="973497"/>
              </a:xfrm>
              <a:prstGeom prst="rect">
                <a:avLst/>
              </a:pr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108668" y="4672061"/>
              <a:ext cx="225797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Jaring-jaring</a:t>
              </a:r>
              <a:r>
                <a:rPr lang="en-US" sz="2400" b="1" dirty="0"/>
                <a:t> </a:t>
              </a:r>
              <a:r>
                <a:rPr lang="en-US" sz="2400" b="1" dirty="0" err="1"/>
                <a:t>prisma</a:t>
              </a:r>
              <a:r>
                <a:rPr lang="en-US" sz="2400" b="1" dirty="0"/>
                <a:t> </a:t>
              </a:r>
              <a:r>
                <a:rPr lang="en-US" sz="2400" b="1" dirty="0" err="1"/>
                <a:t>segilima</a:t>
              </a:r>
              <a:endParaRPr lang="en-US" sz="2400" b="1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081365" y="2771905"/>
              <a:ext cx="3964795" cy="3169233"/>
              <a:chOff x="8252053" y="2698753"/>
              <a:chExt cx="3964795" cy="3169233"/>
            </a:xfrm>
          </p:grpSpPr>
          <p:sp>
            <p:nvSpPr>
              <p:cNvPr id="42" name="Regular Pentagon 41"/>
              <p:cNvSpPr/>
              <p:nvPr/>
            </p:nvSpPr>
            <p:spPr>
              <a:xfrm>
                <a:off x="9470571" y="3757571"/>
                <a:ext cx="819397" cy="780378"/>
              </a:xfrm>
              <a:prstGeom prst="pentagon">
                <a:avLst/>
              </a:pr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9720000">
                <a:off x="8252053" y="4256208"/>
                <a:ext cx="1330037" cy="49447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1880000" flipH="1">
                <a:off x="10179812" y="4256209"/>
                <a:ext cx="1330037" cy="49447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4040000" flipV="1">
                <a:off x="8614253" y="3119636"/>
                <a:ext cx="1330037" cy="49447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560000" flipH="1" flipV="1">
                <a:off x="9806159" y="3116532"/>
                <a:ext cx="1330037" cy="49447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9217763" y="4955728"/>
                <a:ext cx="1330037" cy="49447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gular Pentagon 49"/>
              <p:cNvSpPr/>
              <p:nvPr/>
            </p:nvSpPr>
            <p:spPr>
              <a:xfrm flipV="1">
                <a:off x="11397451" y="4470345"/>
                <a:ext cx="819397" cy="780378"/>
              </a:xfrm>
              <a:prstGeom prst="pentagon">
                <a:avLst/>
              </a:pr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349071" y="115829"/>
            <a:ext cx="9081332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3.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Prisma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Bentuk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Jaring-jaringnya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11" y="1079090"/>
            <a:ext cx="52290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10" tIns="45718" rIns="91410" bIns="45718" rtlCol="0">
            <a:spAutoFit/>
          </a:bodyPr>
          <a:lstStyle/>
          <a:p>
            <a:pPr algn="ctr"/>
            <a:r>
              <a:rPr lang="en-US" sz="4000" b="1" dirty="0"/>
              <a:t>T</a:t>
            </a:r>
          </a:p>
          <a:p>
            <a:pPr algn="ctr"/>
            <a:r>
              <a:rPr lang="en-US" sz="4000" b="1" dirty="0"/>
              <a:t>A</a:t>
            </a:r>
          </a:p>
          <a:p>
            <a:pPr algn="ctr"/>
            <a:r>
              <a:rPr lang="en-US" sz="4000" b="1" dirty="0"/>
              <a:t>B</a:t>
            </a:r>
          </a:p>
          <a:p>
            <a:pPr algn="ctr"/>
            <a:r>
              <a:rPr lang="en-US" sz="4000" b="1" dirty="0"/>
              <a:t>U</a:t>
            </a:r>
          </a:p>
          <a:p>
            <a:pPr algn="ctr"/>
            <a:r>
              <a:rPr lang="en-US" sz="4000" b="1" dirty="0"/>
              <a:t>N</a:t>
            </a:r>
          </a:p>
          <a:p>
            <a:pPr algn="ctr"/>
            <a:r>
              <a:rPr lang="en-US" sz="4000" b="1" dirty="0"/>
              <a:t>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68981" y="1089696"/>
            <a:ext cx="4854395" cy="3293328"/>
            <a:chOff x="1568981" y="224064"/>
            <a:chExt cx="4854395" cy="3293328"/>
          </a:xfrm>
        </p:grpSpPr>
        <p:sp>
          <p:nvSpPr>
            <p:cNvPr id="3" name="TextBox 2"/>
            <p:cNvSpPr txBox="1"/>
            <p:nvPr/>
          </p:nvSpPr>
          <p:spPr>
            <a:xfrm>
              <a:off x="1568981" y="224064"/>
              <a:ext cx="2086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Bentuk</a:t>
              </a:r>
              <a:r>
                <a:rPr lang="en-US" sz="2400" b="1" dirty="0"/>
                <a:t> </a:t>
              </a:r>
              <a:r>
                <a:rPr lang="en-US" sz="2400" b="1" dirty="0" err="1"/>
                <a:t>Tabung</a:t>
              </a:r>
              <a:endParaRPr lang="en-US" sz="24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24442" y="926592"/>
              <a:ext cx="1444924" cy="2590800"/>
              <a:chOff x="2279904" y="1194816"/>
              <a:chExt cx="1444924" cy="2590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279904" y="1456944"/>
                <a:ext cx="1444924" cy="2066544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2279904" y="1194816"/>
                <a:ext cx="1444924" cy="524256"/>
              </a:xfrm>
              <a:prstGeom prst="ellipse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279904" y="3261360"/>
                <a:ext cx="1444924" cy="524256"/>
              </a:xfrm>
              <a:prstGeom prst="ellipse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6200000">
              <a:off x="4405514" y="1075858"/>
              <a:ext cx="1444924" cy="2590800"/>
              <a:chOff x="2279904" y="1194816"/>
              <a:chExt cx="1444924" cy="2590800"/>
            </a:xfrm>
            <a:solidFill>
              <a:srgbClr val="FFD85B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2279904" y="1456944"/>
                <a:ext cx="1444924" cy="206654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79904" y="1194816"/>
                <a:ext cx="1444924" cy="52425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279904" y="3261360"/>
                <a:ext cx="1444924" cy="52425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894308" y="803380"/>
            <a:ext cx="4544949" cy="2123661"/>
            <a:chOff x="6903340" y="1614982"/>
            <a:chExt cx="4544949" cy="2123660"/>
          </a:xfrm>
        </p:grpSpPr>
        <p:sp>
          <p:nvSpPr>
            <p:cNvPr id="25" name="TextBox 24"/>
            <p:cNvSpPr txBox="1"/>
            <p:nvPr/>
          </p:nvSpPr>
          <p:spPr>
            <a:xfrm>
              <a:off x="6903340" y="1614982"/>
              <a:ext cx="2081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/>
                <a:t>Ciri-ciri</a:t>
              </a:r>
              <a:r>
                <a:rPr lang="en-US" sz="2400" b="1" dirty="0"/>
                <a:t> </a:t>
              </a:r>
              <a:r>
                <a:rPr lang="en-US" sz="2400" b="1" dirty="0" err="1"/>
                <a:t>Tabung</a:t>
              </a:r>
              <a:endParaRPr lang="en-US" sz="2400" b="1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03341" y="2076649"/>
              <a:ext cx="4544948" cy="1661993"/>
            </a:xfrm>
            <a:prstGeom prst="rect">
              <a:avLst/>
            </a:prstGeom>
            <a:solidFill>
              <a:srgbClr val="FF99C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2 </a:t>
              </a:r>
              <a:r>
                <a:rPr lang="en-US" sz="2000" dirty="0" err="1"/>
                <a:t>sisi</a:t>
              </a:r>
              <a:r>
                <a:rPr lang="en-US" sz="2000" dirty="0"/>
                <a:t> </a:t>
              </a:r>
              <a:r>
                <a:rPr lang="en-US" sz="2000" dirty="0" err="1"/>
                <a:t>datar</a:t>
              </a:r>
              <a:r>
                <a:rPr lang="en-US" sz="2000" dirty="0"/>
                <a:t> yang </a:t>
              </a:r>
              <a:r>
                <a:rPr lang="en-US" sz="2000" dirty="0" err="1"/>
                <a:t>berbentuk</a:t>
              </a:r>
              <a:r>
                <a:rPr lang="en-US" sz="2000" dirty="0"/>
                <a:t> </a:t>
              </a:r>
              <a:r>
                <a:rPr lang="en-US" sz="2000" dirty="0" err="1"/>
                <a:t>lingkaran</a:t>
              </a:r>
              <a:r>
                <a:rPr lang="en-US" sz="2000" dirty="0"/>
                <a:t> </a:t>
              </a:r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1 </a:t>
              </a:r>
              <a:r>
                <a:rPr lang="en-US" sz="2000" dirty="0" err="1"/>
                <a:t>sisi</a:t>
              </a:r>
              <a:r>
                <a:rPr lang="en-US" sz="2000" dirty="0"/>
                <a:t> </a:t>
              </a:r>
              <a:r>
                <a:rPr lang="en-US" sz="2000" dirty="0" err="1"/>
                <a:t>lengkung</a:t>
              </a:r>
              <a:endParaRPr lang="en-US" sz="2000" dirty="0"/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Memiliki</a:t>
              </a:r>
              <a:r>
                <a:rPr lang="en-US" sz="2000" dirty="0"/>
                <a:t> 2 </a:t>
              </a:r>
              <a:r>
                <a:rPr lang="en-US" sz="2000" dirty="0" err="1"/>
                <a:t>rusuk</a:t>
              </a:r>
              <a:r>
                <a:rPr lang="en-US" sz="2000" dirty="0"/>
                <a:t> </a:t>
              </a:r>
              <a:r>
                <a:rPr lang="en-US" sz="2000" dirty="0" err="1"/>
                <a:t>lengkung</a:t>
              </a:r>
              <a:endParaRPr lang="en-US" sz="2000" dirty="0">
                <a:latin typeface="+mj-lt"/>
              </a:endParaRPr>
            </a:p>
            <a:p>
              <a:pPr marL="342778" indent="-342778">
                <a:buFont typeface="+mj-lt"/>
                <a:buAutoNum type="arabicPeriod"/>
              </a:pPr>
              <a:r>
                <a:rPr lang="en-US" sz="2000" dirty="0" err="1"/>
                <a:t>Tidak</a:t>
              </a:r>
              <a:r>
                <a:rPr lang="en-US" sz="2000" dirty="0"/>
                <a:t> </a:t>
              </a:r>
              <a:r>
                <a:rPr lang="en-US" sz="2000" dirty="0" err="1"/>
                <a:t>memiliki</a:t>
              </a:r>
              <a:r>
                <a:rPr lang="en-US" sz="2000" dirty="0"/>
                <a:t> </a:t>
              </a:r>
              <a:r>
                <a:rPr lang="en-US" sz="2000" dirty="0" err="1"/>
                <a:t>titik</a:t>
              </a:r>
              <a:r>
                <a:rPr lang="en-US" sz="2000" dirty="0"/>
                <a:t> </a:t>
              </a:r>
              <a:r>
                <a:rPr lang="en-US" sz="2000" dirty="0" err="1"/>
                <a:t>sudut</a:t>
              </a:r>
              <a:endParaRPr lang="en-US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41891" y="3300739"/>
            <a:ext cx="5249780" cy="2705212"/>
            <a:chOff x="1173596" y="3767461"/>
            <a:chExt cx="5249780" cy="2705212"/>
          </a:xfrm>
        </p:grpSpPr>
        <p:sp>
          <p:nvSpPr>
            <p:cNvPr id="28" name="TextBox 27"/>
            <p:cNvSpPr txBox="1"/>
            <p:nvPr/>
          </p:nvSpPr>
          <p:spPr>
            <a:xfrm>
              <a:off x="1173596" y="4924289"/>
              <a:ext cx="225797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Jaring-jaring</a:t>
              </a:r>
              <a:r>
                <a:rPr lang="en-US" sz="2400" b="1" dirty="0"/>
                <a:t> </a:t>
              </a:r>
              <a:r>
                <a:rPr lang="en-US" sz="2400" b="1" dirty="0" err="1"/>
                <a:t>tabung</a:t>
              </a:r>
              <a:endParaRPr lang="en-US" sz="2400" b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45536" y="3767461"/>
              <a:ext cx="3277840" cy="2705212"/>
              <a:chOff x="3145536" y="3767461"/>
              <a:chExt cx="3277840" cy="270521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930751" y="3767461"/>
                <a:ext cx="852161" cy="852161"/>
              </a:xfrm>
              <a:prstGeom prst="ellipse">
                <a:avLst/>
              </a:pr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145536" y="4619622"/>
                <a:ext cx="3277840" cy="10008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046959" y="5620512"/>
                <a:ext cx="852161" cy="852161"/>
              </a:xfrm>
              <a:prstGeom prst="ellipse">
                <a:avLst/>
              </a:pr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433687" y="218608"/>
            <a:ext cx="9144876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4.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Tabung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Bentuk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Jaring-jaringnya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576080" y="219057"/>
            <a:ext cx="6964792" cy="646331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Menghitung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Volume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Bangun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Ruang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3245" y="219052"/>
            <a:ext cx="638939" cy="638939"/>
            <a:chOff x="394825" y="307207"/>
            <a:chExt cx="638939" cy="638939"/>
          </a:xfrm>
        </p:grpSpPr>
        <p:sp>
          <p:nvSpPr>
            <p:cNvPr id="41" name="Oval 40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389" y="327184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9567" y="859541"/>
            <a:ext cx="5431872" cy="58477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>
              <a:tabLst>
                <a:tab pos="631587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Menghitung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Volume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Kubus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76080" y="1828801"/>
            <a:ext cx="3467039" cy="3105403"/>
            <a:chOff x="1576080" y="1828800"/>
            <a:chExt cx="3467038" cy="3105401"/>
          </a:xfrm>
        </p:grpSpPr>
        <p:sp>
          <p:nvSpPr>
            <p:cNvPr id="2" name="Cube 1"/>
            <p:cNvSpPr/>
            <p:nvPr/>
          </p:nvSpPr>
          <p:spPr>
            <a:xfrm>
              <a:off x="1576080" y="1828800"/>
              <a:ext cx="2705291" cy="2705291"/>
            </a:xfrm>
            <a:prstGeom prst="cube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26289" y="4534091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rusuk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61457" y="3997642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rusuk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81371" y="2781334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rusuk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4153" y="1828820"/>
            <a:ext cx="493673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dirty="0"/>
              <a:t>Volume </a:t>
            </a:r>
            <a:r>
              <a:rPr lang="en-US" sz="2400" dirty="0" err="1"/>
              <a:t>kubus</a:t>
            </a:r>
            <a:r>
              <a:rPr lang="en-US" sz="2400" dirty="0"/>
              <a:t> = </a:t>
            </a:r>
            <a:r>
              <a:rPr lang="en-US" sz="2400" dirty="0" err="1"/>
              <a:t>rusuk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×</a:t>
            </a:r>
            <a:r>
              <a:rPr lang="en-US" sz="2400" dirty="0"/>
              <a:t> </a:t>
            </a:r>
            <a:r>
              <a:rPr lang="en-US" sz="2400" dirty="0" err="1"/>
              <a:t>rusuk</a:t>
            </a:r>
            <a:r>
              <a:rPr lang="en-US" sz="2400" dirty="0"/>
              <a:t> </a:t>
            </a:r>
            <a:r>
              <a:rPr lang="en-US" sz="2400" dirty="0">
                <a:latin typeface="Times New Roman"/>
                <a:cs typeface="Times New Roman"/>
              </a:rPr>
              <a:t>×</a:t>
            </a:r>
            <a:r>
              <a:rPr lang="en-US" sz="2400" dirty="0"/>
              <a:t> </a:t>
            </a:r>
            <a:r>
              <a:rPr lang="en-US" sz="2400" dirty="0" err="1"/>
              <a:t>rusuk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4174" y="2415668"/>
            <a:ext cx="1195071" cy="461665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:</a:t>
            </a:r>
            <a:endParaRPr lang="en-US" sz="2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022848" y="2972867"/>
            <a:ext cx="5242560" cy="2201329"/>
            <a:chOff x="6022848" y="2972848"/>
            <a:chExt cx="5242560" cy="2201329"/>
          </a:xfrm>
        </p:grpSpPr>
        <p:grpSp>
          <p:nvGrpSpPr>
            <p:cNvPr id="20" name="Group 19"/>
            <p:cNvGrpSpPr/>
            <p:nvPr/>
          </p:nvGrpSpPr>
          <p:grpSpPr>
            <a:xfrm>
              <a:off x="6022848" y="2972848"/>
              <a:ext cx="2475763" cy="2201329"/>
              <a:chOff x="6022848" y="2972848"/>
              <a:chExt cx="2475763" cy="2201329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6022848" y="2972848"/>
                <a:ext cx="1816608" cy="1816608"/>
              </a:xfrm>
              <a:prstGeom prst="cube">
                <a:avLst/>
              </a:prstGeom>
              <a:solidFill>
                <a:srgbClr val="FFD85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81439" y="4789456"/>
                <a:ext cx="6591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 cm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55810" y="4420124"/>
                <a:ext cx="6591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 cm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839456" y="3610547"/>
                <a:ext cx="6591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 cm</a:t>
                </a:r>
                <a:endParaRPr 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500553" y="2972848"/>
              <a:ext cx="2764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Berapakah</a:t>
              </a:r>
              <a:r>
                <a:rPr lang="en-US" sz="2000" dirty="0"/>
                <a:t> volume </a:t>
              </a:r>
              <a:r>
                <a:rPr lang="en-US" sz="2000" dirty="0" err="1"/>
                <a:t>kubus</a:t>
              </a:r>
              <a:r>
                <a:rPr lang="en-US" sz="2000" dirty="0"/>
                <a:t> di </a:t>
              </a:r>
              <a:r>
                <a:rPr lang="en-US" sz="2000" dirty="0" err="1"/>
                <a:t>samping</a:t>
              </a:r>
              <a:r>
                <a:rPr lang="en-US" sz="2000" dirty="0"/>
                <a:t>?</a:t>
              </a:r>
              <a:endParaRPr lang="en-US" sz="20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589641" y="3795228"/>
            <a:ext cx="321221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000" dirty="0"/>
              <a:t>Volume </a:t>
            </a:r>
            <a:r>
              <a:rPr lang="en-US" sz="2000" dirty="0" err="1"/>
              <a:t>kubus</a:t>
            </a:r>
            <a:r>
              <a:rPr lang="en-US" sz="2000" dirty="0"/>
              <a:t> </a:t>
            </a:r>
          </a:p>
          <a:p>
            <a:r>
              <a:rPr lang="en-US" sz="2000" dirty="0"/>
              <a:t>= 8 cm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8 cm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/>
              <a:t> 8 cm</a:t>
            </a:r>
          </a:p>
          <a:p>
            <a:r>
              <a:rPr lang="en-US" sz="2000" dirty="0"/>
              <a:t>= 512 cm</a:t>
            </a:r>
            <a:r>
              <a:rPr lang="en-US" sz="2000" baseline="30000" dirty="0"/>
              <a:t>2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0770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 animBg="1"/>
      <p:bldP spid="13" grpId="0"/>
      <p:bldP spid="55" grpId="0" animBg="1"/>
    </p:bldLst>
  </p:timing>
</p:sld>
</file>

<file path=ppt/theme/theme1.xml><?xml version="1.0" encoding="utf-8"?>
<a:theme xmlns:a="http://schemas.openxmlformats.org/drawingml/2006/main" name="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7492</TotalTime>
  <Words>1411</Words>
  <Application>Microsoft Office PowerPoint</Application>
  <PresentationFormat>Custom</PresentationFormat>
  <Paragraphs>405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Template NEXIS Matematika SD (2)</vt:lpstr>
      <vt:lpstr>1_Template NEXIS Matematika SD (2)</vt:lpstr>
      <vt:lpstr>2_Template NEXIS Matematika SD (2)</vt:lpstr>
      <vt:lpstr>3_Template NEXIS Matematika SD (2)</vt:lpstr>
      <vt:lpstr>4_Template NEXIS Matematika SD (2)</vt:lpstr>
      <vt:lpstr>5_Template NEXIS Matematika SD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Dian Anggraeni</cp:lastModifiedBy>
  <cp:revision>272</cp:revision>
  <dcterms:created xsi:type="dcterms:W3CDTF">2016-07-20T04:47:34Z</dcterms:created>
  <dcterms:modified xsi:type="dcterms:W3CDTF">2022-12-07T08:43:31Z</dcterms:modified>
</cp:coreProperties>
</file>