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325" r:id="rId5"/>
    <p:sldId id="326" r:id="rId6"/>
    <p:sldId id="320" r:id="rId7"/>
    <p:sldId id="321" r:id="rId8"/>
    <p:sldId id="327" r:id="rId9"/>
    <p:sldId id="328" r:id="rId10"/>
    <p:sldId id="322" r:id="rId11"/>
    <p:sldId id="304" r:id="rId12"/>
    <p:sldId id="329" r:id="rId13"/>
    <p:sldId id="330" r:id="rId14"/>
    <p:sldId id="323" r:id="rId15"/>
    <p:sldId id="324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3300"/>
    <a:srgbClr val="FEC6FE"/>
    <a:srgbClr val="DFEEBC"/>
    <a:srgbClr val="FDD1EA"/>
    <a:srgbClr val="C9C011"/>
    <a:srgbClr val="00C06A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26670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7200" y="257174"/>
            <a:ext cx="2286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Peribahasa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" y="1428750"/>
            <a:ext cx="6705600" cy="830997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dirty="0"/>
              <a:t>Berakit-rakit ke hulu, berenang-renang ke tepian.</a:t>
            </a:r>
          </a:p>
          <a:p>
            <a:r>
              <a:rPr lang="id-ID" sz="2400" dirty="0"/>
              <a:t>Bersakit-sakit dahulu, bersenang-senang kemudian.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3092779"/>
            <a:ext cx="4860966" cy="1200329"/>
          </a:xfrm>
          <a:prstGeom prst="rect">
            <a:avLst/>
          </a:prstGeom>
          <a:noFill/>
          <a:ln w="38100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id-ID" sz="2400" dirty="0"/>
              <a:t>Kalimat tersebut disebut peribahasa.</a:t>
            </a:r>
          </a:p>
          <a:p>
            <a:r>
              <a:rPr lang="id-ID" sz="2400" dirty="0"/>
              <a:t>Peribahasa adalah kalimat yang memiliki makna atau arti tertentu.</a:t>
            </a:r>
          </a:p>
        </p:txBody>
      </p:sp>
      <p:cxnSp>
        <p:nvCxnSpPr>
          <p:cNvPr id="3" name="Curved Connector 2"/>
          <p:cNvCxnSpPr>
            <a:stCxn id="27" idx="2"/>
            <a:endCxn id="8" idx="0"/>
          </p:cNvCxnSpPr>
          <p:nvPr/>
        </p:nvCxnSpPr>
        <p:spPr>
          <a:xfrm rot="16200000" flipH="1">
            <a:off x="4532525" y="1842021"/>
            <a:ext cx="833032" cy="1668483"/>
          </a:xfrm>
          <a:prstGeom prst="curvedConnector3">
            <a:avLst/>
          </a:prstGeom>
          <a:ln w="38100">
            <a:solidFill>
              <a:schemeClr val="accent4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498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0" y="1047750"/>
            <a:ext cx="3657600" cy="2635758"/>
            <a:chOff x="457200" y="1200150"/>
            <a:chExt cx="3657600" cy="2635758"/>
          </a:xfrm>
        </p:grpSpPr>
        <p:sp>
          <p:nvSpPr>
            <p:cNvPr id="2" name="Rectangle 1"/>
            <p:cNvSpPr/>
            <p:nvPr/>
          </p:nvSpPr>
          <p:spPr>
            <a:xfrm>
              <a:off x="457200" y="1504950"/>
              <a:ext cx="3657600" cy="23309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id-ID" sz="2400" dirty="0"/>
                <a:t>Berakit-rakit ke hulu,</a:t>
              </a:r>
            </a:p>
            <a:p>
              <a:r>
                <a:rPr lang="id-ID" sz="2400" dirty="0"/>
                <a:t>berenang-renang ke tepian.</a:t>
              </a:r>
            </a:p>
            <a:p>
              <a:r>
                <a:rPr lang="id-ID" sz="2400" dirty="0"/>
                <a:t>Bersakit-sakit dahulu,</a:t>
              </a:r>
            </a:p>
            <a:p>
              <a:r>
                <a:rPr lang="id-ID" sz="2400" dirty="0"/>
                <a:t>bersenang-senang kemudian.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1200150"/>
              <a:ext cx="2057400" cy="609600"/>
            </a:xfrm>
            <a:prstGeom prst="roundRect">
              <a:avLst>
                <a:gd name="adj" fmla="val 0"/>
              </a:avLst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>
                  <a:solidFill>
                    <a:schemeClr val="tx1"/>
                  </a:solidFill>
                </a:rPr>
                <a:t>Peribahasa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57800" y="1214438"/>
            <a:ext cx="3048000" cy="2178558"/>
            <a:chOff x="4953000" y="1314450"/>
            <a:chExt cx="3048000" cy="2178558"/>
          </a:xfrm>
        </p:grpSpPr>
        <p:sp>
          <p:nvSpPr>
            <p:cNvPr id="9" name="Rectangle 8"/>
            <p:cNvSpPr/>
            <p:nvPr/>
          </p:nvSpPr>
          <p:spPr>
            <a:xfrm>
              <a:off x="4953000" y="1619250"/>
              <a:ext cx="3048000" cy="18737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id-ID" sz="2400" dirty="0"/>
                <a:t>Untuk mencapai keberhasilan, seseorang harus berusaha dahulu</a:t>
              </a:r>
              <a:r>
                <a:rPr lang="en-US" sz="2400" dirty="0"/>
                <a:t>.</a:t>
              </a:r>
              <a:endParaRPr lang="id-ID" sz="2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953000" y="1314450"/>
              <a:ext cx="2590800" cy="609600"/>
            </a:xfrm>
            <a:prstGeom prst="roundRect">
              <a:avLst>
                <a:gd name="adj" fmla="val 0"/>
              </a:avLst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>
                  <a:solidFill>
                    <a:schemeClr val="tx1"/>
                  </a:solidFill>
                </a:rPr>
                <a:t>Makna Peribahasa</a:t>
              </a:r>
            </a:p>
          </p:txBody>
        </p:sp>
      </p:grpSp>
      <p:sp>
        <p:nvSpPr>
          <p:cNvPr id="8" name="Chevron 7"/>
          <p:cNvSpPr/>
          <p:nvPr/>
        </p:nvSpPr>
        <p:spPr>
          <a:xfrm>
            <a:off x="4633912" y="2038350"/>
            <a:ext cx="457200" cy="533400"/>
          </a:xfrm>
          <a:prstGeom prst="chevron">
            <a:avLst/>
          </a:prstGeom>
          <a:solidFill>
            <a:srgbClr val="FFFF66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2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3434" y="1114784"/>
            <a:ext cx="7726166" cy="2371366"/>
            <a:chOff x="1943100" y="1986268"/>
            <a:chExt cx="5516983" cy="2191949"/>
          </a:xfrm>
        </p:grpSpPr>
        <p:sp>
          <p:nvSpPr>
            <p:cNvPr id="27" name="TextBox 26"/>
            <p:cNvSpPr txBox="1"/>
            <p:nvPr/>
          </p:nvSpPr>
          <p:spPr>
            <a:xfrm>
              <a:off x="2286000" y="2114550"/>
              <a:ext cx="4572000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bg1"/>
                  </a:solidFill>
                </a:rPr>
                <a:t>Kamu dapat menceritakan kembali isi cerita.</a:t>
              </a:r>
            </a:p>
            <a:p>
              <a:r>
                <a:rPr lang="id-ID" sz="2800" dirty="0">
                  <a:solidFill>
                    <a:schemeClr val="bg1"/>
                  </a:solidFill>
                </a:rPr>
                <a:t>Kamu dapat menggunakan bantuan gambar seri.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100" y="1986268"/>
              <a:ext cx="5257800" cy="2016000"/>
            </a:xfrm>
            <a:prstGeom prst="rect">
              <a:avLst/>
            </a:prstGeom>
            <a:solidFill>
              <a:srgbClr val="FFFF66"/>
            </a:solidFill>
            <a:ln w="57150">
              <a:solidFill>
                <a:schemeClr val="accent4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id-ID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2062" y="2101438"/>
              <a:ext cx="5448021" cy="20767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Ada </a:t>
              </a:r>
              <a:r>
                <a:rPr lang="en-US" sz="2800" dirty="0" err="1"/>
                <a:t>banyak</a:t>
              </a:r>
              <a:r>
                <a:rPr lang="en-US" sz="2800" dirty="0"/>
                <a:t> </a:t>
              </a:r>
              <a:r>
                <a:rPr lang="en-US" sz="2800" dirty="0" err="1"/>
                <a:t>peribahasa</a:t>
              </a:r>
              <a:r>
                <a:rPr lang="en-US" sz="2800" dirty="0"/>
                <a:t> </a:t>
              </a:r>
              <a:r>
                <a:rPr lang="en-US" sz="2800" dirty="0" err="1"/>
                <a:t>dalam</a:t>
              </a:r>
              <a:r>
                <a:rPr lang="en-US" sz="2800" dirty="0"/>
                <a:t> </a:t>
              </a:r>
              <a:r>
                <a:rPr lang="en-US" sz="2800" dirty="0" err="1"/>
                <a:t>bahasa</a:t>
              </a:r>
              <a:r>
                <a:rPr lang="en-US" sz="2800" dirty="0"/>
                <a:t> Indonesia.</a:t>
              </a:r>
            </a:p>
            <a:p>
              <a:r>
                <a:rPr lang="en-US" sz="2800" dirty="0" err="1"/>
                <a:t>Apa</a:t>
              </a:r>
              <a:r>
                <a:rPr lang="en-US" sz="2800" dirty="0"/>
                <a:t> </a:t>
              </a:r>
              <a:r>
                <a:rPr lang="en-US" sz="2800" dirty="0" err="1"/>
                <a:t>saja</a:t>
              </a:r>
              <a:r>
                <a:rPr lang="en-US" sz="2800" dirty="0"/>
                <a:t> </a:t>
              </a:r>
              <a:r>
                <a:rPr lang="en-US" sz="2800" dirty="0" err="1"/>
                <a:t>itu</a:t>
              </a:r>
              <a:r>
                <a:rPr lang="en-US" sz="2800" dirty="0"/>
                <a:t>?</a:t>
              </a:r>
            </a:p>
            <a:p>
              <a:endParaRPr lang="en-US" sz="2800" dirty="0"/>
            </a:p>
            <a:p>
              <a:r>
                <a:rPr lang="en-US" sz="2800" dirty="0"/>
                <a:t>Ayo, </a:t>
              </a:r>
              <a:r>
                <a:rPr lang="en-US" sz="2800" dirty="0" err="1"/>
                <a:t>perhatikan</a:t>
              </a:r>
              <a:r>
                <a:rPr lang="en-US" sz="2800" dirty="0"/>
                <a:t> </a:t>
              </a:r>
              <a:r>
                <a:rPr lang="en-US" sz="2800" dirty="0" err="1"/>
                <a:t>tayangan</a:t>
              </a:r>
              <a:r>
                <a:rPr lang="en-US" sz="2800" dirty="0"/>
                <a:t> video </a:t>
              </a:r>
              <a:r>
                <a:rPr lang="en-US" sz="2800" dirty="0" err="1"/>
                <a:t>berikut</a:t>
              </a:r>
              <a:r>
                <a:rPr lang="en-US" sz="2800" dirty="0"/>
                <a:t>.</a:t>
              </a:r>
              <a:endParaRPr lang="id-ID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24" y="1822428"/>
            <a:ext cx="2597950" cy="415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103.01.mp4">
            <a:hlinkClick r:id="" action="ppaction://media"/>
            <a:extLst>
              <a:ext uri="{FF2B5EF4-FFF2-40B4-BE49-F238E27FC236}">
                <a16:creationId xmlns:a16="http://schemas.microsoft.com/office/drawing/2014/main" id="{A82DF995-BA47-5540-126B-63F953A35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22098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6248" y="257174"/>
            <a:ext cx="16764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5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Pantun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9200" y="1322100"/>
            <a:ext cx="6629400" cy="52322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sz="2800" dirty="0"/>
              <a:t>Pantun merupakan puisi lama Indonesia.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599" y="2477226"/>
            <a:ext cx="6266145" cy="1815882"/>
          </a:xfrm>
          <a:prstGeom prst="rect">
            <a:avLst/>
          </a:prstGeom>
          <a:noFill/>
          <a:ln w="38100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id-ID" sz="2800" dirty="0"/>
              <a:t>Lihat ibu memasak re</a:t>
            </a:r>
            <a:r>
              <a:rPr lang="id-ID" sz="2800" dirty="0">
                <a:solidFill>
                  <a:srgbClr val="FF0000"/>
                </a:solidFill>
              </a:rPr>
              <a:t>bung</a:t>
            </a:r>
            <a:r>
              <a:rPr lang="id-ID" sz="2800" dirty="0"/>
              <a:t>		</a:t>
            </a:r>
            <a:r>
              <a:rPr lang="id-ID" sz="2800" dirty="0">
                <a:solidFill>
                  <a:srgbClr val="FF0000"/>
                </a:solidFill>
              </a:rPr>
              <a:t>(a)</a:t>
            </a:r>
          </a:p>
          <a:p>
            <a:r>
              <a:rPr lang="id-ID" sz="2800" dirty="0"/>
              <a:t>Kakak membantu mengupas to</a:t>
            </a:r>
            <a:r>
              <a:rPr lang="id-ID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</a:t>
            </a:r>
            <a:r>
              <a:rPr lang="id-ID" sz="2800" dirty="0"/>
              <a:t>	</a:t>
            </a:r>
            <a:r>
              <a:rPr lang="id-ID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(b)</a:t>
            </a:r>
          </a:p>
          <a:p>
            <a:r>
              <a:rPr lang="id-ID" sz="2800" dirty="0"/>
              <a:t>Uang saku mari dita</a:t>
            </a:r>
            <a:r>
              <a:rPr lang="id-ID" sz="2800" dirty="0">
                <a:solidFill>
                  <a:srgbClr val="FF0000"/>
                </a:solidFill>
              </a:rPr>
              <a:t>bung</a:t>
            </a:r>
            <a:r>
              <a:rPr lang="id-ID" sz="2800" dirty="0"/>
              <a:t>		</a:t>
            </a:r>
            <a:r>
              <a:rPr lang="en-US" sz="2800" dirty="0"/>
              <a:t>	</a:t>
            </a:r>
            <a:r>
              <a:rPr lang="id-ID" sz="2800" dirty="0">
                <a:solidFill>
                  <a:srgbClr val="FF0000"/>
                </a:solidFill>
              </a:rPr>
              <a:t>(a)</a:t>
            </a:r>
          </a:p>
          <a:p>
            <a:r>
              <a:rPr lang="id-ID" sz="2800" dirty="0"/>
              <a:t>Kita biasakan hidup he</a:t>
            </a:r>
            <a:r>
              <a:rPr lang="id-ID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</a:t>
            </a:r>
            <a:r>
              <a:rPr lang="id-ID" sz="2800" dirty="0"/>
              <a:t>		</a:t>
            </a:r>
            <a:r>
              <a:rPr lang="id-ID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(b)</a:t>
            </a:r>
          </a:p>
        </p:txBody>
      </p:sp>
      <p:sp>
        <p:nvSpPr>
          <p:cNvPr id="14" name="Chevron 13"/>
          <p:cNvSpPr/>
          <p:nvPr/>
        </p:nvSpPr>
        <p:spPr>
          <a:xfrm rot="5400000">
            <a:off x="4321478" y="1934239"/>
            <a:ext cx="381000" cy="454068"/>
          </a:xfrm>
          <a:prstGeom prst="chevron">
            <a:avLst/>
          </a:prstGeom>
          <a:solidFill>
            <a:srgbClr val="FFFF66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63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8200" y="884694"/>
            <a:ext cx="5257800" cy="2677656"/>
          </a:xfrm>
          <a:prstGeom prst="rect">
            <a:avLst/>
          </a:prstGeom>
          <a:solidFill>
            <a:srgbClr val="FFFF66"/>
          </a:solidFill>
          <a:ln w="57150">
            <a:solidFill>
              <a:schemeClr val="accent4"/>
            </a:solidFill>
            <a:prstDash val="sysDot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800" dirty="0"/>
              <a:t>Pantun memilik rima.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800" dirty="0"/>
              <a:t>Rima adalah persamaan bunyi pada akhir baris pantun.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800" dirty="0"/>
              <a:t>Pantun memiliki makna atau pesan yang ingin disampaikan oleh pembuatnya</a:t>
            </a:r>
            <a:r>
              <a:rPr lang="en-US" sz="2800" dirty="0"/>
              <a:t>.</a:t>
            </a:r>
            <a:endParaRPr lang="id-ID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8" y="1047750"/>
            <a:ext cx="2817281" cy="46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8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77" y="1710869"/>
            <a:ext cx="3835223" cy="316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>
                  <a:ln w="0"/>
                  <a:latin typeface="+mj-lt"/>
                  <a:cs typeface="Arial" panose="020B0604020202020204" pitchFamily="34" charset="0"/>
                </a:rPr>
                <a:t>AYO, BERHEMAT!</a:t>
              </a:r>
              <a:endParaRPr lang="id-ID" sz="2800" b="1" dirty="0">
                <a:ln w="0"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599" y="742950"/>
            <a:ext cx="7119369" cy="3781187"/>
            <a:chOff x="90804" y="1748836"/>
            <a:chExt cx="4421346" cy="3781187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90804" y="2206036"/>
              <a:ext cx="4421346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447675" indent="-447675"/>
              <a:r>
                <a:rPr lang="en-US" altLang="id-ID" sz="1500" dirty="0">
                  <a:latin typeface="+mj-lt"/>
                </a:rPr>
                <a:t>2.8	</a:t>
              </a:r>
              <a:r>
                <a:rPr lang="id-ID" altLang="id-ID" sz="1500" dirty="0">
                  <a:latin typeface="+mj-lt"/>
                </a:rPr>
                <a:t>mengidentifikasi kata-kata tentang lingkungan geografis, kehidupan ekonomi, sosial, dan budaya dengan bantuan gambar beserta maknanya (membaca dan memirsa)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1.6	</a:t>
              </a:r>
              <a:r>
                <a:rPr lang="id-ID" altLang="id-ID" sz="1500" dirty="0">
                  <a:latin typeface="+mj-lt"/>
                </a:rPr>
                <a:t>memperagakan instruksi sederhana yang disimak (menyimak)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2.9	</a:t>
              </a:r>
              <a:r>
                <a:rPr lang="id-ID" altLang="id-ID" sz="1500" dirty="0">
                  <a:latin typeface="+mj-lt"/>
                </a:rPr>
                <a:t>menjelaskan hal yang dialami tokoh dalam cerita (membaca)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4.18	</a:t>
              </a:r>
              <a:r>
                <a:rPr lang="id-ID" altLang="id-ID" sz="1500" dirty="0">
                  <a:latin typeface="+mj-lt"/>
                </a:rPr>
                <a:t>menuliskan teks tentang </a:t>
              </a:r>
              <a:r>
                <a:rPr lang="id-ID" altLang="id-ID" sz="1500" dirty="0"/>
                <a:t>lingkungan geografis, kehidupan</a:t>
              </a:r>
              <a:endParaRPr lang="en-US" altLang="id-ID" sz="1500" dirty="0"/>
            </a:p>
            <a:p>
              <a:pPr marL="447675" indent="-447675"/>
              <a:r>
                <a:rPr lang="en-US" altLang="id-ID" sz="1500" dirty="0"/>
                <a:t>	</a:t>
              </a:r>
              <a:r>
                <a:rPr lang="id-ID" altLang="id-ID" sz="1500" dirty="0"/>
                <a:t>ekonomi, sosial, dan budaya dengan bantuan pertanyaan </a:t>
              </a:r>
              <a:endParaRPr lang="en-US" altLang="id-ID" sz="1500" dirty="0"/>
            </a:p>
            <a:p>
              <a:pPr marL="447675" indent="-447675"/>
              <a:r>
                <a:rPr lang="en-US" altLang="id-ID" sz="1500" dirty="0"/>
                <a:t>	</a:t>
              </a:r>
              <a:r>
                <a:rPr lang="id-ID" altLang="id-ID" sz="1500" dirty="0"/>
                <a:t>(menulis)</a:t>
              </a:r>
              <a:r>
                <a:rPr lang="en-US" altLang="id-ID" sz="1500" dirty="0"/>
                <a:t>;</a:t>
              </a:r>
              <a:endParaRPr lang="id-ID" altLang="id-ID" sz="1500" dirty="0"/>
            </a:p>
            <a:p>
              <a:pPr marL="447675" indent="-447675"/>
              <a:r>
                <a:rPr lang="en-US" altLang="id-ID" sz="1500" dirty="0">
                  <a:latin typeface="+mj-lt"/>
                </a:rPr>
                <a:t>3.10	</a:t>
              </a:r>
              <a:r>
                <a:rPr lang="id-ID" altLang="id-ID" sz="1500" dirty="0">
                  <a:latin typeface="+mj-lt"/>
                </a:rPr>
                <a:t>menceritakan kembali isi teks narasi dengan bantuan </a:t>
              </a:r>
              <a:endParaRPr lang="en-US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gambar seri (berbicara)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4.19	</a:t>
              </a:r>
              <a:r>
                <a:rPr lang="id-ID" altLang="id-ID" sz="1500" dirty="0">
                  <a:latin typeface="+mj-lt"/>
                </a:rPr>
                <a:t>menyampaikan pendapat tentang kaitan pesan dalam</a:t>
              </a:r>
              <a:endParaRPr lang="en-US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cerita dengan pengalaman pribadi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3.11	</a:t>
              </a:r>
              <a:r>
                <a:rPr lang="id-ID" altLang="id-ID" sz="1500" dirty="0">
                  <a:latin typeface="+mj-lt"/>
                </a:rPr>
                <a:t>menjelaskan makna peribahasa melalui diskusi (berbicara)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1.7	</a:t>
              </a:r>
              <a:r>
                <a:rPr lang="id-ID" altLang="id-ID" sz="1500" dirty="0">
                  <a:latin typeface="+mj-lt"/>
                </a:rPr>
                <a:t>mengidentifikasi pesan dan rima pada pantun (menyimak)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447675" indent="-447675"/>
              <a:r>
                <a:rPr lang="en-US" altLang="id-ID" sz="1500" dirty="0">
                  <a:latin typeface="+mj-lt"/>
                </a:rPr>
                <a:t>4.20	</a:t>
              </a:r>
              <a:r>
                <a:rPr lang="id-ID" altLang="id-ID" sz="1500" dirty="0">
                  <a:latin typeface="+mj-lt"/>
                </a:rPr>
                <a:t>melengkapi pantun (menulis).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0" y="895350"/>
            <a:ext cx="5456818" cy="4368882"/>
            <a:chOff x="1987550" y="1378032"/>
            <a:chExt cx="5168900" cy="3886200"/>
          </a:xfrm>
        </p:grpSpPr>
        <p:pic>
          <p:nvPicPr>
            <p:cNvPr id="18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50" y="1378032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348447" y="1750534"/>
              <a:ext cx="4437373" cy="23818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/>
                  </a:solidFill>
                </a:rPr>
                <a:t>Kamu dapat menemukan kata-kata baru </a:t>
              </a:r>
              <a:r>
                <a:rPr lang="en-US" sz="2400" dirty="0" err="1">
                  <a:solidFill>
                    <a:schemeClr val="bg1"/>
                  </a:solidFill>
                </a:rPr>
                <a:t>dalam</a:t>
              </a:r>
              <a:r>
                <a:rPr lang="id-ID" sz="2400" dirty="0">
                  <a:solidFill>
                    <a:schemeClr val="bg1"/>
                  </a:solidFill>
                </a:rPr>
                <a:t> teks.</a:t>
              </a:r>
            </a:p>
            <a:p>
              <a:r>
                <a:rPr lang="id-ID" sz="2400" dirty="0">
                  <a:solidFill>
                    <a:schemeClr val="bg1"/>
                  </a:solidFill>
                </a:rPr>
                <a:t>Kamu dapat mencatat kata-kata baru itu.</a:t>
              </a:r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id-ID" sz="2400" dirty="0">
                  <a:solidFill>
                    <a:schemeClr val="bg1"/>
                  </a:solidFill>
                </a:rPr>
                <a:t>Selanjutnya, kamu dapat mencari maknanya dalam </a:t>
              </a:r>
              <a:r>
                <a:rPr lang="id-ID" sz="2400" i="1" dirty="0">
                  <a:solidFill>
                    <a:schemeClr val="bg1"/>
                  </a:solidFill>
                </a:rPr>
                <a:t>Kamus Besar Bahasa Indonesia</a:t>
              </a:r>
              <a:r>
                <a:rPr lang="id-ID" sz="2400" dirty="0">
                  <a:solidFill>
                    <a:schemeClr val="bg1"/>
                  </a:solidFill>
                </a:rPr>
                <a:t> (KBBI).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4958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57174"/>
            <a:ext cx="4114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Makna Kata dalam Teks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43" y="1504950"/>
            <a:ext cx="2810861" cy="4405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0" y="895350"/>
            <a:ext cx="5456818" cy="4368882"/>
            <a:chOff x="1987550" y="1378032"/>
            <a:chExt cx="5168900" cy="3886200"/>
          </a:xfrm>
        </p:grpSpPr>
        <p:pic>
          <p:nvPicPr>
            <p:cNvPr id="18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50" y="1378032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348447" y="1727641"/>
              <a:ext cx="4437373" cy="23818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Mari, </a:t>
              </a:r>
              <a:r>
                <a:rPr lang="en-US" sz="2400" dirty="0" err="1">
                  <a:solidFill>
                    <a:schemeClr val="bg1"/>
                  </a:solidFill>
                </a:rPr>
                <a:t>bermain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tebak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pekerjaan</a:t>
              </a:r>
              <a:r>
                <a:rPr lang="en-US" sz="2400" dirty="0">
                  <a:solidFill>
                    <a:schemeClr val="bg1"/>
                  </a:solidFill>
                </a:rPr>
                <a:t>.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 err="1">
                  <a:solidFill>
                    <a:schemeClr val="bg1"/>
                  </a:solidFill>
                </a:rPr>
                <a:t>Ikutilah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petunjuk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kegiatan</a:t>
              </a:r>
              <a:r>
                <a:rPr lang="en-US" sz="2400" dirty="0">
                  <a:solidFill>
                    <a:schemeClr val="bg1"/>
                  </a:solidFill>
                </a:rPr>
                <a:t> pada </a:t>
              </a:r>
              <a:r>
                <a:rPr lang="en-US" sz="2400" dirty="0" err="1">
                  <a:solidFill>
                    <a:schemeClr val="bg1"/>
                  </a:solidFill>
                </a:rPr>
                <a:t>buku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teksmu</a:t>
              </a:r>
              <a:r>
                <a:rPr lang="en-US" sz="2400" dirty="0">
                  <a:solidFill>
                    <a:schemeClr val="bg1"/>
                  </a:solidFill>
                </a:rPr>
                <a:t>.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 err="1">
                  <a:solidFill>
                    <a:schemeClr val="bg1"/>
                  </a:solidFill>
                </a:rPr>
                <a:t>Simaklah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teks</a:t>
              </a:r>
              <a:r>
                <a:rPr lang="en-US" sz="2400" dirty="0">
                  <a:solidFill>
                    <a:schemeClr val="bg1"/>
                  </a:solidFill>
                </a:rPr>
                <a:t> “</a:t>
              </a:r>
              <a:r>
                <a:rPr lang="en-US" sz="2400" dirty="0" err="1">
                  <a:solidFill>
                    <a:schemeClr val="bg1"/>
                  </a:solidFill>
                </a:rPr>
                <a:t>Tebak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Pekerjaan</a:t>
              </a:r>
              <a:r>
                <a:rPr lang="en-US" sz="2400" dirty="0">
                  <a:solidFill>
                    <a:schemeClr val="bg1"/>
                  </a:solidFill>
                </a:rPr>
                <a:t>” yang </a:t>
              </a:r>
              <a:r>
                <a:rPr lang="en-US" sz="2400" dirty="0" err="1">
                  <a:solidFill>
                    <a:schemeClr val="bg1"/>
                  </a:solidFill>
                </a:rPr>
                <a:t>dibacakan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gurumu</a:t>
              </a:r>
              <a:r>
                <a:rPr lang="en-US" sz="2400" dirty="0">
                  <a:solidFill>
                    <a:schemeClr val="bg1"/>
                  </a:solidFill>
                </a:rPr>
                <a:t>.</a:t>
              </a:r>
              <a:endParaRPr lang="id-ID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43" y="1504950"/>
            <a:ext cx="2810861" cy="4405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2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98.01.mp4">
            <a:hlinkClick r:id="" action="ppaction://media"/>
            <a:extLst>
              <a:ext uri="{FF2B5EF4-FFF2-40B4-BE49-F238E27FC236}">
                <a16:creationId xmlns:a16="http://schemas.microsoft.com/office/drawing/2014/main" id="{AE3B4E18-A1AA-B43E-DEB2-947106107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1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1047750"/>
            <a:ext cx="5562600" cy="4216482"/>
            <a:chOff x="1987550" y="1378032"/>
            <a:chExt cx="5168900" cy="3886200"/>
          </a:xfrm>
        </p:grpSpPr>
        <p:pic>
          <p:nvPicPr>
            <p:cNvPr id="18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550" y="1378032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27614" y="1709737"/>
              <a:ext cx="4374802" cy="24622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400" dirty="0">
                  <a:solidFill>
                    <a:schemeClr val="bg1"/>
                  </a:solidFill>
                </a:rPr>
                <a:t>Dengan memahami makna kata, </a:t>
              </a:r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id-ID" sz="2400" dirty="0">
                  <a:solidFill>
                    <a:schemeClr val="bg1"/>
                  </a:solidFill>
                </a:rPr>
                <a:t>kamu dapat memperoleh informasi dari cerita.</a:t>
              </a:r>
            </a:p>
            <a:p>
              <a:r>
                <a:rPr lang="id-ID" sz="2400" dirty="0">
                  <a:solidFill>
                    <a:schemeClr val="bg1"/>
                  </a:solidFill>
                </a:rPr>
                <a:t>Contoh informasi dari cerita adalah tokoh dan kejadian.</a:t>
              </a:r>
            </a:p>
            <a:p>
              <a:r>
                <a:rPr lang="id-ID" sz="2400" dirty="0">
                  <a:solidFill>
                    <a:schemeClr val="bg1"/>
                  </a:solidFill>
                </a:rPr>
                <a:t>Cerita juga dapat berisi pesan atau amanat.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43" y="1504950"/>
            <a:ext cx="2810861" cy="4405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3434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58640"/>
            <a:ext cx="3657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Cerita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38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93307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85750"/>
            <a:ext cx="46482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Menceritakan Kembali Isi Teks dengan Bantuan Gambar Seri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66215" y="1733550"/>
            <a:ext cx="5257800" cy="2016000"/>
            <a:chOff x="1943100" y="1986268"/>
            <a:chExt cx="5257800" cy="2016000"/>
          </a:xfrm>
        </p:grpSpPr>
        <p:sp>
          <p:nvSpPr>
            <p:cNvPr id="27" name="TextBox 26"/>
            <p:cNvSpPr txBox="1"/>
            <p:nvPr/>
          </p:nvSpPr>
          <p:spPr>
            <a:xfrm>
              <a:off x="2286000" y="2114550"/>
              <a:ext cx="4572000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bg1"/>
                  </a:solidFill>
                </a:rPr>
                <a:t>Kamu dapat menceritakan kembali isi cerita.</a:t>
              </a:r>
            </a:p>
            <a:p>
              <a:r>
                <a:rPr lang="id-ID" sz="2800" dirty="0">
                  <a:solidFill>
                    <a:schemeClr val="bg1"/>
                  </a:solidFill>
                </a:rPr>
                <a:t>Kamu dapat menggunakan bantuan gambar seri.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100" y="1986268"/>
              <a:ext cx="5257800" cy="2016000"/>
            </a:xfrm>
            <a:prstGeom prst="rect">
              <a:avLst/>
            </a:prstGeom>
            <a:solidFill>
              <a:srgbClr val="FFFF66"/>
            </a:solidFill>
            <a:ln w="57150">
              <a:solidFill>
                <a:schemeClr val="accent4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id-ID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6000" y="2101438"/>
              <a:ext cx="4572000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dirty="0"/>
                <a:t>Kamu dapat menceritakan kembali isi cerita.</a:t>
              </a:r>
            </a:p>
            <a:p>
              <a:r>
                <a:rPr lang="id-ID" sz="2800" dirty="0"/>
                <a:t>Kamu dapat menggunakan bantuan gambar seri.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3550"/>
            <a:ext cx="2597950" cy="415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6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4850" y="742950"/>
            <a:ext cx="6636550" cy="3657600"/>
            <a:chOff x="1943100" y="1986268"/>
            <a:chExt cx="5257800" cy="2243723"/>
          </a:xfrm>
        </p:grpSpPr>
        <p:sp>
          <p:nvSpPr>
            <p:cNvPr id="27" name="TextBox 26"/>
            <p:cNvSpPr txBox="1"/>
            <p:nvPr/>
          </p:nvSpPr>
          <p:spPr>
            <a:xfrm>
              <a:off x="2286000" y="2114550"/>
              <a:ext cx="4572000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bg1"/>
                  </a:solidFill>
                </a:rPr>
                <a:t>Kamu dapat menceritakan kembali isi cerita.</a:t>
              </a:r>
            </a:p>
            <a:p>
              <a:r>
                <a:rPr lang="id-ID" sz="2800" dirty="0">
                  <a:solidFill>
                    <a:schemeClr val="bg1"/>
                  </a:solidFill>
                </a:rPr>
                <a:t>Kamu dapat menggunakan bantuan gambar seri.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100" y="1986268"/>
              <a:ext cx="5257800" cy="2016000"/>
            </a:xfrm>
            <a:prstGeom prst="rect">
              <a:avLst/>
            </a:prstGeom>
            <a:solidFill>
              <a:srgbClr val="FFFF66"/>
            </a:solidFill>
            <a:ln w="57150">
              <a:solidFill>
                <a:schemeClr val="accent4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id-ID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9134" y="2039953"/>
              <a:ext cx="5131397" cy="21900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Simaklah</a:t>
              </a:r>
              <a:r>
                <a:rPr lang="en-US" sz="2800" dirty="0"/>
                <a:t> </a:t>
              </a:r>
              <a:r>
                <a:rPr lang="en-US" sz="2800" dirty="0" err="1"/>
                <a:t>teks</a:t>
              </a:r>
              <a:r>
                <a:rPr lang="en-US" sz="2800" dirty="0"/>
                <a:t> “Dua </a:t>
              </a:r>
              <a:r>
                <a:rPr lang="en-US" sz="2800" dirty="0" err="1"/>
                <a:t>Sahabat</a:t>
              </a:r>
              <a:r>
                <a:rPr lang="en-US" sz="2800" dirty="0"/>
                <a:t> </a:t>
              </a:r>
              <a:r>
                <a:rPr lang="en-US" sz="2800" dirty="0" err="1"/>
                <a:t>Pekerja</a:t>
              </a:r>
              <a:r>
                <a:rPr lang="en-US" sz="2800" dirty="0"/>
                <a:t> </a:t>
              </a:r>
              <a:r>
                <a:rPr lang="en-US" sz="2800" dirty="0" err="1"/>
                <a:t>Keras</a:t>
              </a:r>
              <a:r>
                <a:rPr lang="en-US" sz="2800" dirty="0"/>
                <a:t>”.</a:t>
              </a:r>
            </a:p>
            <a:p>
              <a:endParaRPr lang="en-US" sz="2800" dirty="0"/>
            </a:p>
            <a:p>
              <a:r>
                <a:rPr lang="en-US" sz="2800" dirty="0"/>
                <a:t>Guru </a:t>
              </a:r>
              <a:r>
                <a:rPr lang="en-US" sz="2800" dirty="0" err="1"/>
                <a:t>akan</a:t>
              </a:r>
              <a:r>
                <a:rPr lang="en-US" sz="2800" dirty="0"/>
                <a:t> </a:t>
              </a:r>
              <a:r>
                <a:rPr lang="en-US" sz="2800" dirty="0" err="1"/>
                <a:t>membacakan</a:t>
              </a:r>
              <a:r>
                <a:rPr lang="en-US" sz="2800" dirty="0"/>
                <a:t> </a:t>
              </a:r>
              <a:r>
                <a:rPr lang="en-US" sz="2800" dirty="0" err="1"/>
                <a:t>teks</a:t>
              </a:r>
              <a:r>
                <a:rPr lang="en-US" sz="2800" dirty="0"/>
                <a:t> </a:t>
              </a:r>
              <a:r>
                <a:rPr lang="en-US" sz="2800" dirty="0" err="1"/>
                <a:t>tersebut</a:t>
              </a:r>
              <a:r>
                <a:rPr lang="en-US" sz="2800" dirty="0"/>
                <a:t> </a:t>
              </a:r>
              <a:r>
                <a:rPr lang="en-US" sz="2800" dirty="0" err="1"/>
                <a:t>kepadamu</a:t>
              </a:r>
              <a:r>
                <a:rPr lang="en-US" sz="2800" dirty="0"/>
                <a:t>.</a:t>
              </a:r>
            </a:p>
            <a:p>
              <a:endParaRPr lang="en-US" sz="2800" dirty="0"/>
            </a:p>
            <a:p>
              <a:r>
                <a:rPr lang="en-US" sz="2800" dirty="0" err="1"/>
                <a:t>Setelah</a:t>
              </a:r>
              <a:r>
                <a:rPr lang="en-US" sz="2800" dirty="0"/>
                <a:t> </a:t>
              </a:r>
              <a:r>
                <a:rPr lang="en-US" sz="2800" dirty="0" err="1"/>
                <a:t>itu</a:t>
              </a:r>
              <a:r>
                <a:rPr lang="en-US" sz="2800" dirty="0"/>
                <a:t>, </a:t>
              </a:r>
              <a:r>
                <a:rPr lang="en-US" sz="2800" dirty="0" err="1"/>
                <a:t>coba</a:t>
              </a:r>
              <a:r>
                <a:rPr lang="en-US" sz="2800" dirty="0"/>
                <a:t> </a:t>
              </a:r>
              <a:r>
                <a:rPr lang="en-US" sz="2800" dirty="0" err="1"/>
                <a:t>ceritakan</a:t>
              </a:r>
              <a:r>
                <a:rPr lang="en-US" sz="2800" dirty="0"/>
                <a:t> </a:t>
              </a:r>
              <a:r>
                <a:rPr lang="en-US" sz="2800" dirty="0" err="1"/>
                <a:t>kembali</a:t>
              </a:r>
              <a:r>
                <a:rPr lang="en-US" sz="2800" dirty="0"/>
                <a:t>             </a:t>
              </a:r>
              <a:r>
                <a:rPr lang="en-US" sz="2800" dirty="0" err="1"/>
                <a:t>isi</a:t>
              </a:r>
              <a:r>
                <a:rPr lang="en-US" sz="2800" dirty="0"/>
                <a:t> </a:t>
              </a:r>
              <a:r>
                <a:rPr lang="en-US" sz="2800" dirty="0" err="1"/>
                <a:t>teks</a:t>
              </a:r>
              <a:r>
                <a:rPr lang="en-US" sz="2800" dirty="0"/>
                <a:t> </a:t>
              </a:r>
              <a:r>
                <a:rPr lang="en-US" sz="2800" dirty="0" err="1"/>
                <a:t>tersebut</a:t>
              </a:r>
              <a:r>
                <a:rPr lang="en-US" sz="2800" dirty="0"/>
                <a:t> </a:t>
              </a:r>
              <a:r>
                <a:rPr lang="en-US" sz="2800" dirty="0" err="1"/>
                <a:t>secara</a:t>
              </a:r>
              <a:r>
                <a:rPr lang="en-US" sz="2800" dirty="0"/>
                <a:t> </a:t>
              </a:r>
              <a:r>
                <a:rPr lang="en-US" sz="2800" dirty="0" err="1"/>
                <a:t>lisan</a:t>
              </a:r>
              <a:r>
                <a:rPr lang="en-US" sz="2800" dirty="0"/>
                <a:t>.</a:t>
              </a:r>
              <a:endParaRPr lang="id-ID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17638"/>
            <a:ext cx="2597950" cy="415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8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102.01.mp4">
            <a:hlinkClick r:id="" action="ppaction://media"/>
            <a:extLst>
              <a:ext uri="{FF2B5EF4-FFF2-40B4-BE49-F238E27FC236}">
                <a16:creationId xmlns:a16="http://schemas.microsoft.com/office/drawing/2014/main" id="{7319A484-BA6E-E9AF-3D4E-B94233B87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476</Words>
  <Application>Microsoft Office PowerPoint</Application>
  <PresentationFormat>On-screen Show (16:9)</PresentationFormat>
  <Paragraphs>72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114</cp:revision>
  <dcterms:created xsi:type="dcterms:W3CDTF">2022-01-17T01:37:52Z</dcterms:created>
  <dcterms:modified xsi:type="dcterms:W3CDTF">2023-03-24T10:46:15Z</dcterms:modified>
</cp:coreProperties>
</file>