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75" r:id="rId4"/>
    <p:sldId id="283" r:id="rId5"/>
    <p:sldId id="284" r:id="rId6"/>
    <p:sldId id="272" r:id="rId7"/>
    <p:sldId id="285" r:id="rId8"/>
    <p:sldId id="286" r:id="rId9"/>
    <p:sldId id="287" r:id="rId10"/>
    <p:sldId id="288" r:id="rId11"/>
    <p:sldId id="289" r:id="rId12"/>
    <p:sldId id="291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4D2E"/>
    <a:srgbClr val="AD2542"/>
    <a:srgbClr val="B39861"/>
    <a:srgbClr val="FFFF66"/>
    <a:srgbClr val="0D4B14"/>
    <a:srgbClr val="C9C011"/>
    <a:srgbClr val="BFD101"/>
    <a:srgbClr val="FF0066"/>
    <a:srgbClr val="3D271B"/>
    <a:srgbClr val="00C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02" y="-1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C9C011"/>
                </a:solidFill>
                <a:cs typeface="Arial" pitchFamily="34" charset="0"/>
              </a:rPr>
              <a:t>IPAS Volume 2</a:t>
            </a:r>
            <a:endParaRPr lang="id-ID" b="1" dirty="0">
              <a:solidFill>
                <a:srgbClr val="C9C01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76" y="849719"/>
            <a:ext cx="2348013" cy="320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6600" y="361950"/>
            <a:ext cx="3858048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7. Rumah Adat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48448" y="899815"/>
            <a:ext cx="4447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5C4D2E"/>
                </a:solidFill>
                <a:latin typeface="+mj-lt"/>
              </a:rPr>
              <a:t>Bentuk</a:t>
            </a:r>
            <a:r>
              <a:rPr lang="en-US" sz="2400" b="1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5C4D2E"/>
                </a:solidFill>
                <a:latin typeface="+mj-lt"/>
              </a:rPr>
              <a:t>rumah</a:t>
            </a:r>
            <a:r>
              <a:rPr lang="en-US" sz="2400" b="1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adat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biasanya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menunjukkan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ciri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khas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kehidupan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masyarakat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di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suatu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daerah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.</a:t>
            </a:r>
            <a:endParaRPr lang="en-US" sz="2400" dirty="0">
              <a:solidFill>
                <a:srgbClr val="5C4D2E"/>
              </a:solidFill>
              <a:latin typeface="+mj-lt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3" t="7715"/>
          <a:stretch/>
        </p:blipFill>
        <p:spPr bwMode="auto">
          <a:xfrm>
            <a:off x="152400" y="94689"/>
            <a:ext cx="2945524" cy="214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7476" y="2419350"/>
            <a:ext cx="2945524" cy="196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200" y="2420417"/>
            <a:ext cx="2945524" cy="196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52400" y="2081668"/>
            <a:ext cx="1676400" cy="1398297"/>
            <a:chOff x="1106051" y="3036410"/>
            <a:chExt cx="1676400" cy="1398297"/>
          </a:xfrm>
        </p:grpSpPr>
        <p:sp>
          <p:nvSpPr>
            <p:cNvPr id="8" name="Rectangle 7"/>
            <p:cNvSpPr/>
            <p:nvPr/>
          </p:nvSpPr>
          <p:spPr>
            <a:xfrm>
              <a:off x="1106051" y="3036410"/>
              <a:ext cx="1676400" cy="1396789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73054" y="3111268"/>
              <a:ext cx="16093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Selaso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jatuh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kembar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,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rumah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adat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Riau.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6976" y="3562350"/>
            <a:ext cx="2410810" cy="782744"/>
            <a:chOff x="1106051" y="3036411"/>
            <a:chExt cx="1676400" cy="782744"/>
          </a:xfrm>
        </p:grpSpPr>
        <p:sp>
          <p:nvSpPr>
            <p:cNvPr id="11" name="Rectangle 10"/>
            <p:cNvSpPr/>
            <p:nvPr/>
          </p:nvSpPr>
          <p:spPr>
            <a:xfrm>
              <a:off x="1106051" y="3036411"/>
              <a:ext cx="1676400" cy="782744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73054" y="3111268"/>
              <a:ext cx="16093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Tongkonan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,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rumah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adat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suku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Toraja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. 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507217" y="2219500"/>
            <a:ext cx="2410810" cy="782744"/>
            <a:chOff x="1106051" y="3036411"/>
            <a:chExt cx="1676400" cy="782744"/>
          </a:xfrm>
        </p:grpSpPr>
        <p:sp>
          <p:nvSpPr>
            <p:cNvPr id="14" name="Rectangle 13"/>
            <p:cNvSpPr/>
            <p:nvPr/>
          </p:nvSpPr>
          <p:spPr>
            <a:xfrm>
              <a:off x="1106051" y="3036411"/>
              <a:ext cx="1676400" cy="782744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73054" y="3111268"/>
              <a:ext cx="16093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Gadang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,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rumah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adat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Sumatra Barat.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003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9600" y="0"/>
            <a:ext cx="4724400" cy="5143500"/>
          </a:xfrm>
          <a:prstGeom prst="rect">
            <a:avLst/>
          </a:prstGeom>
          <a:solidFill>
            <a:srgbClr val="AD2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700752" y="788403"/>
            <a:ext cx="2951069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8. Makanan daerah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53455" y="1383090"/>
            <a:ext cx="4033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Makanan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daerah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dikonsumsi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secara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turun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temurun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sebagai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makanan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sehari-hari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atau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disajikan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saat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acara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adat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.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700752" y="3155863"/>
            <a:ext cx="3909849" cy="1157883"/>
            <a:chOff x="204952" y="544222"/>
            <a:chExt cx="3909849" cy="1157883"/>
          </a:xfrm>
        </p:grpSpPr>
        <p:sp>
          <p:nvSpPr>
            <p:cNvPr id="8" name="Rectangle 7"/>
            <p:cNvSpPr/>
            <p:nvPr/>
          </p:nvSpPr>
          <p:spPr>
            <a:xfrm>
              <a:off x="204952" y="544222"/>
              <a:ext cx="3723921" cy="11578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9C01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52251" y="613478"/>
              <a:ext cx="386255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sv-SE" sz="20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Makanan daerah</a:t>
              </a:r>
              <a:r>
                <a:rPr lang="sv-SE" sz="2000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memiliki cita rasa yang unik dan berbeda dengan daerah lain.</a:t>
              </a:r>
              <a:endParaRPr lang="sv-SE" sz="2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026" y="94689"/>
            <a:ext cx="2929174" cy="219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525722" y="1418585"/>
            <a:ext cx="1642899" cy="749335"/>
            <a:chOff x="1106051" y="3036411"/>
            <a:chExt cx="2286000" cy="490082"/>
          </a:xfrm>
        </p:grpSpPr>
        <p:sp>
          <p:nvSpPr>
            <p:cNvPr id="13" name="Rectangle 12"/>
            <p:cNvSpPr/>
            <p:nvPr/>
          </p:nvSpPr>
          <p:spPr>
            <a:xfrm>
              <a:off x="1106051" y="3036411"/>
              <a:ext cx="2286000" cy="490082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73054" y="3069292"/>
              <a:ext cx="22189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Papeda</a:t>
              </a:r>
              <a:r>
                <a:rPr lang="en-US" sz="2000" b="1" dirty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dari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Papua.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3060" y="2419350"/>
            <a:ext cx="2929174" cy="208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676449" y="3735982"/>
            <a:ext cx="1914351" cy="740768"/>
            <a:chOff x="1518067" y="3036410"/>
            <a:chExt cx="2907284" cy="740768"/>
          </a:xfrm>
        </p:grpSpPr>
        <p:sp>
          <p:nvSpPr>
            <p:cNvPr id="17" name="Rectangle 16"/>
            <p:cNvSpPr/>
            <p:nvPr/>
          </p:nvSpPr>
          <p:spPr>
            <a:xfrm>
              <a:off x="1518067" y="3036410"/>
              <a:ext cx="2907284" cy="717626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18068" y="3069292"/>
              <a:ext cx="27773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Rendang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dari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Sumatra Barat.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 rot="16200000">
            <a:off x="-1090726" y="1100024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17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66950"/>
            <a:ext cx="9014648" cy="3643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407403"/>
            <a:ext cx="4038600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9. Pertunjukan Tradisional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895350"/>
            <a:ext cx="419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5C4D2E"/>
                </a:solidFill>
                <a:latin typeface="+mj-lt"/>
              </a:rPr>
              <a:t>Pertunjukan</a:t>
            </a:r>
            <a:r>
              <a:rPr lang="en-US" sz="2400" b="1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tradisional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digunakan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untuk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menyampaikan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nilai-nilai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budaya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di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suatu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tempat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.</a:t>
            </a:r>
            <a:endParaRPr lang="en-US" sz="2400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4552" y="407403"/>
            <a:ext cx="2951069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10. Tradisi 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29327" y="934861"/>
            <a:ext cx="4485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Tradisi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dilihat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dari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budaya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cara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berpakaian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kepercayaan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,</a:t>
            </a:r>
          </a:p>
          <a:p>
            <a:r>
              <a:rPr lang="en-US" sz="2400" dirty="0" err="1">
                <a:solidFill>
                  <a:srgbClr val="5C4D2E"/>
                </a:solidFill>
                <a:latin typeface="+mj-lt"/>
              </a:rPr>
              <a:t>makanan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daerah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dan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kegiatan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sehari-hari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masyarakat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.</a:t>
            </a:r>
            <a:endParaRPr lang="en-US" sz="2400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7833821" y="3179270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10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208" y="430630"/>
            <a:ext cx="4508078" cy="442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31416" y="350499"/>
            <a:ext cx="4912184" cy="952124"/>
            <a:chOff x="1611545" y="3352296"/>
            <a:chExt cx="4838671" cy="777892"/>
          </a:xfrm>
        </p:grpSpPr>
        <p:sp>
          <p:nvSpPr>
            <p:cNvPr id="3" name="Parallelogram 2"/>
            <p:cNvSpPr/>
            <p:nvPr/>
          </p:nvSpPr>
          <p:spPr>
            <a:xfrm>
              <a:off x="1611545" y="3352296"/>
              <a:ext cx="4838671" cy="777892"/>
            </a:xfrm>
            <a:prstGeom prst="parallelogram">
              <a:avLst>
                <a:gd name="adj" fmla="val 453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4" name="テキスト プレースホルダー 17"/>
            <p:cNvSpPr txBox="1">
              <a:spLocks/>
            </p:cNvSpPr>
            <p:nvPr/>
          </p:nvSpPr>
          <p:spPr>
            <a:xfrm>
              <a:off x="2560022" y="3436867"/>
              <a:ext cx="3589955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3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Keragaman</a:t>
              </a:r>
              <a:r>
                <a:rPr lang="en-US" sz="3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Sosial</a:t>
              </a:r>
              <a:r>
                <a:rPr lang="en-US" sz="3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dan</a:t>
              </a:r>
              <a:r>
                <a:rPr lang="en-US" sz="3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Budaya</a:t>
              </a:r>
              <a:r>
                <a:rPr lang="en-US" sz="3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 di Indonesia </a:t>
              </a:r>
              <a:endParaRPr lang="en-US" sz="3000" b="1" dirty="0">
                <a:ln w="0"/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直角三角形 28"/>
          <p:cNvSpPr/>
          <p:nvPr/>
        </p:nvSpPr>
        <p:spPr>
          <a:xfrm rot="2700000">
            <a:off x="378889" y="359839"/>
            <a:ext cx="1093583" cy="1093583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6" name="直角三角形 8"/>
          <p:cNvSpPr/>
          <p:nvPr/>
        </p:nvSpPr>
        <p:spPr>
          <a:xfrm rot="2700000">
            <a:off x="555169" y="359841"/>
            <a:ext cx="1093583" cy="109358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7" name="直角三角形 4"/>
          <p:cNvSpPr/>
          <p:nvPr/>
        </p:nvSpPr>
        <p:spPr>
          <a:xfrm rot="13500000">
            <a:off x="555169" y="359840"/>
            <a:ext cx="1093583" cy="1093583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8364" y="430630"/>
            <a:ext cx="947191" cy="947192"/>
            <a:chOff x="2895601" y="-542991"/>
            <a:chExt cx="960519" cy="960519"/>
          </a:xfrm>
        </p:grpSpPr>
        <p:grpSp>
          <p:nvGrpSpPr>
            <p:cNvPr id="9" name="Group 8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15079" y="-488577"/>
              <a:ext cx="720773" cy="50717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2056" y="-119089"/>
              <a:ext cx="304630" cy="46035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5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7</a:t>
              </a:r>
              <a:endParaRPr lang="en-US" sz="2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59221" y="1809750"/>
            <a:ext cx="3450779" cy="2349282"/>
            <a:chOff x="157161" y="1733550"/>
            <a:chExt cx="3450779" cy="2349282"/>
          </a:xfrm>
        </p:grpSpPr>
        <p:grpSp>
          <p:nvGrpSpPr>
            <p:cNvPr id="15" name="Group 14"/>
            <p:cNvGrpSpPr/>
            <p:nvPr/>
          </p:nvGrpSpPr>
          <p:grpSpPr>
            <a:xfrm>
              <a:off x="157161" y="1735291"/>
              <a:ext cx="3370144" cy="492230"/>
              <a:chOff x="157161" y="1735291"/>
              <a:chExt cx="3370144" cy="492230"/>
            </a:xfrm>
          </p:grpSpPr>
          <p:sp>
            <p:nvSpPr>
              <p:cNvPr id="18" name="Isosceles Triangle 17"/>
              <p:cNvSpPr/>
              <p:nvPr/>
            </p:nvSpPr>
            <p:spPr>
              <a:xfrm rot="3600000">
                <a:off x="3123480" y="1756519"/>
                <a:ext cx="425053" cy="382597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65706" y="2266950"/>
              <a:ext cx="3442234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Mengidentifikasi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keragaman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sosial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dan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budaya</a:t>
              </a:r>
              <a:r>
                <a:rPr lang="en-US" altLang="id-ID" sz="1600" dirty="0">
                  <a:latin typeface="+mj-lt"/>
                </a:rPr>
                <a:t> di </a:t>
              </a:r>
              <a:r>
                <a:rPr lang="en-US" altLang="id-ID" sz="1600" dirty="0" smtClean="0">
                  <a:latin typeface="+mj-lt"/>
                </a:rPr>
                <a:t>Indonesia.</a:t>
              </a:r>
              <a:endParaRPr lang="en-US" altLang="id-ID" sz="16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>
                  <a:latin typeface="+mj-lt"/>
                </a:rPr>
                <a:t>M</a:t>
              </a:r>
              <a:r>
                <a:rPr lang="en-US" altLang="id-ID" sz="1600" dirty="0" err="1" smtClean="0">
                  <a:latin typeface="+mj-lt"/>
                </a:rPr>
                <a:t>enyajikan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informasi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mengenai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keragaman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sosial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dan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budaya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smtClean="0">
                  <a:latin typeface="+mj-lt"/>
                </a:rPr>
                <a:t>di Indonesia.</a:t>
              </a:r>
              <a:endParaRPr lang="en-US" altLang="id-ID" sz="16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>
                  <a:latin typeface="+mj-lt"/>
                </a:rPr>
                <a:t>M</a:t>
              </a:r>
              <a:r>
                <a:rPr lang="en-US" altLang="id-ID" sz="1600" dirty="0" err="1" smtClean="0">
                  <a:latin typeface="+mj-lt"/>
                </a:rPr>
                <a:t>elaksanakan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pawai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budaya</a:t>
              </a:r>
              <a:r>
                <a:rPr lang="en-US" altLang="id-ID" sz="1600" dirty="0" smtClean="0">
                  <a:latin typeface="+mj-lt"/>
                </a:rPr>
                <a:t> Indonesia</a:t>
              </a:r>
              <a:r>
                <a:rPr lang="en-US" altLang="id-ID" sz="1600" dirty="0">
                  <a:latin typeface="+mj-lt"/>
                </a:rPr>
                <a:t>.</a:t>
              </a:r>
              <a:endParaRPr lang="en-US" altLang="id-ID" sz="1600" dirty="0">
                <a:latin typeface="+mj-lt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 rot="16200000">
            <a:off x="7485533" y="3174511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118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4487" y="148589"/>
            <a:ext cx="6858000" cy="704480"/>
            <a:chOff x="152400" y="267070"/>
            <a:chExt cx="6858000" cy="7044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67070"/>
              <a:ext cx="6096000" cy="70448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33399" y="361950"/>
              <a:ext cx="6477001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A.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Keragaman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Suku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Bangsa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di Indonesia</a:t>
              </a:r>
              <a:endParaRPr lang="en-US" sz="2400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88704" y="889832"/>
            <a:ext cx="4928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Kesamaan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ciri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khas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yang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membedakan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antarsuku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dilihat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dari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:</a:t>
            </a:r>
            <a:endParaRPr lang="en-US" sz="2400" dirty="0">
              <a:solidFill>
                <a:srgbClr val="5C4D2E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80999" y="1885950"/>
            <a:ext cx="3371850" cy="464159"/>
            <a:chOff x="5638800" y="1123950"/>
            <a:chExt cx="3371850" cy="464159"/>
          </a:xfrm>
        </p:grpSpPr>
        <p:sp>
          <p:nvSpPr>
            <p:cNvPr id="15" name="Flowchart: Connector 14"/>
            <p:cNvSpPr/>
            <p:nvPr/>
          </p:nvSpPr>
          <p:spPr>
            <a:xfrm>
              <a:off x="5638800" y="1130909"/>
              <a:ext cx="457200" cy="457200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96000" y="1123950"/>
              <a:ext cx="291465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rgbClr val="00C06A"/>
                  </a:solidFill>
                  <a:latin typeface="+mj-lt"/>
                </a:rPr>
                <a:t>Ciri fisik</a:t>
              </a:r>
              <a:endParaRPr lang="pt-BR" sz="2400" b="1" dirty="0" smtClean="0">
                <a:solidFill>
                  <a:srgbClr val="00C06A"/>
                </a:solidFill>
                <a:latin typeface="+mj-lt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0999" y="2485040"/>
            <a:ext cx="3371850" cy="464159"/>
            <a:chOff x="5638800" y="1123950"/>
            <a:chExt cx="3371850" cy="464159"/>
          </a:xfrm>
        </p:grpSpPr>
        <p:sp>
          <p:nvSpPr>
            <p:cNvPr id="18" name="Flowchart: Connector 17"/>
            <p:cNvSpPr/>
            <p:nvPr/>
          </p:nvSpPr>
          <p:spPr>
            <a:xfrm>
              <a:off x="5638800" y="1130909"/>
              <a:ext cx="457200" cy="457200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96000" y="1123950"/>
              <a:ext cx="291465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rgbClr val="00C06A"/>
                  </a:solidFill>
                  <a:latin typeface="+mj-lt"/>
                </a:rPr>
                <a:t>Bahasa </a:t>
              </a:r>
              <a:endParaRPr lang="pt-BR" sz="2400" b="1" dirty="0" smtClean="0">
                <a:solidFill>
                  <a:srgbClr val="00C06A"/>
                </a:solidFill>
                <a:latin typeface="+mj-l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95524" y="1885950"/>
            <a:ext cx="3371850" cy="464159"/>
            <a:chOff x="5638800" y="1123950"/>
            <a:chExt cx="3371850" cy="464159"/>
          </a:xfrm>
        </p:grpSpPr>
        <p:sp>
          <p:nvSpPr>
            <p:cNvPr id="21" name="Flowchart: Connector 20"/>
            <p:cNvSpPr/>
            <p:nvPr/>
          </p:nvSpPr>
          <p:spPr>
            <a:xfrm>
              <a:off x="5638800" y="1130909"/>
              <a:ext cx="457200" cy="457200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96000" y="1123950"/>
              <a:ext cx="291465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rgbClr val="00C06A"/>
                  </a:solidFill>
                  <a:latin typeface="+mj-lt"/>
                </a:rPr>
                <a:t>Adat istiadat</a:t>
              </a:r>
              <a:endParaRPr lang="pt-BR" sz="2400" b="1" dirty="0" smtClean="0">
                <a:solidFill>
                  <a:srgbClr val="00C06A"/>
                </a:solidFill>
                <a:latin typeface="+mj-lt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295524" y="2485040"/>
            <a:ext cx="3371850" cy="464159"/>
            <a:chOff x="5638800" y="1123950"/>
            <a:chExt cx="3371850" cy="464159"/>
          </a:xfrm>
        </p:grpSpPr>
        <p:sp>
          <p:nvSpPr>
            <p:cNvPr id="24" name="Flowchart: Connector 23"/>
            <p:cNvSpPr/>
            <p:nvPr/>
          </p:nvSpPr>
          <p:spPr>
            <a:xfrm>
              <a:off x="5638800" y="1130909"/>
              <a:ext cx="457200" cy="457200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96000" y="1123950"/>
              <a:ext cx="291465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rgbClr val="00C06A"/>
                  </a:solidFill>
                  <a:latin typeface="+mj-lt"/>
                </a:rPr>
                <a:t>Kesenian </a:t>
              </a:r>
              <a:endParaRPr lang="pt-BR" sz="2400" b="1" dirty="0" smtClean="0">
                <a:solidFill>
                  <a:srgbClr val="00C06A"/>
                </a:solidFill>
                <a:latin typeface="+mj-lt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 rot="16200000">
            <a:off x="7564659" y="2357759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014" y="889832"/>
            <a:ext cx="3497972" cy="2787253"/>
          </a:xfrm>
          <a:prstGeom prst="roundRect">
            <a:avLst>
              <a:gd name="adj" fmla="val 576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302218" y="3714750"/>
            <a:ext cx="5308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5C4D2E"/>
                </a:solidFill>
                <a:latin typeface="+mj-lt"/>
              </a:rPr>
              <a:t>Suku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5C4D2E"/>
                </a:solidFill>
                <a:latin typeface="+mj-lt"/>
              </a:rPr>
              <a:t>Jawa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merupakan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suku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mayoritas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di Indonesia yang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tersebar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di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Pulau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Sumatra,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Jawa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, Kalimantan, Sulawesi,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dan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Bali.</a:t>
            </a:r>
            <a:endParaRPr lang="en-US" sz="2000" dirty="0">
              <a:solidFill>
                <a:srgbClr val="5C4D2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598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4487" y="148589"/>
            <a:ext cx="6858000" cy="704480"/>
            <a:chOff x="152400" y="267070"/>
            <a:chExt cx="6858000" cy="7044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67070"/>
              <a:ext cx="5063687" cy="70448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33399" y="361950"/>
              <a:ext cx="6477001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B.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Keragaman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Agama Indonesia</a:t>
              </a:r>
              <a:endParaRPr lang="en-US" sz="2400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3" r="13587" b="24114"/>
          <a:stretch/>
        </p:blipFill>
        <p:spPr bwMode="auto">
          <a:xfrm>
            <a:off x="228601" y="1339433"/>
            <a:ext cx="2819400" cy="2353230"/>
          </a:xfrm>
          <a:prstGeom prst="ellipse">
            <a:avLst/>
          </a:prstGeom>
          <a:ln w="9525">
            <a:solidFill>
              <a:srgbClr val="C9C01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r="12012" b="7760"/>
          <a:stretch/>
        </p:blipFill>
        <p:spPr bwMode="auto">
          <a:xfrm>
            <a:off x="3200400" y="1339433"/>
            <a:ext cx="2739588" cy="2353230"/>
          </a:xfrm>
          <a:prstGeom prst="ellipse">
            <a:avLst/>
          </a:prstGeom>
          <a:ln w="9525">
            <a:solidFill>
              <a:srgbClr val="C9C01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2" r="-8015"/>
          <a:stretch/>
        </p:blipFill>
        <p:spPr bwMode="auto">
          <a:xfrm>
            <a:off x="6096000" y="1339434"/>
            <a:ext cx="2872343" cy="2353230"/>
          </a:xfrm>
          <a:prstGeom prst="ellipse">
            <a:avLst/>
          </a:prstGeom>
          <a:ln w="9525">
            <a:solidFill>
              <a:srgbClr val="C9C01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787961" y="911270"/>
            <a:ext cx="1650439" cy="461665"/>
            <a:chOff x="-72703" y="3669698"/>
            <a:chExt cx="1650439" cy="461665"/>
          </a:xfrm>
        </p:grpSpPr>
        <p:pic>
          <p:nvPicPr>
            <p:cNvPr id="10" name="Picture 4" descr="F:\Peta\9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4" t="20832" r="12176" b="20540"/>
            <a:stretch/>
          </p:blipFill>
          <p:spPr bwMode="auto">
            <a:xfrm>
              <a:off x="-72703" y="3669698"/>
              <a:ext cx="1650439" cy="46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96931" y="3669698"/>
              <a:ext cx="14808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+mj-lt"/>
                </a:rPr>
                <a:t>Islam</a:t>
              </a:r>
              <a:endParaRPr lang="en-US" sz="2400" dirty="0">
                <a:latin typeface="+mj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625754" y="911270"/>
            <a:ext cx="1650439" cy="461665"/>
            <a:chOff x="-72703" y="3669698"/>
            <a:chExt cx="1650439" cy="461665"/>
          </a:xfrm>
        </p:grpSpPr>
        <p:pic>
          <p:nvPicPr>
            <p:cNvPr id="13" name="Picture 4" descr="F:\Peta\9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4" t="20832" r="12176" b="20540"/>
            <a:stretch/>
          </p:blipFill>
          <p:spPr bwMode="auto">
            <a:xfrm>
              <a:off x="-72703" y="3669698"/>
              <a:ext cx="1650439" cy="46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96931" y="3669698"/>
              <a:ext cx="14808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+mj-lt"/>
                </a:rPr>
                <a:t>Kristen</a:t>
              </a:r>
              <a:endParaRPr lang="en-US" sz="2400" dirty="0">
                <a:latin typeface="+mj-lt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68499" y="911270"/>
            <a:ext cx="1650439" cy="461665"/>
            <a:chOff x="-72703" y="3669698"/>
            <a:chExt cx="1650439" cy="461665"/>
          </a:xfrm>
        </p:grpSpPr>
        <p:pic>
          <p:nvPicPr>
            <p:cNvPr id="16" name="Picture 4" descr="F:\Peta\9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4" t="20832" r="12176" b="20540"/>
            <a:stretch/>
          </p:blipFill>
          <p:spPr bwMode="auto">
            <a:xfrm>
              <a:off x="-72703" y="3669698"/>
              <a:ext cx="1650439" cy="46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96931" y="3669698"/>
              <a:ext cx="14808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latin typeface="+mj-lt"/>
                </a:rPr>
                <a:t>Katolik</a:t>
              </a:r>
              <a:r>
                <a:rPr lang="en-US" sz="2400" b="1" dirty="0" smtClean="0">
                  <a:latin typeface="+mj-lt"/>
                </a:rPr>
                <a:t> </a:t>
              </a:r>
              <a:endParaRPr lang="en-US" sz="2400" dirty="0">
                <a:latin typeface="+mj-lt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33400" y="3714750"/>
            <a:ext cx="2488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Masjid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adalah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tempat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ibadah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umat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Islam.</a:t>
            </a:r>
            <a:endParaRPr lang="en-US" sz="2000" b="1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95600" y="3692664"/>
            <a:ext cx="312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5C4D2E"/>
                </a:solidFill>
                <a:latin typeface="+mj-lt"/>
              </a:rPr>
              <a:t>Gereja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 Kristen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adalah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tempat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ibadah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umat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Kristen.</a:t>
            </a:r>
            <a:endParaRPr lang="en-US" sz="2000" b="1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19952" y="3692664"/>
            <a:ext cx="3085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5C4D2E"/>
                </a:solidFill>
                <a:latin typeface="+mj-lt"/>
              </a:rPr>
              <a:t>Gereja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5C4D2E"/>
                </a:solidFill>
                <a:latin typeface="+mj-lt"/>
              </a:rPr>
              <a:t>Katolik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adalah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tempat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ibadah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umat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5C4D2E"/>
                </a:solidFill>
                <a:latin typeface="+mj-lt"/>
              </a:rPr>
              <a:t>Katolik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000" b="1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7873074" y="2589747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90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51175" y="509141"/>
            <a:ext cx="1650439" cy="461665"/>
            <a:chOff x="-72703" y="3669698"/>
            <a:chExt cx="1650439" cy="461665"/>
          </a:xfrm>
        </p:grpSpPr>
        <p:pic>
          <p:nvPicPr>
            <p:cNvPr id="10" name="Picture 4" descr="F:\Peta\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4" t="20832" r="12176" b="20540"/>
            <a:stretch/>
          </p:blipFill>
          <p:spPr bwMode="auto">
            <a:xfrm>
              <a:off x="-72703" y="3669698"/>
              <a:ext cx="1650439" cy="46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96931" y="3669698"/>
              <a:ext cx="14808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+mj-lt"/>
                </a:rPr>
                <a:t>Hindu</a:t>
              </a:r>
              <a:endParaRPr lang="en-US" sz="2400" dirty="0">
                <a:latin typeface="+mj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62644" y="509141"/>
            <a:ext cx="1650439" cy="461665"/>
            <a:chOff x="-72703" y="3669698"/>
            <a:chExt cx="1650439" cy="461665"/>
          </a:xfrm>
        </p:grpSpPr>
        <p:pic>
          <p:nvPicPr>
            <p:cNvPr id="13" name="Picture 4" descr="F:\Peta\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4" t="20832" r="12176" b="20540"/>
            <a:stretch/>
          </p:blipFill>
          <p:spPr bwMode="auto">
            <a:xfrm>
              <a:off x="-72703" y="3669698"/>
              <a:ext cx="1650439" cy="46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96931" y="3669698"/>
              <a:ext cx="14808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+mj-lt"/>
                </a:rPr>
                <a:t>Buddha</a:t>
              </a:r>
              <a:endParaRPr lang="en-US" sz="2400" dirty="0">
                <a:latin typeface="+mj-lt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37604" y="509140"/>
            <a:ext cx="1650439" cy="461665"/>
            <a:chOff x="-72703" y="3669698"/>
            <a:chExt cx="1650439" cy="461665"/>
          </a:xfrm>
        </p:grpSpPr>
        <p:pic>
          <p:nvPicPr>
            <p:cNvPr id="16" name="Picture 4" descr="F:\Peta\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4" t="20832" r="12176" b="20540"/>
            <a:stretch/>
          </p:blipFill>
          <p:spPr bwMode="auto">
            <a:xfrm>
              <a:off x="-72703" y="3669698"/>
              <a:ext cx="1650439" cy="46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96931" y="3669698"/>
              <a:ext cx="14808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latin typeface="+mj-lt"/>
                </a:rPr>
                <a:t>Konghucu</a:t>
              </a:r>
              <a:endParaRPr lang="en-US" sz="2400" dirty="0">
                <a:latin typeface="+mj-lt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59020" y="3616464"/>
            <a:ext cx="2488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5C4D2E"/>
                </a:solidFill>
                <a:latin typeface="+mj-lt"/>
              </a:rPr>
              <a:t>Pura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adalah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tempat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ibadah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umat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Hindu.</a:t>
            </a:r>
            <a:endParaRPr lang="en-US" sz="2000" b="1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1800" y="3616464"/>
            <a:ext cx="3085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5C4D2E"/>
                </a:solidFill>
                <a:latin typeface="+mj-lt"/>
              </a:rPr>
              <a:t>Wihara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adalah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tempat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ibadah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umat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Buddha.</a:t>
            </a:r>
            <a:endParaRPr lang="en-US" sz="2000" b="1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19952" y="3616464"/>
            <a:ext cx="3085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5C4D2E"/>
                </a:solidFill>
                <a:latin typeface="+mj-lt"/>
              </a:rPr>
              <a:t>Kelenteng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adalah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tempat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ibadah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umat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5C4D2E"/>
                </a:solidFill>
                <a:latin typeface="+mj-lt"/>
              </a:rPr>
              <a:t>Konghucu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000" b="1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7678185" y="2166536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76" y="1065901"/>
            <a:ext cx="2640724" cy="2396969"/>
          </a:xfrm>
          <a:prstGeom prst="ellipse">
            <a:avLst/>
          </a:prstGeom>
          <a:ln w="9525">
            <a:solidFill>
              <a:srgbClr val="C9C01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96" y="1065902"/>
            <a:ext cx="2514504" cy="2396969"/>
          </a:xfrm>
          <a:prstGeom prst="ellipse">
            <a:avLst/>
          </a:prstGeom>
          <a:ln>
            <a:solidFill>
              <a:srgbClr val="C9C011"/>
            </a:solidFill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697" y="1065902"/>
            <a:ext cx="2696254" cy="2396969"/>
          </a:xfrm>
          <a:prstGeom prst="ellipse">
            <a:avLst/>
          </a:prstGeom>
          <a:ln w="9525">
            <a:solidFill>
              <a:srgbClr val="C9C01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56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9050" y="148589"/>
            <a:ext cx="5429250" cy="704480"/>
            <a:chOff x="152400" y="267070"/>
            <a:chExt cx="5429250" cy="7044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67070"/>
              <a:ext cx="5429250" cy="70448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762000" y="390779"/>
              <a:ext cx="4438650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C.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Keragaman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Budaya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di Indonesia</a:t>
              </a:r>
              <a:endParaRPr lang="en-US" sz="2400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08776" y="967085"/>
            <a:ext cx="2951069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Bahasa Daerah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71550"/>
            <a:ext cx="4343400" cy="35239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03520" y="1482864"/>
            <a:ext cx="4092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Bahasa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daerah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digunakan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sebagai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alat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komunikasi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suku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bangsa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di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suatu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daerah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400" b="1" dirty="0">
              <a:solidFill>
                <a:srgbClr val="5C4D2E"/>
              </a:solidFill>
              <a:latin typeface="+mj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52424" y="2728134"/>
            <a:ext cx="3686175" cy="1596216"/>
            <a:chOff x="352424" y="2728134"/>
            <a:chExt cx="3686175" cy="1596216"/>
          </a:xfrm>
        </p:grpSpPr>
        <p:pic>
          <p:nvPicPr>
            <p:cNvPr id="7" name="Picture 2" descr="E:\ELISA\MEDIA ESPS IPS KELAS 4\BAB 4\Post it hijau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424" y="2728134"/>
              <a:ext cx="3686175" cy="1596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590550" y="2848511"/>
              <a:ext cx="321945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solidFill>
                    <a:schemeClr val="bg1"/>
                  </a:solidFill>
                  <a:latin typeface="+mj-lt"/>
                </a:rPr>
                <a:t>Meskipun berbeda bahasa daerah, </a:t>
              </a:r>
              <a:r>
                <a:rPr lang="pt-BR" sz="2000" dirty="0" smtClean="0">
                  <a:solidFill>
                    <a:schemeClr val="bg1"/>
                  </a:solidFill>
                  <a:latin typeface="+mj-lt"/>
                </a:rPr>
                <a:t>bangsa kita </a:t>
              </a:r>
              <a:r>
                <a:rPr lang="pt-BR" sz="2000" dirty="0">
                  <a:solidFill>
                    <a:schemeClr val="bg1"/>
                  </a:solidFill>
                  <a:latin typeface="+mj-lt"/>
                </a:rPr>
                <a:t>memiliki </a:t>
              </a:r>
              <a:r>
                <a:rPr lang="pt-BR" sz="2000" b="1" dirty="0">
                  <a:solidFill>
                    <a:schemeClr val="bg1"/>
                  </a:solidFill>
                  <a:latin typeface="+mj-lt"/>
                </a:rPr>
                <a:t>bahasa persatuan, yaitu </a:t>
              </a:r>
              <a:r>
                <a:rPr lang="pt-BR" sz="2000" b="1" dirty="0" smtClean="0">
                  <a:solidFill>
                    <a:schemeClr val="bg1"/>
                  </a:solidFill>
                  <a:latin typeface="+mj-lt"/>
                </a:rPr>
                <a:t>bahasa Indonesia</a:t>
              </a:r>
              <a:r>
                <a:rPr lang="pt-BR" sz="2000" b="1" dirty="0">
                  <a:solidFill>
                    <a:schemeClr val="bg1"/>
                  </a:solidFill>
                  <a:latin typeface="+mj-lt"/>
                </a:rPr>
                <a:t>.</a:t>
              </a:r>
              <a:endParaRPr lang="pt-BR" sz="2000" b="1" dirty="0" smtClean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 rot="16200000">
            <a:off x="7833821" y="3179270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631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407403"/>
            <a:ext cx="2951069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Pakaian Adat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124349"/>
            <a:ext cx="1534621" cy="2276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0" y="2124348"/>
            <a:ext cx="1486888" cy="2276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1000" y="956455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Pakaian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adat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biasanya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digunakan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saat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upacara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adat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400" b="1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9600" y="0"/>
            <a:ext cx="4724400" cy="5143500"/>
          </a:xfrm>
          <a:prstGeom prst="rect">
            <a:avLst/>
          </a:prstGeom>
          <a:solidFill>
            <a:srgbClr val="C9C011"/>
          </a:solidFill>
          <a:ln>
            <a:solidFill>
              <a:srgbClr val="C9C0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00752" y="407403"/>
            <a:ext cx="2951069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Lagu Daerah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53455" y="956455"/>
            <a:ext cx="3576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Lagu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daerah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menggunakan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bahasa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dialek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daerah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setempat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. 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5" name="Picture 3" descr="F:\Peta\5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064" y="2266949"/>
            <a:ext cx="3899969" cy="245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93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407403"/>
            <a:ext cx="3315688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4. Senjata Tradisional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56455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Senjata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tajam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yang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digunakan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sebagai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pelengkap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pakaian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adat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pertunjukan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tari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tradisional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400" b="1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9600" y="0"/>
            <a:ext cx="4724400" cy="5143500"/>
          </a:xfrm>
          <a:prstGeom prst="rect">
            <a:avLst/>
          </a:prstGeom>
          <a:solidFill>
            <a:srgbClr val="B39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24552" y="407403"/>
            <a:ext cx="2951069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5. Tari Tradisional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95800" y="934861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Gerak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tari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tradisional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menceritakan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kisah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atau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kebiasaan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masyarakat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di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daerah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tertentu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.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7432" y="2793288"/>
            <a:ext cx="2285699" cy="1000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066800" y="2947912"/>
            <a:ext cx="2590638" cy="1256697"/>
            <a:chOff x="1106051" y="3036410"/>
            <a:chExt cx="2590638" cy="1256697"/>
          </a:xfrm>
        </p:grpSpPr>
        <p:sp>
          <p:nvSpPr>
            <p:cNvPr id="4" name="Rectangle 3"/>
            <p:cNvSpPr/>
            <p:nvPr/>
          </p:nvSpPr>
          <p:spPr>
            <a:xfrm>
              <a:off x="1106051" y="3036410"/>
              <a:ext cx="2590638" cy="1256697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72891" y="3156287"/>
              <a:ext cx="252379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Beberapa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wilayah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memiliki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senjata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yang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sama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,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yaitu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keris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.</a:t>
              </a:r>
              <a:endParaRPr lang="en-US" sz="2000" dirty="0">
                <a:solidFill>
                  <a:srgbClr val="FFFF66"/>
                </a:solidFill>
                <a:latin typeface="+mj-lt"/>
              </a:endParaRPr>
            </a:p>
          </p:txBody>
        </p:sp>
      </p:grp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90" l="784" r="98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890" y="2156784"/>
            <a:ext cx="3497820" cy="258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 rot="16200000">
            <a:off x="7833821" y="3179270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1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09" y="361950"/>
            <a:ext cx="347029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19152" y="865822"/>
            <a:ext cx="3858048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6. Alat Musik Tradisional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1000" y="1422558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Alat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musik</a:t>
            </a:r>
            <a:r>
              <a:rPr lang="en-US" sz="2400" b="1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tradisional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dimainkan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dengan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berbagai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cara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,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yaitu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ditiup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,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dipukul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,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digoyangkan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,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atau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digesek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400" b="1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938326" y="2395424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293476" y="2729281"/>
            <a:ext cx="4469524" cy="1492556"/>
            <a:chOff x="204952" y="209550"/>
            <a:chExt cx="4469524" cy="1492556"/>
          </a:xfrm>
        </p:grpSpPr>
        <p:sp>
          <p:nvSpPr>
            <p:cNvPr id="7" name="Rectangle 6"/>
            <p:cNvSpPr/>
            <p:nvPr/>
          </p:nvSpPr>
          <p:spPr>
            <a:xfrm>
              <a:off x="204952" y="209550"/>
              <a:ext cx="4367048" cy="149255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9C01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32576" y="255556"/>
              <a:ext cx="434190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sv-SE" sz="2200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Alat musik tradisional dimainkan sebagai </a:t>
              </a:r>
              <a:r>
                <a:rPr lang="sv-SE" sz="22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pengiring tari tradisional</a:t>
              </a:r>
              <a:r>
                <a:rPr lang="sv-SE" sz="2200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atau </a:t>
              </a:r>
              <a:r>
                <a:rPr lang="sv-SE" sz="2200" b="1" dirty="0" smtClean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pertunjukan daerah.</a:t>
              </a:r>
              <a:endParaRPr lang="sv-SE" sz="22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57200" y="3638550"/>
            <a:ext cx="3403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5C4D2E"/>
                </a:solidFill>
                <a:latin typeface="+mj-lt"/>
              </a:rPr>
              <a:t>Sasando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,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alat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musik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tradisional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dari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Nusa Tenggara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Timur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000" b="1" dirty="0">
              <a:solidFill>
                <a:srgbClr val="5C4D2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85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</TotalTime>
  <Words>436</Words>
  <Application>Microsoft Office PowerPoint</Application>
  <PresentationFormat>On-screen Show (16:9)</PresentationFormat>
  <Paragraphs>71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Rahma Damayanti Arif</cp:lastModifiedBy>
  <cp:revision>156</cp:revision>
  <dcterms:created xsi:type="dcterms:W3CDTF">2022-01-17T01:37:52Z</dcterms:created>
  <dcterms:modified xsi:type="dcterms:W3CDTF">2022-05-07T13:00:36Z</dcterms:modified>
</cp:coreProperties>
</file>