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2"/>
  </p:notesMasterIdLst>
  <p:sldIdLst>
    <p:sldId id="258" r:id="rId3"/>
    <p:sldId id="262" r:id="rId4"/>
    <p:sldId id="263" r:id="rId5"/>
    <p:sldId id="264" r:id="rId6"/>
    <p:sldId id="321" r:id="rId7"/>
    <p:sldId id="322" r:id="rId8"/>
    <p:sldId id="300" r:id="rId9"/>
    <p:sldId id="323" r:id="rId10"/>
    <p:sldId id="324" r:id="rId11"/>
    <p:sldId id="305" r:id="rId12"/>
    <p:sldId id="325" r:id="rId13"/>
    <p:sldId id="326" r:id="rId14"/>
    <p:sldId id="327" r:id="rId15"/>
    <p:sldId id="328" r:id="rId16"/>
    <p:sldId id="329" r:id="rId17"/>
    <p:sldId id="330" r:id="rId18"/>
    <p:sldId id="331" r:id="rId19"/>
    <p:sldId id="332" r:id="rId20"/>
    <p:sldId id="333" r:id="rId2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000"/>
    <a:srgbClr val="33CC33"/>
    <a:srgbClr val="BFD101"/>
    <a:srgbClr val="B2D34E"/>
    <a:srgbClr val="C9C011"/>
    <a:srgbClr val="00C0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2584" autoAdjust="0"/>
  </p:normalViewPr>
  <p:slideViewPr>
    <p:cSldViewPr>
      <p:cViewPr varScale="1">
        <p:scale>
          <a:sx n="98" d="100"/>
          <a:sy n="98" d="100"/>
        </p:scale>
        <p:origin x="57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FB6CB9-FC61-42C7-AB0E-E239B60C3C51}" type="datetimeFigureOut">
              <a:rPr lang="en-US" smtClean="0"/>
              <a:t>6/5/2022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8EA237-A359-4CC0-951A-F3A14D13D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9076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EA237-A359-4CC0-951A-F3A14D13DA2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1389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gambar</a:t>
            </a:r>
            <a:r>
              <a:rPr lang="en-US" dirty="0" smtClean="0"/>
              <a:t> </a:t>
            </a:r>
            <a:r>
              <a:rPr lang="en-US" dirty="0" err="1" smtClean="0"/>
              <a:t>cantumkan</a:t>
            </a:r>
            <a:r>
              <a:rPr lang="en-US" dirty="0" smtClean="0"/>
              <a:t> </a:t>
            </a:r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gambar</a:t>
            </a:r>
            <a:r>
              <a:rPr lang="en-US" dirty="0" smtClean="0"/>
              <a:t> </a:t>
            </a:r>
            <a:r>
              <a:rPr lang="en-US" dirty="0" err="1" smtClean="0"/>
              <a:t>dgn</a:t>
            </a:r>
            <a:r>
              <a:rPr lang="en-US" dirty="0" smtClean="0"/>
              <a:t> </a:t>
            </a:r>
            <a:r>
              <a:rPr lang="en-US" dirty="0" err="1" smtClean="0"/>
              <a:t>ukuran</a:t>
            </a:r>
            <a:r>
              <a:rPr lang="en-US" dirty="0" smtClean="0"/>
              <a:t> font 10pt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EA237-A359-4CC0-951A-F3A14D13DA2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939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099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 smtClean="0"/>
              <a:t>6/5/2022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80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 smtClean="0"/>
              <a:t>6/5/2022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3962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 smtClean="0"/>
              <a:t>6/5/2022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920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97894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57802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8729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 smtClean="0"/>
              <a:t>6/5/2022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181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 smtClean="0"/>
              <a:t>6/5/2022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278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 smtClean="0"/>
              <a:t>6/5/2022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169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 smtClean="0"/>
              <a:t>6/5/2022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781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 smtClean="0"/>
              <a:t>6/5/2022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003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325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32198"/>
            <a:ext cx="9144000" cy="530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69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80" cy="5143500"/>
          </a:xfrm>
          <a:prstGeom prst="rect">
            <a:avLst/>
          </a:prstGeom>
        </p:spPr>
      </p:pic>
      <p:cxnSp>
        <p:nvCxnSpPr>
          <p:cNvPr id="9" name="直線コネクタ 9"/>
          <p:cNvCxnSpPr/>
          <p:nvPr/>
        </p:nvCxnSpPr>
        <p:spPr>
          <a:xfrm>
            <a:off x="4572000" y="2876550"/>
            <a:ext cx="3733800" cy="0"/>
          </a:xfrm>
          <a:prstGeom prst="line">
            <a:avLst/>
          </a:prstGeom>
          <a:noFill/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headEnd type="oval"/>
            <a:tailEnd type="oval"/>
          </a:ln>
          <a:effectLst/>
        </p:spPr>
      </p:cxnSp>
      <p:sp>
        <p:nvSpPr>
          <p:cNvPr id="10" name="タイトル 1"/>
          <p:cNvSpPr txBox="1">
            <a:spLocks/>
          </p:cNvSpPr>
          <p:nvPr/>
        </p:nvSpPr>
        <p:spPr>
          <a:xfrm>
            <a:off x="3810000" y="1336846"/>
            <a:ext cx="5073868" cy="469019"/>
          </a:xfrm>
          <a:prstGeom prst="rect">
            <a:avLst/>
          </a:prstGeom>
        </p:spPr>
        <p:txBody>
          <a:bodyPr lIns="68580" tIns="34290" rIns="68580" bIns="34290" anchor="b"/>
          <a:lstStyle>
            <a:lvl1pPr algn="ctr" defTabSz="914400" rtl="0" eaLnBrk="1" latinLnBrk="0" hangingPunct="1">
              <a:spcBef>
                <a:spcPct val="0"/>
              </a:spcBef>
              <a:buNone/>
              <a:defRPr sz="9600" kern="1200" spc="15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632713">
              <a:defRPr/>
            </a:pPr>
            <a:r>
              <a:rPr kumimoji="1" lang="en-US" altLang="ja-JP" sz="3200" b="1" spc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MEDIA MENGAJAR</a:t>
            </a:r>
            <a:endParaRPr kumimoji="1" lang="ja-JP" altLang="en-US" sz="3200" b="1" spc="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07065" y="3018279"/>
            <a:ext cx="2079737" cy="31547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UNTUK </a:t>
            </a:r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SD/MI 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KELAS </a:t>
            </a:r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4</a:t>
            </a:r>
            <a:endParaRPr lang="id-ID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Cube 12"/>
          <p:cNvSpPr/>
          <p:nvPr/>
        </p:nvSpPr>
        <p:spPr>
          <a:xfrm>
            <a:off x="1784949" y="895350"/>
            <a:ext cx="2329851" cy="3287686"/>
          </a:xfrm>
          <a:prstGeom prst="cube">
            <a:avLst>
              <a:gd name="adj" fmla="val 3711"/>
            </a:avLst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テキスト プレースホルダー 11"/>
          <p:cNvSpPr txBox="1">
            <a:spLocks/>
          </p:cNvSpPr>
          <p:nvPr/>
        </p:nvSpPr>
        <p:spPr>
          <a:xfrm>
            <a:off x="4081130" y="1777335"/>
            <a:ext cx="4495800" cy="718215"/>
          </a:xfrm>
          <a:prstGeom prst="rect">
            <a:avLst/>
          </a:prstGeom>
        </p:spPr>
        <p:txBody>
          <a:bodyPr anchor="t">
            <a:noAutofit/>
          </a:bodyPr>
          <a:lstStyle>
            <a:lvl1pPr marL="342900" indent="-342900" algn="ct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0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n-US" sz="2800" b="1" dirty="0" err="1" smtClean="0">
                <a:solidFill>
                  <a:srgbClr val="33CC33"/>
                </a:solidFill>
                <a:cs typeface="Arial" pitchFamily="34" charset="0"/>
              </a:rPr>
              <a:t>Pendidikan</a:t>
            </a:r>
            <a:r>
              <a:rPr lang="en-US" sz="2800" b="1" dirty="0" smtClean="0">
                <a:solidFill>
                  <a:srgbClr val="33CC33"/>
                </a:solidFill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33CC33"/>
                </a:solidFill>
                <a:cs typeface="Arial" pitchFamily="34" charset="0"/>
              </a:rPr>
              <a:t>Jasmani</a:t>
            </a:r>
            <a:r>
              <a:rPr lang="en-US" sz="2800" b="1" dirty="0" smtClean="0">
                <a:solidFill>
                  <a:srgbClr val="33CC33"/>
                </a:solidFill>
                <a:cs typeface="Arial" pitchFamily="34" charset="0"/>
              </a:rPr>
              <a:t>, </a:t>
            </a:r>
            <a:r>
              <a:rPr lang="en-US" sz="2800" b="1" dirty="0" err="1" smtClean="0">
                <a:solidFill>
                  <a:srgbClr val="33CC33"/>
                </a:solidFill>
                <a:cs typeface="Arial" pitchFamily="34" charset="0"/>
              </a:rPr>
              <a:t>Olahraga</a:t>
            </a:r>
            <a:r>
              <a:rPr lang="en-US" sz="2800" b="1" dirty="0" smtClean="0">
                <a:solidFill>
                  <a:srgbClr val="33CC33"/>
                </a:solidFill>
                <a:cs typeface="Arial" pitchFamily="34" charset="0"/>
              </a:rPr>
              <a:t>, </a:t>
            </a:r>
            <a:r>
              <a:rPr lang="en-US" sz="2800" b="1" dirty="0" err="1" smtClean="0">
                <a:solidFill>
                  <a:srgbClr val="33CC33"/>
                </a:solidFill>
                <a:cs typeface="Arial" pitchFamily="34" charset="0"/>
              </a:rPr>
              <a:t>dan</a:t>
            </a:r>
            <a:r>
              <a:rPr lang="en-US" sz="2800" b="1" dirty="0" smtClean="0">
                <a:solidFill>
                  <a:srgbClr val="33CC33"/>
                </a:solidFill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33CC33"/>
                </a:solidFill>
                <a:cs typeface="Arial" pitchFamily="34" charset="0"/>
              </a:rPr>
              <a:t>Kesehatan</a:t>
            </a:r>
            <a:endParaRPr lang="en-US" sz="2800" b="1" dirty="0" smtClean="0">
              <a:solidFill>
                <a:srgbClr val="33CC33"/>
              </a:solidFill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7"/>
          <a:stretch/>
        </p:blipFill>
        <p:spPr>
          <a:xfrm>
            <a:off x="1784948" y="1017316"/>
            <a:ext cx="2237617" cy="3165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71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600"/>
                            </p:stCondLst>
                            <p:childTnLst>
                              <p:par>
                                <p:cTn id="1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4804" y="1123950"/>
            <a:ext cx="4709973" cy="3424759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52400" y="152399"/>
            <a:ext cx="7086600" cy="742951"/>
            <a:chOff x="152400" y="267069"/>
            <a:chExt cx="5943600" cy="127635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" y="267069"/>
              <a:ext cx="5791200" cy="1276351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533400" y="269282"/>
              <a:ext cx="5562600" cy="6069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  <a:buSzPct val="100000"/>
              </a:pPr>
              <a:r>
                <a:rPr lang="en-US" sz="32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B</a:t>
              </a:r>
              <a:r>
                <a:rPr lang="en-US" sz="32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. </a:t>
              </a:r>
              <a:r>
                <a:rPr lang="en-US" sz="32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Permainan</a:t>
              </a:r>
              <a:r>
                <a:rPr lang="en-US" sz="32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Bulu</a:t>
              </a:r>
              <a:r>
                <a:rPr lang="en-US" sz="32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Tangkis</a:t>
              </a:r>
              <a:endParaRPr lang="en-US" sz="32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628235" y="1118008"/>
            <a:ext cx="447716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Bulu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tangkis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merupakan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salah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satu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jenis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olahraga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permainan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net. </a:t>
            </a:r>
          </a:p>
          <a:p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Alat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utama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yang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digunakan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dalam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permainan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bulu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tangkis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adalah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raket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kok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(</a:t>
            </a:r>
            <a:r>
              <a:rPr lang="en-US" sz="2400" i="1" dirty="0" smtClean="0">
                <a:latin typeface="+mj-lt"/>
                <a:cs typeface="Arial" panose="020B0604020202020204" pitchFamily="34" charset="0"/>
              </a:rPr>
              <a:t>shuttlecock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).</a:t>
            </a:r>
            <a:endParaRPr lang="en-US" sz="2400" dirty="0" smtClean="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19050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75"/>
          <a:stretch/>
        </p:blipFill>
        <p:spPr>
          <a:xfrm rot="2676626">
            <a:off x="4709045" y="1127631"/>
            <a:ext cx="4083282" cy="246496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4800" y="133350"/>
            <a:ext cx="66407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Gerak</a:t>
            </a:r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Dasar</a:t>
            </a:r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dalam</a:t>
            </a:r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Permainan</a:t>
            </a:r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Bulu</a:t>
            </a:r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Tangkis</a:t>
            </a:r>
            <a:endParaRPr lang="en-US" sz="2800" b="1" dirty="0">
              <a:solidFill>
                <a:srgbClr val="00B0F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5222" y="620457"/>
            <a:ext cx="4531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66725" algn="l"/>
              </a:tabLst>
            </a:pP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1. </a:t>
            </a:r>
            <a:r>
              <a:rPr lang="en-US" sz="2800" dirty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	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Cara 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Memegang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Raket</a:t>
            </a:r>
            <a:endParaRPr lang="en-US" sz="2800" i="1" dirty="0">
              <a:solidFill>
                <a:srgbClr val="00B0F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6313" y="1428517"/>
            <a:ext cx="487248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  <a:cs typeface="Arial" panose="020B0604020202020204" pitchFamily="34" charset="0"/>
              </a:rPr>
              <a:t>Salah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satu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cara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agar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dapat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bermain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bulu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tangkis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dengan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baik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adalah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dimulai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dengan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memegang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raket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yang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benar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.</a:t>
            </a:r>
          </a:p>
          <a:p>
            <a:endParaRPr lang="en-US" sz="2400" dirty="0">
              <a:latin typeface="+mj-lt"/>
              <a:cs typeface="Arial" panose="020B0604020202020204" pitchFamily="34" charset="0"/>
            </a:endParaRPr>
          </a:p>
          <a:p>
            <a:r>
              <a:rPr lang="en-US" sz="2400" dirty="0" smtClean="0">
                <a:latin typeface="+mj-lt"/>
                <a:cs typeface="Arial" panose="020B0604020202020204" pitchFamily="34" charset="0"/>
              </a:rPr>
              <a:t>Ada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dua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cara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memegang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raket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yaitu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i="1" dirty="0" smtClean="0">
                <a:latin typeface="+mj-lt"/>
                <a:cs typeface="Arial" panose="020B0604020202020204" pitchFamily="34" charset="0"/>
              </a:rPr>
              <a:t>forehand grip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i="1" dirty="0" smtClean="0">
                <a:latin typeface="+mj-lt"/>
                <a:cs typeface="Arial" panose="020B0604020202020204" pitchFamily="34" charset="0"/>
              </a:rPr>
              <a:t>backhand grip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.</a:t>
            </a:r>
            <a:endParaRPr lang="en-US" sz="2400" dirty="0" smtClean="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93955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656570"/>
            <a:ext cx="4270415" cy="382746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5222" y="133350"/>
            <a:ext cx="4531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66725" algn="l"/>
              </a:tabLst>
            </a:pP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1. </a:t>
            </a:r>
            <a:r>
              <a:rPr lang="en-US" sz="2800" dirty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	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Cara 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Memegang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Raket</a:t>
            </a:r>
            <a:endParaRPr lang="en-US" sz="2800" i="1" dirty="0">
              <a:solidFill>
                <a:srgbClr val="00B0F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77815" y="1493585"/>
            <a:ext cx="380568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+mj-lt"/>
                <a:cs typeface="Arial" panose="020B0604020202020204" pitchFamily="34" charset="0"/>
              </a:rPr>
              <a:t>Forehand grip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disebut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juga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pegangan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berjabat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tangan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. Hal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ini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karena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cara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memegang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raket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mirip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dengan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berjabat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tangan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.</a:t>
            </a:r>
            <a:endParaRPr lang="en-US" sz="2400" dirty="0" smtClean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7815" y="604398"/>
            <a:ext cx="453157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66725" algn="l"/>
              </a:tabLst>
            </a:pPr>
            <a:r>
              <a:rPr lang="en-US" sz="2600" dirty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a</a:t>
            </a:r>
            <a:r>
              <a:rPr lang="en-US" sz="26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. </a:t>
            </a:r>
            <a:r>
              <a:rPr lang="en-US" sz="2600" dirty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	</a:t>
            </a:r>
            <a:r>
              <a:rPr lang="en-US" sz="2600" i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Forehand grip</a:t>
            </a:r>
            <a:endParaRPr lang="en-US" sz="2600" i="1" dirty="0">
              <a:solidFill>
                <a:srgbClr val="00B0F0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9501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88" b="12199"/>
          <a:stretch/>
        </p:blipFill>
        <p:spPr>
          <a:xfrm>
            <a:off x="4191001" y="656570"/>
            <a:ext cx="4860880" cy="366778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5222" y="133350"/>
            <a:ext cx="4531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66725" algn="l"/>
              </a:tabLst>
            </a:pP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1. </a:t>
            </a:r>
            <a:r>
              <a:rPr lang="en-US" sz="2800" dirty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	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Cara 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Memegang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Raket</a:t>
            </a:r>
            <a:endParaRPr lang="en-US" sz="2800" i="1" dirty="0">
              <a:solidFill>
                <a:srgbClr val="00B0F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77815" y="1493585"/>
            <a:ext cx="38056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+mj-lt"/>
                <a:cs typeface="Arial" panose="020B0604020202020204" pitchFamily="34" charset="0"/>
              </a:rPr>
              <a:t>Backhand grip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merupakan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cara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memegang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raket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yang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kekuatannya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terletak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pada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ibu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jari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sebagai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tumpuan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.</a:t>
            </a:r>
            <a:endParaRPr lang="en-US" sz="2400" dirty="0" smtClean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7815" y="604398"/>
            <a:ext cx="453157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66725" algn="l"/>
              </a:tabLst>
            </a:pPr>
            <a:r>
              <a:rPr lang="en-US" sz="26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b. </a:t>
            </a:r>
            <a:r>
              <a:rPr lang="en-US" sz="2600" dirty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	</a:t>
            </a:r>
            <a:r>
              <a:rPr lang="en-US" sz="2600" i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Backhand grip</a:t>
            </a:r>
            <a:endParaRPr lang="en-US" sz="2600" i="1" dirty="0">
              <a:solidFill>
                <a:srgbClr val="00B0F0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72600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66"/>
          <a:stretch/>
        </p:blipFill>
        <p:spPr>
          <a:xfrm>
            <a:off x="6019800" y="209550"/>
            <a:ext cx="2806880" cy="43578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" y="133350"/>
            <a:ext cx="66407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Gerak</a:t>
            </a:r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Dasar</a:t>
            </a:r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dalam</a:t>
            </a:r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Permainan</a:t>
            </a:r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Bulu</a:t>
            </a:r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Tangkis</a:t>
            </a:r>
            <a:endParaRPr lang="en-US" sz="2800" b="1" dirty="0">
              <a:solidFill>
                <a:srgbClr val="00B0F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5222" y="753130"/>
            <a:ext cx="4531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66725" algn="l"/>
              </a:tabLst>
            </a:pP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2. </a:t>
            </a:r>
            <a:r>
              <a:rPr lang="en-US" sz="2800" dirty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	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Sikap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Berdiri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(</a:t>
            </a:r>
            <a:r>
              <a:rPr lang="en-US" sz="2800" i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Stance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)</a:t>
            </a:r>
            <a:endParaRPr lang="en-US" sz="2800" i="1" dirty="0">
              <a:solidFill>
                <a:srgbClr val="00B0F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6057" y="1806660"/>
            <a:ext cx="48724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Sikap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berdiri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(stance)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pada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permainan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bulu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tangkis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dibedakan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menjadi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dua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yaitu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berdiri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saat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melakukan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servis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berdiri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saat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menerima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servis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.</a:t>
            </a:r>
            <a:endParaRPr lang="en-US" sz="2400" dirty="0" smtClean="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33880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389967"/>
            <a:ext cx="3124200" cy="405166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5222" y="133350"/>
            <a:ext cx="4531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66725" algn="l"/>
              </a:tabLst>
            </a:pP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2. </a:t>
            </a:r>
            <a:r>
              <a:rPr lang="en-US" sz="2800" dirty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	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Sikap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Berdiri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(</a:t>
            </a:r>
            <a:r>
              <a:rPr lang="en-US" sz="2800" i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Stance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)</a:t>
            </a:r>
            <a:endParaRPr lang="en-US" sz="2800" i="1" dirty="0">
              <a:solidFill>
                <a:srgbClr val="00B0F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1113" y="1567889"/>
            <a:ext cx="380568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  <a:cs typeface="Arial" panose="020B0604020202020204" pitchFamily="34" charset="0"/>
              </a:rPr>
              <a:t>Kaki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kiri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di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depa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kaki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kanan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di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belakang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untuk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servis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i="1" dirty="0" smtClean="0">
                <a:latin typeface="+mj-lt"/>
                <a:cs typeface="Arial" panose="020B0604020202020204" pitchFamily="34" charset="0"/>
              </a:rPr>
              <a:t>backhand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.</a:t>
            </a:r>
          </a:p>
          <a:p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Berat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badan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bertumpu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pada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kaki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belakang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.</a:t>
            </a:r>
            <a:endParaRPr lang="en-US" sz="2400" dirty="0" smtClean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7814" y="604398"/>
            <a:ext cx="569918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66725" algn="l"/>
              </a:tabLst>
            </a:pPr>
            <a:r>
              <a:rPr lang="en-US" sz="26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a. </a:t>
            </a:r>
            <a:r>
              <a:rPr lang="en-US" sz="2600" dirty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	</a:t>
            </a:r>
            <a:r>
              <a:rPr lang="en-US" sz="26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Sikap</a:t>
            </a:r>
            <a:r>
              <a:rPr lang="en-US" sz="26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berdiri</a:t>
            </a:r>
            <a:r>
              <a:rPr lang="en-US" sz="26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saat</a:t>
            </a:r>
            <a:r>
              <a:rPr lang="en-US" sz="26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melakukan</a:t>
            </a:r>
            <a:r>
              <a:rPr lang="en-US" sz="26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servis</a:t>
            </a:r>
            <a:endParaRPr lang="en-US" sz="2600" dirty="0">
              <a:solidFill>
                <a:srgbClr val="00B0F0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91060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779358"/>
            <a:ext cx="3581400" cy="37518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5222" y="133350"/>
            <a:ext cx="4531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66725" algn="l"/>
              </a:tabLst>
            </a:pP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2. </a:t>
            </a:r>
            <a:r>
              <a:rPr lang="en-US" sz="2800" dirty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	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Sikap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Berdiri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(</a:t>
            </a:r>
            <a:r>
              <a:rPr lang="en-US" sz="2800" i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Stance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)</a:t>
            </a:r>
            <a:endParaRPr lang="en-US" sz="2800" i="1" dirty="0">
              <a:solidFill>
                <a:srgbClr val="00B0F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1113" y="1567889"/>
            <a:ext cx="380568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  <a:cs typeface="Arial" panose="020B0604020202020204" pitchFamily="34" charset="0"/>
              </a:rPr>
              <a:t>Kaki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kiri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di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depa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kaki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kanan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di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belakang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untuk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servis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i="1" dirty="0" smtClean="0">
                <a:latin typeface="+mj-lt"/>
                <a:cs typeface="Arial" panose="020B0604020202020204" pitchFamily="34" charset="0"/>
              </a:rPr>
              <a:t>forehand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.</a:t>
            </a:r>
          </a:p>
          <a:p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Berat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badan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bertumpu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pada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kaki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belakang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.</a:t>
            </a:r>
            <a:endParaRPr lang="en-US" sz="2400" dirty="0" smtClean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7814" y="604398"/>
            <a:ext cx="569918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66725" algn="l"/>
              </a:tabLst>
            </a:pPr>
            <a:r>
              <a:rPr lang="en-US" sz="26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b. </a:t>
            </a:r>
            <a:r>
              <a:rPr lang="en-US" sz="2600" dirty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	</a:t>
            </a:r>
            <a:r>
              <a:rPr lang="en-US" sz="26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Sikap</a:t>
            </a:r>
            <a:r>
              <a:rPr lang="en-US" sz="26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berdiri</a:t>
            </a:r>
            <a:r>
              <a:rPr lang="en-US" sz="26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saat</a:t>
            </a:r>
            <a:r>
              <a:rPr lang="en-US" sz="26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menerima</a:t>
            </a:r>
            <a:r>
              <a:rPr lang="en-US" sz="26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servis</a:t>
            </a:r>
            <a:endParaRPr lang="en-US" sz="2600" dirty="0">
              <a:solidFill>
                <a:srgbClr val="00B0F0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77278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760"/>
          <a:stretch/>
        </p:blipFill>
        <p:spPr>
          <a:xfrm>
            <a:off x="5598544" y="153211"/>
            <a:ext cx="3164456" cy="43218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" y="133350"/>
            <a:ext cx="66407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Gerak</a:t>
            </a:r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Dasar</a:t>
            </a:r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dalam</a:t>
            </a:r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Permainan</a:t>
            </a:r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Bulu</a:t>
            </a:r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Tangkis</a:t>
            </a:r>
            <a:endParaRPr lang="en-US" sz="2800" b="1" dirty="0">
              <a:solidFill>
                <a:srgbClr val="00B0F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5222" y="753130"/>
            <a:ext cx="4531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66725" algn="l"/>
              </a:tabLst>
            </a:pP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3. </a:t>
            </a:r>
            <a:r>
              <a:rPr lang="en-US" sz="2800" dirty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	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Teknik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Pukulan</a:t>
            </a:r>
            <a:endParaRPr lang="en-US" sz="2800" i="1" dirty="0">
              <a:solidFill>
                <a:srgbClr val="00B0F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6057" y="1806660"/>
            <a:ext cx="46079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Dalam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permainan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bulu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tangkis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terdapat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dua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cara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memukul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bola,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yaitu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pukulan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i="1" dirty="0" smtClean="0">
                <a:latin typeface="+mj-lt"/>
                <a:cs typeface="Arial" panose="020B0604020202020204" pitchFamily="34" charset="0"/>
              </a:rPr>
              <a:t>forehand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pukulan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i="1" dirty="0" smtClean="0">
                <a:latin typeface="+mj-lt"/>
                <a:cs typeface="Arial" panose="020B0604020202020204" pitchFamily="34" charset="0"/>
              </a:rPr>
              <a:t>backhand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.</a:t>
            </a:r>
            <a:endParaRPr lang="en-US" sz="2400" dirty="0" smtClean="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59109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-42801"/>
            <a:ext cx="3577861" cy="465053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5222" y="133350"/>
            <a:ext cx="4531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66725" algn="l"/>
              </a:tabLst>
            </a:pP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3. </a:t>
            </a:r>
            <a:r>
              <a:rPr lang="en-US" sz="2800" dirty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	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Teknik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Pukulan</a:t>
            </a:r>
            <a:endParaRPr lang="en-US" sz="2800" i="1" dirty="0">
              <a:solidFill>
                <a:srgbClr val="00B0F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1113" y="1567889"/>
            <a:ext cx="38056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Pukulan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i="1" dirty="0" smtClean="0">
                <a:latin typeface="+mj-lt"/>
                <a:cs typeface="Arial" panose="020B0604020202020204" pitchFamily="34" charset="0"/>
              </a:rPr>
              <a:t>forehand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dilakukan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apabila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bola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berada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di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sebelah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kanan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tubuh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.</a:t>
            </a:r>
            <a:endParaRPr lang="en-US" sz="2400" dirty="0" smtClean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7814" y="604398"/>
            <a:ext cx="569918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66725" algn="l"/>
              </a:tabLst>
            </a:pPr>
            <a:r>
              <a:rPr lang="en-US" sz="26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a. </a:t>
            </a:r>
            <a:r>
              <a:rPr lang="en-US" sz="2600" dirty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	</a:t>
            </a:r>
            <a:r>
              <a:rPr lang="en-US" sz="26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Pukulan</a:t>
            </a:r>
            <a:r>
              <a:rPr lang="en-US" sz="26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600" i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Forehand</a:t>
            </a:r>
            <a:endParaRPr lang="en-US" sz="2600" i="1" dirty="0">
              <a:solidFill>
                <a:srgbClr val="00B0F0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81713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352" y="499510"/>
            <a:ext cx="3914109" cy="39010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5222" y="133350"/>
            <a:ext cx="4531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66725" algn="l"/>
              </a:tabLst>
            </a:pP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3. </a:t>
            </a:r>
            <a:r>
              <a:rPr lang="en-US" sz="2800" dirty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	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Teknik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Pukulan</a:t>
            </a:r>
            <a:endParaRPr lang="en-US" sz="2800" i="1" dirty="0">
              <a:solidFill>
                <a:srgbClr val="00B0F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1113" y="1567889"/>
            <a:ext cx="38056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Pukulan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i="1" dirty="0" smtClean="0">
                <a:latin typeface="+mj-lt"/>
                <a:cs typeface="Arial" panose="020B0604020202020204" pitchFamily="34" charset="0"/>
              </a:rPr>
              <a:t>backhand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dilakukan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apabila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bola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berada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di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sebelah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kiri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tubuh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.</a:t>
            </a:r>
            <a:endParaRPr lang="en-US" sz="2400" dirty="0" smtClean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7814" y="604398"/>
            <a:ext cx="569918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66725" algn="l"/>
              </a:tabLst>
            </a:pPr>
            <a:r>
              <a:rPr lang="en-US" sz="26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b. </a:t>
            </a:r>
            <a:r>
              <a:rPr lang="en-US" sz="2600" dirty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	</a:t>
            </a:r>
            <a:r>
              <a:rPr lang="en-US" sz="26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Pukulan</a:t>
            </a:r>
            <a:r>
              <a:rPr lang="en-US" sz="26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600" i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Backhand</a:t>
            </a:r>
            <a:endParaRPr lang="en-US" sz="2600" i="1" dirty="0">
              <a:solidFill>
                <a:srgbClr val="00B0F0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70282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1126641" y="497255"/>
            <a:ext cx="6324695" cy="810793"/>
            <a:chOff x="1611544" y="3352296"/>
            <a:chExt cx="5883878" cy="625617"/>
          </a:xfrm>
        </p:grpSpPr>
        <p:sp>
          <p:nvSpPr>
            <p:cNvPr id="17" name="Parallelogram 16"/>
            <p:cNvSpPr/>
            <p:nvPr/>
          </p:nvSpPr>
          <p:spPr>
            <a:xfrm>
              <a:off x="1611544" y="3352296"/>
              <a:ext cx="5883878" cy="609244"/>
            </a:xfrm>
            <a:prstGeom prst="parallelogram">
              <a:avLst>
                <a:gd name="adj" fmla="val 45313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8" name="テキスト プレースホルダー 17"/>
            <p:cNvSpPr txBox="1">
              <a:spLocks/>
            </p:cNvSpPr>
            <p:nvPr/>
          </p:nvSpPr>
          <p:spPr>
            <a:xfrm>
              <a:off x="2534568" y="3368313"/>
              <a:ext cx="4415612" cy="609600"/>
            </a:xfrm>
            <a:prstGeom prst="rect">
              <a:avLst/>
            </a:prstGeom>
          </p:spPr>
          <p:txBody>
            <a:bodyPr vert="horz" lIns="36000" tIns="36000" rIns="36000" bIns="36000" rtlCol="0" anchor="ctr">
              <a:noAutofit/>
            </a:bodyPr>
            <a:lstStyle>
              <a:lvl1pPr marL="342900" indent="-342900" algn="l" defTabSz="1632753" rtl="0" eaLnBrk="1" latinLnBrk="0" hangingPunct="1">
                <a:lnSpc>
                  <a:spcPct val="120000"/>
                </a:lnSpc>
                <a:spcBef>
                  <a:spcPts val="1200"/>
                </a:spcBef>
                <a:buClr>
                  <a:schemeClr val="accent5"/>
                </a:buClr>
                <a:buFont typeface="Wingdings" panose="05000000000000000000" pitchFamily="2" charset="2"/>
                <a:buChar char="l"/>
                <a:defRPr kumimoji="1" sz="20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1326612" indent="-510235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5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040941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857317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73693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490070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306446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122822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939199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Clr>
                  <a:srgbClr val="FFA513"/>
                </a:buClr>
                <a:buNone/>
                <a:defRPr/>
              </a:pPr>
              <a:r>
                <a:rPr lang="fi-FI" sz="3200" b="1" dirty="0" smtClean="0">
                  <a:solidFill>
                    <a:schemeClr val="tx1"/>
                  </a:solidFill>
                </a:rPr>
                <a:t>PERMAINAN NET</a:t>
              </a:r>
              <a:endParaRPr lang="nn-NO" sz="32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4852360" y="968241"/>
            <a:ext cx="4571998" cy="3432310"/>
            <a:chOff x="-6370635" y="1169692"/>
            <a:chExt cx="4399815" cy="3719209"/>
          </a:xfrm>
        </p:grpSpPr>
        <p:grpSp>
          <p:nvGrpSpPr>
            <p:cNvPr id="32" name="Group 31"/>
            <p:cNvGrpSpPr/>
            <p:nvPr/>
          </p:nvGrpSpPr>
          <p:grpSpPr>
            <a:xfrm>
              <a:off x="-6370635" y="1169692"/>
              <a:ext cx="4399815" cy="3719209"/>
              <a:chOff x="-8771949" y="2613321"/>
              <a:chExt cx="4815571" cy="4070651"/>
            </a:xfrm>
          </p:grpSpPr>
          <p:sp>
            <p:nvSpPr>
              <p:cNvPr id="34" name="Oval 33"/>
              <p:cNvSpPr/>
              <p:nvPr/>
            </p:nvSpPr>
            <p:spPr>
              <a:xfrm>
                <a:off x="-8771949" y="2622304"/>
                <a:ext cx="4526444" cy="3859575"/>
              </a:xfrm>
              <a:prstGeom prst="ellipse">
                <a:avLst/>
              </a:prstGeom>
              <a:solidFill>
                <a:srgbClr val="FFFFFF">
                  <a:alpha val="21961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-8561297" y="2613321"/>
                <a:ext cx="4604919" cy="4070651"/>
              </a:xfrm>
              <a:prstGeom prst="ellipse">
                <a:avLst/>
              </a:prstGeom>
              <a:noFill/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</p:grpSp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930237" y="1403799"/>
              <a:ext cx="3839216" cy="3170082"/>
            </a:xfrm>
            <a:prstGeom prst="ellipse">
              <a:avLst/>
            </a:prstGeom>
            <a:ln w="190500" cap="rnd">
              <a:noFill/>
              <a:prstDash val="solid"/>
            </a:ln>
            <a:effectLst>
              <a:outerShdw blurRad="127000" algn="bl" rotWithShape="0">
                <a:srgbClr val="000000"/>
              </a:outerShdw>
            </a:effectLst>
          </p:spPr>
        </p:pic>
      </p:grpSp>
      <p:sp>
        <p:nvSpPr>
          <p:cNvPr id="19" name="直角三角形 28"/>
          <p:cNvSpPr/>
          <p:nvPr/>
        </p:nvSpPr>
        <p:spPr>
          <a:xfrm rot="2700000">
            <a:off x="316014" y="335803"/>
            <a:ext cx="1157922" cy="1157922"/>
          </a:xfrm>
          <a:prstGeom prst="rtTriangle">
            <a:avLst/>
          </a:prstGeom>
          <a:solidFill>
            <a:schemeClr val="accent4">
              <a:lumMod val="75000"/>
            </a:schemeClr>
          </a:solidFill>
          <a:ln w="25400" cap="flat" cmpd="sng" algn="ctr">
            <a:noFill/>
            <a:prstDash val="sysDot"/>
          </a:ln>
          <a:effectLst/>
        </p:spPr>
        <p:txBody>
          <a:bodyPr rot="0" spcFirstLastPara="0" vertOverflow="overflow" horzOverflow="overflow" vert="horz" wrap="square" lIns="121917" tIns="60958" rIns="121917" bIns="6095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>
              <a:defRPr/>
            </a:pPr>
            <a:endParaRPr kumimoji="1" lang="ja-JP" altLang="en-US" kern="0" dirty="0">
              <a:solidFill>
                <a:srgbClr val="5BB8D1"/>
              </a:solidFill>
              <a:latin typeface="Open Sans"/>
            </a:endParaRPr>
          </a:p>
        </p:txBody>
      </p:sp>
      <p:sp>
        <p:nvSpPr>
          <p:cNvPr id="20" name="直角三角形 8"/>
          <p:cNvSpPr/>
          <p:nvPr/>
        </p:nvSpPr>
        <p:spPr>
          <a:xfrm rot="2700000">
            <a:off x="538794" y="335814"/>
            <a:ext cx="1157922" cy="1157922"/>
          </a:xfrm>
          <a:prstGeom prst="rtTriangle">
            <a:avLst/>
          </a:prstGeom>
          <a:solidFill>
            <a:schemeClr val="accent4">
              <a:lumMod val="60000"/>
              <a:lumOff val="40000"/>
            </a:schemeClr>
          </a:solidFill>
          <a:ln w="25400" cap="flat" cmpd="sng" algn="ctr">
            <a:noFill/>
            <a:prstDash val="sysDot"/>
          </a:ln>
          <a:effectLst/>
        </p:spPr>
        <p:txBody>
          <a:bodyPr rot="0" spcFirstLastPara="0" vertOverflow="overflow" horzOverflow="overflow" vert="horz" wrap="square" lIns="121917" tIns="60958" rIns="121917" bIns="6095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>
              <a:defRPr/>
            </a:pPr>
            <a:endParaRPr kumimoji="1" lang="ja-JP" altLang="en-US" kern="0" dirty="0">
              <a:solidFill>
                <a:srgbClr val="5BB8D1"/>
              </a:solidFill>
              <a:latin typeface="Open Sans"/>
            </a:endParaRPr>
          </a:p>
        </p:txBody>
      </p:sp>
      <p:sp>
        <p:nvSpPr>
          <p:cNvPr id="21" name="直角三角形 4"/>
          <p:cNvSpPr/>
          <p:nvPr/>
        </p:nvSpPr>
        <p:spPr>
          <a:xfrm rot="13500000">
            <a:off x="538794" y="335813"/>
            <a:ext cx="1157922" cy="1157922"/>
          </a:xfrm>
          <a:prstGeom prst="rtTriangle">
            <a:avLst/>
          </a:prstGeom>
          <a:solidFill>
            <a:schemeClr val="accent4">
              <a:lumMod val="40000"/>
              <a:lumOff val="60000"/>
            </a:schemeClr>
          </a:solidFill>
          <a:ln w="25400" cap="flat" cmpd="sng" algn="ctr">
            <a:noFill/>
            <a:prstDash val="sysDot"/>
          </a:ln>
          <a:effectLst/>
        </p:spPr>
        <p:txBody>
          <a:bodyPr rot="0" spcFirstLastPara="0" vertOverflow="overflow" horzOverflow="overflow" vert="horz" wrap="square" lIns="121917" tIns="60958" rIns="121917" bIns="6095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>
              <a:defRPr/>
            </a:pPr>
            <a:endParaRPr kumimoji="1" lang="ja-JP" altLang="en-US" kern="0">
              <a:solidFill>
                <a:srgbClr val="5BB8D1"/>
              </a:solidFill>
              <a:latin typeface="Open Sans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616297" y="449427"/>
            <a:ext cx="1002917" cy="1004306"/>
            <a:chOff x="2895601" y="-542991"/>
            <a:chExt cx="960519" cy="961848"/>
          </a:xfrm>
        </p:grpSpPr>
        <p:grpSp>
          <p:nvGrpSpPr>
            <p:cNvPr id="23" name="Group 22"/>
            <p:cNvGrpSpPr/>
            <p:nvPr/>
          </p:nvGrpSpPr>
          <p:grpSpPr>
            <a:xfrm>
              <a:off x="2895601" y="-542991"/>
              <a:ext cx="960519" cy="960519"/>
              <a:chOff x="2895601" y="-542991"/>
              <a:chExt cx="960519" cy="960519"/>
            </a:xfrm>
          </p:grpSpPr>
          <p:sp>
            <p:nvSpPr>
              <p:cNvPr id="26" name="Oval 25"/>
              <p:cNvSpPr/>
              <p:nvPr/>
            </p:nvSpPr>
            <p:spPr>
              <a:xfrm>
                <a:off x="2895601" y="-542991"/>
                <a:ext cx="960519" cy="9605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100" dirty="0">
                  <a:solidFill>
                    <a:srgbClr val="4F81BD"/>
                  </a:solidFill>
                </a:endParaRPr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2926336" y="-512255"/>
                <a:ext cx="898264" cy="898263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100" dirty="0"/>
              </a:p>
            </p:txBody>
          </p:sp>
        </p:grpSp>
        <p:sp>
          <p:nvSpPr>
            <p:cNvPr id="24" name="Rectangle 23"/>
            <p:cNvSpPr/>
            <p:nvPr/>
          </p:nvSpPr>
          <p:spPr>
            <a:xfrm>
              <a:off x="3080572" y="-488577"/>
              <a:ext cx="589789" cy="418852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</a:bodyPr>
            <a:lstStyle/>
            <a:p>
              <a:pPr algn="ctr"/>
              <a:r>
                <a:rPr lang="en-US" sz="3200" b="1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Bab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218258" y="-119089"/>
              <a:ext cx="332226" cy="537946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</a:bodyPr>
            <a:lstStyle/>
            <a:p>
              <a:pPr algn="ctr"/>
              <a:r>
                <a:rPr lang="en-US" sz="3200" b="1" dirty="0" smtClean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2</a:t>
              </a:r>
              <a:endParaRPr lang="en-US" sz="32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20087" y="1853600"/>
            <a:ext cx="4966313" cy="2374435"/>
            <a:chOff x="836416" y="2426714"/>
            <a:chExt cx="4966313" cy="2374435"/>
          </a:xfrm>
        </p:grpSpPr>
        <p:grpSp>
          <p:nvGrpSpPr>
            <p:cNvPr id="15" name="Group 14"/>
            <p:cNvGrpSpPr/>
            <p:nvPr/>
          </p:nvGrpSpPr>
          <p:grpSpPr>
            <a:xfrm>
              <a:off x="836416" y="2426714"/>
              <a:ext cx="4966313" cy="2374435"/>
              <a:chOff x="836416" y="2426714"/>
              <a:chExt cx="4966313" cy="2374435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836417" y="2985267"/>
                <a:ext cx="4966312" cy="18158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Setelah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mempelajari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materi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pada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bab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ini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,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siswa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diharapkan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dapat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menjelaskan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dan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mempraktikkan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:</a:t>
                </a:r>
              </a:p>
              <a:p>
                <a:pPr marL="346075" indent="-346075">
                  <a:buAutoNum type="arabicPeriod"/>
                </a:pP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Gerak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dasar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i="1" dirty="0" smtClean="0">
                    <a:latin typeface="+mj-lt"/>
                    <a:cs typeface="Arial" panose="020B0604020202020204" pitchFamily="34" charset="0"/>
                  </a:rPr>
                  <a:t>passing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dalam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permainan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bola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voli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mini;</a:t>
                </a:r>
              </a:p>
              <a:p>
                <a:pPr marL="346075" indent="-346075">
                  <a:buAutoNum type="arabicPeriod"/>
                </a:pP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Gerak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dasar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servis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dalam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permainan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bola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voli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mini;</a:t>
                </a:r>
              </a:p>
              <a:p>
                <a:pPr marL="346075" indent="-346075">
                  <a:buAutoNum type="arabicPeriod"/>
                </a:pP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Cara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memegang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raket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dalam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permainan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bulu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tangkis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;</a:t>
                </a:r>
              </a:p>
              <a:p>
                <a:pPr marL="346075" indent="-346075">
                  <a:buAutoNum type="arabicPeriod"/>
                </a:pP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Sikap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berdiri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i="1" dirty="0" smtClean="0">
                    <a:latin typeface="+mj-lt"/>
                    <a:cs typeface="Arial" panose="020B0604020202020204" pitchFamily="34" charset="0"/>
                  </a:rPr>
                  <a:t>(stance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)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dalam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permainan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bulu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tangkis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;</a:t>
                </a:r>
              </a:p>
              <a:p>
                <a:pPr marL="346075" indent="-346075">
                  <a:buAutoNum type="arabicPeriod"/>
                </a:pP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Gerak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dasar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pukulan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dalam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permainan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bulu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tangkis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.</a:t>
                </a:r>
                <a:endParaRPr lang="en-US" sz="1600" dirty="0">
                  <a:latin typeface="+mj-lt"/>
                  <a:cs typeface="Arial" panose="020B0604020202020204" pitchFamily="34" charset="0"/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836416" y="2426714"/>
                <a:ext cx="2819132" cy="457200"/>
              </a:xfrm>
              <a:prstGeom prst="rect">
                <a:avLst/>
              </a:prstGeom>
              <a:solidFill>
                <a:srgbClr val="8EB4E3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+mj-lt"/>
                </a:endParaRPr>
              </a:p>
            </p:txBody>
          </p:sp>
        </p:grpSp>
        <p:sp>
          <p:nvSpPr>
            <p:cNvPr id="28" name="TextBox 27"/>
            <p:cNvSpPr txBox="1"/>
            <p:nvPr/>
          </p:nvSpPr>
          <p:spPr>
            <a:xfrm>
              <a:off x="923144" y="2455258"/>
              <a:ext cx="243162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err="1">
                  <a:latin typeface="+mj-lt"/>
                </a:rPr>
                <a:t>Tujuan</a:t>
              </a:r>
              <a:r>
                <a:rPr lang="en-US" sz="2000" b="1" dirty="0">
                  <a:latin typeface="+mj-lt"/>
                </a:rPr>
                <a:t> </a:t>
              </a:r>
              <a:r>
                <a:rPr lang="en-US" sz="2000" b="1" dirty="0" err="1">
                  <a:latin typeface="+mj-lt"/>
                </a:rPr>
                <a:t>Pembelajaran</a:t>
              </a:r>
              <a:endParaRPr lang="en-US" sz="2000" b="1" dirty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18560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5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194" y="2797945"/>
            <a:ext cx="5757806" cy="1831205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52400" y="267070"/>
            <a:ext cx="7315200" cy="609173"/>
            <a:chOff x="152400" y="267070"/>
            <a:chExt cx="5943600" cy="60917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" y="267070"/>
              <a:ext cx="5791200" cy="587712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533400" y="269282"/>
              <a:ext cx="5562600" cy="6069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  <a:buSzPct val="100000"/>
              </a:pPr>
              <a:r>
                <a:rPr lang="en-US" sz="32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A</a:t>
              </a:r>
              <a:r>
                <a:rPr lang="en-US" sz="32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. </a:t>
              </a:r>
              <a:r>
                <a:rPr lang="en-US" sz="32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Permainan</a:t>
              </a:r>
              <a:r>
                <a:rPr lang="en-US" sz="32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Bola </a:t>
              </a:r>
              <a:r>
                <a:rPr lang="en-US" sz="32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Voli</a:t>
              </a:r>
              <a:r>
                <a:rPr lang="en-US" sz="32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Mini</a:t>
              </a:r>
              <a:endParaRPr lang="en-US" sz="32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800099" y="1013758"/>
            <a:ext cx="81915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Permainan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bola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voli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mini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merupakan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permainan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hasil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modifikasi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dari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permainan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bola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voli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standar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atau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bola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voli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dewasa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.</a:t>
            </a:r>
          </a:p>
          <a:p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Permainan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bola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voli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mini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bertujuan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mendapatkan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skor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dengan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memasukkan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bola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ke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arah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lawan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.</a:t>
            </a:r>
            <a:endParaRPr lang="en-US" sz="2400" dirty="0" smtClean="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7953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33350"/>
            <a:ext cx="68596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Gerak</a:t>
            </a:r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Dasar</a:t>
            </a:r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dalam</a:t>
            </a:r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Permainan</a:t>
            </a:r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Bola </a:t>
            </a:r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Voli</a:t>
            </a:r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Mini</a:t>
            </a:r>
            <a:endParaRPr lang="en-US" sz="2800" b="1" dirty="0">
              <a:solidFill>
                <a:srgbClr val="00B0F0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1092" y="1402324"/>
            <a:ext cx="4609624" cy="254102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45222" y="620457"/>
            <a:ext cx="4531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66725" algn="l"/>
              </a:tabLst>
            </a:pP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1. </a:t>
            </a:r>
            <a:r>
              <a:rPr lang="en-US" sz="2800" dirty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	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Gerak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Dasar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i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Passing</a:t>
            </a:r>
            <a:endParaRPr lang="en-US" sz="2800" i="1" dirty="0">
              <a:solidFill>
                <a:srgbClr val="00B0F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66313" y="1428517"/>
            <a:ext cx="372948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  <a:cs typeface="Arial" panose="020B0604020202020204" pitchFamily="34" charset="0"/>
              </a:rPr>
              <a:t>Passing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merupakan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gerakan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mengoper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atau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mengembalika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bola.</a:t>
            </a:r>
          </a:p>
          <a:p>
            <a:r>
              <a:rPr lang="en-US" sz="2400" dirty="0" smtClean="0">
                <a:latin typeface="+mj-lt"/>
                <a:cs typeface="Arial" panose="020B0604020202020204" pitchFamily="34" charset="0"/>
              </a:rPr>
              <a:t>Ada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dua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cara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i="1" dirty="0" smtClean="0">
                <a:latin typeface="+mj-lt"/>
                <a:cs typeface="Arial" panose="020B0604020202020204" pitchFamily="34" charset="0"/>
              </a:rPr>
              <a:t>passing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dalam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permainan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bola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voli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mini,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yaitu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i="1" dirty="0" smtClean="0">
                <a:latin typeface="+mj-lt"/>
                <a:cs typeface="Arial" panose="020B0604020202020204" pitchFamily="34" charset="0"/>
              </a:rPr>
              <a:t>passing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atas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i="1" dirty="0" smtClean="0">
                <a:latin typeface="+mj-lt"/>
                <a:cs typeface="Arial" panose="020B0604020202020204" pitchFamily="34" charset="0"/>
              </a:rPr>
              <a:t>passing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bawah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.</a:t>
            </a:r>
            <a:endParaRPr lang="en-US" sz="2400" dirty="0" smtClean="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5190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405" y="394960"/>
            <a:ext cx="3788425" cy="392939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5222" y="133350"/>
            <a:ext cx="4531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66725" algn="l"/>
              </a:tabLst>
            </a:pP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1. </a:t>
            </a:r>
            <a:r>
              <a:rPr lang="en-US" sz="2800" dirty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	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Gerak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Dasar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i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Passing</a:t>
            </a:r>
            <a:endParaRPr lang="en-US" sz="2800" i="1" dirty="0">
              <a:solidFill>
                <a:srgbClr val="00B0F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6313" y="1428517"/>
            <a:ext cx="411048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+mj-lt"/>
                <a:cs typeface="Arial" panose="020B0604020202020204" pitchFamily="34" charset="0"/>
              </a:rPr>
              <a:t>Passing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atas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dilakukan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saat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bola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berada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di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posisi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setinggi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bahu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atau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lebih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.</a:t>
            </a:r>
          </a:p>
          <a:p>
            <a:endParaRPr lang="en-US" sz="2400" dirty="0" smtClean="0">
              <a:latin typeface="+mj-lt"/>
              <a:cs typeface="Arial" panose="020B0604020202020204" pitchFamily="34" charset="0"/>
            </a:endParaRPr>
          </a:p>
          <a:p>
            <a:r>
              <a:rPr lang="en-US" sz="2400" i="1" dirty="0" smtClean="0">
                <a:latin typeface="+mj-lt"/>
                <a:cs typeface="Arial" panose="020B0604020202020204" pitchFamily="34" charset="0"/>
              </a:rPr>
              <a:t>Passing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atas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dilakukan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menggunakan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ujung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jari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.</a:t>
            </a:r>
            <a:endParaRPr lang="en-US" sz="2400" dirty="0" smtClean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7815" y="604398"/>
            <a:ext cx="453157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66725" algn="l"/>
              </a:tabLst>
            </a:pPr>
            <a:r>
              <a:rPr lang="en-US" sz="2600" dirty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a</a:t>
            </a:r>
            <a:r>
              <a:rPr lang="en-US" sz="26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. </a:t>
            </a:r>
            <a:r>
              <a:rPr lang="en-US" sz="2600" dirty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	</a:t>
            </a:r>
            <a:r>
              <a:rPr lang="en-US" sz="2600" i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Passing </a:t>
            </a:r>
            <a:r>
              <a:rPr lang="en-US" sz="26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atas</a:t>
            </a:r>
            <a:endParaRPr lang="en-US" sz="2600" i="1" dirty="0">
              <a:solidFill>
                <a:srgbClr val="00B0F0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97465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2286856"/>
            <a:ext cx="5239028" cy="23031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5222" y="133350"/>
            <a:ext cx="4531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66725" algn="l"/>
              </a:tabLst>
            </a:pP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1. </a:t>
            </a:r>
            <a:r>
              <a:rPr lang="en-US" sz="2800" dirty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	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Gerak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Dasar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i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Passing</a:t>
            </a:r>
            <a:endParaRPr lang="en-US" sz="2800" i="1" dirty="0">
              <a:solidFill>
                <a:srgbClr val="00B0F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6313" y="1276350"/>
            <a:ext cx="80728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+mj-lt"/>
                <a:cs typeface="Arial" panose="020B0604020202020204" pitchFamily="34" charset="0"/>
              </a:rPr>
              <a:t>Passing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bawah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dilakukan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saat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bola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jatuh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ke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depan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atau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samping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.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Biasanya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posisi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bola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setinggi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perut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atau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di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bawahnya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.</a:t>
            </a:r>
            <a:endParaRPr lang="en-US" sz="2400" dirty="0" smtClean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7815" y="604398"/>
            <a:ext cx="453157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66725" algn="l"/>
              </a:tabLst>
            </a:pPr>
            <a:r>
              <a:rPr lang="en-US" sz="26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b</a:t>
            </a:r>
            <a:r>
              <a:rPr lang="en-US" sz="26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. </a:t>
            </a:r>
            <a:r>
              <a:rPr lang="en-US" sz="2600" dirty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	</a:t>
            </a:r>
            <a:r>
              <a:rPr lang="en-US" sz="2600" i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Passing </a:t>
            </a:r>
            <a:r>
              <a:rPr lang="en-US" sz="26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bawah</a:t>
            </a:r>
            <a:endParaRPr lang="en-US" sz="2600" i="1" dirty="0">
              <a:solidFill>
                <a:srgbClr val="00B0F0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42367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123950"/>
            <a:ext cx="3448092" cy="340805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495800" y="819150"/>
            <a:ext cx="4191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Servis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merupakan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gerak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yang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dilakukan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untuk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memulai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permainan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bola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voli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mini.</a:t>
            </a:r>
          </a:p>
          <a:p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Gerakan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servis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dilakukan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dari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garis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belakang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.</a:t>
            </a:r>
          </a:p>
          <a:p>
            <a:endParaRPr lang="en-US" sz="2400" dirty="0" smtClean="0">
              <a:latin typeface="+mj-lt"/>
              <a:cs typeface="Arial" panose="020B0604020202020204" pitchFamily="34" charset="0"/>
            </a:endParaRPr>
          </a:p>
          <a:p>
            <a:r>
              <a:rPr lang="en-US" sz="2400" dirty="0" smtClean="0">
                <a:latin typeface="+mj-lt"/>
                <a:cs typeface="Arial" panose="020B0604020202020204" pitchFamily="34" charset="0"/>
              </a:rPr>
              <a:t>Ada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dua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cara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melakukan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gerakan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servis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yaitu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servis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bawah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servis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atas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.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5222" y="219730"/>
            <a:ext cx="4531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66725" algn="l"/>
              </a:tabLst>
            </a:pP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2. </a:t>
            </a:r>
            <a:r>
              <a:rPr lang="en-US" sz="2800" dirty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	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Gerak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Dasar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Servis</a:t>
            </a:r>
            <a:endParaRPr lang="en-US" sz="2800" dirty="0">
              <a:solidFill>
                <a:srgbClr val="00B0F0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29934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009" y="2148862"/>
            <a:ext cx="7381363" cy="24040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5222" y="133350"/>
            <a:ext cx="4531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66725" algn="l"/>
              </a:tabLst>
            </a:pP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2. </a:t>
            </a:r>
            <a:r>
              <a:rPr lang="en-US" sz="2800" dirty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	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Gerak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Dasar</a:t>
            </a:r>
            <a:r>
              <a:rPr lang="en-US" sz="2800" dirty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Servis</a:t>
            </a:r>
            <a:endParaRPr lang="en-US" sz="2800" i="1" dirty="0">
              <a:solidFill>
                <a:srgbClr val="00B0F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6313" y="1047750"/>
            <a:ext cx="80728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Servis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bawah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dilakukan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dengan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melambungkan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bola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ke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atas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dan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memukul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bola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tersebut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dari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arah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bawah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sehingga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melewati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net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jatuh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di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daerah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lawan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.</a:t>
            </a:r>
            <a:endParaRPr lang="en-US" sz="2400" dirty="0" smtClean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7815" y="604398"/>
            <a:ext cx="453157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66725" algn="l"/>
              </a:tabLst>
            </a:pPr>
            <a:r>
              <a:rPr lang="en-US" sz="2600" dirty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a</a:t>
            </a:r>
            <a:r>
              <a:rPr lang="en-US" sz="26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. </a:t>
            </a:r>
            <a:r>
              <a:rPr lang="en-US" sz="2600" dirty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	</a:t>
            </a:r>
            <a:r>
              <a:rPr lang="en-US" sz="26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Servis</a:t>
            </a:r>
            <a:r>
              <a:rPr lang="en-US" sz="26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bawah</a:t>
            </a:r>
            <a:endParaRPr lang="en-US" sz="2600" i="1" dirty="0">
              <a:solidFill>
                <a:srgbClr val="00B0F0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90971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88"/>
          <a:stretch/>
        </p:blipFill>
        <p:spPr>
          <a:xfrm>
            <a:off x="1082069" y="1657350"/>
            <a:ext cx="7757131" cy="29374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5222" y="133350"/>
            <a:ext cx="4531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66725" algn="l"/>
              </a:tabLst>
            </a:pP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2. </a:t>
            </a:r>
            <a:r>
              <a:rPr lang="en-US" sz="2800" dirty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	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Gerak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Dasar</a:t>
            </a:r>
            <a:r>
              <a:rPr lang="en-US" sz="2800" dirty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Servis</a:t>
            </a:r>
            <a:endParaRPr lang="en-US" sz="2800" i="1" dirty="0">
              <a:solidFill>
                <a:srgbClr val="00B0F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6313" y="1047750"/>
            <a:ext cx="80728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Servis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atas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dilakukan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dengan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melambungkan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bola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ke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atas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kemudian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dipukul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di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atas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kepala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sehingga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melewati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net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jatuh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di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daerah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lawan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.</a:t>
            </a:r>
            <a:endParaRPr lang="en-US" sz="2400" dirty="0" smtClean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7815" y="604398"/>
            <a:ext cx="453157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66725" algn="l"/>
              </a:tabLst>
            </a:pPr>
            <a:r>
              <a:rPr lang="en-US" sz="26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b. </a:t>
            </a:r>
            <a:r>
              <a:rPr lang="en-US" sz="2600" dirty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	</a:t>
            </a:r>
            <a:r>
              <a:rPr lang="en-US" sz="26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Servis</a:t>
            </a:r>
            <a:r>
              <a:rPr lang="en-US" sz="26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atas</a:t>
            </a:r>
            <a:endParaRPr lang="en-US" sz="2600" i="1" dirty="0">
              <a:solidFill>
                <a:srgbClr val="00B0F0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3769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5135</TotalTime>
  <Words>545</Words>
  <Application>Microsoft Office PowerPoint</Application>
  <PresentationFormat>On-screen Show (16:9)</PresentationFormat>
  <Paragraphs>76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ＭＳ Ｐゴシック</vt:lpstr>
      <vt:lpstr>Arial</vt:lpstr>
      <vt:lpstr>Calibri</vt:lpstr>
      <vt:lpstr>Open Sans</vt:lpstr>
      <vt:lpstr>Wingdings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Aulia Dwiningtyas Putri</dc:creator>
  <cp:lastModifiedBy>User</cp:lastModifiedBy>
  <cp:revision>114</cp:revision>
  <dcterms:created xsi:type="dcterms:W3CDTF">2022-01-17T01:37:52Z</dcterms:created>
  <dcterms:modified xsi:type="dcterms:W3CDTF">2022-06-05T07:44:28Z</dcterms:modified>
</cp:coreProperties>
</file>