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71" r:id="rId2"/>
    <p:sldId id="259" r:id="rId3"/>
    <p:sldId id="258" r:id="rId4"/>
    <p:sldId id="268" r:id="rId5"/>
    <p:sldId id="265" r:id="rId6"/>
    <p:sldId id="26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753D8"/>
    <a:srgbClr val="70E6EC"/>
    <a:srgbClr val="1DCCD5"/>
    <a:srgbClr val="663300"/>
    <a:srgbClr val="FFCCCC"/>
    <a:srgbClr val="99FFCC"/>
    <a:srgbClr val="F2EF79"/>
    <a:srgbClr val="99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0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10D7BD-64A5-4C2C-B0E9-6728C6DACB59}" type="doc">
      <dgm:prSet loTypeId="urn:microsoft.com/office/officeart/2005/8/layout/matrix3" loCatId="matrix" qsTypeId="urn:microsoft.com/office/officeart/2005/8/quickstyle/simple1#1" qsCatId="simple" csTypeId="urn:microsoft.com/office/officeart/2005/8/colors/colorful4#1" csCatId="accent1" phldr="0"/>
      <dgm:spPr/>
      <dgm:t>
        <a:bodyPr/>
        <a:lstStyle/>
        <a:p>
          <a:endParaRPr lang="en-US"/>
        </a:p>
      </dgm:t>
    </dgm:pt>
    <dgm:pt modelId="{C8B3296C-ECE1-441C-A1A9-0952E3F0D656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ID" sz="2400" b="1" dirty="0" err="1">
              <a:sym typeface="+mn-ea"/>
            </a:rPr>
            <a:t>K</a:t>
          </a:r>
          <a:r>
            <a:rPr lang="en-ID" sz="2400" b="1" dirty="0" err="1">
              <a:sym typeface="+mn-ea"/>
            </a:rPr>
            <a:t>aum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muslim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Selamat dari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ancaman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kaum</a:t>
          </a:r>
          <a:r>
            <a:rPr lang="en-ID" sz="2400" b="1" dirty="0">
              <a:sym typeface="+mn-ea"/>
            </a:rPr>
            <a:t> kafir </a:t>
          </a:r>
          <a:r>
            <a:rPr lang="en-ID" sz="2400" b="1" dirty="0" err="1">
              <a:sym typeface="+mn-ea"/>
            </a:rPr>
            <a:t>Quraisy</a:t>
          </a:r>
          <a:endParaRPr lang="en-ID" sz="2400" b="1" dirty="0">
            <a:sym typeface="+mn-ea"/>
          </a:endParaRPr>
        </a:p>
      </dgm:t>
    </dgm:pt>
    <dgm:pt modelId="{0FE6BD2A-1536-4C79-8D6D-8EF7FB1B7E73}" type="parTrans" cxnId="{CA506195-49FE-4E18-80A7-6488C54986E1}">
      <dgm:prSet/>
      <dgm:spPr/>
      <dgm:t>
        <a:bodyPr/>
        <a:lstStyle/>
        <a:p>
          <a:endParaRPr lang="en-US"/>
        </a:p>
      </dgm:t>
    </dgm:pt>
    <dgm:pt modelId="{778EE8AA-5DBE-4924-98EE-0C978FD4E20B}" type="sibTrans" cxnId="{CA506195-49FE-4E18-80A7-6488C54986E1}">
      <dgm:prSet/>
      <dgm:spPr/>
      <dgm:t>
        <a:bodyPr/>
        <a:lstStyle/>
        <a:p>
          <a:endParaRPr lang="en-US"/>
        </a:p>
      </dgm:t>
    </dgm:pt>
    <dgm:pt modelId="{2723D931-37E1-4024-865B-F872F6215E38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Bertambahnya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kecintaan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kaum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muslim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kepada</a:t>
          </a:r>
          <a:r>
            <a:rPr lang="en-ID" sz="2400" b="1" dirty="0">
              <a:sym typeface="+mn-ea"/>
            </a:rPr>
            <a:t> Islam</a:t>
          </a:r>
          <a:endParaRPr lang="en-ID" sz="2400" b="1" dirty="0" err="1">
            <a:sym typeface="+mn-ea"/>
          </a:endParaRPr>
        </a:p>
      </dgm:t>
    </dgm:pt>
    <dgm:pt modelId="{0F1AED26-B47C-4653-A71E-EF4869D597EC}" type="parTrans" cxnId="{842338BA-C4B8-44EA-A22D-465BF10E7B4B}">
      <dgm:prSet/>
      <dgm:spPr/>
      <dgm:t>
        <a:bodyPr/>
        <a:lstStyle/>
        <a:p>
          <a:endParaRPr lang="en-US"/>
        </a:p>
      </dgm:t>
    </dgm:pt>
    <dgm:pt modelId="{E0B5842F-8280-4DDE-A6F9-65D34B54048F}" type="sibTrans" cxnId="{842338BA-C4B8-44EA-A22D-465BF10E7B4B}">
      <dgm:prSet/>
      <dgm:spPr/>
      <dgm:t>
        <a:bodyPr/>
        <a:lstStyle/>
        <a:p>
          <a:endParaRPr lang="en-US"/>
        </a:p>
      </dgm:t>
    </dgm:pt>
    <dgm:pt modelId="{6C8FA182-2902-4BB3-9D50-00202B6153CE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Semakin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kuatnya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persaudaraan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kaum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muslim</a:t>
          </a:r>
          <a:endParaRPr lang="en-ID" sz="2400" b="1" dirty="0">
            <a:sym typeface="+mn-ea"/>
          </a:endParaRPr>
        </a:p>
      </dgm:t>
    </dgm:pt>
    <dgm:pt modelId="{A15E8213-C555-4C15-804E-9BE04AF6FB32}" type="parTrans" cxnId="{0048443C-BA21-4285-80F4-19D9DD9CCA46}">
      <dgm:prSet/>
      <dgm:spPr/>
      <dgm:t>
        <a:bodyPr/>
        <a:lstStyle/>
        <a:p>
          <a:endParaRPr lang="en-US"/>
        </a:p>
      </dgm:t>
    </dgm:pt>
    <dgm:pt modelId="{D80C072E-DBE2-425E-9F55-D9033CD54D87}" type="sibTrans" cxnId="{0048443C-BA21-4285-80F4-19D9DD9CCA46}">
      <dgm:prSet/>
      <dgm:spPr/>
      <dgm:t>
        <a:bodyPr/>
        <a:lstStyle/>
        <a:p>
          <a:endParaRPr lang="en-US"/>
        </a:p>
      </dgm:t>
    </dgm:pt>
    <dgm:pt modelId="{058A1442-1BB3-464B-B2D5-E61365D31867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Terjalinnya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persaudaraan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baru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antarkaum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muslim</a:t>
          </a:r>
        </a:p>
      </dgm:t>
    </dgm:pt>
    <dgm:pt modelId="{97AF910B-5987-4F9D-9892-76B8841820B1}" type="parTrans" cxnId="{DB87EA79-1F77-465F-B8F6-233278D9E207}">
      <dgm:prSet/>
      <dgm:spPr/>
      <dgm:t>
        <a:bodyPr/>
        <a:lstStyle/>
        <a:p>
          <a:endParaRPr lang="en-US"/>
        </a:p>
      </dgm:t>
    </dgm:pt>
    <dgm:pt modelId="{9CFB096A-6373-4655-ACF3-654651B29A2B}" type="sibTrans" cxnId="{DB87EA79-1F77-465F-B8F6-233278D9E207}">
      <dgm:prSet/>
      <dgm:spPr/>
      <dgm:t>
        <a:bodyPr/>
        <a:lstStyle/>
        <a:p>
          <a:endParaRPr lang="en-US"/>
        </a:p>
      </dgm:t>
    </dgm:pt>
    <dgm:pt modelId="{90604E61-F8FA-4C14-A35C-BCB27A56AFB4}" type="pres">
      <dgm:prSet presAssocID="{F410D7BD-64A5-4C2C-B0E9-6728C6DACB5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1EB44E-E6CD-4188-9E2C-1E0998990556}" type="pres">
      <dgm:prSet presAssocID="{F410D7BD-64A5-4C2C-B0E9-6728C6DACB59}" presName="diamond" presStyleLbl="bgShp" presStyleIdx="0" presStyleCnt="1"/>
      <dgm:spPr/>
    </dgm:pt>
    <dgm:pt modelId="{3328CB01-ABEB-405A-855A-69D5454695E5}" type="pres">
      <dgm:prSet presAssocID="{F410D7BD-64A5-4C2C-B0E9-6728C6DACB59}" presName="quad1" presStyleLbl="node1" presStyleIdx="0" presStyleCnt="4" custScaleX="194497" custLinFactNeighborX="-633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780CC-4D93-4EE9-B564-2FABEAC59D18}" type="pres">
      <dgm:prSet presAssocID="{F410D7BD-64A5-4C2C-B0E9-6728C6DACB59}" presName="quad2" presStyleLbl="node1" presStyleIdx="1" presStyleCnt="4" custScaleX="195837" custLinFactNeighborX="81184" custLinFactNeighborY="-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8EA7D-DEFE-49B8-A5B3-42790BF4A3C7}" type="pres">
      <dgm:prSet presAssocID="{F410D7BD-64A5-4C2C-B0E9-6728C6DACB59}" presName="quad3" presStyleLbl="node1" presStyleIdx="2" presStyleCnt="4" custScaleX="194654" custLinFactNeighborX="-60880" custLinFactNeighborY="7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1B9E8-6DAD-41B6-AB76-690AD9A99FB7}" type="pres">
      <dgm:prSet presAssocID="{F410D7BD-64A5-4C2C-B0E9-6728C6DACB59}" presName="quad4" presStyleLbl="node1" presStyleIdx="3" presStyleCnt="4" custScaleX="190781" custLinFactNeighborX="79346" custLinFactNeighborY="86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C39305-AA1B-4962-97CE-4C2A02145C70}" type="presOf" srcId="{F410D7BD-64A5-4C2C-B0E9-6728C6DACB59}" destId="{90604E61-F8FA-4C14-A35C-BCB27A56AFB4}" srcOrd="0" destOrd="0" presId="urn:microsoft.com/office/officeart/2005/8/layout/matrix3"/>
    <dgm:cxn modelId="{DB87EA79-1F77-465F-B8F6-233278D9E207}" srcId="{F410D7BD-64A5-4C2C-B0E9-6728C6DACB59}" destId="{058A1442-1BB3-464B-B2D5-E61365D31867}" srcOrd="3" destOrd="0" parTransId="{97AF910B-5987-4F9D-9892-76B8841820B1}" sibTransId="{9CFB096A-6373-4655-ACF3-654651B29A2B}"/>
    <dgm:cxn modelId="{35251EE9-13F3-488C-A4E1-DFC6EDC32DB2}" type="presOf" srcId="{6C8FA182-2902-4BB3-9D50-00202B6153CE}" destId="{7DE8EA7D-DEFE-49B8-A5B3-42790BF4A3C7}" srcOrd="0" destOrd="0" presId="urn:microsoft.com/office/officeart/2005/8/layout/matrix3"/>
    <dgm:cxn modelId="{0048443C-BA21-4285-80F4-19D9DD9CCA46}" srcId="{F410D7BD-64A5-4C2C-B0E9-6728C6DACB59}" destId="{6C8FA182-2902-4BB3-9D50-00202B6153CE}" srcOrd="2" destOrd="0" parTransId="{A15E8213-C555-4C15-804E-9BE04AF6FB32}" sibTransId="{D80C072E-DBE2-425E-9F55-D9033CD54D87}"/>
    <dgm:cxn modelId="{383B4EDA-2478-4CF0-83FD-D79E3EF0BB9C}" type="presOf" srcId="{058A1442-1BB3-464B-B2D5-E61365D31867}" destId="{C0A1B9E8-6DAD-41B6-AB76-690AD9A99FB7}" srcOrd="0" destOrd="0" presId="urn:microsoft.com/office/officeart/2005/8/layout/matrix3"/>
    <dgm:cxn modelId="{4AA7EFA9-D43D-49A1-8B47-D82F6832D249}" type="presOf" srcId="{C8B3296C-ECE1-441C-A1A9-0952E3F0D656}" destId="{3328CB01-ABEB-405A-855A-69D5454695E5}" srcOrd="0" destOrd="0" presId="urn:microsoft.com/office/officeart/2005/8/layout/matrix3"/>
    <dgm:cxn modelId="{CA506195-49FE-4E18-80A7-6488C54986E1}" srcId="{F410D7BD-64A5-4C2C-B0E9-6728C6DACB59}" destId="{C8B3296C-ECE1-441C-A1A9-0952E3F0D656}" srcOrd="0" destOrd="0" parTransId="{0FE6BD2A-1536-4C79-8D6D-8EF7FB1B7E73}" sibTransId="{778EE8AA-5DBE-4924-98EE-0C978FD4E20B}"/>
    <dgm:cxn modelId="{A9A4AA5B-383A-4744-A8BE-B24105D4A392}" type="presOf" srcId="{2723D931-37E1-4024-865B-F872F6215E38}" destId="{535780CC-4D93-4EE9-B564-2FABEAC59D18}" srcOrd="0" destOrd="0" presId="urn:microsoft.com/office/officeart/2005/8/layout/matrix3"/>
    <dgm:cxn modelId="{842338BA-C4B8-44EA-A22D-465BF10E7B4B}" srcId="{F410D7BD-64A5-4C2C-B0E9-6728C6DACB59}" destId="{2723D931-37E1-4024-865B-F872F6215E38}" srcOrd="1" destOrd="0" parTransId="{0F1AED26-B47C-4653-A71E-EF4869D597EC}" sibTransId="{E0B5842F-8280-4DDE-A6F9-65D34B54048F}"/>
    <dgm:cxn modelId="{5D97920B-ADC0-4E45-A9EB-4F4B5AE5ED4D}" type="presParOf" srcId="{90604E61-F8FA-4C14-A35C-BCB27A56AFB4}" destId="{1F1EB44E-E6CD-4188-9E2C-1E0998990556}" srcOrd="0" destOrd="0" presId="urn:microsoft.com/office/officeart/2005/8/layout/matrix3"/>
    <dgm:cxn modelId="{62DB7F1C-C872-4F86-890E-9CE955B3C1BC}" type="presParOf" srcId="{90604E61-F8FA-4C14-A35C-BCB27A56AFB4}" destId="{3328CB01-ABEB-405A-855A-69D5454695E5}" srcOrd="1" destOrd="0" presId="urn:microsoft.com/office/officeart/2005/8/layout/matrix3"/>
    <dgm:cxn modelId="{3B266702-6723-4A91-A5D8-28C30809FDCE}" type="presParOf" srcId="{90604E61-F8FA-4C14-A35C-BCB27A56AFB4}" destId="{535780CC-4D93-4EE9-B564-2FABEAC59D18}" srcOrd="2" destOrd="0" presId="urn:microsoft.com/office/officeart/2005/8/layout/matrix3"/>
    <dgm:cxn modelId="{3D8434B0-23A1-47CE-8C35-EC0DCA48E0C5}" type="presParOf" srcId="{90604E61-F8FA-4C14-A35C-BCB27A56AFB4}" destId="{7DE8EA7D-DEFE-49B8-A5B3-42790BF4A3C7}" srcOrd="3" destOrd="0" presId="urn:microsoft.com/office/officeart/2005/8/layout/matrix3"/>
    <dgm:cxn modelId="{8C4218C1-E9F3-42BA-9932-80765CA32A0B}" type="presParOf" srcId="{90604E61-F8FA-4C14-A35C-BCB27A56AFB4}" destId="{C0A1B9E8-6DAD-41B6-AB76-690AD9A99FB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EB44E-E6CD-4188-9E2C-1E0998990556}">
      <dsp:nvSpPr>
        <dsp:cNvPr id="0" name=""/>
        <dsp:cNvSpPr/>
      </dsp:nvSpPr>
      <dsp:spPr>
        <a:xfrm>
          <a:off x="2204183" y="0"/>
          <a:ext cx="4318635" cy="4318635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8CB01-ABEB-405A-855A-69D5454695E5}">
      <dsp:nvSpPr>
        <dsp:cNvPr id="0" name=""/>
        <dsp:cNvSpPr/>
      </dsp:nvSpPr>
      <dsp:spPr>
        <a:xfrm>
          <a:off x="751864" y="410270"/>
          <a:ext cx="3275850" cy="168426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ID" sz="2400" b="1" kern="1200" dirty="0" err="1">
              <a:sym typeface="+mn-ea"/>
            </a:rPr>
            <a:t>K</a:t>
          </a:r>
          <a:r>
            <a:rPr lang="en-ID" sz="2400" b="1" kern="1200" dirty="0" err="1">
              <a:sym typeface="+mn-ea"/>
            </a:rPr>
            <a:t>aum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muslim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Selamat dari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ancaman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kaum</a:t>
          </a:r>
          <a:r>
            <a:rPr lang="en-ID" sz="2400" b="1" kern="1200" dirty="0">
              <a:sym typeface="+mn-ea"/>
            </a:rPr>
            <a:t> kafir </a:t>
          </a:r>
          <a:r>
            <a:rPr lang="en-ID" sz="2400" b="1" kern="1200" dirty="0" err="1">
              <a:sym typeface="+mn-ea"/>
            </a:rPr>
            <a:t>Quraisy</a:t>
          </a:r>
          <a:endParaRPr lang="en-ID" sz="2400" b="1" kern="1200" dirty="0">
            <a:sym typeface="+mn-ea"/>
          </a:endParaRPr>
        </a:p>
      </dsp:txBody>
      <dsp:txXfrm>
        <a:off x="834083" y="492489"/>
        <a:ext cx="3111412" cy="1519829"/>
      </dsp:txXfrm>
    </dsp:sp>
    <dsp:sp modelId="{535780CC-4D93-4EE9-B564-2FABEAC59D18}">
      <dsp:nvSpPr>
        <dsp:cNvPr id="0" name=""/>
        <dsp:cNvSpPr/>
      </dsp:nvSpPr>
      <dsp:spPr>
        <a:xfrm>
          <a:off x="4988560" y="399760"/>
          <a:ext cx="3298419" cy="1684267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Bertambahnya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kecintaan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kaum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muslim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kepada</a:t>
          </a:r>
          <a:r>
            <a:rPr lang="en-ID" sz="2400" b="1" kern="1200" dirty="0">
              <a:sym typeface="+mn-ea"/>
            </a:rPr>
            <a:t> Islam</a:t>
          </a:r>
          <a:endParaRPr lang="en-ID" sz="2400" b="1" kern="1200" dirty="0" err="1">
            <a:sym typeface="+mn-ea"/>
          </a:endParaRPr>
        </a:p>
      </dsp:txBody>
      <dsp:txXfrm>
        <a:off x="5070779" y="481979"/>
        <a:ext cx="3133981" cy="1519829"/>
      </dsp:txXfrm>
    </dsp:sp>
    <dsp:sp modelId="{7DE8EA7D-DEFE-49B8-A5B3-42790BF4A3C7}">
      <dsp:nvSpPr>
        <dsp:cNvPr id="0" name=""/>
        <dsp:cNvSpPr/>
      </dsp:nvSpPr>
      <dsp:spPr>
        <a:xfrm>
          <a:off x="791958" y="2348362"/>
          <a:ext cx="3278494" cy="1684267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Semakin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kuatnya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persaudaraan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kaum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muslim</a:t>
          </a:r>
          <a:endParaRPr lang="en-ID" sz="2400" b="1" kern="1200" dirty="0">
            <a:sym typeface="+mn-ea"/>
          </a:endParaRPr>
        </a:p>
      </dsp:txBody>
      <dsp:txXfrm>
        <a:off x="874177" y="2430581"/>
        <a:ext cx="3114056" cy="1519829"/>
      </dsp:txXfrm>
    </dsp:sp>
    <dsp:sp modelId="{C0A1B9E8-6DAD-41B6-AB76-690AD9A99FB7}">
      <dsp:nvSpPr>
        <dsp:cNvPr id="0" name=""/>
        <dsp:cNvSpPr/>
      </dsp:nvSpPr>
      <dsp:spPr>
        <a:xfrm>
          <a:off x="5000182" y="2369381"/>
          <a:ext cx="3213262" cy="1684267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Terjalinnya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persaudaraan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baru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antarkaum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muslim</a:t>
          </a:r>
        </a:p>
      </dsp:txBody>
      <dsp:txXfrm>
        <a:off x="5082401" y="2451600"/>
        <a:ext cx="3048824" cy="1519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5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804DF-0FCA-4152-8893-C453D025B47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8DFCA-1635-44E0-B8D7-656FCBF0CDF0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ik.com/brgfx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freepik.com/rawpixe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4477" y="4555625"/>
            <a:ext cx="676715" cy="6462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736" y="1222369"/>
            <a:ext cx="2674888" cy="3656372"/>
          </a:xfrm>
          <a:prstGeom prst="rect">
            <a:avLst/>
          </a:prstGeom>
        </p:spPr>
      </p:pic>
      <p:sp>
        <p:nvSpPr>
          <p:cNvPr id="37" name="タイトル 1"/>
          <p:cNvSpPr txBox="1"/>
          <p:nvPr/>
        </p:nvSpPr>
        <p:spPr>
          <a:xfrm>
            <a:off x="4871085" y="2218055"/>
            <a:ext cx="5071745" cy="66675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プレースホルダー 11"/>
          <p:cNvSpPr txBox="1"/>
          <p:nvPr/>
        </p:nvSpPr>
        <p:spPr>
          <a:xfrm>
            <a:off x="5158128" y="2968703"/>
            <a:ext cx="4495775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Pendidikan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Agama Islam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Budi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Pekerti</a:t>
            </a:r>
            <a:endParaRPr lang="en-US" sz="3200" b="1" dirty="0">
              <a:solidFill>
                <a:srgbClr val="F8A01B"/>
              </a:solidFill>
              <a:cs typeface="Arial" panose="020B0604020202020204" pitchFamily="34" charset="0"/>
            </a:endParaRPr>
          </a:p>
        </p:txBody>
      </p:sp>
      <p:cxnSp>
        <p:nvCxnSpPr>
          <p:cNvPr id="39" name="直線コネクタ 9"/>
          <p:cNvCxnSpPr/>
          <p:nvPr/>
        </p:nvCxnSpPr>
        <p:spPr>
          <a:xfrm>
            <a:off x="5158130" y="4097655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6532059" y="4198456"/>
            <a:ext cx="1747914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320" y="3272155"/>
            <a:ext cx="4551680" cy="3585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5545" y="2697480"/>
            <a:ext cx="59048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>
                <a:solidFill>
                  <a:srgbClr val="800000"/>
                </a:solidFill>
              </a:rPr>
              <a:t>Dalam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Kamus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Besar</a:t>
            </a:r>
            <a:r>
              <a:rPr lang="en-ID" sz="2400" b="1" dirty="0">
                <a:solidFill>
                  <a:srgbClr val="800000"/>
                </a:solidFill>
              </a:rPr>
              <a:t> Bahasa Indonesia, </a:t>
            </a:r>
            <a:r>
              <a:rPr lang="en-ID" sz="2400" b="1" dirty="0" err="1">
                <a:solidFill>
                  <a:srgbClr val="800000"/>
                </a:solidFill>
              </a:rPr>
              <a:t>hijrah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artinya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perpindahan</a:t>
            </a:r>
            <a:r>
              <a:rPr lang="en-ID" sz="2400" b="1" dirty="0">
                <a:solidFill>
                  <a:srgbClr val="800000"/>
                </a:solidFill>
              </a:rPr>
              <a:t> Nabi Muhammad Saw. </a:t>
            </a:r>
            <a:r>
              <a:rPr lang="en-ID" sz="2400" b="1" dirty="0" err="1">
                <a:solidFill>
                  <a:srgbClr val="800000"/>
                </a:solidFill>
              </a:rPr>
              <a:t>bersama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sebagian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pengikutnya</a:t>
            </a:r>
            <a:r>
              <a:rPr lang="en-ID" sz="2400" b="1" dirty="0">
                <a:solidFill>
                  <a:srgbClr val="800000"/>
                </a:solidFill>
              </a:rPr>
              <a:t>, </a:t>
            </a:r>
            <a:r>
              <a:rPr lang="en-ID" sz="2400" b="1" dirty="0" err="1">
                <a:solidFill>
                  <a:srgbClr val="800000"/>
                </a:solidFill>
              </a:rPr>
              <a:t>dari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Mekah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ke</a:t>
            </a:r>
            <a:r>
              <a:rPr lang="en-ID" sz="2400" b="1" dirty="0">
                <a:solidFill>
                  <a:srgbClr val="800000"/>
                </a:solidFill>
              </a:rPr>
              <a:t> Madinah </a:t>
            </a:r>
            <a:r>
              <a:rPr lang="en-ID" sz="2400" b="1" dirty="0" err="1">
                <a:solidFill>
                  <a:srgbClr val="800000"/>
                </a:solidFill>
              </a:rPr>
              <a:t>untuk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menyelamatkan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diri</a:t>
            </a:r>
            <a:r>
              <a:rPr lang="en-ID" sz="2400" b="1" dirty="0">
                <a:solidFill>
                  <a:srgbClr val="800000"/>
                </a:solidFill>
              </a:rPr>
              <a:t> dan </a:t>
            </a:r>
            <a:r>
              <a:rPr lang="en-ID" sz="2400" b="1" dirty="0" err="1">
                <a:solidFill>
                  <a:srgbClr val="800000"/>
                </a:solidFill>
              </a:rPr>
              <a:t>sebagainya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dari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tekanan</a:t>
            </a:r>
            <a:r>
              <a:rPr lang="en-ID" sz="2400" b="1" dirty="0">
                <a:solidFill>
                  <a:srgbClr val="800000"/>
                </a:solidFill>
              </a:rPr>
              <a:t> </a:t>
            </a:r>
            <a:r>
              <a:rPr lang="en-ID" sz="2400" b="1" dirty="0" err="1">
                <a:solidFill>
                  <a:srgbClr val="800000"/>
                </a:solidFill>
              </a:rPr>
              <a:t>kaum</a:t>
            </a:r>
            <a:r>
              <a:rPr lang="en-ID" sz="2400" b="1" dirty="0">
                <a:solidFill>
                  <a:srgbClr val="800000"/>
                </a:solidFill>
              </a:rPr>
              <a:t> kafir </a:t>
            </a:r>
            <a:r>
              <a:rPr lang="en-ID" sz="2400" b="1" dirty="0" err="1">
                <a:solidFill>
                  <a:srgbClr val="800000"/>
                </a:solidFill>
              </a:rPr>
              <a:t>Quraisy</a:t>
            </a:r>
            <a:r>
              <a:rPr lang="en-ID" sz="2400" b="1" dirty="0">
                <a:solidFill>
                  <a:srgbClr val="80000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" y="6156899"/>
            <a:ext cx="12162574" cy="7011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85695" y="506144"/>
            <a:ext cx="6341744" cy="669797"/>
            <a:chOff x="1663177" y="3359156"/>
            <a:chExt cx="5544724" cy="516823"/>
          </a:xfrm>
        </p:grpSpPr>
        <p:sp>
          <p:nvSpPr>
            <p:cNvPr id="17" name="Parallelogram 16"/>
            <p:cNvSpPr/>
            <p:nvPr/>
          </p:nvSpPr>
          <p:spPr>
            <a:xfrm>
              <a:off x="1663177" y="3359156"/>
              <a:ext cx="5544563" cy="516823"/>
            </a:xfrm>
            <a:prstGeom prst="parallelogram">
              <a:avLst>
                <a:gd name="adj" fmla="val 453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テキスト プレースホルダー 17"/>
            <p:cNvSpPr txBox="1"/>
            <p:nvPr/>
          </p:nvSpPr>
          <p:spPr>
            <a:xfrm>
              <a:off x="2364885" y="3414222"/>
              <a:ext cx="4843016" cy="288604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585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515" indent="-510540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89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50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47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8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69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67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28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buNone/>
              </a:pPr>
              <a:r>
                <a:rPr lang="en-US" sz="2800" b="1" dirty="0" err="1">
                  <a:solidFill>
                    <a:schemeClr val="accent2"/>
                  </a:solidFill>
                  <a:sym typeface="+mn-ea"/>
                </a:rPr>
                <a:t>Hijrahnya</a:t>
              </a:r>
              <a:r>
                <a:rPr lang="en-US" sz="2800" b="1" dirty="0">
                  <a:solidFill>
                    <a:schemeClr val="accent2"/>
                  </a:solidFill>
                  <a:sym typeface="+mn-ea"/>
                </a:rPr>
                <a:t> Nabi Muhammad SAW</a:t>
              </a:r>
              <a:endParaRPr lang="fi-FI" sz="28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665794" y="462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>
              <a:solidFill>
                <a:srgbClr val="5BB8D1"/>
              </a:solidFill>
              <a:latin typeface="Open Sans" panose="020B060603050402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3319"/>
            <a:chOff x="2895601" y="-542991"/>
            <a:chExt cx="960519" cy="96090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  <a:grpFill/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grp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20169" y="-119089"/>
              <a:ext cx="328404" cy="537001"/>
            </a:xfrm>
            <a:prstGeom prst="rect">
              <a:avLst/>
            </a:prstGeom>
            <a:grp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sp>
        <p:nvSpPr>
          <p:cNvPr id="13" name="Arrow: Pentagon 12"/>
          <p:cNvSpPr/>
          <p:nvPr/>
        </p:nvSpPr>
        <p:spPr>
          <a:xfrm>
            <a:off x="996091" y="2429301"/>
            <a:ext cx="7233509" cy="2568079"/>
          </a:xfrm>
          <a:prstGeom prst="homePlat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" name="Arrow: Pentagon 15"/>
          <p:cNvSpPr/>
          <p:nvPr/>
        </p:nvSpPr>
        <p:spPr>
          <a:xfrm>
            <a:off x="791571" y="2238233"/>
            <a:ext cx="7656394" cy="2934267"/>
          </a:xfrm>
          <a:prstGeom prst="homePlate">
            <a:avLst/>
          </a:prstGeom>
          <a:noFill/>
          <a:ln w="38100">
            <a:solidFill>
              <a:srgbClr val="FF99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Arrow: Pentagon 16"/>
          <p:cNvSpPr/>
          <p:nvPr/>
        </p:nvSpPr>
        <p:spPr>
          <a:xfrm>
            <a:off x="614149" y="2047047"/>
            <a:ext cx="8079475" cy="3357465"/>
          </a:xfrm>
          <a:prstGeom prst="homePlat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5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418840"/>
            <a:ext cx="3767455" cy="2744470"/>
          </a:xfrm>
          <a:prstGeom prst="rect">
            <a:avLst/>
          </a:prstGeom>
        </p:spPr>
      </p:pic>
      <p:pic>
        <p:nvPicPr>
          <p:cNvPr id="10" name="Picture 9" descr="5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075" y="568325"/>
            <a:ext cx="3883025" cy="2828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312" t="26311" r="5544" b="24335"/>
          <a:stretch>
            <a:fillRect/>
          </a:stretch>
        </p:blipFill>
        <p:spPr>
          <a:xfrm>
            <a:off x="0" y="276225"/>
            <a:ext cx="7369175" cy="1296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200" y="448310"/>
            <a:ext cx="480758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Penyebab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Hijrahnya</a:t>
            </a:r>
            <a:r>
              <a:rPr lang="en-US" sz="2800" b="1" dirty="0">
                <a:solidFill>
                  <a:srgbClr val="00B050"/>
                </a:solidFill>
              </a:rPr>
              <a:t> Nabi Muhammad </a:t>
            </a:r>
            <a:r>
              <a:rPr lang="en-US" sz="2800" b="1" dirty="0" smtClean="0">
                <a:solidFill>
                  <a:srgbClr val="00B050"/>
                </a:solidFill>
              </a:rPr>
              <a:t>Saw. </a:t>
            </a:r>
            <a:r>
              <a:rPr lang="en-US" sz="2800" b="1" dirty="0" err="1">
                <a:solidFill>
                  <a:srgbClr val="00B050"/>
                </a:solidFill>
              </a:rPr>
              <a:t>ke</a:t>
            </a:r>
            <a:r>
              <a:rPr lang="en-US" sz="2800" b="1" dirty="0">
                <a:solidFill>
                  <a:srgbClr val="00B050"/>
                </a:solidFill>
              </a:rPr>
              <a:t> Madinah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3001" y="1957106"/>
            <a:ext cx="2861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</a:rPr>
              <a:t>Turunnya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perintah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hijrah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dari</a:t>
            </a:r>
            <a:r>
              <a:rPr lang="en-US" sz="2400" b="1" dirty="0">
                <a:solidFill>
                  <a:srgbClr val="FF0000"/>
                </a:solidFill>
              </a:rPr>
              <a:t> Allah </a:t>
            </a:r>
            <a:r>
              <a:rPr lang="en-US" sz="2400" b="1" dirty="0" err="1" smtClean="0">
                <a:solidFill>
                  <a:srgbClr val="FF0000"/>
                </a:solidFill>
              </a:rPr>
              <a:t>Swt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6089" y="3012975"/>
            <a:ext cx="298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2"/>
                </a:solidFill>
              </a:rPr>
              <a:t>Tekanan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kaum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kafir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Quraisy</a:t>
            </a:r>
            <a:r>
              <a:rPr lang="en-US" sz="2400" b="1" dirty="0" smtClean="0">
                <a:solidFill>
                  <a:schemeClr val="accent2"/>
                </a:solidFill>
              </a:rPr>
              <a:t>.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4843" y="3843972"/>
            <a:ext cx="335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7030A0"/>
                </a:solidFill>
              </a:rPr>
              <a:t>Jaminan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keamanan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dari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penduduk</a:t>
            </a:r>
            <a:r>
              <a:rPr lang="en-US" sz="2400" b="1" dirty="0">
                <a:solidFill>
                  <a:srgbClr val="7030A0"/>
                </a:solidFill>
              </a:rPr>
              <a:t>  </a:t>
            </a:r>
            <a:r>
              <a:rPr lang="en-US" sz="2400" b="1" dirty="0" err="1" smtClean="0">
                <a:solidFill>
                  <a:srgbClr val="7030A0"/>
                </a:solidFill>
              </a:rPr>
              <a:t>Madinah</a:t>
            </a:r>
            <a:r>
              <a:rPr lang="en-US" sz="2400" b="1" dirty="0" smtClean="0">
                <a:solidFill>
                  <a:srgbClr val="7030A0"/>
                </a:solidFill>
              </a:rPr>
              <a:t>.</a:t>
            </a:r>
            <a:endParaRPr lang="en-ID" sz="24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8247" y="4765618"/>
            <a:ext cx="315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F753D8"/>
                </a:solidFill>
              </a:rPr>
              <a:t>Permintaan</a:t>
            </a:r>
            <a:r>
              <a:rPr lang="en-US" sz="2400" b="1" dirty="0" smtClean="0">
                <a:solidFill>
                  <a:srgbClr val="F753D8"/>
                </a:solidFill>
              </a:rPr>
              <a:t> </a:t>
            </a:r>
            <a:r>
              <a:rPr lang="en-US" sz="2400" b="1" dirty="0" err="1">
                <a:solidFill>
                  <a:srgbClr val="F753D8"/>
                </a:solidFill>
              </a:rPr>
              <a:t>dari</a:t>
            </a:r>
            <a:r>
              <a:rPr lang="en-US" sz="2400" b="1" dirty="0">
                <a:solidFill>
                  <a:srgbClr val="F753D8"/>
                </a:solidFill>
              </a:rPr>
              <a:t> </a:t>
            </a:r>
            <a:r>
              <a:rPr lang="en-US" sz="2400" b="1" dirty="0" err="1">
                <a:solidFill>
                  <a:srgbClr val="F753D8"/>
                </a:solidFill>
              </a:rPr>
              <a:t>penduduk</a:t>
            </a:r>
            <a:r>
              <a:rPr lang="en-US" sz="2400" b="1" dirty="0">
                <a:solidFill>
                  <a:srgbClr val="F753D8"/>
                </a:solidFill>
              </a:rPr>
              <a:t> </a:t>
            </a:r>
            <a:r>
              <a:rPr lang="en-US" sz="2400" b="1" dirty="0" err="1" smtClean="0">
                <a:solidFill>
                  <a:srgbClr val="F753D8"/>
                </a:solidFill>
              </a:rPr>
              <a:t>Madinah</a:t>
            </a:r>
            <a:r>
              <a:rPr lang="en-US" sz="2400" b="1" dirty="0" smtClean="0">
                <a:solidFill>
                  <a:srgbClr val="F753D8"/>
                </a:solidFill>
              </a:rPr>
              <a:t>.</a:t>
            </a:r>
            <a:endParaRPr lang="en-ID" sz="2400" b="1" dirty="0">
              <a:solidFill>
                <a:srgbClr val="F753D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56899"/>
            <a:ext cx="1219200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145" y="33789"/>
            <a:ext cx="12192000" cy="6857999"/>
          </a:xfrm>
          <a:prstGeom prst="rect">
            <a:avLst/>
          </a:prstGeom>
        </p:spPr>
      </p:pic>
      <p:sp>
        <p:nvSpPr>
          <p:cNvPr id="8" name="Round Same Side Corner Rectangle 7"/>
          <p:cNvSpPr/>
          <p:nvPr/>
        </p:nvSpPr>
        <p:spPr>
          <a:xfrm>
            <a:off x="3201887" y="259715"/>
            <a:ext cx="5588635" cy="965200"/>
          </a:xfrm>
          <a:prstGeom prst="round2SameRect">
            <a:avLst/>
          </a:prstGeom>
          <a:solidFill>
            <a:srgbClr val="70E6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Perjalanan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Hijrah Nabi Muhammad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Saw.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Ke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Madinah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985558"/>
            <a:ext cx="2465070" cy="1728470"/>
          </a:xfrm>
          <a:prstGeom prst="rightArrow">
            <a:avLst/>
          </a:prstGeom>
          <a:solidFill>
            <a:srgbClr val="F753D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sym typeface="+mn-ea"/>
              </a:rPr>
              <a:t>Kafir </a:t>
            </a:r>
            <a:r>
              <a:rPr lang="en-US" b="1" dirty="0" err="1">
                <a:solidFill>
                  <a:schemeClr val="bg1"/>
                </a:solidFill>
                <a:sym typeface="+mn-ea"/>
              </a:rPr>
              <a:t>Quraisy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sym typeface="+mn-ea"/>
              </a:rPr>
              <a:t>menyusun</a:t>
            </a:r>
            <a:r>
              <a:rPr lang="en-US" b="1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+mn-ea"/>
              </a:rPr>
              <a:t>rencana</a:t>
            </a:r>
            <a:endParaRPr 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46735" y="2319025"/>
            <a:ext cx="2465070" cy="172847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sym typeface="+mn-ea"/>
              </a:rPr>
              <a:t>Menyusun rencana hijrah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016668" y="3677362"/>
            <a:ext cx="2465070" cy="1728470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sym typeface="+mn-ea"/>
              </a:rPr>
              <a:t>Nabi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 Muhammad </a:t>
            </a:r>
            <a:r>
              <a:rPr lang="en-US" b="1" dirty="0" smtClean="0">
                <a:solidFill>
                  <a:schemeClr val="bg1"/>
                </a:solidFill>
                <a:sym typeface="+mn-ea"/>
              </a:rPr>
              <a:t>Saw. </a:t>
            </a:r>
            <a:r>
              <a:rPr lang="en-US" b="1" dirty="0" err="1">
                <a:solidFill>
                  <a:schemeClr val="bg1"/>
                </a:solidFill>
                <a:sym typeface="+mn-ea"/>
              </a:rPr>
              <a:t>dan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 Abu </a:t>
            </a:r>
            <a:r>
              <a:rPr lang="en-US" b="1" dirty="0" err="1">
                <a:solidFill>
                  <a:schemeClr val="bg1"/>
                </a:solidFill>
                <a:sym typeface="+mn-ea"/>
              </a:rPr>
              <a:t>Bakar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 di </a:t>
            </a:r>
            <a:r>
              <a:rPr lang="en-US" b="1" dirty="0" err="1">
                <a:solidFill>
                  <a:schemeClr val="bg1"/>
                </a:solidFill>
                <a:sym typeface="+mn-ea"/>
              </a:rPr>
              <a:t>gua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+mn-ea"/>
              </a:rPr>
              <a:t>Tsur</a:t>
            </a:r>
            <a:endParaRPr 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011805" y="4577693"/>
            <a:ext cx="2465070" cy="172847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sym typeface="+mn-ea"/>
              </a:rPr>
              <a:t>Perjalanan menuju Madinah</a:t>
            </a:r>
          </a:p>
        </p:txBody>
      </p:sp>
      <p:sp>
        <p:nvSpPr>
          <p:cNvPr id="21" name="Oval 20"/>
          <p:cNvSpPr/>
          <p:nvPr/>
        </p:nvSpPr>
        <p:spPr>
          <a:xfrm>
            <a:off x="5694981" y="4583386"/>
            <a:ext cx="1652270" cy="1389380"/>
          </a:xfrm>
          <a:prstGeom prst="ellipse">
            <a:avLst/>
          </a:prstGeom>
          <a:solidFill>
            <a:srgbClr val="FF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Sampai</a:t>
            </a:r>
            <a:r>
              <a:rPr lang="en-US" b="1" dirty="0"/>
              <a:t> di </a:t>
            </a:r>
            <a:r>
              <a:rPr lang="en-US" b="1" dirty="0" err="1"/>
              <a:t>Madinah</a:t>
            </a:r>
            <a:endParaRPr lang="en-US" b="1" dirty="0"/>
          </a:p>
        </p:txBody>
      </p:sp>
      <p:pic>
        <p:nvPicPr>
          <p:cNvPr id="22" name="Picture 21" descr="5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40" y="1523425"/>
            <a:ext cx="3675982" cy="2677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145" y="6156898"/>
            <a:ext cx="12192000" cy="7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7310" y="4074791"/>
            <a:ext cx="20380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663300"/>
                </a:solidFill>
              </a:rPr>
              <a:t>Percaya</a:t>
            </a:r>
            <a:r>
              <a:rPr lang="en-US" sz="2800" b="1" dirty="0">
                <a:solidFill>
                  <a:srgbClr val="663300"/>
                </a:solidFill>
              </a:rPr>
              <a:t> </a:t>
            </a:r>
            <a:r>
              <a:rPr lang="en-US" sz="2800" b="1" dirty="0" err="1">
                <a:solidFill>
                  <a:srgbClr val="663300"/>
                </a:solidFill>
              </a:rPr>
              <a:t>Diri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79"/>
            <a:ext cx="12192000" cy="6857999"/>
          </a:xfrm>
          <a:prstGeom prst="rect">
            <a:avLst/>
          </a:prstGeom>
        </p:spPr>
      </p:pic>
      <p:sp>
        <p:nvSpPr>
          <p:cNvPr id="10" name="Flowchart: Terminator 9"/>
          <p:cNvSpPr/>
          <p:nvPr/>
        </p:nvSpPr>
        <p:spPr>
          <a:xfrm>
            <a:off x="2936960" y="868384"/>
            <a:ext cx="6318913" cy="1091821"/>
          </a:xfrm>
          <a:prstGeom prst="flowChartTerminator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Meneladani</a:t>
            </a:r>
            <a:r>
              <a:rPr lang="en-US" sz="3200" b="1" dirty="0">
                <a:solidFill>
                  <a:schemeClr val="bg1"/>
                </a:solidFill>
              </a:rPr>
              <a:t> Hijrah Nabi Muhammad </a:t>
            </a:r>
            <a:r>
              <a:rPr lang="en-US" sz="3200" b="1" dirty="0" smtClean="0">
                <a:solidFill>
                  <a:schemeClr val="bg1"/>
                </a:solidFill>
              </a:rPr>
              <a:t>Saw. </a:t>
            </a:r>
            <a:r>
              <a:rPr lang="en-US" sz="3200" b="1" dirty="0" err="1">
                <a:solidFill>
                  <a:schemeClr val="bg1"/>
                </a:solidFill>
              </a:rPr>
              <a:t>ke</a:t>
            </a:r>
            <a:r>
              <a:rPr lang="en-US" sz="3200" b="1" dirty="0">
                <a:solidFill>
                  <a:schemeClr val="bg1"/>
                </a:solidFill>
              </a:rPr>
              <a:t> Madinah</a:t>
            </a:r>
            <a:endParaRPr lang="en-ID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" y="6293100"/>
            <a:ext cx="12192000" cy="7011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0930" y="2786380"/>
            <a:ext cx="2773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Rela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Berkorban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9047" y="3197063"/>
            <a:ext cx="257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753D8"/>
                </a:solidFill>
              </a:rPr>
              <a:t>Teguh</a:t>
            </a:r>
            <a:r>
              <a:rPr lang="en-US" sz="2800" b="1" dirty="0">
                <a:solidFill>
                  <a:srgbClr val="F753D8"/>
                </a:solidFill>
              </a:rPr>
              <a:t> </a:t>
            </a:r>
            <a:r>
              <a:rPr lang="en-US" sz="2800" b="1" dirty="0" err="1">
                <a:solidFill>
                  <a:srgbClr val="F753D8"/>
                </a:solidFill>
              </a:rPr>
              <a:t>Pendirian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9710" y="4227191"/>
            <a:ext cx="20380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663300"/>
                </a:solidFill>
              </a:rPr>
              <a:t>Percaya</a:t>
            </a:r>
            <a:r>
              <a:rPr lang="en-US" sz="2800" b="1" dirty="0">
                <a:solidFill>
                  <a:srgbClr val="663300"/>
                </a:solidFill>
              </a:rPr>
              <a:t> </a:t>
            </a:r>
            <a:r>
              <a:rPr lang="en-US" sz="2800" b="1" dirty="0" err="1">
                <a:solidFill>
                  <a:srgbClr val="663300"/>
                </a:solidFill>
              </a:rPr>
              <a:t>Diri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560" y="4338320"/>
            <a:ext cx="3660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Sikap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Tanggung</a:t>
            </a:r>
            <a:r>
              <a:rPr lang="en-US" sz="2800" b="1" dirty="0">
                <a:solidFill>
                  <a:srgbClr val="7030A0"/>
                </a:solidFill>
              </a:rPr>
              <a:t> Jawab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3056"/>
            <a:ext cx="12192000" cy="694944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1727200" y="1724660"/>
          <a:ext cx="8736965" cy="4318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hord 4"/>
          <p:cNvSpPr/>
          <p:nvPr/>
        </p:nvSpPr>
        <p:spPr>
          <a:xfrm rot="16200000">
            <a:off x="5412989" y="-2231951"/>
            <a:ext cx="1419368" cy="6252569"/>
          </a:xfrm>
          <a:prstGeom prst="chord">
            <a:avLst>
              <a:gd name="adj1" fmla="val 4575596"/>
              <a:gd name="adj2" fmla="val 1704794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/>
          <p:cNvSpPr txBox="1"/>
          <p:nvPr/>
        </p:nvSpPr>
        <p:spPr>
          <a:xfrm>
            <a:off x="3269275" y="540246"/>
            <a:ext cx="539086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663300"/>
                </a:solidFill>
              </a:rPr>
              <a:t>Hikamah</a:t>
            </a:r>
            <a:r>
              <a:rPr lang="en-US" sz="2800" b="1" dirty="0">
                <a:solidFill>
                  <a:srgbClr val="663300"/>
                </a:solidFill>
              </a:rPr>
              <a:t> Hijrah Nabi Muhammad SAW. </a:t>
            </a:r>
            <a:r>
              <a:rPr lang="en-US" sz="2800" b="1" dirty="0" err="1">
                <a:solidFill>
                  <a:srgbClr val="663300"/>
                </a:solidFill>
              </a:rPr>
              <a:t>ke</a:t>
            </a:r>
            <a:r>
              <a:rPr lang="en-US" sz="2800" b="1" dirty="0">
                <a:solidFill>
                  <a:srgbClr val="663300"/>
                </a:solidFill>
              </a:rPr>
              <a:t> Madinah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93" y="1200756"/>
            <a:ext cx="7358510" cy="4456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4131" y="2683231"/>
            <a:ext cx="33702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Dokumen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Penerbit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www.freepik.com/brgfx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www.freepik.com/rawpixel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2B2BFF"/>
                </a:solidFill>
              </a:rPr>
              <a:t>www.freepik.com/freepik</a:t>
            </a:r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519434" y="1926558"/>
            <a:ext cx="2619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/>
              <a:t>Sumber</a:t>
            </a:r>
            <a:r>
              <a:rPr lang="en-US" sz="2800" b="1" dirty="0"/>
              <a:t> </a:t>
            </a:r>
            <a:r>
              <a:rPr lang="en-US" sz="2800" b="1" dirty="0" err="1"/>
              <a:t>Gambar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85" y="1532255"/>
            <a:ext cx="1974978" cy="434654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171</Words>
  <Application>Microsoft Office PowerPoint</Application>
  <PresentationFormat>Custom</PresentationFormat>
  <Paragraphs>36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Sarahnisa Nurandini</dc:creator>
  <cp:lastModifiedBy>Sani Nurlatifah</cp:lastModifiedBy>
  <cp:revision>21</cp:revision>
  <dcterms:created xsi:type="dcterms:W3CDTF">2022-06-02T14:26:00Z</dcterms:created>
  <dcterms:modified xsi:type="dcterms:W3CDTF">2022-06-22T09:07:45Z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712D538149224F9DBB663E3447A3844A</vt:lpwstr>
  </property>
  <property fmtid="{D5CDD505-2E9C-101B-9397-08002B2CF9AE}" pid="3" name="KSOProductBuildVer">
    <vt:lpwstr>1033-11.2.0.11156</vt:lpwstr>
  </property>
</Properties>
</file>