
<file path=[Content_Types].xml><?xml version="1.0" encoding="utf-8"?>
<Types xmlns="http://schemas.openxmlformats.org/package/2006/content-types">
  <Default Extension="png" ContentType="image/png"/>
  <Default Extension="f4v" ContentType="vide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81" r:id="rId3"/>
    <p:sldId id="282" r:id="rId4"/>
    <p:sldId id="283" r:id="rId5"/>
    <p:sldId id="284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312" r:id="rId14"/>
    <p:sldId id="294" r:id="rId15"/>
    <p:sldId id="295" r:id="rId16"/>
    <p:sldId id="296" r:id="rId17"/>
    <p:sldId id="297" r:id="rId18"/>
    <p:sldId id="309" r:id="rId19"/>
    <p:sldId id="300" r:id="rId20"/>
    <p:sldId id="301" r:id="rId21"/>
    <p:sldId id="302" r:id="rId22"/>
    <p:sldId id="311" r:id="rId23"/>
    <p:sldId id="313" r:id="rId24"/>
    <p:sldId id="314" r:id="rId25"/>
    <p:sldId id="316" r:id="rId26"/>
    <p:sldId id="317" r:id="rId27"/>
    <p:sldId id="306" r:id="rId28"/>
    <p:sldId id="307" r:id="rId29"/>
    <p:sldId id="318" r:id="rId30"/>
    <p:sldId id="323" r:id="rId31"/>
    <p:sldId id="321" r:id="rId32"/>
    <p:sldId id="319" r:id="rId33"/>
    <p:sldId id="320" r:id="rId34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6A"/>
    <a:srgbClr val="B1CE37"/>
    <a:srgbClr val="CCFF66"/>
    <a:srgbClr val="FF7C80"/>
    <a:srgbClr val="FFFF99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93" d="100"/>
          <a:sy n="93" d="100"/>
        </p:scale>
        <p:origin x="64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276CD-5A03-400B-9626-9CAC9FC07700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A5CCB-EE0E-4589-AFE9-2AE502C1D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82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5CCB-EE0E-4589-AFE9-2AE502C1D0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5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ABEAB-4763-4DD5-A704-7CA3D7C380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7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ABEAB-4763-4DD5-A704-7CA3D7C380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6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ABEAB-4763-4DD5-A704-7CA3D7C380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2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ABEAB-4763-4DD5-A704-7CA3D7C380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4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ABEAB-4763-4DD5-A704-7CA3D7C380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7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48388-2F61-4853-9FE5-66164E5408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44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A5CCB-EE0E-4589-AFE9-2AE502C1D0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1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573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microsoft.com/office/2007/relationships/hdphoto" Target="../media/hdphoto7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4v"/><Relationship Id="rId1" Type="http://schemas.microsoft.com/office/2007/relationships/media" Target="../media/media1.f4v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sz="6000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819149"/>
            <a:ext cx="2377966" cy="3232405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95350"/>
            <a:ext cx="2285999" cy="31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J:\LENY\ESPS Kurnas\kelas 4\media\bab 1\gambar\tapioca-lea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7929" l="4545" r="95257">
                        <a14:foregroundMark x1="46443" y1="44379" x2="88340" y2="12722"/>
                        <a14:foregroundMark x1="47628" y1="40828" x2="89723" y2="11538"/>
                        <a14:foregroundMark x1="89921" y1="7692" x2="73123" y2="23964"/>
                        <a14:foregroundMark x1="91502" y1="13314" x2="69960" y2="28107"/>
                        <a14:foregroundMark x1="91304" y1="9172" x2="77075" y2="23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4517065" y="242370"/>
            <a:ext cx="4178596" cy="279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papayaleaftea.org/wp-content/uploads/2014/05/lea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3" b="100000" l="17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0188">
            <a:off x="1804485" y="2233741"/>
            <a:ext cx="2772014" cy="23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227297" y="1644173"/>
            <a:ext cx="158993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singkong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" y="300933"/>
            <a:ext cx="4181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Tulang Daun Menjari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0999" y="819150"/>
            <a:ext cx="4343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j-lt"/>
              </a:rPr>
              <a:t>Bentuk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tulang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menjari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seperti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susunan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jari-jari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tangan</a:t>
            </a:r>
            <a:r>
              <a:rPr lang="en-US" sz="2800" dirty="0">
                <a:latin typeface="+mj-lt"/>
              </a:rPr>
              <a:t>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06280" y="3152009"/>
            <a:ext cx="3570920" cy="1309384"/>
            <a:chOff x="3911932" y="3045198"/>
            <a:chExt cx="3570920" cy="1309384"/>
          </a:xfrm>
        </p:grpSpPr>
        <p:pic>
          <p:nvPicPr>
            <p:cNvPr id="39" name="Picture 6" descr="E:\ELISA\MEDIA ESPS IPS KELAS 4\BAB 4\Post it biru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932" y="3045198"/>
              <a:ext cx="3570920" cy="1309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043628" y="3181350"/>
              <a:ext cx="321062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Contohnya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adalah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pepaya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singkong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jarak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99" y="3273682"/>
            <a:ext cx="1447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pepaya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634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61578" y="0"/>
            <a:ext cx="3494934" cy="2604655"/>
            <a:chOff x="5540678" y="-32905"/>
            <a:chExt cx="3494934" cy="2604655"/>
          </a:xfrm>
        </p:grpSpPr>
        <p:pic>
          <p:nvPicPr>
            <p:cNvPr id="18" name="Picture 2" descr="J:\LENY\ESPS Kurnas\kelas 4\media\bab 1\gambar\$_2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678" y="-32905"/>
              <a:ext cx="33528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7445678" y="2171640"/>
              <a:ext cx="1589934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sirih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8601" y="209550"/>
            <a:ext cx="5055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Tulang Daun Melengkung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4493" y="802035"/>
            <a:ext cx="4572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</a:rPr>
              <a:t>Bentuk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tulang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daun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melengkung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seperti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garis-garis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lengkung</a:t>
            </a:r>
            <a:r>
              <a:rPr lang="en-US" sz="2400" dirty="0">
                <a:latin typeface="+mj-lt"/>
              </a:rPr>
              <a:t>. Ujung-</a:t>
            </a:r>
            <a:r>
              <a:rPr lang="en-US" sz="2400" dirty="0" err="1">
                <a:latin typeface="+mj-lt"/>
              </a:rPr>
              <a:t>ujung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tulang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daun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terlihat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menyatu</a:t>
            </a:r>
            <a:r>
              <a:rPr lang="en-US" sz="2400" dirty="0">
                <a:latin typeface="+mj-lt"/>
              </a:rPr>
              <a:t>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28600" y="2495550"/>
            <a:ext cx="2971800" cy="1600200"/>
            <a:chOff x="14554199" y="4902369"/>
            <a:chExt cx="7839040" cy="6482211"/>
          </a:xfrm>
        </p:grpSpPr>
        <p:pic>
          <p:nvPicPr>
            <p:cNvPr id="25" name="Picture 4" descr="E:\ELISA\MEDIA ESPS IPS KELAS 4\BAB 4\Post it pink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4199" y="4902369"/>
              <a:ext cx="7839040" cy="6482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5157202" y="5211046"/>
              <a:ext cx="6834035" cy="5361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Contohnya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adalah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sirih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 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eceng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gondok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genjer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82771" y="2118793"/>
            <a:ext cx="3769215" cy="2431283"/>
            <a:chOff x="533400" y="1962150"/>
            <a:chExt cx="3998829" cy="2579392"/>
          </a:xfrm>
        </p:grpSpPr>
        <p:pic>
          <p:nvPicPr>
            <p:cNvPr id="20" name="Picture 3" descr="J:\LENY\ESPS Kurnas\kelas 4\media\bab 1\gambar\gj069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962150"/>
              <a:ext cx="3756304" cy="2494421"/>
            </a:xfrm>
            <a:prstGeom prst="rect">
              <a:avLst/>
            </a:prstGeom>
            <a:noFill/>
            <a:ln w="88900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942295" y="3855838"/>
              <a:ext cx="1589934" cy="6857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eceng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+mj-lt"/>
                </a:rPr>
                <a:t>gondok</a:t>
              </a:r>
              <a:endParaRPr lang="en-US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1194" y="109099"/>
            <a:ext cx="3979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Tulang Daun Sejajar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194" y="755430"/>
            <a:ext cx="3581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+mj-lt"/>
              </a:rPr>
              <a:t>Bentuk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tulang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sejajar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seperti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garis-garis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lurus</a:t>
            </a:r>
            <a:r>
              <a:rPr lang="en-US" sz="2800" dirty="0">
                <a:latin typeface="+mj-lt"/>
              </a:rPr>
              <a:t> yang </a:t>
            </a:r>
            <a:r>
              <a:rPr lang="en-US" sz="2800" dirty="0" err="1">
                <a:latin typeface="+mj-lt"/>
              </a:rPr>
              <a:t>sejajar</a:t>
            </a:r>
            <a:r>
              <a:rPr lang="en-US" sz="2800" dirty="0">
                <a:latin typeface="+mj-lt"/>
              </a:rPr>
              <a:t>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41194" y="2330587"/>
            <a:ext cx="3015235" cy="1815173"/>
            <a:chOff x="14554199" y="4902365"/>
            <a:chExt cx="7953614" cy="7353040"/>
          </a:xfrm>
        </p:grpSpPr>
        <p:pic>
          <p:nvPicPr>
            <p:cNvPr id="25" name="Picture 4" descr="E:\ELISA\MEDIA ESPS IPS KELAS 4\BAB 4\Post it pink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4199" y="4902365"/>
              <a:ext cx="7953614" cy="735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14869773" y="5150380"/>
              <a:ext cx="7638040" cy="6358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Contohnya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adalah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padi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jagung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dan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semua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jenis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+mj-lt"/>
                </a:rPr>
                <a:t>rumput</a:t>
              </a:r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23" name="Picture 2" descr="https://lariceman.files.wordpress.com/2010/07/straighthead-normal-flag-leav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2"/>
          <a:stretch/>
        </p:blipFill>
        <p:spPr bwMode="auto">
          <a:xfrm>
            <a:off x="4225143" y="919371"/>
            <a:ext cx="2099457" cy="331247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J:\LENY\ESPS Kurnas\kelas 4\media\bab 1\gambar\7099_3173_2577_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 b="3531"/>
          <a:stretch/>
        </p:blipFill>
        <p:spPr bwMode="auto">
          <a:xfrm>
            <a:off x="6509258" y="919370"/>
            <a:ext cx="2051105" cy="331247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408883" y="3980993"/>
            <a:ext cx="171845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padi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2954" y="3980993"/>
            <a:ext cx="158993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jagung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29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54" y="38012"/>
            <a:ext cx="6253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 smtClean="0">
                <a:latin typeface="+mj-lt"/>
              </a:rPr>
              <a:t>Berdasarkan jumlah helai daun: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9" y="1581150"/>
            <a:ext cx="4677169" cy="3585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767835"/>
            <a:ext cx="1447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majemuk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0350" y="3638550"/>
            <a:ext cx="14478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Daun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tunggal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785517"/>
            <a:ext cx="2656325" cy="839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Satu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tangkai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terdiri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atas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banyak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daun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3638550"/>
            <a:ext cx="2656325" cy="839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Satu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tangkai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terdiri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atas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daun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60" y="1153246"/>
            <a:ext cx="4468352" cy="23377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4054048"/>
            <a:ext cx="22098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Contoh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daun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kelapa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0125" y="1153246"/>
            <a:ext cx="234859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Contoh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daun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mangga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020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0" grpId="0"/>
      <p:bldP spid="9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H="1" flipV="1">
            <a:off x="2732721" y="2801802"/>
            <a:ext cx="681809" cy="570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641378" y="1732501"/>
            <a:ext cx="813868" cy="6837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3" y="1239474"/>
            <a:ext cx="2657823" cy="279014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68309" y="1374985"/>
            <a:ext cx="2316030" cy="2222026"/>
          </a:xfrm>
          <a:prstGeom prst="rect">
            <a:avLst/>
          </a:prstGeom>
          <a:noFill/>
        </p:spPr>
        <p:txBody>
          <a:bodyPr wrap="square" lIns="66936" tIns="33468" rIns="66936" bIns="33468" rtlCol="0">
            <a:spAutoFit/>
          </a:bodyPr>
          <a:lstStyle/>
          <a:p>
            <a:pPr marL="0" lvl="1" algn="ctr">
              <a:tabLst>
                <a:tab pos="497510" algn="l"/>
              </a:tabLst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Berdasarkan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Cara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Makhluk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Hidup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Memperoleh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Makanan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026" name="Picture 2" descr="E:\ELISA\MEDIA ESPS IPA KELAS 5\BAB 4 Tumbuhan Hijau\Pohon 7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70" y="897253"/>
            <a:ext cx="1446948" cy="16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ELISA\MEDIA ESPS IPA KELAS 5\BAB 4 Tumbuhan Hijau\Jerapah-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6470" y="3273335"/>
            <a:ext cx="939036" cy="115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ELISA\MEDIA ESPS IPA KELAS 5\BAB 4 Tumbuhan Hijau\gbr. foto keluarg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09" y="3703510"/>
            <a:ext cx="730804" cy="7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664"/>
            <a:ext cx="7848600" cy="7214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8227" y="330792"/>
            <a:ext cx="749683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Fotosintesis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, Proses Paling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Penting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Bumi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777835" y="1753333"/>
            <a:ext cx="765346" cy="931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969706" y="3403657"/>
            <a:ext cx="82052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181600" y="2921734"/>
            <a:ext cx="2174316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12521E"/>
                </a:solidFill>
              </a:rPr>
              <a:t>Makhluk</a:t>
            </a:r>
            <a:r>
              <a:rPr lang="en-US" sz="2000" dirty="0">
                <a:solidFill>
                  <a:srgbClr val="12521E"/>
                </a:solidFill>
              </a:rPr>
              <a:t> </a:t>
            </a:r>
            <a:r>
              <a:rPr lang="en-US" sz="2000" dirty="0" err="1">
                <a:solidFill>
                  <a:srgbClr val="12521E"/>
                </a:solidFill>
              </a:rPr>
              <a:t>hidup</a:t>
            </a:r>
            <a:r>
              <a:rPr lang="en-US" sz="2000" dirty="0">
                <a:solidFill>
                  <a:srgbClr val="12521E"/>
                </a:solidFill>
              </a:rPr>
              <a:t> yang </a:t>
            </a:r>
            <a:r>
              <a:rPr lang="en-US" sz="2000" b="1" dirty="0" err="1">
                <a:solidFill>
                  <a:srgbClr val="12521E"/>
                </a:solidFill>
              </a:rPr>
              <a:t>tidak</a:t>
            </a:r>
            <a:r>
              <a:rPr lang="en-US" sz="2000" b="1" dirty="0">
                <a:solidFill>
                  <a:srgbClr val="12521E"/>
                </a:solidFill>
              </a:rPr>
              <a:t> </a:t>
            </a:r>
            <a:r>
              <a:rPr lang="en-US" sz="2000" b="1" dirty="0" err="1">
                <a:solidFill>
                  <a:srgbClr val="12521E"/>
                </a:solidFill>
              </a:rPr>
              <a:t>dapat</a:t>
            </a:r>
            <a:r>
              <a:rPr lang="en-US" sz="2000" b="1" dirty="0">
                <a:solidFill>
                  <a:srgbClr val="12521E"/>
                </a:solidFill>
              </a:rPr>
              <a:t> </a:t>
            </a:r>
            <a:r>
              <a:rPr lang="en-US" sz="2000" b="1" dirty="0" err="1">
                <a:solidFill>
                  <a:srgbClr val="12521E"/>
                </a:solidFill>
              </a:rPr>
              <a:t>membuat</a:t>
            </a:r>
            <a:r>
              <a:rPr lang="en-US" sz="2000" b="1" dirty="0">
                <a:solidFill>
                  <a:srgbClr val="12521E"/>
                </a:solidFill>
              </a:rPr>
              <a:t> </a:t>
            </a:r>
            <a:r>
              <a:rPr lang="en-US" sz="2000" b="1" dirty="0" err="1">
                <a:solidFill>
                  <a:srgbClr val="12521E"/>
                </a:solidFill>
              </a:rPr>
              <a:t>makanannya</a:t>
            </a:r>
            <a:r>
              <a:rPr lang="en-US" sz="2000" b="1" dirty="0">
                <a:solidFill>
                  <a:srgbClr val="12521E"/>
                </a:solidFill>
              </a:rPr>
              <a:t> </a:t>
            </a:r>
            <a:r>
              <a:rPr lang="en-US" sz="2000" b="1" dirty="0" err="1">
                <a:solidFill>
                  <a:srgbClr val="12521E"/>
                </a:solidFill>
              </a:rPr>
              <a:t>sendiri</a:t>
            </a:r>
            <a:r>
              <a:rPr lang="en-US" sz="2000" b="1" dirty="0">
                <a:solidFill>
                  <a:srgbClr val="12521E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01061" y="1555951"/>
            <a:ext cx="163279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2521E"/>
                </a:solidFill>
                <a:latin typeface="+mj-lt"/>
                <a:cs typeface="Arial" pitchFamily="34" charset="0"/>
              </a:rPr>
              <a:t>Autotrof</a:t>
            </a:r>
            <a:endParaRPr lang="en-US" sz="2400" b="1" dirty="0">
              <a:solidFill>
                <a:srgbClr val="12521E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8537" y="3161857"/>
            <a:ext cx="163532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12521E"/>
                </a:solidFill>
                <a:latin typeface="+mj-lt"/>
                <a:cs typeface="Arial" pitchFamily="34" charset="0"/>
              </a:rPr>
              <a:t>Heterotrof</a:t>
            </a:r>
            <a:endParaRPr lang="en-US" sz="2400" b="1" dirty="0">
              <a:solidFill>
                <a:srgbClr val="12521E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00234" y="1092934"/>
            <a:ext cx="2155682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12521E"/>
                </a:solidFill>
                <a:latin typeface="+mj-lt"/>
              </a:rPr>
              <a:t>Makhluk</a:t>
            </a:r>
            <a:r>
              <a:rPr lang="en-US" sz="2000" dirty="0">
                <a:solidFill>
                  <a:srgbClr val="12521E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12521E"/>
                </a:solidFill>
                <a:latin typeface="+mj-lt"/>
              </a:rPr>
              <a:t>hidup</a:t>
            </a:r>
            <a:r>
              <a:rPr lang="en-US" sz="2000" dirty="0">
                <a:solidFill>
                  <a:srgbClr val="12521E"/>
                </a:solidFill>
                <a:latin typeface="+mj-lt"/>
              </a:rPr>
              <a:t> yang </a:t>
            </a:r>
            <a:r>
              <a:rPr lang="en-US" sz="2000" b="1" dirty="0" err="1">
                <a:solidFill>
                  <a:srgbClr val="12521E"/>
                </a:solidFill>
                <a:latin typeface="+mj-lt"/>
              </a:rPr>
              <a:t>dapat</a:t>
            </a:r>
            <a:r>
              <a:rPr lang="en-US" sz="2000" b="1" dirty="0">
                <a:solidFill>
                  <a:srgbClr val="12521E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12521E"/>
                </a:solidFill>
                <a:latin typeface="+mj-lt"/>
              </a:rPr>
              <a:t>membuat</a:t>
            </a:r>
            <a:r>
              <a:rPr lang="en-US" sz="2000" b="1" dirty="0">
                <a:solidFill>
                  <a:srgbClr val="12521E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12521E"/>
                </a:solidFill>
                <a:latin typeface="+mj-lt"/>
              </a:rPr>
              <a:t>makanannya</a:t>
            </a:r>
            <a:r>
              <a:rPr lang="en-US" sz="2000" b="1" dirty="0">
                <a:solidFill>
                  <a:srgbClr val="12521E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12521E"/>
                </a:solidFill>
                <a:latin typeface="+mj-lt"/>
              </a:rPr>
              <a:t>sendiri</a:t>
            </a:r>
            <a:endParaRPr lang="en-US" sz="2000" b="1" dirty="0">
              <a:solidFill>
                <a:srgbClr val="12521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775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12" grpId="0" animBg="1"/>
      <p:bldP spid="5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3668" y="1056375"/>
            <a:ext cx="39635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P</a:t>
            </a:r>
            <a:r>
              <a:rPr lang="en-US" sz="2400" dirty="0" smtClean="0">
                <a:solidFill>
                  <a:srgbClr val="12521E"/>
                </a:solidFill>
                <a:latin typeface="+mj-lt"/>
                <a:cs typeface="Arial" pitchFamily="34" charset="0"/>
              </a:rPr>
              <a:t>roses </a:t>
            </a:r>
            <a:r>
              <a:rPr lang="fi-FI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pembuatan makanan oleh tumbuhan dengan menggunakan </a:t>
            </a:r>
            <a:r>
              <a:rPr lang="en-US" sz="2400" dirty="0" err="1">
                <a:solidFill>
                  <a:srgbClr val="12521E"/>
                </a:solidFill>
                <a:latin typeface="+mj-lt"/>
                <a:cs typeface="Arial" pitchFamily="34" charset="0"/>
              </a:rPr>
              <a:t>cahaya</a:t>
            </a:r>
            <a:r>
              <a:rPr lang="en-US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2521E"/>
                </a:solidFill>
                <a:latin typeface="+mj-lt"/>
                <a:cs typeface="Arial" pitchFamily="34" charset="0"/>
              </a:rPr>
              <a:t>matahari</a:t>
            </a:r>
            <a:r>
              <a:rPr lang="en-US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, air, </a:t>
            </a:r>
            <a:r>
              <a:rPr lang="en-US" sz="2400" dirty="0" err="1">
                <a:solidFill>
                  <a:srgbClr val="12521E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2521E"/>
                </a:solidFill>
                <a:latin typeface="+mj-lt"/>
                <a:cs typeface="Arial" pitchFamily="34" charset="0"/>
              </a:rPr>
              <a:t>karbon</a:t>
            </a:r>
            <a:r>
              <a:rPr lang="en-US" sz="2400" dirty="0">
                <a:solidFill>
                  <a:srgbClr val="12521E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2521E"/>
                </a:solidFill>
                <a:latin typeface="+mj-lt"/>
                <a:cs typeface="Arial" pitchFamily="34" charset="0"/>
              </a:rPr>
              <a:t>dioksida</a:t>
            </a:r>
            <a:r>
              <a:rPr lang="en-US" sz="2400" dirty="0" smtClean="0">
                <a:solidFill>
                  <a:srgbClr val="12521E"/>
                </a:solidFill>
                <a:latin typeface="+mj-lt"/>
                <a:cs typeface="Arial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12521E"/>
                </a:solidFill>
                <a:latin typeface="+mj-lt"/>
                <a:cs typeface="Arial" pitchFamily="34" charset="0"/>
              </a:rPr>
              <a:t>Fotosintesis</a:t>
            </a:r>
            <a:r>
              <a:rPr lang="en-US" sz="2400" dirty="0" smtClean="0">
                <a:solidFill>
                  <a:srgbClr val="12521E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12521E"/>
                </a:solidFill>
                <a:latin typeface="+mj-lt"/>
                <a:cs typeface="Arial" pitchFamily="34" charset="0"/>
              </a:rPr>
              <a:t>terjadi</a:t>
            </a:r>
            <a:r>
              <a:rPr lang="en-US" sz="2400" dirty="0" smtClean="0">
                <a:solidFill>
                  <a:srgbClr val="12521E"/>
                </a:solidFill>
                <a:latin typeface="+mj-lt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rgbClr val="12521E"/>
                </a:solidFill>
                <a:latin typeface="+mj-lt"/>
                <a:cs typeface="Arial" pitchFamily="34" charset="0"/>
              </a:rPr>
              <a:t>daun</a:t>
            </a:r>
            <a:r>
              <a:rPr lang="en-US" sz="2400" dirty="0" smtClean="0">
                <a:solidFill>
                  <a:srgbClr val="12521E"/>
                </a:solidFill>
                <a:latin typeface="+mj-lt"/>
                <a:cs typeface="Arial" pitchFamily="34" charset="0"/>
              </a:rPr>
              <a:t>.</a:t>
            </a:r>
            <a:endParaRPr lang="en-US" sz="2400" dirty="0">
              <a:solidFill>
                <a:srgbClr val="12521E"/>
              </a:solidFill>
              <a:latin typeface="+mj-lt"/>
              <a:cs typeface="Arial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676400" y="3594545"/>
            <a:ext cx="594473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+mj-lt"/>
                <a:cs typeface="Arial" pitchFamily="34" charset="0"/>
              </a:rPr>
              <a:t>Tumbuhan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mengubah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energi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cahaya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menjadi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energi</a:t>
            </a:r>
            <a:r>
              <a:rPr lang="en-US" sz="2400" dirty="0" smtClean="0"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latin typeface="+mj-lt"/>
                <a:cs typeface="Arial" pitchFamily="34" charset="0"/>
              </a:rPr>
              <a:t>kimia</a:t>
            </a:r>
            <a:r>
              <a:rPr lang="en-US" sz="2400" dirty="0" smtClean="0">
                <a:latin typeface="+mj-lt"/>
                <a:cs typeface="Arial" pitchFamily="34" charset="0"/>
              </a:rPr>
              <a:t>.</a:t>
            </a:r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" y="281840"/>
            <a:ext cx="2972933" cy="7214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8227" y="330792"/>
            <a:ext cx="2744573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Fotosintesis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8599" y="804217"/>
            <a:ext cx="5204329" cy="2411319"/>
            <a:chOff x="4038599" y="804217"/>
            <a:chExt cx="5204329" cy="24113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6" b="21391"/>
            <a:stretch/>
          </p:blipFill>
          <p:spPr>
            <a:xfrm>
              <a:off x="4038599" y="873376"/>
              <a:ext cx="5204329" cy="23421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181600" y="804217"/>
              <a:ext cx="838200" cy="6618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Energi</a:t>
              </a:r>
              <a:r>
                <a:rPr lang="en-US" dirty="0" smtClean="0"/>
                <a:t> </a:t>
              </a:r>
              <a:r>
                <a:rPr lang="en-US" dirty="0" err="1" smtClean="0"/>
                <a:t>cahaya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799" y="2486870"/>
              <a:ext cx="795669" cy="46166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Karbon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dioksida</a:t>
              </a:r>
              <a:endParaRPr lang="en-US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8544" y="2430574"/>
              <a:ext cx="554288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Air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42900" y="2343150"/>
              <a:ext cx="891300" cy="76944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/>
                <a:t>Diserap</a:t>
              </a:r>
              <a:r>
                <a:rPr lang="en-US" sz="1100" dirty="0" smtClean="0"/>
                <a:t> </a:t>
              </a:r>
              <a:r>
                <a:rPr lang="en-US" sz="1100" dirty="0" err="1" smtClean="0"/>
                <a:t>klorofil</a:t>
              </a:r>
              <a:r>
                <a:rPr lang="en-US" sz="1100" dirty="0" smtClean="0"/>
                <a:t> yang </a:t>
              </a:r>
              <a:r>
                <a:rPr lang="en-US" sz="1100" dirty="0" err="1" smtClean="0"/>
                <a:t>ada</a:t>
              </a:r>
              <a:r>
                <a:rPr lang="en-US" sz="1100" dirty="0" smtClean="0"/>
                <a:t> di </a:t>
              </a:r>
              <a:r>
                <a:rPr lang="en-US" sz="1100" dirty="0" err="1" smtClean="0"/>
                <a:t>kloroplas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10400" y="2439511"/>
              <a:ext cx="718132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Glukosa</a:t>
              </a:r>
              <a:endParaRPr lang="en-US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60302" y="2420093"/>
              <a:ext cx="897828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Oksigen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669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8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Lisa\Erlangga\ESPS IPA 5\BAB 4\matahar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200" y="176484"/>
            <a:ext cx="1253010" cy="121837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43543" y="413277"/>
            <a:ext cx="3286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Cahaya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matahari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n-US" sz="2000" dirty="0" err="1">
                <a:latin typeface="+mj-lt"/>
                <a:cs typeface="Arial" pitchFamily="34" charset="0"/>
              </a:rPr>
              <a:t>d</a:t>
            </a:r>
            <a:r>
              <a:rPr lang="en-US" sz="2000" dirty="0" err="1" smtClean="0">
                <a:latin typeface="+mj-lt"/>
                <a:cs typeface="Arial" pitchFamily="34" charset="0"/>
              </a:rPr>
              <a:t>iserap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oleh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kloroplas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2085" y="3231024"/>
            <a:ext cx="2778344" cy="1036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Oksigen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hasil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fotosintesis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dilepaskan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udara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3" name="Picture 3" descr="D:\Lisa\Erlangga\ESPS IPA 5\BAB 4\Bab 4\G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369" y="1050659"/>
            <a:ext cx="3195249" cy="3213362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163543" y="2965631"/>
            <a:ext cx="3256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Karbon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dioksida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r"/>
            <a:r>
              <a:rPr lang="en-US" sz="2000" dirty="0" err="1">
                <a:latin typeface="+mj-lt"/>
                <a:cs typeface="Arial" pitchFamily="34" charset="0"/>
              </a:rPr>
              <a:t>diperoleh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dari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udara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 algn="r"/>
            <a:r>
              <a:rPr lang="en-US" sz="2000" dirty="0">
                <a:latin typeface="+mj-lt"/>
                <a:cs typeface="Arial" pitchFamily="34" charset="0"/>
              </a:rPr>
              <a:t>Gas </a:t>
            </a:r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diserap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melalui</a:t>
            </a:r>
            <a:r>
              <a:rPr lang="en-US" sz="2000" dirty="0">
                <a:latin typeface="+mj-lt"/>
                <a:cs typeface="Arial" pitchFamily="34" charset="0"/>
              </a:rPr>
              <a:t> stomata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lentisel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81969" y="1928552"/>
            <a:ext cx="1022479" cy="919297"/>
            <a:chOff x="7961559" y="-1786220"/>
            <a:chExt cx="2438399" cy="2438401"/>
          </a:xfrm>
        </p:grpSpPr>
        <p:sp>
          <p:nvSpPr>
            <p:cNvPr id="18" name="Oval 17"/>
            <p:cNvSpPr/>
            <p:nvPr/>
          </p:nvSpPr>
          <p:spPr>
            <a:xfrm>
              <a:off x="7961559" y="-1786220"/>
              <a:ext cx="2438399" cy="243840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25236" y="-1292867"/>
              <a:ext cx="1557879" cy="1224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CO</a:t>
              </a:r>
              <a:r>
                <a:rPr lang="en-US" sz="2400" b="1" baseline="-25000" dirty="0" smtClean="0"/>
                <a:t>2</a:t>
              </a:r>
              <a:endParaRPr lang="en-US" sz="2400" b="1" dirty="0"/>
            </a:p>
          </p:txBody>
        </p:sp>
      </p:grpSp>
      <p:sp>
        <p:nvSpPr>
          <p:cNvPr id="21" name="Curved Up Arrow 20"/>
          <p:cNvSpPr/>
          <p:nvPr/>
        </p:nvSpPr>
        <p:spPr>
          <a:xfrm rot="20340046" flipV="1">
            <a:off x="2472442" y="2191750"/>
            <a:ext cx="798812" cy="430920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3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5688" y="2133099"/>
            <a:ext cx="846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Air </a:t>
            </a:r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+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16522" y="1078248"/>
            <a:ext cx="3174196" cy="833330"/>
            <a:chOff x="12898067" y="3450397"/>
            <a:chExt cx="10157427" cy="2666656"/>
          </a:xfrm>
        </p:grpSpPr>
        <p:grpSp>
          <p:nvGrpSpPr>
            <p:cNvPr id="20" name="Group 19"/>
            <p:cNvGrpSpPr/>
            <p:nvPr/>
          </p:nvGrpSpPr>
          <p:grpSpPr>
            <a:xfrm>
              <a:off x="20089086" y="3450397"/>
              <a:ext cx="2966408" cy="2666656"/>
              <a:chOff x="21308286" y="8174797"/>
              <a:chExt cx="2966408" cy="2666656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308286" y="8174797"/>
                <a:ext cx="2966408" cy="266665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011591" y="8785047"/>
                <a:ext cx="2263103" cy="1478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/>
                  <a:t>O</a:t>
                </a:r>
                <a:r>
                  <a:rPr lang="en-US" sz="2400" b="1" baseline="-25000" dirty="0" smtClean="0"/>
                  <a:t>2</a:t>
                </a:r>
                <a:endParaRPr lang="en-US" sz="2400" b="1" dirty="0"/>
              </a:p>
            </p:txBody>
          </p:sp>
        </p:grpSp>
        <p:sp>
          <p:nvSpPr>
            <p:cNvPr id="22" name="Curved Up Arrow 21"/>
            <p:cNvSpPr/>
            <p:nvPr/>
          </p:nvSpPr>
          <p:spPr>
            <a:xfrm flipV="1">
              <a:off x="12898067" y="3876148"/>
              <a:ext cx="1905002" cy="1143002"/>
            </a:xfrm>
            <a:prstGeom prst="curvedUpArrow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030643" y="4060647"/>
              <a:ext cx="5284525" cy="14034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2250" b="1" dirty="0" smtClean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Glukosa  +</a:t>
              </a:r>
              <a:endParaRPr lang="en-US" sz="2063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6130683" y="1911578"/>
            <a:ext cx="2840466" cy="1323439"/>
          </a:xfrm>
          <a:prstGeom prst="rect">
            <a:avLst/>
          </a:prstGeom>
          <a:noFill/>
          <a:ln w="25400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Glukosa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akan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disalurkan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seluruh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tubuh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tumbuhan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melalui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pembuluh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floem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805642" y="-1071317"/>
            <a:ext cx="2762250" cy="746358"/>
            <a:chOff x="0" y="9274076"/>
            <a:chExt cx="8839200" cy="2388345"/>
          </a:xfrm>
        </p:grpSpPr>
        <p:sp>
          <p:nvSpPr>
            <p:cNvPr id="30" name="Rectangle 29"/>
            <p:cNvSpPr/>
            <p:nvPr/>
          </p:nvSpPr>
          <p:spPr>
            <a:xfrm>
              <a:off x="0" y="9274076"/>
              <a:ext cx="8839200" cy="2388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n-NO" sz="1375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AIR + KARBON DIOKSIDA </a:t>
              </a:r>
            </a:p>
            <a:p>
              <a:pPr algn="ctr"/>
              <a:endParaRPr lang="nn-NO" sz="1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nn-NO" sz="1375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KARBOHIDRAT + OKSIGEN</a:t>
              </a:r>
              <a:endParaRPr lang="en-US" sz="1375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3613818" y="10032706"/>
              <a:ext cx="1314208" cy="972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n-NO" sz="1375" b="1" dirty="0">
                  <a:solidFill>
                    <a:srgbClr val="12521E"/>
                  </a:solidFill>
                  <a:latin typeface="Arial" pitchFamily="34" charset="0"/>
                  <a:cs typeface="Arial" pitchFamily="34" charset="0"/>
                </a:rPr>
                <a:t>➔ </a:t>
              </a:r>
              <a:endParaRPr lang="en-US" sz="563" dirty="0">
                <a:solidFill>
                  <a:srgbClr val="12521E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1655210" y="1211295"/>
            <a:ext cx="1545190" cy="9218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34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1" grpId="0" animBg="1"/>
      <p:bldP spid="2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453" y="1017892"/>
            <a:ext cx="5286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a. Tumbuhan </a:t>
            </a:r>
            <a:r>
              <a:rPr lang="nn-NO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sebagai Sumber Makanan 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3667" y="1491641"/>
            <a:ext cx="4801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Kelebihan</a:t>
            </a:r>
            <a:r>
              <a:rPr lang="en-US" sz="2000" dirty="0"/>
              <a:t> </a:t>
            </a:r>
            <a:r>
              <a:rPr lang="en-US" sz="2000" dirty="0" err="1"/>
              <a:t>karbohidrat</a:t>
            </a:r>
            <a:r>
              <a:rPr lang="en-US" sz="2000" dirty="0"/>
              <a:t> </a:t>
            </a:r>
            <a:r>
              <a:rPr lang="en-US" sz="2000" dirty="0" err="1"/>
              <a:t>hasil</a:t>
            </a:r>
            <a:r>
              <a:rPr lang="en-US" sz="2000" dirty="0"/>
              <a:t> </a:t>
            </a:r>
            <a:r>
              <a:rPr lang="en-US" sz="2000" dirty="0" err="1"/>
              <a:t>fotosintesis</a:t>
            </a:r>
            <a:r>
              <a:rPr lang="en-US" sz="2000" dirty="0"/>
              <a:t> </a:t>
            </a:r>
            <a:r>
              <a:rPr lang="en-US" sz="2000" dirty="0" err="1" smtClean="0"/>
              <a:t>akan</a:t>
            </a:r>
            <a:r>
              <a:rPr lang="en-US" sz="2000" dirty="0"/>
              <a:t> </a:t>
            </a:r>
            <a:r>
              <a:rPr lang="en-US" sz="2000" dirty="0" err="1" smtClean="0"/>
              <a:t>disimpan</a:t>
            </a:r>
            <a:r>
              <a:rPr lang="en-US" sz="2000" dirty="0" smtClean="0"/>
              <a:t> </a:t>
            </a:r>
            <a:r>
              <a:rPr lang="sv-SE" sz="2000" dirty="0"/>
              <a:t>di berbagai bagian </a:t>
            </a:r>
            <a:r>
              <a:rPr lang="sv-SE" sz="2000" dirty="0" smtClean="0"/>
              <a:t>tumbuhan dalam bentuk zat tepung (amilum).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" y="281840"/>
            <a:ext cx="4268333" cy="7214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08227" y="330792"/>
            <a:ext cx="7496834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Manfaat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Fotosintesis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1149"/>
            <a:ext cx="2971800" cy="200248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3657600" y="2704320"/>
            <a:ext cx="251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b. Tumbuhan </a:t>
            </a:r>
            <a:r>
              <a:rPr lang="nn-NO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sebagai </a:t>
            </a:r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Produsen dalam Rantai Makanan</a:t>
            </a:r>
            <a:endParaRPr lang="en-US" sz="24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11" y="719365"/>
            <a:ext cx="3969909" cy="3969909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5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48150"/>
            <a:ext cx="9144000" cy="8953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3" y="1650146"/>
            <a:ext cx="3178142" cy="31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490" y="543179"/>
            <a:ext cx="365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c. Tumbuhan </a:t>
            </a:r>
            <a:r>
              <a:rPr lang="nn-NO" sz="28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sebagai </a:t>
            </a:r>
            <a:r>
              <a:rPr lang="nn-NO" sz="28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Pembersih Udara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704" t="29166" r="24452" b="11458"/>
          <a:stretch/>
        </p:blipFill>
        <p:spPr>
          <a:xfrm>
            <a:off x="3548268" y="783771"/>
            <a:ext cx="5595732" cy="43597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0531" y="1896611"/>
            <a:ext cx="28302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Karbon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dioksida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hasil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pernapasan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makhluk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hidup</a:t>
            </a:r>
            <a:r>
              <a:rPr lang="en-US" sz="2400" dirty="0" smtClean="0">
                <a:solidFill>
                  <a:schemeClr val="bg1"/>
                </a:solidFill>
              </a:rPr>
              <a:t>, asap </a:t>
            </a:r>
            <a:r>
              <a:rPr lang="en-US" sz="2400" dirty="0" err="1" smtClean="0">
                <a:solidFill>
                  <a:schemeClr val="bg1"/>
                </a:solidFill>
              </a:rPr>
              <a:t>pabrik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dan</a:t>
            </a:r>
            <a:r>
              <a:rPr lang="en-US" sz="2400" dirty="0" smtClean="0">
                <a:solidFill>
                  <a:schemeClr val="bg1"/>
                </a:solidFill>
              </a:rPr>
              <a:t> asap </a:t>
            </a:r>
            <a:r>
              <a:rPr lang="en-US" sz="2400" dirty="0" err="1" smtClean="0">
                <a:solidFill>
                  <a:schemeClr val="bg1"/>
                </a:solidFill>
              </a:rPr>
              <a:t>kendaraan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diserap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oleh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tumbuhan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36558" y="3122992"/>
            <a:ext cx="533400" cy="304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75998" y="2571750"/>
            <a:ext cx="165921" cy="877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636164" y="2571750"/>
            <a:ext cx="983836" cy="9906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781801" y="2571750"/>
            <a:ext cx="892141" cy="1966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77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1" y="861026"/>
            <a:ext cx="6308923" cy="36184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8111" y="1156334"/>
            <a:ext cx="57912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 err="1">
                <a:solidFill>
                  <a:schemeClr val="bg1"/>
                </a:solidFill>
              </a:rPr>
              <a:t>Perkembangbiakan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adalah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kemampuan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makhluk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hidup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memperbanyak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diri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dengan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menghasilkan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keturunan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baru</a:t>
            </a:r>
            <a:r>
              <a:rPr lang="en-US" sz="27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 err="1" smtClean="0">
                <a:solidFill>
                  <a:schemeClr val="bg1"/>
                </a:solidFill>
              </a:rPr>
              <a:t>Makhluk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hidup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</a:rPr>
              <a:t>berkembang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biak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untuk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mempertahankan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kelestariannya</a:t>
            </a:r>
            <a:r>
              <a:rPr lang="en-US" sz="2700" dirty="0">
                <a:solidFill>
                  <a:schemeClr val="bg1"/>
                </a:solidFill>
              </a:rPr>
              <a:t>. 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endParaRPr lang="en-US" sz="27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7" y="142160"/>
            <a:ext cx="6478133" cy="8421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227" y="191112"/>
            <a:ext cx="7496834" cy="60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C.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Perkembangbiakan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Tumbuhan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23" y="998761"/>
            <a:ext cx="2985010" cy="2985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43" y="3789008"/>
            <a:ext cx="1970607" cy="920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48" y="3129653"/>
            <a:ext cx="2731529" cy="14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6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6186" y="350497"/>
            <a:ext cx="5426016" cy="1027326"/>
            <a:chOff x="1330583" y="3352296"/>
            <a:chExt cx="5344813" cy="839333"/>
          </a:xfrm>
        </p:grpSpPr>
        <p:sp>
          <p:nvSpPr>
            <p:cNvPr id="3" name="Parallelogram 2"/>
            <p:cNvSpPr/>
            <p:nvPr/>
          </p:nvSpPr>
          <p:spPr>
            <a:xfrm>
              <a:off x="1330583" y="3352296"/>
              <a:ext cx="5344813" cy="839333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014143" y="3429064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Tumbuhan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Sumber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Kehidupan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9173" y="1953549"/>
            <a:ext cx="5698227" cy="2308324"/>
            <a:chOff x="157161" y="1733550"/>
            <a:chExt cx="5698227" cy="2308324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5689683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Mengidentifikasi</a:t>
              </a:r>
              <a:r>
                <a:rPr lang="en-US" dirty="0"/>
                <a:t> </a:t>
              </a:r>
              <a:r>
                <a:rPr lang="en-US" dirty="0" err="1"/>
                <a:t>bagian</a:t>
              </a:r>
              <a:r>
                <a:rPr lang="en-US" dirty="0"/>
                <a:t> </a:t>
              </a:r>
              <a:r>
                <a:rPr lang="en-US" dirty="0" err="1"/>
                <a:t>tubuh</a:t>
              </a:r>
              <a:r>
                <a:rPr lang="en-US" dirty="0"/>
                <a:t> </a:t>
              </a:r>
              <a:r>
                <a:rPr lang="en-US" dirty="0" err="1"/>
                <a:t>tumbuhan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 smtClean="0"/>
                <a:t>mendeskripsikan</a:t>
              </a:r>
              <a:r>
                <a:rPr lang="en-US" dirty="0"/>
                <a:t> </a:t>
              </a:r>
              <a:r>
                <a:rPr lang="en-US" dirty="0" err="1" smtClean="0"/>
                <a:t>fungsinya</a:t>
              </a:r>
              <a:r>
                <a:rPr lang="en-US" dirty="0" smtClean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Mendeskripsikan</a:t>
              </a:r>
              <a:r>
                <a:rPr lang="en-US" dirty="0"/>
                <a:t> proses </a:t>
              </a:r>
              <a:r>
                <a:rPr lang="en-US" dirty="0" err="1"/>
                <a:t>fotosintesis</a:t>
              </a:r>
              <a:r>
                <a:rPr lang="en-US" dirty="0"/>
                <a:t> </a:t>
              </a:r>
              <a:r>
                <a:rPr lang="en-US" dirty="0" err="1"/>
                <a:t>dan</a:t>
              </a:r>
              <a:r>
                <a:rPr lang="en-US" dirty="0"/>
                <a:t> </a:t>
              </a:r>
              <a:r>
                <a:rPr lang="en-US" dirty="0" err="1"/>
                <a:t>mengaitkan</a:t>
              </a:r>
              <a:r>
                <a:rPr lang="en-US" dirty="0"/>
                <a:t> </a:t>
              </a:r>
              <a:r>
                <a:rPr lang="en-US" dirty="0" err="1" smtClean="0"/>
                <a:t>pentingnya</a:t>
              </a:r>
              <a:r>
                <a:rPr lang="en-US" dirty="0"/>
                <a:t> </a:t>
              </a:r>
              <a:r>
                <a:rPr lang="en-US" dirty="0" smtClean="0"/>
                <a:t>proses </a:t>
              </a:r>
              <a:r>
                <a:rPr lang="en-US" dirty="0" err="1" smtClean="0"/>
                <a:t>tersebut</a:t>
              </a:r>
              <a:r>
                <a:rPr lang="en-US" dirty="0" smtClean="0"/>
                <a:t> </a:t>
              </a:r>
              <a:r>
                <a:rPr lang="en-US" dirty="0" err="1" smtClean="0"/>
                <a:t>bagi</a:t>
              </a:r>
              <a:r>
                <a:rPr lang="en-US" dirty="0" smtClean="0"/>
                <a:t> </a:t>
              </a:r>
              <a:r>
                <a:rPr lang="en-US" dirty="0" err="1"/>
                <a:t>makhluk</a:t>
              </a:r>
              <a:r>
                <a:rPr lang="en-US" dirty="0"/>
                <a:t> </a:t>
              </a:r>
              <a:r>
                <a:rPr lang="en-US" dirty="0" err="1"/>
                <a:t>hidup</a:t>
              </a:r>
              <a:r>
                <a:rPr lang="en-US" dirty="0" smtClean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d-ID" dirty="0" err="1" smtClean="0">
                  <a:latin typeface="+mj-lt"/>
                </a:rPr>
                <a:t>Mengidentifikasi</a:t>
              </a:r>
              <a:r>
                <a:rPr lang="en-US" altLang="id-ID" dirty="0" smtClean="0">
                  <a:latin typeface="+mj-lt"/>
                </a:rPr>
                <a:t> </a:t>
              </a:r>
              <a:r>
                <a:rPr lang="en-US" altLang="id-ID" dirty="0" err="1" smtClean="0">
                  <a:latin typeface="+mj-lt"/>
                </a:rPr>
                <a:t>perkembangbiakan</a:t>
              </a:r>
              <a:r>
                <a:rPr lang="en-US" altLang="id-ID" dirty="0" smtClean="0">
                  <a:latin typeface="+mj-lt"/>
                </a:rPr>
                <a:t> </a:t>
              </a:r>
              <a:r>
                <a:rPr lang="en-US" altLang="id-ID" dirty="0" err="1" smtClean="0">
                  <a:latin typeface="+mj-lt"/>
                </a:rPr>
                <a:t>tumbuhan</a:t>
              </a:r>
              <a:r>
                <a:rPr lang="en-US" altLang="id-ID" dirty="0">
                  <a:latin typeface="+mj-lt"/>
                </a:rPr>
                <a:t> </a:t>
              </a:r>
              <a:r>
                <a:rPr lang="en-US" altLang="id-ID" dirty="0" err="1" smtClean="0">
                  <a:latin typeface="+mj-lt"/>
                </a:rPr>
                <a:t>dan</a:t>
              </a:r>
              <a:r>
                <a:rPr lang="en-US" altLang="id-ID" dirty="0" smtClean="0">
                  <a:latin typeface="+mj-lt"/>
                </a:rPr>
                <a:t> </a:t>
              </a:r>
              <a:r>
                <a:rPr lang="en-US" altLang="id-ID" dirty="0" err="1" smtClean="0">
                  <a:latin typeface="+mj-lt"/>
                </a:rPr>
                <a:t>membuat</a:t>
              </a:r>
              <a:r>
                <a:rPr lang="en-US" altLang="id-ID" dirty="0" smtClean="0">
                  <a:latin typeface="+mj-lt"/>
                </a:rPr>
                <a:t> </a:t>
              </a:r>
              <a:r>
                <a:rPr lang="en-US" altLang="id-ID" dirty="0" err="1" smtClean="0">
                  <a:latin typeface="+mj-lt"/>
                </a:rPr>
                <a:t>laporannya</a:t>
              </a:r>
              <a:r>
                <a:rPr lang="en-US" altLang="id-ID" dirty="0" smtClean="0">
                  <a:latin typeface="+mj-lt"/>
                </a:rPr>
                <a:t>.</a:t>
              </a:r>
              <a:endParaRPr lang="en-US" altLang="id-ID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2"/>
          <a:stretch/>
        </p:blipFill>
        <p:spPr>
          <a:xfrm>
            <a:off x="3944753" y="636040"/>
            <a:ext cx="5199247" cy="43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-1284" y="2974130"/>
            <a:ext cx="9145284" cy="1883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4600" y="1606169"/>
            <a:ext cx="1562100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Generatif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6007" y="1606169"/>
            <a:ext cx="1369993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Vegetatif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0" y="154251"/>
            <a:ext cx="4191000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Perkembangbiakan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Tumbuhan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76600" y="1231469"/>
            <a:ext cx="0" cy="3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34000" y="1231469"/>
            <a:ext cx="0" cy="374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0664" y="3124021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err="1" smtClean="0">
                <a:solidFill>
                  <a:srgbClr val="00B050"/>
                </a:solidFill>
              </a:rPr>
              <a:t>Perkembangbiakan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generatif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melibatkan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induk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jantan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induk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betina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634593" y="2067834"/>
            <a:ext cx="394607" cy="314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33" idx="0"/>
          </p:cNvCxnSpPr>
          <p:nvPr/>
        </p:nvCxnSpPr>
        <p:spPr>
          <a:xfrm>
            <a:off x="5587093" y="2067834"/>
            <a:ext cx="394607" cy="343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125686" y="2393301"/>
            <a:ext cx="1017814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Alami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0" y="2411219"/>
            <a:ext cx="1295400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Buatan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4495800" y="3124021"/>
            <a:ext cx="4245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Perkembangbiakan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vegetatif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tanpa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 smtClean="0">
                <a:solidFill>
                  <a:srgbClr val="211D1E"/>
                </a:solidFill>
              </a:rPr>
              <a:t>melibatkan</a:t>
            </a:r>
            <a:r>
              <a:rPr lang="en-US" sz="2400" dirty="0" smtClean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induk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jantan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dan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induk</a:t>
            </a:r>
            <a:r>
              <a:rPr lang="en-US" sz="2400" dirty="0">
                <a:solidFill>
                  <a:srgbClr val="211D1E"/>
                </a:solidFill>
              </a:rPr>
              <a:t> </a:t>
            </a:r>
            <a:r>
              <a:rPr lang="en-US" sz="2400" dirty="0" err="1">
                <a:solidFill>
                  <a:srgbClr val="211D1E"/>
                </a:solidFill>
              </a:rPr>
              <a:t>betina</a:t>
            </a:r>
            <a:r>
              <a:rPr lang="en-US" sz="2400" dirty="0">
                <a:solidFill>
                  <a:srgbClr val="211D1E"/>
                </a:solidFill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8610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24" grpId="0"/>
      <p:bldP spid="32" grpId="0" animBg="1"/>
      <p:bldP spid="33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0243" y="125786"/>
            <a:ext cx="8251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36600"/>
                </a:solidFill>
              </a:rPr>
              <a:t>1. </a:t>
            </a:r>
            <a:r>
              <a:rPr lang="en-US" sz="2400" b="1" dirty="0" err="1" smtClean="0">
                <a:solidFill>
                  <a:srgbClr val="336600"/>
                </a:solidFill>
              </a:rPr>
              <a:t>Perkembangbiakan</a:t>
            </a:r>
            <a:r>
              <a:rPr lang="en-US" sz="2400" b="1" dirty="0" smtClean="0">
                <a:solidFill>
                  <a:srgbClr val="336600"/>
                </a:solidFill>
              </a:rPr>
              <a:t> </a:t>
            </a:r>
            <a:r>
              <a:rPr lang="en-US" sz="2400" b="1" dirty="0" err="1" smtClean="0">
                <a:solidFill>
                  <a:srgbClr val="336600"/>
                </a:solidFill>
              </a:rPr>
              <a:t>Secara</a:t>
            </a:r>
            <a:r>
              <a:rPr lang="en-US" sz="2400" b="1" dirty="0" smtClean="0">
                <a:solidFill>
                  <a:srgbClr val="336600"/>
                </a:solidFill>
              </a:rPr>
              <a:t> </a:t>
            </a:r>
            <a:r>
              <a:rPr lang="en-US" sz="2400" b="1" dirty="0" err="1" smtClean="0">
                <a:solidFill>
                  <a:srgbClr val="336600"/>
                </a:solidFill>
              </a:rPr>
              <a:t>Generatif</a:t>
            </a:r>
            <a:endParaRPr lang="en-US" sz="2400" dirty="0">
              <a:solidFill>
                <a:srgbClr val="0033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-105760" y="1149485"/>
            <a:ext cx="4224142" cy="12193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1940" y="1192460"/>
            <a:ext cx="2957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Ciri</a:t>
            </a:r>
            <a:r>
              <a:rPr lang="en-US" sz="2000" dirty="0"/>
              <a:t> </a:t>
            </a:r>
            <a:r>
              <a:rPr lang="en-US" sz="2000" dirty="0" err="1"/>
              <a:t>perkembangbiakan</a:t>
            </a:r>
            <a:r>
              <a:rPr lang="en-US" sz="2000" dirty="0"/>
              <a:t> </a:t>
            </a:r>
            <a:r>
              <a:rPr lang="en-US" sz="2000" dirty="0" err="1"/>
              <a:t>generatif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tumbuhan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munculnya</a:t>
            </a:r>
            <a:r>
              <a:rPr lang="en-US" sz="2000" dirty="0"/>
              <a:t> </a:t>
            </a:r>
            <a:r>
              <a:rPr lang="en-US" sz="2000" dirty="0" err="1"/>
              <a:t>bunga</a:t>
            </a:r>
            <a:r>
              <a:rPr lang="en-US" sz="2000" dirty="0"/>
              <a:t>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-105760" y="2525127"/>
            <a:ext cx="4206337" cy="14589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028" y="2604461"/>
            <a:ext cx="3390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Bagian</a:t>
            </a:r>
            <a:r>
              <a:rPr lang="en-US" sz="2000" dirty="0" smtClean="0"/>
              <a:t> </a:t>
            </a:r>
            <a:r>
              <a:rPr lang="en-US" sz="2000" dirty="0" err="1" smtClean="0"/>
              <a:t>bunga</a:t>
            </a:r>
            <a:r>
              <a:rPr lang="en-US" sz="2000" dirty="0" smtClean="0"/>
              <a:t> yang </a:t>
            </a:r>
            <a:r>
              <a:rPr lang="en-US" sz="2000" dirty="0" err="1" smtClean="0"/>
              <a:t>berperan</a:t>
            </a:r>
            <a:r>
              <a:rPr lang="en-US" sz="2000" dirty="0" smtClean="0"/>
              <a:t> </a:t>
            </a:r>
            <a:r>
              <a:rPr lang="en-US" sz="2000" dirty="0" err="1" smtClean="0"/>
              <a:t>dalam</a:t>
            </a:r>
            <a:r>
              <a:rPr lang="en-US" sz="2000" dirty="0" smtClean="0"/>
              <a:t> </a:t>
            </a:r>
            <a:r>
              <a:rPr lang="en-US" sz="2000" dirty="0" err="1" smtClean="0"/>
              <a:t>perkembangbiakan</a:t>
            </a:r>
            <a:r>
              <a:rPr lang="en-US" sz="2000" dirty="0" smtClean="0"/>
              <a:t> </a:t>
            </a:r>
            <a:r>
              <a:rPr lang="en-US" sz="2000" dirty="0" err="1" smtClean="0"/>
              <a:t>generatif</a:t>
            </a:r>
            <a:r>
              <a:rPr lang="en-US" sz="2000" dirty="0" smtClean="0"/>
              <a:t> </a:t>
            </a:r>
            <a:r>
              <a:rPr lang="en-US" sz="2000" dirty="0" err="1" smtClean="0"/>
              <a:t>yaitu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putik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benang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sari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52550"/>
            <a:ext cx="3877835" cy="396497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189848" y="1416612"/>
            <a:ext cx="0" cy="6217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33142" y="3474836"/>
            <a:ext cx="42129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71632" y="1005667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Putik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7086600" y="3238440"/>
            <a:ext cx="120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Mahkota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2286000" y="4019550"/>
            <a:ext cx="120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Kelopak</a:t>
            </a:r>
            <a:endParaRPr lang="en-US" sz="20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382594" y="4258057"/>
            <a:ext cx="3512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1859604"/>
            <a:ext cx="2561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75942" y="2732082"/>
            <a:ext cx="457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97293" y="165527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Kepala</a:t>
            </a:r>
            <a:r>
              <a:rPr lang="en-US" sz="2000" dirty="0" smtClean="0"/>
              <a:t> sari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29367" y="2538562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Tangkai</a:t>
            </a:r>
            <a:r>
              <a:rPr lang="en-US" sz="2000" dirty="0" smtClean="0"/>
              <a:t> sari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8094827" y="2184619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Benang</a:t>
            </a:r>
            <a:r>
              <a:rPr lang="en-US" sz="2000" dirty="0" smtClean="0"/>
              <a:t> sari</a:t>
            </a:r>
            <a:endParaRPr lang="en-US" sz="20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5189848" y="1416612"/>
            <a:ext cx="2561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09267" y="1180701"/>
            <a:ext cx="1853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Kepala</a:t>
            </a:r>
            <a:r>
              <a:rPr lang="en-US" sz="2000" dirty="0" smtClean="0"/>
              <a:t> </a:t>
            </a:r>
            <a:r>
              <a:rPr lang="en-US" sz="2000" dirty="0" err="1" smtClean="0"/>
              <a:t>putik</a:t>
            </a:r>
            <a:endParaRPr lang="en-US" sz="2000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029200" y="999652"/>
            <a:ext cx="0" cy="16154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40" idx="1"/>
          </p:cNvCxnSpPr>
          <p:nvPr/>
        </p:nvCxnSpPr>
        <p:spPr>
          <a:xfrm>
            <a:off x="5029200" y="999652"/>
            <a:ext cx="392245" cy="6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021841" y="2615098"/>
            <a:ext cx="193676" cy="94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21445" y="805612"/>
            <a:ext cx="1638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Tangkai</a:t>
            </a:r>
            <a:r>
              <a:rPr lang="en-US" sz="2000" dirty="0" smtClean="0"/>
              <a:t> </a:t>
            </a:r>
            <a:r>
              <a:rPr lang="en-US" sz="2000" dirty="0" err="1" smtClean="0"/>
              <a:t>putik</a:t>
            </a:r>
            <a:endParaRPr lang="en-US" sz="2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5204278" y="4629150"/>
            <a:ext cx="35120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416265" y="4419660"/>
            <a:ext cx="120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Tangkai</a:t>
            </a:r>
            <a:endParaRPr lang="en-US" sz="2000" dirty="0"/>
          </a:p>
        </p:txBody>
      </p:sp>
      <p:sp>
        <p:nvSpPr>
          <p:cNvPr id="47" name="Right Bracket 46"/>
          <p:cNvSpPr/>
          <p:nvPr/>
        </p:nvSpPr>
        <p:spPr>
          <a:xfrm>
            <a:off x="6943788" y="963031"/>
            <a:ext cx="128822" cy="471079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Bracket 47"/>
          <p:cNvSpPr/>
          <p:nvPr/>
        </p:nvSpPr>
        <p:spPr>
          <a:xfrm>
            <a:off x="7686894" y="1952229"/>
            <a:ext cx="181000" cy="804680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7060432" y="1236645"/>
            <a:ext cx="2561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867894" y="2363156"/>
            <a:ext cx="2561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20243" y="554838"/>
            <a:ext cx="4163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a. Bunga dan bagian-bagiannya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239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6" grpId="0"/>
      <p:bldP spid="30" grpId="0"/>
      <p:bldP spid="31" grpId="0"/>
      <p:bldP spid="28" grpId="0"/>
      <p:bldP spid="29" grpId="0"/>
      <p:bldP spid="32" grpId="0"/>
      <p:bldP spid="35" grpId="0"/>
      <p:bldP spid="40" grpId="0"/>
      <p:bldP spid="46" grpId="0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33350"/>
            <a:ext cx="571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+mj-lt"/>
              </a:rPr>
              <a:t>Berdasarkan kelengkapan bagian-bagiannya: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971" y="891191"/>
            <a:ext cx="4190796" cy="3886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334868"/>
            <a:ext cx="22098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lengkap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108" y="1920833"/>
            <a:ext cx="16994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Memiliki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semua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bagian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bunga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398" y="891191"/>
            <a:ext cx="304800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tidak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lengkap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4707" y="1477156"/>
            <a:ext cx="2229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+mj-lt"/>
              </a:rPr>
              <a:t>Tidak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</a:t>
            </a:r>
            <a:r>
              <a:rPr lang="en-US" sz="2400" dirty="0" err="1" smtClean="0">
                <a:latin typeface="+mj-lt"/>
              </a:rPr>
              <a:t>emiliki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salah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satu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bagian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bunga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73" y="1699084"/>
            <a:ext cx="3627379" cy="3222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81600" y="3943350"/>
            <a:ext cx="2949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+mj-lt"/>
              </a:rPr>
              <a:t>Contoh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bunga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burung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surga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tidak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memiliki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kelopak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662" y="3697928"/>
            <a:ext cx="2002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+mj-lt"/>
              </a:rPr>
              <a:t>Contoh</a:t>
            </a:r>
            <a:r>
              <a:rPr lang="en-US" dirty="0" smtClean="0">
                <a:latin typeface="+mj-lt"/>
              </a:rPr>
              <a:t>: </a:t>
            </a:r>
            <a:r>
              <a:rPr lang="en-US" dirty="0" err="1" smtClean="0">
                <a:latin typeface="+mj-lt"/>
              </a:rPr>
              <a:t>bunga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kembang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sepatu</a:t>
            </a:r>
            <a:r>
              <a:rPr lang="en-US" dirty="0" smtClean="0">
                <a:latin typeface="+mj-lt"/>
              </a:rPr>
              <a:t>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203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3" b="99435" l="19644" r="968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39" y="1047750"/>
            <a:ext cx="4668369" cy="3673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133350"/>
            <a:ext cx="571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latin typeface="+mj-lt"/>
              </a:rPr>
              <a:t>Berdasarkan alat perkembangbiakannya:</a:t>
            </a:r>
            <a:endParaRPr lang="en-US" sz="3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4"/>
          <a:stretch/>
        </p:blipFill>
        <p:spPr>
          <a:xfrm>
            <a:off x="4724400" y="-86498"/>
            <a:ext cx="2362200" cy="522999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362700" y="514350"/>
            <a:ext cx="876300" cy="8763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0210" t="36897" r="9578" b="27152"/>
          <a:stretch/>
        </p:blipFill>
        <p:spPr>
          <a:xfrm>
            <a:off x="6934200" y="895350"/>
            <a:ext cx="1676400" cy="1676400"/>
          </a:xfrm>
          <a:prstGeom prst="ellipse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324600" y="2238375"/>
            <a:ext cx="1676400" cy="147714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69307" t="36102" r="8911" b="25156"/>
          <a:stretch/>
        </p:blipFill>
        <p:spPr>
          <a:xfrm>
            <a:off x="7315200" y="2724150"/>
            <a:ext cx="1676400" cy="1676400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8589" y="2186285"/>
            <a:ext cx="198120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jantan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4154830"/>
            <a:ext cx="198120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betina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4301" y="3200221"/>
            <a:ext cx="1600198" cy="1200329"/>
          </a:xfrm>
          <a:prstGeom prst="rect">
            <a:avLst/>
          </a:prstGeom>
          <a:solidFill>
            <a:srgbClr val="00C0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tidak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sempurna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4405" y="1236504"/>
            <a:ext cx="2438400" cy="461665"/>
          </a:xfrm>
          <a:prstGeom prst="rect">
            <a:avLst/>
          </a:prstGeom>
          <a:solidFill>
            <a:srgbClr val="00C0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Bunga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sempurna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3986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58699" y="2868658"/>
            <a:ext cx="1909176" cy="1371600"/>
            <a:chOff x="26915" y="2227539"/>
            <a:chExt cx="1909176" cy="13716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5" r="44069" b="13814"/>
            <a:stretch/>
          </p:blipFill>
          <p:spPr>
            <a:xfrm>
              <a:off x="26915" y="2227539"/>
              <a:ext cx="1752600" cy="137160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470865" y="2880085"/>
              <a:ext cx="465226" cy="719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127" y="736763"/>
            <a:ext cx="1238536" cy="1342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19" y="3086606"/>
            <a:ext cx="2142744" cy="147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2" r="2721" b="32514"/>
          <a:stretch/>
        </p:blipFill>
        <p:spPr>
          <a:xfrm>
            <a:off x="4531584" y="2736182"/>
            <a:ext cx="304800" cy="1133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57150"/>
            <a:ext cx="6800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Arial" pitchFamily="34" charset="0"/>
              </a:rPr>
              <a:t>b. Proses penyerbukan dan pembuahan pada bunga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39" y="620224"/>
            <a:ext cx="1531620" cy="2466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06" y="708256"/>
            <a:ext cx="2251985" cy="2290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20" y="2868658"/>
            <a:ext cx="1496568" cy="920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" b="3378"/>
          <a:stretch/>
        </p:blipFill>
        <p:spPr>
          <a:xfrm>
            <a:off x="2123" y="390859"/>
            <a:ext cx="1551951" cy="253365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201519" y="3119300"/>
            <a:ext cx="1081331" cy="1141014"/>
            <a:chOff x="1958150" y="3271709"/>
            <a:chExt cx="1081331" cy="114101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25" t="38316" r="25155"/>
            <a:stretch/>
          </p:blipFill>
          <p:spPr>
            <a:xfrm>
              <a:off x="2277480" y="3376521"/>
              <a:ext cx="762001" cy="103620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958150" y="3271709"/>
              <a:ext cx="740792" cy="4846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0594" flipH="1">
            <a:off x="1334999" y="686082"/>
            <a:ext cx="862228" cy="8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1208">
            <a:off x="3668694" y="1834252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7553">
            <a:off x="5855712" y="1824213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12500">
            <a:off x="7154046" y="2201906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385">
            <a:off x="6842226" y="3246836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385">
            <a:off x="5189476" y="3392387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385">
            <a:off x="3616988" y="3348717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9560">
            <a:off x="2059556" y="3193250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E:\ELISA\MEDIA ESPA IPS KELAS 4\BAB 1\Tanda panah.png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58618" y="3144123"/>
            <a:ext cx="513862" cy="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3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Koreksi 1) Bab 3 Jenis Penyerbukan.f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620"/>
            <a:ext cx="9182432" cy="51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1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E:\ELISA\MEDIA ESPS IPA KELAS 6\Foto &amp; PDF\bab 3\set 2\Hydrilla_USGS (WM)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356" r="19214" b="1639"/>
          <a:stretch/>
        </p:blipFill>
        <p:spPr bwMode="auto">
          <a:xfrm>
            <a:off x="6376378" y="895350"/>
            <a:ext cx="2403799" cy="2403799"/>
          </a:xfrm>
          <a:prstGeom prst="ellipse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2" b="94676" l="0" r="95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895350"/>
            <a:ext cx="4532750" cy="43904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66367" y="3577987"/>
            <a:ext cx="1067375" cy="400110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da-DK" sz="2000" b="1" dirty="0">
                <a:solidFill>
                  <a:srgbClr val="FFFF00"/>
                </a:solidFill>
              </a:rPr>
              <a:t>H</a:t>
            </a:r>
            <a:r>
              <a:rPr lang="da-DK" sz="2000" b="1" dirty="0" smtClean="0">
                <a:solidFill>
                  <a:srgbClr val="FFFF00"/>
                </a:solidFill>
              </a:rPr>
              <a:t>ewan</a:t>
            </a:r>
            <a:endParaRPr lang="da-DK" sz="20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0957" y="24862"/>
            <a:ext cx="4277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c.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Perantara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Penyerbukan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-867" r="26934" b="867"/>
          <a:stretch/>
        </p:blipFill>
        <p:spPr>
          <a:xfrm>
            <a:off x="2957037" y="-219466"/>
            <a:ext cx="2727019" cy="2727019"/>
          </a:xfrm>
          <a:prstGeom prst="ellips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" t="24723" r="617" b="277"/>
          <a:stretch/>
        </p:blipFill>
        <p:spPr>
          <a:xfrm>
            <a:off x="4578107" y="2119457"/>
            <a:ext cx="2527996" cy="2527996"/>
          </a:xfrm>
          <a:prstGeom prst="ellips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796038" y="1771920"/>
            <a:ext cx="1067375" cy="400110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>
                <a:solidFill>
                  <a:srgbClr val="FFFF00"/>
                </a:solidFill>
              </a:rPr>
              <a:t>Angin</a:t>
            </a:r>
            <a:endParaRPr lang="da-DK" sz="2000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96399" y="2690473"/>
            <a:ext cx="1067375" cy="400110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>
                <a:solidFill>
                  <a:srgbClr val="FFFF00"/>
                </a:solidFill>
              </a:rPr>
              <a:t>Air</a:t>
            </a:r>
            <a:endParaRPr lang="da-DK" sz="20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66837" y="3915249"/>
            <a:ext cx="1563250" cy="400110"/>
          </a:xfrm>
          <a:prstGeom prst="rect">
            <a:avLst/>
          </a:prstGeom>
          <a:solidFill>
            <a:schemeClr val="tx1"/>
          </a:solidFill>
          <a:ln w="127000">
            <a:solidFill>
              <a:schemeClr val="tx1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>
                <a:solidFill>
                  <a:srgbClr val="FFFF00"/>
                </a:solidFill>
              </a:rPr>
              <a:t>Manusia</a:t>
            </a:r>
            <a:endParaRPr lang="da-DK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3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-252218" y="697040"/>
            <a:ext cx="4214618" cy="2514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09800" y="3348737"/>
            <a:ext cx="7186418" cy="12042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31239"/>
            <a:ext cx="2866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92D050"/>
                </a:solidFill>
                <a:latin typeface="+mj-lt"/>
              </a:rPr>
              <a:t>d. </a:t>
            </a:r>
            <a:r>
              <a:rPr lang="en-US" sz="2800" b="1" dirty="0" err="1" smtClean="0">
                <a:solidFill>
                  <a:srgbClr val="92D050"/>
                </a:solidFill>
                <a:latin typeface="+mj-lt"/>
              </a:rPr>
              <a:t>Penyebaran</a:t>
            </a:r>
            <a:r>
              <a:rPr lang="en-US" sz="2800" b="1" dirty="0" smtClean="0">
                <a:solidFill>
                  <a:srgbClr val="92D05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92D050"/>
                </a:solidFill>
                <a:latin typeface="+mj-lt"/>
              </a:rPr>
              <a:t>Biji</a:t>
            </a:r>
            <a:endParaRPr lang="en-US" sz="28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816327"/>
            <a:ext cx="3581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211D1E"/>
                </a:solidFill>
              </a:rPr>
              <a:t>Setelah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terjadi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penyerbukan</a:t>
            </a:r>
            <a:r>
              <a:rPr lang="en-US" sz="2800" dirty="0">
                <a:solidFill>
                  <a:srgbClr val="211D1E"/>
                </a:solidFill>
              </a:rPr>
              <a:t>, </a:t>
            </a:r>
            <a:r>
              <a:rPr lang="en-US" sz="2800" dirty="0" err="1">
                <a:solidFill>
                  <a:srgbClr val="211D1E"/>
                </a:solidFill>
              </a:rPr>
              <a:t>bakal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biji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akan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berkembang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menjadi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biji</a:t>
            </a:r>
            <a:r>
              <a:rPr lang="en-US" sz="2800" dirty="0">
                <a:solidFill>
                  <a:srgbClr val="211D1E"/>
                </a:solidFill>
              </a:rPr>
              <a:t> yang </a:t>
            </a:r>
            <a:r>
              <a:rPr lang="en-US" sz="2800" dirty="0" err="1" smtClean="0">
                <a:solidFill>
                  <a:srgbClr val="211D1E"/>
                </a:solidFill>
              </a:rPr>
              <a:t>berisi</a:t>
            </a:r>
            <a:r>
              <a:rPr lang="en-US" sz="2800" dirty="0" smtClean="0">
                <a:solidFill>
                  <a:srgbClr val="211D1E"/>
                </a:solidFill>
              </a:rPr>
              <a:t> </a:t>
            </a:r>
            <a:r>
              <a:rPr lang="en-US" sz="2800" dirty="0" err="1" smtClean="0">
                <a:solidFill>
                  <a:srgbClr val="211D1E"/>
                </a:solidFill>
              </a:rPr>
              <a:t>calon</a:t>
            </a:r>
            <a:r>
              <a:rPr lang="en-US" sz="2800" dirty="0" smtClean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tumbuhan</a:t>
            </a:r>
            <a:r>
              <a:rPr lang="en-US" sz="2800" dirty="0">
                <a:solidFill>
                  <a:srgbClr val="211D1E"/>
                </a:solidFill>
              </a:rPr>
              <a:t> </a:t>
            </a:r>
            <a:r>
              <a:rPr lang="en-US" sz="2800" dirty="0" err="1">
                <a:solidFill>
                  <a:srgbClr val="211D1E"/>
                </a:solidFill>
              </a:rPr>
              <a:t>baru</a:t>
            </a:r>
            <a:r>
              <a:rPr lang="en-US" sz="2800" dirty="0">
                <a:solidFill>
                  <a:srgbClr val="211D1E"/>
                </a:solidFill>
              </a:rPr>
              <a:t>.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2514601" y="3461929"/>
            <a:ext cx="655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11D1E"/>
                </a:solidFill>
              </a:rPr>
              <a:t>Biji</a:t>
            </a:r>
            <a:r>
              <a:rPr lang="en-US" sz="2800" dirty="0" smtClean="0">
                <a:solidFill>
                  <a:srgbClr val="211D1E"/>
                </a:solidFill>
              </a:rPr>
              <a:t> yang “</a:t>
            </a:r>
            <a:r>
              <a:rPr lang="en-US" sz="2800" dirty="0" err="1" smtClean="0"/>
              <a:t>hinggap</a:t>
            </a:r>
            <a:r>
              <a:rPr lang="en-US" sz="2800" dirty="0" smtClean="0"/>
              <a:t>” di </a:t>
            </a:r>
            <a:r>
              <a:rPr lang="en-US" sz="2800" dirty="0" err="1"/>
              <a:t>lingkungan</a:t>
            </a:r>
            <a:r>
              <a:rPr lang="en-US" sz="2800" dirty="0"/>
              <a:t> yang </a:t>
            </a:r>
            <a:r>
              <a:rPr lang="en-US" sz="2800" dirty="0" err="1"/>
              <a:t>tepat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tumbuh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 smtClean="0"/>
              <a:t>tumbuhan</a:t>
            </a:r>
            <a:r>
              <a:rPr lang="en-US" sz="2800" dirty="0" smtClean="0"/>
              <a:t> </a:t>
            </a:r>
            <a:r>
              <a:rPr lang="en-US" sz="2800" dirty="0" err="1" smtClean="0"/>
              <a:t>baru</a:t>
            </a:r>
            <a:r>
              <a:rPr lang="en-US" sz="2800" dirty="0" smtClean="0"/>
              <a:t>. </a:t>
            </a:r>
            <a:r>
              <a:rPr lang="en-US" sz="2800" dirty="0" smtClean="0">
                <a:solidFill>
                  <a:srgbClr val="211D1E"/>
                </a:solidFill>
              </a:rPr>
              <a:t>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093" y="869490"/>
            <a:ext cx="5806919" cy="21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2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4198"/>
            <a:ext cx="5562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acam-macam 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perantara dalam penyebaran 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biji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593" r="15535" b="2593"/>
          <a:stretch/>
        </p:blipFill>
        <p:spPr>
          <a:xfrm>
            <a:off x="6230845" y="-528820"/>
            <a:ext cx="2948170" cy="294817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19350"/>
            <a:ext cx="2362200" cy="22461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57701" y="4185881"/>
            <a:ext cx="1067375" cy="400110"/>
          </a:xfrm>
          <a:prstGeom prst="rect">
            <a:avLst/>
          </a:prstGeom>
          <a:solidFill>
            <a:srgbClr val="FFC000"/>
          </a:solidFill>
          <a:ln w="127000">
            <a:noFill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a-DK" sz="2000" b="1" dirty="0"/>
              <a:t>H</a:t>
            </a:r>
            <a:r>
              <a:rPr lang="da-DK" sz="2000" b="1" dirty="0" smtClean="0"/>
              <a:t>ewan</a:t>
            </a:r>
            <a:endParaRPr lang="da-DK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/>
          <a:stretch/>
        </p:blipFill>
        <p:spPr>
          <a:xfrm rot="253940" flipH="1">
            <a:off x="-253223" y="1393039"/>
            <a:ext cx="4267200" cy="288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885" y="1631464"/>
            <a:ext cx="3060960" cy="27276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79315" y="1792356"/>
            <a:ext cx="1067375" cy="400110"/>
          </a:xfrm>
          <a:prstGeom prst="rect">
            <a:avLst/>
          </a:prstGeom>
          <a:solidFill>
            <a:srgbClr val="00B0F0"/>
          </a:solidFill>
          <a:ln w="127000">
            <a:noFill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/>
              <a:t>Air</a:t>
            </a:r>
            <a:endParaRPr lang="da-DK" sz="2000" dirty="0"/>
          </a:p>
        </p:txBody>
      </p:sp>
      <p:sp>
        <p:nvSpPr>
          <p:cNvPr id="24" name="Rectangle 23"/>
          <p:cNvSpPr/>
          <p:nvPr/>
        </p:nvSpPr>
        <p:spPr>
          <a:xfrm>
            <a:off x="2102510" y="1235436"/>
            <a:ext cx="1067375" cy="400110"/>
          </a:xfrm>
          <a:prstGeom prst="rect">
            <a:avLst/>
          </a:prstGeom>
          <a:solidFill>
            <a:srgbClr val="00B050"/>
          </a:solidFill>
          <a:ln w="127000">
            <a:noFill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/>
              <a:t>Angin</a:t>
            </a:r>
            <a:endParaRPr lang="da-DK" sz="2000" dirty="0"/>
          </a:p>
        </p:txBody>
      </p:sp>
      <p:sp>
        <p:nvSpPr>
          <p:cNvPr id="25" name="Rectangle 24"/>
          <p:cNvSpPr/>
          <p:nvPr/>
        </p:nvSpPr>
        <p:spPr>
          <a:xfrm>
            <a:off x="7467600" y="3463465"/>
            <a:ext cx="1136261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0">
            <a:noFill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a-DK" sz="2000" b="1" dirty="0" smtClean="0">
                <a:solidFill>
                  <a:schemeClr val="bg1"/>
                </a:solidFill>
              </a:rPr>
              <a:t>Manusia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6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r="5301"/>
          <a:stretch/>
        </p:blipFill>
        <p:spPr bwMode="auto">
          <a:xfrm>
            <a:off x="211556" y="1147934"/>
            <a:ext cx="2649705" cy="302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7985" y="3560487"/>
            <a:ext cx="1887444" cy="87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88" dirty="0" err="1">
                <a:solidFill>
                  <a:srgbClr val="008000"/>
                </a:solidFill>
              </a:rPr>
              <a:t>Dahan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dikupas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sampai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terlihat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bagian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putihnya</a:t>
            </a:r>
            <a:r>
              <a:rPr lang="en-US" sz="1688" dirty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67900" y="3191147"/>
            <a:ext cx="292583" cy="335660"/>
            <a:chOff x="-5715000" y="2382984"/>
            <a:chExt cx="1143000" cy="1274616"/>
          </a:xfrm>
        </p:grpSpPr>
        <p:sp>
          <p:nvSpPr>
            <p:cNvPr id="9" name="Oval 8"/>
            <p:cNvSpPr/>
            <p:nvPr/>
          </p:nvSpPr>
          <p:spPr>
            <a:xfrm>
              <a:off x="-5715000" y="2514600"/>
              <a:ext cx="1143000" cy="1143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5680657" y="2382984"/>
              <a:ext cx="939747" cy="1126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88" b="1" dirty="0">
                  <a:solidFill>
                    <a:schemeClr val="bg1"/>
                  </a:solidFill>
                </a:rPr>
                <a:t>1</a:t>
              </a:r>
              <a:endParaRPr lang="en-US" sz="1688" dirty="0"/>
            </a:p>
          </p:txBody>
        </p:sp>
      </p:grp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2999" r="1671" b="1569"/>
          <a:stretch/>
        </p:blipFill>
        <p:spPr bwMode="auto">
          <a:xfrm>
            <a:off x="3032366" y="1273820"/>
            <a:ext cx="2744670" cy="275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4271858" y="3535735"/>
            <a:ext cx="1671742" cy="113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88" dirty="0" err="1">
                <a:solidFill>
                  <a:srgbClr val="008000"/>
                </a:solidFill>
              </a:rPr>
              <a:t>Dahan</a:t>
            </a:r>
            <a:r>
              <a:rPr lang="en-US" sz="1688" dirty="0">
                <a:solidFill>
                  <a:srgbClr val="008000"/>
                </a:solidFill>
              </a:rPr>
              <a:t> yang </a:t>
            </a:r>
            <a:r>
              <a:rPr lang="en-US" sz="1688" dirty="0" err="1">
                <a:solidFill>
                  <a:srgbClr val="008000"/>
                </a:solidFill>
              </a:rPr>
              <a:t>bersih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ditutup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dengan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tanah</a:t>
            </a:r>
            <a:endParaRPr lang="en-US" sz="1688" dirty="0">
              <a:solidFill>
                <a:srgbClr val="008000"/>
              </a:solidFill>
            </a:endParaRPr>
          </a:p>
          <a:p>
            <a:pPr algn="ctr"/>
            <a:r>
              <a:rPr lang="en-US" sz="1688" dirty="0">
                <a:solidFill>
                  <a:srgbClr val="008000"/>
                </a:solidFill>
              </a:rPr>
              <a:t>humus.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929135" y="3191147"/>
            <a:ext cx="357187" cy="364252"/>
            <a:chOff x="-5715000" y="2514600"/>
            <a:chExt cx="1143000" cy="1165605"/>
          </a:xfrm>
        </p:grpSpPr>
        <p:sp>
          <p:nvSpPr>
            <p:cNvPr id="44" name="Oval 43"/>
            <p:cNvSpPr/>
            <p:nvPr/>
          </p:nvSpPr>
          <p:spPr>
            <a:xfrm>
              <a:off x="-5715000" y="2514600"/>
              <a:ext cx="1143000" cy="1143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5613374" y="2553534"/>
              <a:ext cx="939745" cy="1126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88" b="1" dirty="0">
                  <a:solidFill>
                    <a:schemeClr val="bg1"/>
                  </a:solidFill>
                </a:rPr>
                <a:t>2</a:t>
              </a:r>
              <a:endParaRPr lang="en-US" sz="1688" dirty="0"/>
            </a:p>
          </p:txBody>
        </p:sp>
      </p:grpSp>
      <p:pic>
        <p:nvPicPr>
          <p:cNvPr id="5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1567" r="1988" b="1980"/>
          <a:stretch/>
        </p:blipFill>
        <p:spPr bwMode="auto">
          <a:xfrm>
            <a:off x="5975357" y="1219230"/>
            <a:ext cx="2849402" cy="287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228600" y="69498"/>
            <a:ext cx="8251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336600"/>
                </a:solidFill>
              </a:rPr>
              <a:t>2. </a:t>
            </a:r>
            <a:r>
              <a:rPr lang="en-US" sz="2800" b="1" dirty="0" err="1" smtClean="0">
                <a:solidFill>
                  <a:srgbClr val="336600"/>
                </a:solidFill>
              </a:rPr>
              <a:t>Perkembangbiakan</a:t>
            </a:r>
            <a:r>
              <a:rPr lang="en-US" sz="2800" b="1" dirty="0" smtClean="0">
                <a:solidFill>
                  <a:srgbClr val="336600"/>
                </a:solidFill>
              </a:rPr>
              <a:t> </a:t>
            </a:r>
            <a:r>
              <a:rPr lang="en-US" sz="2800" b="1" dirty="0" err="1" smtClean="0">
                <a:solidFill>
                  <a:srgbClr val="336600"/>
                </a:solidFill>
              </a:rPr>
              <a:t>Secara</a:t>
            </a:r>
            <a:r>
              <a:rPr lang="en-US" sz="2800" b="1" dirty="0" smtClean="0">
                <a:solidFill>
                  <a:srgbClr val="336600"/>
                </a:solidFill>
              </a:rPr>
              <a:t> </a:t>
            </a:r>
            <a:r>
              <a:rPr lang="en-US" sz="2800" b="1" dirty="0" err="1" smtClean="0">
                <a:solidFill>
                  <a:srgbClr val="336600"/>
                </a:solidFill>
              </a:rPr>
              <a:t>Vegetatif</a:t>
            </a:r>
            <a:endParaRPr lang="en-US" sz="2800" dirty="0">
              <a:solidFill>
                <a:srgbClr val="0033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40854" y="3464628"/>
            <a:ext cx="1814575" cy="113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88" dirty="0" err="1">
                <a:solidFill>
                  <a:srgbClr val="008000"/>
                </a:solidFill>
              </a:rPr>
              <a:t>Dahan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dibungkus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dengan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plastik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diberi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lubang-lubang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kecil</a:t>
            </a:r>
            <a:r>
              <a:rPr lang="en-US" sz="1688" dirty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969547" y="3083295"/>
            <a:ext cx="357188" cy="357187"/>
            <a:chOff x="-5898747" y="2369675"/>
            <a:chExt cx="1143000" cy="1142999"/>
          </a:xfrm>
        </p:grpSpPr>
        <p:sp>
          <p:nvSpPr>
            <p:cNvPr id="51" name="Oval 50"/>
            <p:cNvSpPr/>
            <p:nvPr/>
          </p:nvSpPr>
          <p:spPr>
            <a:xfrm>
              <a:off x="-5898747" y="2369675"/>
              <a:ext cx="1143000" cy="1142999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5797122" y="2386008"/>
              <a:ext cx="939746" cy="1126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88" b="1" dirty="0">
                  <a:solidFill>
                    <a:schemeClr val="bg1"/>
                  </a:solidFill>
                </a:rPr>
                <a:t>3</a:t>
              </a:r>
              <a:endParaRPr lang="en-US" sz="1688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2400" y="524530"/>
            <a:ext cx="2548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800080"/>
                </a:solidFill>
              </a:rPr>
              <a:t> 1) Mencangkok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306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 flipH="1" flipV="1">
            <a:off x="6172200" y="4183413"/>
            <a:ext cx="680051" cy="82413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248400" y="3636979"/>
            <a:ext cx="795177" cy="32074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19734" y="2035334"/>
            <a:ext cx="0" cy="61609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51510" y="2038350"/>
            <a:ext cx="0" cy="61609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95040" y="2058609"/>
            <a:ext cx="724248" cy="2376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210405" y="2440949"/>
            <a:ext cx="688896" cy="351407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147151" y="1280171"/>
            <a:ext cx="513151" cy="43331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37557" y="2066087"/>
            <a:ext cx="1049292" cy="19315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76801" y="2760811"/>
            <a:ext cx="0" cy="112016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5" idx="1"/>
          </p:cNvCxnSpPr>
          <p:nvPr/>
        </p:nvCxnSpPr>
        <p:spPr>
          <a:xfrm flipH="1" flipV="1">
            <a:off x="2633708" y="2027091"/>
            <a:ext cx="1217007" cy="1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9550"/>
            <a:ext cx="5115017" cy="7044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269282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Apa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akan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kita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pelajari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54" y="666750"/>
            <a:ext cx="3225166" cy="281559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850715" y="1334594"/>
            <a:ext cx="22205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Tumbuhan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Sumber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ehidupan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0227" y="1451102"/>
            <a:ext cx="152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Bagian</a:t>
            </a:r>
            <a:r>
              <a:rPr lang="en-US" sz="2400" dirty="0" smtClean="0"/>
              <a:t> </a:t>
            </a:r>
            <a:r>
              <a:rPr lang="en-US" sz="2400" dirty="0" err="1" smtClean="0"/>
              <a:t>Tubuh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05018" y="1775445"/>
            <a:ext cx="190500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Fotosintesis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14016" y="3583417"/>
            <a:ext cx="279784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Perkembangbiakan</a:t>
            </a:r>
            <a:r>
              <a:rPr lang="en-US" sz="2400" dirty="0" smtClean="0"/>
              <a:t> </a:t>
            </a:r>
            <a:r>
              <a:rPr lang="en-US" sz="2400" dirty="0" err="1" smtClean="0"/>
              <a:t>Tumbuhan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9982" y="1144862"/>
            <a:ext cx="107431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Akar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9982" y="1854406"/>
            <a:ext cx="107431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Batang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982" y="2529978"/>
            <a:ext cx="107431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Daun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68629" y="2682170"/>
            <a:ext cx="111018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Proses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13503" y="2675413"/>
            <a:ext cx="127601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Manfaat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805018" y="3436383"/>
            <a:ext cx="190598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Generatif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16391" y="4034993"/>
            <a:ext cx="189362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Vegetatif</a:t>
            </a:r>
            <a:endParaRPr lang="en-US" sz="2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5" y="2808563"/>
            <a:ext cx="2976066" cy="23347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674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735" r="1671" b="3257"/>
          <a:stretch/>
        </p:blipFill>
        <p:spPr bwMode="auto">
          <a:xfrm>
            <a:off x="23117" y="-37886"/>
            <a:ext cx="3847390" cy="360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22627" y="3105150"/>
            <a:ext cx="2444192" cy="113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88" dirty="0" err="1">
                <a:solidFill>
                  <a:srgbClr val="008000"/>
                </a:solidFill>
              </a:rPr>
              <a:t>Setelah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beberapa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hari</a:t>
            </a:r>
            <a:r>
              <a:rPr lang="en-US" sz="1688" dirty="0">
                <a:solidFill>
                  <a:srgbClr val="008000"/>
                </a:solidFill>
              </a:rPr>
              <a:t>, </a:t>
            </a:r>
            <a:r>
              <a:rPr lang="en-US" sz="1688" dirty="0" err="1">
                <a:solidFill>
                  <a:srgbClr val="008000"/>
                </a:solidFill>
              </a:rPr>
              <a:t>akar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akan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muncul</a:t>
            </a:r>
            <a:r>
              <a:rPr lang="en-US" sz="1688" dirty="0">
                <a:solidFill>
                  <a:srgbClr val="008000"/>
                </a:solidFill>
              </a:rPr>
              <a:t> di </a:t>
            </a:r>
            <a:r>
              <a:rPr lang="en-US" sz="1688" dirty="0" err="1">
                <a:solidFill>
                  <a:srgbClr val="008000"/>
                </a:solidFill>
              </a:rPr>
              <a:t>dahan</a:t>
            </a:r>
            <a:r>
              <a:rPr lang="en-US" sz="1688" dirty="0">
                <a:solidFill>
                  <a:srgbClr val="008000"/>
                </a:solidFill>
              </a:rPr>
              <a:t> yang </a:t>
            </a:r>
            <a:r>
              <a:rPr lang="en-US" sz="1688" dirty="0" err="1">
                <a:solidFill>
                  <a:srgbClr val="008000"/>
                </a:solidFill>
              </a:rPr>
              <a:t>ditutup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plastik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tersebut</a:t>
            </a:r>
            <a:r>
              <a:rPr lang="en-US" sz="1688" dirty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66129" y="2734740"/>
            <a:ext cx="357187" cy="370410"/>
            <a:chOff x="-5715000" y="2472290"/>
            <a:chExt cx="1143000" cy="1185310"/>
          </a:xfrm>
        </p:grpSpPr>
        <p:sp>
          <p:nvSpPr>
            <p:cNvPr id="7" name="Oval 6"/>
            <p:cNvSpPr/>
            <p:nvPr/>
          </p:nvSpPr>
          <p:spPr>
            <a:xfrm>
              <a:off x="-5715000" y="2514600"/>
              <a:ext cx="1143000" cy="1143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5623201" y="2472290"/>
              <a:ext cx="939745" cy="1126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88" b="1" dirty="0">
                  <a:solidFill>
                    <a:schemeClr val="bg1"/>
                  </a:solidFill>
                </a:rPr>
                <a:t>4</a:t>
              </a:r>
              <a:endParaRPr lang="en-US" sz="1688" dirty="0"/>
            </a:p>
          </p:txBody>
        </p:sp>
      </p:grp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1978" r="2858" b="1978"/>
          <a:stretch/>
        </p:blipFill>
        <p:spPr bwMode="auto">
          <a:xfrm>
            <a:off x="5542615" y="996017"/>
            <a:ext cx="3601385" cy="382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389550" y="3086824"/>
            <a:ext cx="2698754" cy="1131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88" dirty="0" err="1">
                <a:solidFill>
                  <a:srgbClr val="008000"/>
                </a:solidFill>
              </a:rPr>
              <a:t>Dahan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dipotong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  <a:r>
              <a:rPr lang="en-US" sz="1688" dirty="0" err="1">
                <a:solidFill>
                  <a:srgbClr val="008000"/>
                </a:solidFill>
              </a:rPr>
              <a:t>dipindahkan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sz="1688" dirty="0" err="1">
                <a:solidFill>
                  <a:srgbClr val="008000"/>
                </a:solidFill>
              </a:rPr>
              <a:t>ke</a:t>
            </a:r>
            <a:r>
              <a:rPr lang="en-US" sz="1688" dirty="0">
                <a:solidFill>
                  <a:srgbClr val="008000"/>
                </a:solidFill>
              </a:rPr>
              <a:t> pot </a:t>
            </a:r>
            <a:r>
              <a:rPr lang="en-US" sz="1688" dirty="0" err="1">
                <a:solidFill>
                  <a:srgbClr val="008000"/>
                </a:solidFill>
              </a:rPr>
              <a:t>atau</a:t>
            </a:r>
            <a:r>
              <a:rPr lang="en-US" sz="1688" dirty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en-US" sz="1688" dirty="0">
                <a:solidFill>
                  <a:srgbClr val="008000"/>
                </a:solidFill>
              </a:rPr>
              <a:t>di </a:t>
            </a:r>
            <a:r>
              <a:rPr lang="en-US" sz="1688" dirty="0" err="1">
                <a:solidFill>
                  <a:srgbClr val="008000"/>
                </a:solidFill>
              </a:rPr>
              <a:t>tanah</a:t>
            </a:r>
            <a:r>
              <a:rPr lang="en-US" sz="1688" dirty="0">
                <a:solidFill>
                  <a:srgbClr val="008000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81592" y="2693856"/>
            <a:ext cx="357186" cy="371349"/>
            <a:chOff x="-5715003" y="2469284"/>
            <a:chExt cx="1142998" cy="1188317"/>
          </a:xfrm>
        </p:grpSpPr>
        <p:sp>
          <p:nvSpPr>
            <p:cNvPr id="13" name="Oval 12"/>
            <p:cNvSpPr/>
            <p:nvPr/>
          </p:nvSpPr>
          <p:spPr>
            <a:xfrm>
              <a:off x="-5715003" y="2514599"/>
              <a:ext cx="1142998" cy="1143002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6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5646219" y="2469284"/>
              <a:ext cx="939745" cy="1126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1688" b="1" dirty="0" smtClean="0">
                  <a:solidFill>
                    <a:schemeClr val="bg1"/>
                  </a:solidFill>
                </a:rPr>
                <a:t>5</a:t>
              </a:r>
              <a:endParaRPr lang="en-US" sz="1688" dirty="0"/>
            </a:p>
          </p:txBody>
        </p:sp>
      </p:grpSp>
    </p:spTree>
    <p:extLst>
      <p:ext uri="{BB962C8B-B14F-4D97-AF65-F5344CB8AC3E}">
        <p14:creationId xmlns:p14="http://schemas.microsoft.com/office/powerpoint/2010/main" val="26600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2020" y="361950"/>
            <a:ext cx="4072917" cy="3947524"/>
            <a:chOff x="-2940773" y="2379322"/>
            <a:chExt cx="13033334" cy="12632076"/>
          </a:xfrm>
        </p:grpSpPr>
        <p:grpSp>
          <p:nvGrpSpPr>
            <p:cNvPr id="5" name="Group 4"/>
            <p:cNvGrpSpPr/>
            <p:nvPr/>
          </p:nvGrpSpPr>
          <p:grpSpPr>
            <a:xfrm>
              <a:off x="-2940773" y="2379322"/>
              <a:ext cx="13033334" cy="12632076"/>
              <a:chOff x="6879625" y="1376930"/>
              <a:chExt cx="13033334" cy="1199289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6879625" y="1376930"/>
                <a:ext cx="13033334" cy="11992891"/>
                <a:chOff x="7235869" y="1308304"/>
                <a:chExt cx="13033334" cy="11992891"/>
              </a:xfrm>
            </p:grpSpPr>
            <p:pic>
              <p:nvPicPr>
                <p:cNvPr id="9" name="Picture 3" descr="E:\ELISA\MEDIA ESPA IPS KELAS 4\BAB 4\Post it biru2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35869" y="1308304"/>
                  <a:ext cx="13033334" cy="11992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8348787" y="1559991"/>
                  <a:ext cx="7659014" cy="32726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200" b="1" dirty="0">
                      <a:solidFill>
                        <a:srgbClr val="FFFF99"/>
                      </a:solidFill>
                    </a:rPr>
                    <a:t>KELEBIHAN</a:t>
                  </a:r>
                </a:p>
                <a:p>
                  <a:pPr marL="285773" indent="-285773">
                    <a:buAutoNum type="alphaUcPeriod"/>
                  </a:pPr>
                  <a:endParaRPr lang="en-US" sz="3200" b="1" dirty="0">
                    <a:solidFill>
                      <a:srgbClr val="FFFF99"/>
                    </a:solidFill>
                  </a:endParaRPr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7698031" y="3351326"/>
                <a:ext cx="10826774" cy="9444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2190" indent="-232190">
                  <a:buAutoNum type="arabicPeriod"/>
                </a:pPr>
                <a:r>
                  <a:rPr lang="en-US" sz="2800" dirty="0" err="1">
                    <a:solidFill>
                      <a:schemeClr val="bg1"/>
                    </a:solidFill>
                  </a:rPr>
                  <a:t>Berbuah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lebih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cepat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dibandingkan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jika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ditanam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dari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biji</a:t>
                </a:r>
                <a:endParaRPr lang="en-US" sz="2800" dirty="0">
                  <a:solidFill>
                    <a:schemeClr val="bg1"/>
                  </a:solidFill>
                </a:endParaRPr>
              </a:p>
              <a:p>
                <a:pPr marL="232190" indent="-232190">
                  <a:buAutoNum type="arabicPeriod"/>
                </a:pPr>
                <a:endParaRPr lang="en-US" sz="2800" dirty="0">
                  <a:solidFill>
                    <a:schemeClr val="bg1"/>
                  </a:solidFill>
                </a:endParaRPr>
              </a:p>
              <a:p>
                <a:pPr marL="232190" indent="-232190">
                  <a:buFontTx/>
                  <a:buAutoNum type="arabicPeriod"/>
                </a:pPr>
                <a:r>
                  <a:rPr lang="en-US" sz="2800" dirty="0" err="1">
                    <a:solidFill>
                      <a:schemeClr val="bg1"/>
                    </a:solidFill>
                  </a:rPr>
                  <a:t>Memiliki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sifat</a:t>
                </a:r>
                <a:r>
                  <a:rPr lang="en-US" sz="2800" dirty="0">
                    <a:solidFill>
                      <a:schemeClr val="bg1"/>
                    </a:solidFill>
                  </a:rPr>
                  <a:t> yang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sama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dengan</a:t>
                </a:r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</a:rPr>
                  <a:t>induknya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" name="Picture 2" descr="E:\ELISA\MEDIA ESPS IPS KELAS 4\BAB 9 Teknologi\plu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494" y="2696592"/>
              <a:ext cx="1901485" cy="1755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576972" y="918463"/>
            <a:ext cx="4136422" cy="3947525"/>
            <a:chOff x="10690250" y="3215815"/>
            <a:chExt cx="13236550" cy="12632079"/>
          </a:xfrm>
        </p:grpSpPr>
        <p:grpSp>
          <p:nvGrpSpPr>
            <p:cNvPr id="12" name="Group 11"/>
            <p:cNvGrpSpPr/>
            <p:nvPr/>
          </p:nvGrpSpPr>
          <p:grpSpPr>
            <a:xfrm>
              <a:off x="10690250" y="3215815"/>
              <a:ext cx="13236550" cy="12632079"/>
              <a:chOff x="7841858" y="2034716"/>
              <a:chExt cx="13236550" cy="12632079"/>
            </a:xfrm>
          </p:grpSpPr>
          <p:pic>
            <p:nvPicPr>
              <p:cNvPr id="14" name="Picture 3" descr="E:\ELISA\MEDIA ESPA IPS KELAS 4\BAB 4\Post it kuning2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1858" y="2034716"/>
                <a:ext cx="13236550" cy="12632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8795749" y="2919368"/>
                <a:ext cx="10979390" cy="9505682"/>
                <a:chOff x="11818583" y="2029444"/>
                <a:chExt cx="10979390" cy="9505682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11818583" y="2029444"/>
                  <a:ext cx="8852091" cy="1871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3200" b="1" dirty="0"/>
                    <a:t>KEKURANGAN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12430730" y="4345466"/>
                  <a:ext cx="10367243" cy="71896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32190" indent="-232190">
                    <a:buFontTx/>
                    <a:buAutoNum type="arabicPeriod"/>
                  </a:pPr>
                  <a:r>
                    <a:rPr lang="en-US" sz="2800" dirty="0" err="1"/>
                    <a:t>Akar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tanaman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kurang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kuat</a:t>
                  </a:r>
                  <a:endParaRPr lang="en-US" sz="2800" dirty="0"/>
                </a:p>
                <a:p>
                  <a:pPr marL="232190" indent="-232190">
                    <a:buAutoNum type="arabicPeriod"/>
                  </a:pPr>
                  <a:endParaRPr lang="en-US" sz="2800" dirty="0"/>
                </a:p>
                <a:p>
                  <a:pPr marL="232190" indent="-232190">
                    <a:buFontTx/>
                    <a:buAutoNum type="arabicPeriod"/>
                  </a:pPr>
                  <a:r>
                    <a:rPr lang="en-US" sz="2800" dirty="0" err="1"/>
                    <a:t>Umur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tanaman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lebih</a:t>
                  </a:r>
                  <a:r>
                    <a:rPr lang="en-US" sz="2800" dirty="0"/>
                    <a:t> </a:t>
                  </a:r>
                  <a:r>
                    <a:rPr lang="en-US" sz="2800" dirty="0" err="1"/>
                    <a:t>pendek</a:t>
                  </a:r>
                  <a:r>
                    <a:rPr lang="en-US" sz="2800" dirty="0"/>
                    <a:t>.</a:t>
                  </a:r>
                </a:p>
              </p:txBody>
            </p:sp>
          </p:grpSp>
        </p:grpSp>
        <p:pic>
          <p:nvPicPr>
            <p:cNvPr id="13" name="Picture 3" descr="E:\ELISA\MEDIA ESPS IPS KELAS 4\BAB 9 Teknologi\minu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6973" y="3936455"/>
              <a:ext cx="1888189" cy="1755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246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LISA\MEDIA ESPS IPA KELAS 6\Foto &amp; PDF\bab 3\set 4\setek mawar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-400050"/>
            <a:ext cx="3167063" cy="500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65007" y="769933"/>
            <a:ext cx="2804117" cy="2582612"/>
            <a:chOff x="969579" y="3515345"/>
            <a:chExt cx="8973173" cy="8264357"/>
          </a:xfrm>
        </p:grpSpPr>
        <p:pic>
          <p:nvPicPr>
            <p:cNvPr id="7" name="Picture 7" descr="E:\ELISA\MEDIA ESPA IPS KELAS 4\BAB 4\Post it kunin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579" y="3515345"/>
              <a:ext cx="8973173" cy="8264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362200" y="4692868"/>
              <a:ext cx="7229804" cy="528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88" dirty="0" err="1"/>
                <a:t>Syarat</a:t>
              </a:r>
              <a:r>
                <a:rPr lang="en-US" sz="1688" dirty="0"/>
                <a:t> </a:t>
              </a:r>
              <a:r>
                <a:rPr lang="en-US" sz="1688" dirty="0" err="1"/>
                <a:t>utama</a:t>
              </a:r>
              <a:r>
                <a:rPr lang="en-US" sz="1688" dirty="0"/>
                <a:t> </a:t>
              </a:r>
              <a:r>
                <a:rPr lang="en-US" sz="1688" dirty="0" err="1"/>
                <a:t>tumbuhan</a:t>
              </a:r>
              <a:endParaRPr lang="en-US" sz="1688" dirty="0"/>
            </a:p>
            <a:p>
              <a:r>
                <a:rPr lang="en-US" sz="1688" dirty="0"/>
                <a:t>yang </a:t>
              </a:r>
              <a:r>
                <a:rPr lang="en-US" sz="1688" dirty="0" err="1"/>
                <a:t>dapat</a:t>
              </a:r>
              <a:r>
                <a:rPr lang="en-US" sz="1688" dirty="0"/>
                <a:t> </a:t>
              </a:r>
              <a:r>
                <a:rPr lang="en-US" sz="1688" dirty="0" err="1"/>
                <a:t>disetek</a:t>
              </a:r>
              <a:r>
                <a:rPr lang="en-US" sz="1688" dirty="0"/>
                <a:t> </a:t>
              </a:r>
              <a:r>
                <a:rPr lang="en-US" sz="1688" dirty="0" err="1"/>
                <a:t>adalah</a:t>
              </a:r>
              <a:r>
                <a:rPr lang="en-US" sz="1688" dirty="0"/>
                <a:t> </a:t>
              </a:r>
              <a:r>
                <a:rPr lang="en-US" sz="1688" b="1" dirty="0" err="1">
                  <a:solidFill>
                    <a:srgbClr val="008000"/>
                  </a:solidFill>
                </a:rPr>
                <a:t>masih</a:t>
              </a:r>
              <a:r>
                <a:rPr lang="en-US" sz="1688" b="1" dirty="0">
                  <a:solidFill>
                    <a:srgbClr val="008000"/>
                  </a:solidFill>
                </a:rPr>
                <a:t> </a:t>
              </a:r>
              <a:r>
                <a:rPr lang="en-US" sz="1688" b="1" dirty="0" err="1">
                  <a:solidFill>
                    <a:srgbClr val="008000"/>
                  </a:solidFill>
                </a:rPr>
                <a:t>memiliki</a:t>
              </a:r>
              <a:r>
                <a:rPr lang="en-US" sz="1688" b="1" dirty="0">
                  <a:solidFill>
                    <a:srgbClr val="008000"/>
                  </a:solidFill>
                </a:rPr>
                <a:t> </a:t>
              </a:r>
              <a:r>
                <a:rPr lang="en-US" sz="1688" b="1" dirty="0" err="1">
                  <a:solidFill>
                    <a:srgbClr val="008000"/>
                  </a:solidFill>
                </a:rPr>
                <a:t>mata</a:t>
              </a:r>
              <a:r>
                <a:rPr lang="en-US" sz="1688" b="1" dirty="0">
                  <a:solidFill>
                    <a:srgbClr val="008000"/>
                  </a:solidFill>
                </a:rPr>
                <a:t> tunas</a:t>
              </a:r>
            </a:p>
            <a:p>
              <a:r>
                <a:rPr lang="en-US" sz="1688" b="1" dirty="0" err="1">
                  <a:solidFill>
                    <a:srgbClr val="008000"/>
                  </a:solidFill>
                </a:rPr>
                <a:t>dari</a:t>
              </a:r>
              <a:r>
                <a:rPr lang="en-US" sz="1688" b="1" dirty="0">
                  <a:solidFill>
                    <a:srgbClr val="008000"/>
                  </a:solidFill>
                </a:rPr>
                <a:t> </a:t>
              </a:r>
              <a:r>
                <a:rPr lang="en-US" sz="1688" b="1" dirty="0" err="1">
                  <a:solidFill>
                    <a:srgbClr val="008000"/>
                  </a:solidFill>
                </a:rPr>
                <a:t>bagian</a:t>
              </a:r>
              <a:r>
                <a:rPr lang="en-US" sz="1688" b="1" dirty="0">
                  <a:solidFill>
                    <a:srgbClr val="008000"/>
                  </a:solidFill>
                </a:rPr>
                <a:t> </a:t>
              </a:r>
              <a:r>
                <a:rPr lang="en-US" sz="1688" b="1" dirty="0" err="1">
                  <a:solidFill>
                    <a:srgbClr val="008000"/>
                  </a:solidFill>
                </a:rPr>
                <a:t>tumbuhan</a:t>
              </a:r>
              <a:r>
                <a:rPr lang="en-US" sz="1688" b="1" dirty="0">
                  <a:solidFill>
                    <a:srgbClr val="008000"/>
                  </a:solidFill>
                </a:rPr>
                <a:t>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5326" y="-576591"/>
            <a:ext cx="7000875" cy="5272416"/>
            <a:chOff x="-533400" y="-793532"/>
            <a:chExt cx="22402800" cy="16871731"/>
          </a:xfrm>
        </p:grpSpPr>
        <p:grpSp>
          <p:nvGrpSpPr>
            <p:cNvPr id="13" name="Group 12"/>
            <p:cNvGrpSpPr/>
            <p:nvPr/>
          </p:nvGrpSpPr>
          <p:grpSpPr>
            <a:xfrm>
              <a:off x="-533400" y="-793532"/>
              <a:ext cx="22402800" cy="16871731"/>
              <a:chOff x="-533400" y="-793532"/>
              <a:chExt cx="22402800" cy="1687173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0439400" y="-793532"/>
                <a:ext cx="11430000" cy="168717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3" dirty="0"/>
                  <a:t>v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-533400" y="2438400"/>
                <a:ext cx="11049000" cy="10972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63" dirty="0"/>
                  <a:t>v</a:t>
                </a:r>
              </a:p>
            </p:txBody>
          </p:sp>
        </p:grpSp>
        <p:pic>
          <p:nvPicPr>
            <p:cNvPr id="14" name="Picture 3" descr="E:\ELISA\MEDIA ESPS IPA KELAS 6\BAB 3 Perkembangan Makhluk Hidup\3-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7089" y="1981199"/>
              <a:ext cx="4633438" cy="8767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E:\ELISA\MEDIA ESPS IPA KELAS 6\BAB 3 Perkembangan Makhluk Hidup\4-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9037" y="1516796"/>
              <a:ext cx="4947683" cy="9356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E:\ELISA\MEDIA ESPS IPA KELAS 6\BAB 3 Perkembangan Makhluk Hidup\1-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1000" y="2809238"/>
              <a:ext cx="5562600" cy="806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230222" y="2865897"/>
            <a:ext cx="1687397" cy="1117313"/>
            <a:chOff x="1178267" y="10222427"/>
            <a:chExt cx="5399669" cy="3575402"/>
          </a:xfrm>
        </p:grpSpPr>
        <p:sp>
          <p:nvSpPr>
            <p:cNvPr id="21" name="Rectangle 20"/>
            <p:cNvSpPr/>
            <p:nvPr/>
          </p:nvSpPr>
          <p:spPr>
            <a:xfrm>
              <a:off x="1837995" y="10793928"/>
              <a:ext cx="4739941" cy="3003901"/>
            </a:xfrm>
            <a:prstGeom prst="rect">
              <a:avLst/>
            </a:prstGeom>
            <a:solidFill>
              <a:srgbClr val="800080"/>
            </a:solidFill>
            <a:ln w="127000">
              <a:solidFill>
                <a:srgbClr val="800080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375" dirty="0">
                  <a:solidFill>
                    <a:schemeClr val="bg1"/>
                  </a:solidFill>
                </a:rPr>
                <a:t>    </a:t>
              </a:r>
              <a:r>
                <a:rPr lang="en-US" sz="1375" dirty="0" err="1">
                  <a:solidFill>
                    <a:schemeClr val="bg1"/>
                  </a:solidFill>
                </a:rPr>
                <a:t>Dahan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dipotong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dan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dipindahkan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ke</a:t>
              </a:r>
              <a:r>
                <a:rPr lang="en-US" sz="1375" dirty="0">
                  <a:solidFill>
                    <a:schemeClr val="bg1"/>
                  </a:solidFill>
                </a:rPr>
                <a:t> pot </a:t>
              </a:r>
              <a:r>
                <a:rPr lang="en-US" sz="1375" dirty="0" err="1">
                  <a:solidFill>
                    <a:schemeClr val="bg1"/>
                  </a:solidFill>
                </a:rPr>
                <a:t>atau</a:t>
              </a:r>
              <a:r>
                <a:rPr lang="en-US" sz="1375" dirty="0">
                  <a:solidFill>
                    <a:schemeClr val="bg1"/>
                  </a:solidFill>
                </a:rPr>
                <a:t> di </a:t>
              </a:r>
              <a:r>
                <a:rPr lang="en-US" sz="1375" dirty="0" err="1">
                  <a:solidFill>
                    <a:schemeClr val="bg1"/>
                  </a:solidFill>
                </a:rPr>
                <a:t>tanah</a:t>
              </a:r>
              <a:r>
                <a:rPr lang="en-US" sz="1375" dirty="0">
                  <a:solidFill>
                    <a:schemeClr val="bg1"/>
                  </a:solidFill>
                </a:rPr>
                <a:t>.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78267" y="10222427"/>
              <a:ext cx="1226549" cy="1202869"/>
              <a:chOff x="15115384" y="5441370"/>
              <a:chExt cx="1226549" cy="120286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15115384" y="5441370"/>
                <a:ext cx="1143000" cy="1143000"/>
              </a:xfrm>
              <a:prstGeom prst="ellipse">
                <a:avLst/>
              </a:prstGeom>
              <a:solidFill>
                <a:srgbClr val="008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402190" y="5517569"/>
                <a:ext cx="939743" cy="1126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88" b="1" dirty="0">
                    <a:solidFill>
                      <a:schemeClr val="bg1"/>
                    </a:solidFill>
                  </a:rPr>
                  <a:t>1</a:t>
                </a:r>
                <a:endParaRPr lang="en-US" sz="1688" dirty="0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3290888" y="2862264"/>
            <a:ext cx="1687397" cy="1117313"/>
            <a:chOff x="8304281" y="10222427"/>
            <a:chExt cx="5399669" cy="3575402"/>
          </a:xfrm>
        </p:grpSpPr>
        <p:sp>
          <p:nvSpPr>
            <p:cNvPr id="26" name="Rectangle 25"/>
            <p:cNvSpPr/>
            <p:nvPr/>
          </p:nvSpPr>
          <p:spPr>
            <a:xfrm>
              <a:off x="8964009" y="10793928"/>
              <a:ext cx="4739941" cy="3003901"/>
            </a:xfrm>
            <a:prstGeom prst="rect">
              <a:avLst/>
            </a:prstGeom>
            <a:solidFill>
              <a:srgbClr val="800080"/>
            </a:solidFill>
            <a:ln w="127000">
              <a:solidFill>
                <a:srgbClr val="800080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375" dirty="0">
                  <a:solidFill>
                    <a:schemeClr val="bg1"/>
                  </a:solidFill>
                </a:rPr>
                <a:t>    </a:t>
              </a:r>
              <a:r>
                <a:rPr lang="en-US" sz="1375" dirty="0" err="1">
                  <a:solidFill>
                    <a:schemeClr val="bg1"/>
                  </a:solidFill>
                </a:rPr>
                <a:t>Tanam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hasil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potongan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tersebut</a:t>
              </a:r>
              <a:r>
                <a:rPr lang="en-US" sz="1375" dirty="0">
                  <a:solidFill>
                    <a:schemeClr val="bg1"/>
                  </a:solidFill>
                </a:rPr>
                <a:t> di </a:t>
              </a:r>
              <a:r>
                <a:rPr lang="en-US" sz="1375" dirty="0" err="1">
                  <a:solidFill>
                    <a:schemeClr val="bg1"/>
                  </a:solidFill>
                </a:rPr>
                <a:t>tanah</a:t>
              </a:r>
              <a:r>
                <a:rPr lang="en-US" sz="1375" dirty="0">
                  <a:solidFill>
                    <a:schemeClr val="bg1"/>
                  </a:solidFill>
                </a:rPr>
                <a:t> yang </a:t>
              </a:r>
              <a:r>
                <a:rPr lang="it-IT" sz="1375" dirty="0">
                  <a:solidFill>
                    <a:schemeClr val="bg1"/>
                  </a:solidFill>
                </a:rPr>
                <a:t>subur.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304281" y="10222427"/>
              <a:ext cx="1226549" cy="1202869"/>
              <a:chOff x="15115384" y="5441370"/>
              <a:chExt cx="1226549" cy="120286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5115384" y="5441370"/>
                <a:ext cx="1143000" cy="1143000"/>
              </a:xfrm>
              <a:prstGeom prst="ellipse">
                <a:avLst/>
              </a:prstGeom>
              <a:solidFill>
                <a:srgbClr val="008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5402190" y="5517569"/>
                <a:ext cx="939743" cy="1126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88" b="1" dirty="0">
                    <a:solidFill>
                      <a:schemeClr val="bg1"/>
                    </a:solidFill>
                  </a:rPr>
                  <a:t>2</a:t>
                </a:r>
                <a:endParaRPr lang="en-US" sz="1688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5386388" y="2865897"/>
            <a:ext cx="1687397" cy="1328909"/>
            <a:chOff x="8304281" y="10222427"/>
            <a:chExt cx="5399669" cy="4252509"/>
          </a:xfrm>
        </p:grpSpPr>
        <p:sp>
          <p:nvSpPr>
            <p:cNvPr id="31" name="Rectangle 30"/>
            <p:cNvSpPr/>
            <p:nvPr/>
          </p:nvSpPr>
          <p:spPr>
            <a:xfrm>
              <a:off x="8964009" y="10793928"/>
              <a:ext cx="4739941" cy="3681008"/>
            </a:xfrm>
            <a:prstGeom prst="rect">
              <a:avLst/>
            </a:prstGeom>
            <a:solidFill>
              <a:srgbClr val="800080"/>
            </a:solidFill>
            <a:ln w="127000">
              <a:solidFill>
                <a:srgbClr val="800080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1375" dirty="0">
                  <a:solidFill>
                    <a:schemeClr val="bg1"/>
                  </a:solidFill>
                </a:rPr>
                <a:t>    </a:t>
              </a:r>
              <a:r>
                <a:rPr lang="en-US" sz="1375" dirty="0" err="1">
                  <a:solidFill>
                    <a:schemeClr val="bg1"/>
                  </a:solidFill>
                </a:rPr>
                <a:t>Akar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akan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muncul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dari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batang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dan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tumbuh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menjadi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tumbuhan</a:t>
              </a:r>
              <a:r>
                <a:rPr lang="en-US" sz="1375" dirty="0">
                  <a:solidFill>
                    <a:schemeClr val="bg1"/>
                  </a:solidFill>
                </a:rPr>
                <a:t> </a:t>
              </a:r>
              <a:r>
                <a:rPr lang="en-US" sz="1375" dirty="0" err="1">
                  <a:solidFill>
                    <a:schemeClr val="bg1"/>
                  </a:solidFill>
                </a:rPr>
                <a:t>baru</a:t>
              </a:r>
              <a:r>
                <a:rPr lang="en-US" sz="1375" dirty="0">
                  <a:solidFill>
                    <a:schemeClr val="bg1"/>
                  </a:solidFill>
                </a:rPr>
                <a:t>.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304281" y="10222427"/>
              <a:ext cx="1226549" cy="1202869"/>
              <a:chOff x="15115384" y="5441370"/>
              <a:chExt cx="1226549" cy="1202869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5115384" y="5441370"/>
                <a:ext cx="1143000" cy="1143000"/>
              </a:xfrm>
              <a:prstGeom prst="ellipse">
                <a:avLst/>
              </a:prstGeom>
              <a:solidFill>
                <a:srgbClr val="008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5402190" y="5517569"/>
                <a:ext cx="939743" cy="11266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88" b="1" dirty="0">
                    <a:solidFill>
                      <a:schemeClr val="bg1"/>
                    </a:solidFill>
                  </a:rPr>
                  <a:t>3</a:t>
                </a:r>
                <a:endParaRPr lang="en-US" sz="1688" dirty="0"/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-27851" y="-7200"/>
            <a:ext cx="1466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800080"/>
                </a:solidFill>
              </a:rPr>
              <a:t> 2) Setek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960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499560" y="211441"/>
            <a:ext cx="2869189" cy="2841625"/>
            <a:chOff x="9490041" y="676610"/>
            <a:chExt cx="9181404" cy="9093200"/>
          </a:xfrm>
        </p:grpSpPr>
        <p:pic>
          <p:nvPicPr>
            <p:cNvPr id="9219" name="Picture 3" descr="E:\ELISA\MEDIA ESPS IPA KELAS 6\BAB 3 Perkembangan Makhluk Hidup\Menyambung-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041" y="676610"/>
              <a:ext cx="1587500" cy="909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1156326" y="2345682"/>
              <a:ext cx="7515119" cy="2954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Sambungkan</a:t>
              </a:r>
              <a:r>
                <a:rPr lang="en-US" dirty="0"/>
                <a:t> </a:t>
              </a:r>
              <a:r>
                <a:rPr lang="en-US" dirty="0" err="1"/>
                <a:t>kedua</a:t>
              </a:r>
              <a:r>
                <a:rPr lang="en-US" dirty="0"/>
                <a:t> </a:t>
              </a:r>
              <a:r>
                <a:rPr lang="en-US" dirty="0" err="1"/>
                <a:t>batang</a:t>
              </a:r>
              <a:r>
                <a:rPr lang="en-US" dirty="0"/>
                <a:t> </a:t>
              </a:r>
              <a:r>
                <a:rPr lang="en-US" dirty="0" err="1"/>
                <a:t>tanaman</a:t>
              </a:r>
              <a:r>
                <a:rPr lang="en-US" dirty="0"/>
                <a:t>, </a:t>
              </a:r>
              <a:r>
                <a:rPr lang="en-US" dirty="0" err="1"/>
                <a:t>lalu</a:t>
              </a:r>
              <a:r>
                <a:rPr lang="en-US" dirty="0"/>
                <a:t> </a:t>
              </a:r>
              <a:r>
                <a:rPr lang="en-US" dirty="0" err="1"/>
                <a:t>ikatlah</a:t>
              </a:r>
              <a:r>
                <a:rPr lang="en-US" dirty="0"/>
                <a:t> </a:t>
              </a:r>
              <a:r>
                <a:rPr lang="en-US" dirty="0" err="1"/>
                <a:t>dengan</a:t>
              </a:r>
              <a:r>
                <a:rPr lang="en-US" dirty="0"/>
                <a:t> </a:t>
              </a:r>
              <a:r>
                <a:rPr lang="en-US" dirty="0" err="1"/>
                <a:t>plastik</a:t>
              </a:r>
              <a:r>
                <a:rPr lang="en-US" dirty="0"/>
                <a:t>.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156330" y="945297"/>
              <a:ext cx="1143000" cy="1143000"/>
              <a:chOff x="1178267" y="10222427"/>
              <a:chExt cx="1143000" cy="11430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178267" y="10222427"/>
                <a:ext cx="1143000" cy="1143000"/>
              </a:xfrm>
              <a:prstGeom prst="ellipse">
                <a:avLst/>
              </a:prstGeom>
              <a:solidFill>
                <a:srgbClr val="008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38587" y="10222427"/>
                <a:ext cx="939743" cy="1126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88" b="1" dirty="0">
                    <a:solidFill>
                      <a:schemeClr val="bg1"/>
                    </a:solidFill>
                  </a:rPr>
                  <a:t>1</a:t>
                </a:r>
                <a:endParaRPr lang="en-US" sz="1688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33400" y="633492"/>
            <a:ext cx="3529048" cy="2243058"/>
            <a:chOff x="-3063355" y="2027173"/>
            <a:chExt cx="11292955" cy="7177783"/>
          </a:xfrm>
        </p:grpSpPr>
        <p:pic>
          <p:nvPicPr>
            <p:cNvPr id="17" name="Picture 3" descr="E:\ELISA\MEDIA ESPA IPS KELAS 4\BAB 4\Post it kuning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63355" y="2027173"/>
              <a:ext cx="11292955" cy="717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2141336" y="2452888"/>
              <a:ext cx="9448913" cy="6106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TUJUAN:</a:t>
              </a:r>
            </a:p>
            <a:p>
              <a:r>
                <a:rPr lang="en-US" sz="2000" dirty="0" err="1">
                  <a:solidFill>
                    <a:srgbClr val="008000"/>
                  </a:solidFill>
                </a:rPr>
                <a:t>Menggabungkan</a:t>
              </a:r>
              <a:r>
                <a:rPr lang="en-US" sz="2000" dirty="0">
                  <a:solidFill>
                    <a:srgbClr val="008000"/>
                  </a:solidFill>
                </a:rPr>
                <a:t> </a:t>
              </a:r>
              <a:r>
                <a:rPr lang="sv-SE" sz="2000" dirty="0">
                  <a:solidFill>
                    <a:srgbClr val="008000"/>
                  </a:solidFill>
                </a:rPr>
                <a:t>sifat-sifat unggul dari dua tanaman </a:t>
              </a:r>
              <a:r>
                <a:rPr lang="en-US" sz="2000" dirty="0" err="1">
                  <a:solidFill>
                    <a:srgbClr val="008000"/>
                  </a:solidFill>
                </a:rPr>
                <a:t>sehingga</a:t>
              </a:r>
              <a:r>
                <a:rPr lang="en-US" sz="2000" dirty="0">
                  <a:solidFill>
                    <a:srgbClr val="008000"/>
                  </a:solidFill>
                </a:rPr>
                <a:t> </a:t>
              </a:r>
              <a:r>
                <a:rPr lang="en-US" sz="2000" dirty="0" err="1">
                  <a:solidFill>
                    <a:srgbClr val="008000"/>
                  </a:solidFill>
                </a:rPr>
                <a:t>diperoleh</a:t>
              </a:r>
              <a:r>
                <a:rPr lang="en-US" sz="2000" dirty="0">
                  <a:solidFill>
                    <a:srgbClr val="008000"/>
                  </a:solidFill>
                </a:rPr>
                <a:t> </a:t>
              </a:r>
              <a:r>
                <a:rPr lang="en-US" sz="2000" dirty="0" err="1">
                  <a:solidFill>
                    <a:srgbClr val="008000"/>
                  </a:solidFill>
                </a:rPr>
                <a:t>tanaman</a:t>
              </a:r>
              <a:r>
                <a:rPr lang="en-US" sz="2000" dirty="0">
                  <a:solidFill>
                    <a:srgbClr val="008000"/>
                  </a:solidFill>
                </a:rPr>
                <a:t> yang </a:t>
              </a:r>
              <a:r>
                <a:rPr lang="en-US" sz="2000" dirty="0" err="1">
                  <a:solidFill>
                    <a:srgbClr val="008000"/>
                  </a:solidFill>
                </a:rPr>
                <a:t>memiliki</a:t>
              </a:r>
              <a:r>
                <a:rPr lang="en-US" sz="2000" dirty="0">
                  <a:solidFill>
                    <a:srgbClr val="008000"/>
                  </a:solidFill>
                </a:rPr>
                <a:t> </a:t>
              </a:r>
              <a:r>
                <a:rPr lang="en-US" sz="2000" dirty="0" err="1">
                  <a:solidFill>
                    <a:srgbClr val="008000"/>
                  </a:solidFill>
                </a:rPr>
                <a:t>sifat-sifat</a:t>
              </a:r>
              <a:r>
                <a:rPr lang="en-US" sz="2000" dirty="0">
                  <a:solidFill>
                    <a:srgbClr val="008000"/>
                  </a:solidFill>
                </a:rPr>
                <a:t> </a:t>
              </a:r>
              <a:r>
                <a:rPr lang="en-US" sz="2000" dirty="0" err="1">
                  <a:solidFill>
                    <a:srgbClr val="008000"/>
                  </a:solidFill>
                </a:rPr>
                <a:t>unggul</a:t>
              </a:r>
              <a:r>
                <a:rPr lang="en-US" sz="2000" dirty="0">
                  <a:solidFill>
                    <a:srgbClr val="008000"/>
                  </a:solidFill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93258" y="1914629"/>
            <a:ext cx="6544690" cy="2572285"/>
            <a:chOff x="-202343" y="5889615"/>
            <a:chExt cx="20943007" cy="823130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3" t="14121" r="28727" b="18000"/>
            <a:stretch/>
          </p:blipFill>
          <p:spPr bwMode="auto">
            <a:xfrm>
              <a:off x="12115800" y="5889615"/>
              <a:ext cx="8624864" cy="8131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202343" y="9393476"/>
              <a:ext cx="10580166" cy="4727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err="1"/>
                <a:t>Potonglah</a:t>
              </a:r>
              <a:r>
                <a:rPr lang="en-US" dirty="0"/>
                <a:t> </a:t>
              </a:r>
              <a:r>
                <a:rPr lang="en-US" dirty="0" err="1"/>
                <a:t>batang</a:t>
              </a:r>
              <a:r>
                <a:rPr lang="en-US" dirty="0"/>
                <a:t> </a:t>
              </a:r>
              <a:r>
                <a:rPr lang="en-US" dirty="0" err="1"/>
                <a:t>tanaman</a:t>
              </a:r>
              <a:r>
                <a:rPr lang="en-US" dirty="0"/>
                <a:t> </a:t>
              </a:r>
              <a:r>
                <a:rPr lang="en-US" dirty="0" err="1"/>
                <a:t>berbentuk</a:t>
              </a:r>
              <a:r>
                <a:rPr lang="en-US" dirty="0"/>
                <a:t> </a:t>
              </a:r>
              <a:r>
                <a:rPr lang="en-US" dirty="0" err="1"/>
                <a:t>huruf</a:t>
              </a:r>
              <a:r>
                <a:rPr lang="en-US" dirty="0"/>
                <a:t> V </a:t>
              </a:r>
              <a:r>
                <a:rPr lang="en-US" dirty="0" err="1"/>
                <a:t>untuk</a:t>
              </a:r>
              <a:r>
                <a:rPr lang="en-US" dirty="0"/>
                <a:t> </a:t>
              </a:r>
              <a:r>
                <a:rPr lang="en-US" dirty="0" err="1"/>
                <a:t>batang</a:t>
              </a:r>
              <a:r>
                <a:rPr lang="en-US" dirty="0"/>
                <a:t> </a:t>
              </a:r>
              <a:r>
                <a:rPr lang="en-US" dirty="0" err="1"/>
                <a:t>bawah</a:t>
              </a:r>
              <a:r>
                <a:rPr lang="en-US" dirty="0"/>
                <a:t>. </a:t>
              </a:r>
              <a:r>
                <a:rPr lang="en-US" dirty="0" err="1"/>
                <a:t>Potonglah</a:t>
              </a:r>
              <a:r>
                <a:rPr lang="en-US" dirty="0"/>
                <a:t> </a:t>
              </a:r>
              <a:r>
                <a:rPr lang="en-US" dirty="0" err="1"/>
                <a:t>batang</a:t>
              </a:r>
              <a:r>
                <a:rPr lang="en-US" dirty="0"/>
                <a:t> </a:t>
              </a:r>
              <a:r>
                <a:rPr lang="en-US" dirty="0" err="1"/>
                <a:t>tanaman</a:t>
              </a:r>
              <a:r>
                <a:rPr lang="en-US" dirty="0"/>
                <a:t> </a:t>
              </a:r>
              <a:r>
                <a:rPr lang="en-US" dirty="0" err="1"/>
                <a:t>berbentuk</a:t>
              </a:r>
              <a:r>
                <a:rPr lang="en-US" dirty="0"/>
                <a:t> </a:t>
              </a:r>
              <a:r>
                <a:rPr lang="en-US" dirty="0" err="1"/>
                <a:t>huruf</a:t>
              </a:r>
              <a:r>
                <a:rPr lang="en-US" dirty="0"/>
                <a:t> V </a:t>
              </a:r>
              <a:r>
                <a:rPr lang="en-US" dirty="0" err="1"/>
                <a:t>terbalik</a:t>
              </a:r>
              <a:r>
                <a:rPr lang="en-US" dirty="0"/>
                <a:t> </a:t>
              </a:r>
              <a:r>
                <a:rPr lang="en-US" dirty="0" err="1"/>
                <a:t>untuk</a:t>
              </a:r>
              <a:r>
                <a:rPr lang="en-US" dirty="0"/>
                <a:t> </a:t>
              </a:r>
              <a:r>
                <a:rPr lang="en-US" dirty="0" err="1"/>
                <a:t>batang</a:t>
              </a:r>
              <a:r>
                <a:rPr lang="en-US" dirty="0"/>
                <a:t> </a:t>
              </a:r>
              <a:r>
                <a:rPr lang="en-US" dirty="0" err="1"/>
                <a:t>atas</a:t>
              </a:r>
              <a:r>
                <a:rPr lang="en-US" dirty="0"/>
                <a:t>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1431826" y="10674640"/>
              <a:ext cx="1143000" cy="1169384"/>
              <a:chOff x="1178267" y="10196043"/>
              <a:chExt cx="1143000" cy="11693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178267" y="10222427"/>
                <a:ext cx="1143000" cy="1143000"/>
              </a:xfrm>
              <a:prstGeom prst="ellipse">
                <a:avLst/>
              </a:prstGeom>
              <a:solidFill>
                <a:srgbClr val="008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63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331432" y="10196043"/>
                <a:ext cx="939743" cy="11266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a-DK" sz="1688" b="1" dirty="0">
                    <a:solidFill>
                      <a:schemeClr val="bg1"/>
                    </a:solidFill>
                  </a:rPr>
                  <a:t>2</a:t>
                </a:r>
                <a:endParaRPr lang="en-US" sz="1688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6919" y="72829"/>
            <a:ext cx="2029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800" b="1" dirty="0">
                <a:solidFill>
                  <a:srgbClr val="800080"/>
                </a:solidFill>
              </a:rPr>
              <a:t> 3) Sambung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287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0"/>
            <a:ext cx="2502176" cy="5691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5181600" cy="721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188478"/>
            <a:ext cx="556260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Bagian-Bagian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Tumbuhan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8919" y="1010682"/>
            <a:ext cx="3871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latin typeface="+mj-lt"/>
              </a:rPr>
              <a:t>Daun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berfungsi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sebagai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tempat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fotosintesis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</a:t>
            </a:r>
            <a:r>
              <a:rPr lang="en-US" sz="2000" dirty="0">
                <a:latin typeface="+mj-lt"/>
              </a:rPr>
              <a:t> organ </a:t>
            </a:r>
            <a:r>
              <a:rPr lang="en-US" sz="2000" dirty="0" err="1">
                <a:latin typeface="+mj-lt"/>
              </a:rPr>
              <a:t>pernapasan</a:t>
            </a:r>
            <a:r>
              <a:rPr lang="en-US" sz="2000" dirty="0">
                <a:latin typeface="+mj-lt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391400" y="1123950"/>
            <a:ext cx="401876" cy="0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1560" y="1892429"/>
            <a:ext cx="4768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latin typeface="+mj-lt"/>
              </a:rPr>
              <a:t>Batang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berfungsi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sebagai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penyokong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pengangkut</a:t>
            </a:r>
            <a:r>
              <a:rPr lang="en-US" sz="2000" dirty="0">
                <a:latin typeface="+mj-lt"/>
              </a:rPr>
              <a:t> air </a:t>
            </a:r>
            <a:r>
              <a:rPr lang="en-US" sz="2000" dirty="0" err="1">
                <a:latin typeface="+mj-lt"/>
              </a:rPr>
              <a:t>dan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zat</a:t>
            </a:r>
            <a:r>
              <a:rPr lang="en-US" sz="2000" dirty="0">
                <a:latin typeface="+mj-lt"/>
              </a:rPr>
              <a:t> hara </a:t>
            </a:r>
            <a:r>
              <a:rPr lang="en-US" sz="2000" dirty="0" err="1">
                <a:latin typeface="+mj-lt"/>
              </a:rPr>
              <a:t>dari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akar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daun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serta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mengedarkan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makanan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dari</a:t>
            </a:r>
            <a:r>
              <a:rPr lang="en-US" sz="2000" dirty="0">
                <a:latin typeface="+mj-lt"/>
              </a:rPr>
              <a:t> </a:t>
            </a:r>
            <a:r>
              <a:rPr lang="en-US" sz="2000" dirty="0" err="1">
                <a:latin typeface="+mj-lt"/>
              </a:rPr>
              <a:t>daun</a:t>
            </a:r>
            <a:r>
              <a:rPr lang="en-US" sz="2000" dirty="0">
                <a:latin typeface="+mj-lt"/>
              </a:rPr>
              <a:t> </a:t>
            </a:r>
            <a:r>
              <a:rPr lang="en-US" sz="2000" dirty="0" err="1">
                <a:latin typeface="+mj-lt"/>
              </a:rPr>
              <a:t>ke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seluruh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bagian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tumbuhan</a:t>
            </a:r>
            <a:r>
              <a:rPr lang="en-US" sz="2000" dirty="0">
                <a:latin typeface="+mj-lt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553200" y="1781601"/>
            <a:ext cx="974280" cy="4288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27635" y="3519124"/>
            <a:ext cx="38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latin typeface="+mj-lt"/>
              </a:rPr>
              <a:t>Akar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berfungsi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sebagai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penegak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tubuh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tumbuhan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serta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pengisap</a:t>
            </a:r>
            <a:r>
              <a:rPr lang="en-US" sz="2000" dirty="0">
                <a:latin typeface="+mj-lt"/>
              </a:rPr>
              <a:t> air </a:t>
            </a:r>
            <a:r>
              <a:rPr lang="en-US" sz="2000" dirty="0" err="1">
                <a:latin typeface="+mj-lt"/>
              </a:rPr>
              <a:t>dan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zat</a:t>
            </a:r>
            <a:r>
              <a:rPr lang="en-US" sz="2000" dirty="0">
                <a:latin typeface="+mj-lt"/>
              </a:rPr>
              <a:t> hara </a:t>
            </a:r>
            <a:r>
              <a:rPr lang="en-US" sz="2000" dirty="0" err="1">
                <a:latin typeface="+mj-lt"/>
              </a:rPr>
              <a:t>dari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tanah</a:t>
            </a:r>
            <a:r>
              <a:rPr lang="en-US" sz="2000" dirty="0">
                <a:latin typeface="+mj-lt"/>
              </a:rPr>
              <a:t>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705600" y="4171950"/>
            <a:ext cx="974280" cy="4288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543800" y="1504950"/>
            <a:ext cx="122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BATANG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48600" y="890885"/>
            <a:ext cx="954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DAUN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96200" y="3943350"/>
            <a:ext cx="898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AKAR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98611" y="1786225"/>
            <a:ext cx="455187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" y="3384887"/>
            <a:ext cx="4551870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23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7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7" b="12392"/>
          <a:stretch/>
        </p:blipFill>
        <p:spPr>
          <a:xfrm>
            <a:off x="4113881" y="768979"/>
            <a:ext cx="4624342" cy="37679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2438400" cy="721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1284" y="12264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Akar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Persegi Panjang 2"/>
          <p:cNvSpPr/>
          <p:nvPr/>
        </p:nvSpPr>
        <p:spPr>
          <a:xfrm>
            <a:off x="228600" y="895350"/>
            <a:ext cx="3625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231F20"/>
                </a:solidFill>
                <a:latin typeface="+mj-lt"/>
              </a:rPr>
              <a:t>Akar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adalah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bagian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tumbuhan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yang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biasanya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tumbuh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di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dalam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+mj-lt"/>
              </a:rPr>
              <a:t>tanah</a:t>
            </a:r>
            <a:r>
              <a:rPr lang="en-US" sz="2400" dirty="0">
                <a:solidFill>
                  <a:srgbClr val="231F20"/>
                </a:solidFill>
                <a:latin typeface="+mj-lt"/>
              </a:rPr>
              <a:t>.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sp>
        <p:nvSpPr>
          <p:cNvPr id="6" name="Persegi Panjang 1"/>
          <p:cNvSpPr/>
          <p:nvPr/>
        </p:nvSpPr>
        <p:spPr>
          <a:xfrm>
            <a:off x="228600" y="2030803"/>
            <a:ext cx="3186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231F20"/>
                </a:solidFill>
                <a:latin typeface="+mj-lt"/>
                <a:ea typeface="SimSun-ExtB" pitchFamily="49" charset="-122"/>
              </a:rPr>
              <a:t>Akar berdasarkan bentuknya:</a:t>
            </a:r>
            <a:endParaRPr lang="en-US" sz="2400" dirty="0">
              <a:latin typeface="+mj-lt"/>
              <a:ea typeface="SimSun-ExtB" pitchFamily="49" charset="-122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4345969" y="4015971"/>
            <a:ext cx="1842444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Akar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tunggang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33"/>
          <p:cNvSpPr txBox="1"/>
          <p:nvPr/>
        </p:nvSpPr>
        <p:spPr>
          <a:xfrm>
            <a:off x="6855497" y="4015971"/>
            <a:ext cx="171683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Akar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serabut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199" t="26117" r="7203" b="39424"/>
          <a:stretch/>
        </p:blipFill>
        <p:spPr>
          <a:xfrm>
            <a:off x="0" y="2956620"/>
            <a:ext cx="2776550" cy="218688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8970889">
            <a:off x="1712753" y="3441795"/>
            <a:ext cx="457200" cy="3810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33"/>
          <p:cNvSpPr txBox="1"/>
          <p:nvPr/>
        </p:nvSpPr>
        <p:spPr>
          <a:xfrm>
            <a:off x="2328802" y="2618590"/>
            <a:ext cx="1599907" cy="1569660"/>
          </a:xfrm>
          <a:prstGeom prst="rect">
            <a:avLst/>
          </a:prstGeom>
          <a:solidFill>
            <a:srgbClr val="00C06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Rambut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akar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untuk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memperluas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daerah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penyerapan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air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dan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zat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+mj-lt"/>
              </a:rPr>
              <a:t>hara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665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2438400" cy="721432"/>
          </a:xfrm>
          <a:prstGeom prst="rect">
            <a:avLst/>
          </a:prstGeom>
        </p:spPr>
      </p:pic>
      <p:pic>
        <p:nvPicPr>
          <p:cNvPr id="2" name="Picture 2" descr="http://farmingtips.org/images/celery_b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0" b="8680"/>
          <a:stretch/>
        </p:blipFill>
        <p:spPr bwMode="auto">
          <a:xfrm>
            <a:off x="4745749" y="1832710"/>
            <a:ext cx="2747605" cy="2405023"/>
          </a:xfrm>
          <a:prstGeom prst="rect">
            <a:avLst/>
          </a:prstGeom>
          <a:noFill/>
          <a:ln w="539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49249"/>
            <a:ext cx="1905000" cy="20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articles.extension.org/sites/default/files/w/e/e4/Bar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0"/>
          <a:stretch/>
        </p:blipFill>
        <p:spPr bwMode="auto">
          <a:xfrm>
            <a:off x="381000" y="1861045"/>
            <a:ext cx="2925292" cy="2376688"/>
          </a:xfrm>
          <a:prstGeom prst="rect">
            <a:avLst/>
          </a:prstGeom>
          <a:noFill/>
          <a:ln w="539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613" y="105119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Batang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Persegi Panjang 2"/>
          <p:cNvSpPr/>
          <p:nvPr/>
        </p:nvSpPr>
        <p:spPr>
          <a:xfrm>
            <a:off x="228600" y="761158"/>
            <a:ext cx="75119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31F20"/>
                </a:solidFill>
                <a:latin typeface="+mj-lt"/>
              </a:rPr>
              <a:t>Ada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dua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jenis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batang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pada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tumbuhan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yaitu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batang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berkayu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dan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batang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231F20"/>
                </a:solidFill>
                <a:latin typeface="+mj-lt"/>
              </a:rPr>
              <a:t>basah</a:t>
            </a:r>
            <a:r>
              <a:rPr lang="en-US" sz="2800" dirty="0">
                <a:solidFill>
                  <a:srgbClr val="231F20"/>
                </a:solidFill>
                <a:latin typeface="+mj-lt"/>
              </a:rPr>
              <a:t>.</a:t>
            </a: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1048679" y="1657351"/>
            <a:ext cx="158993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Batang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berkayu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33"/>
          <p:cNvSpPr txBox="1"/>
          <p:nvPr/>
        </p:nvSpPr>
        <p:spPr>
          <a:xfrm>
            <a:off x="5324584" y="1657350"/>
            <a:ext cx="158993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Batang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+mj-lt"/>
              </a:rPr>
              <a:t>basah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4" descr="E:\ELISA\MEDIA ESPS IPS KELAS 4\BAB 4\Post it pink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163537"/>
            <a:ext cx="1780954" cy="22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95600" y="2256533"/>
            <a:ext cx="16098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Ciri-ciri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Batang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keras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Berwarna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cokelat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Sulit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dipatahkan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62800" y="2266058"/>
            <a:ext cx="15885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Ciri-ciri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Batang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lunak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Berwarna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hijau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+mj-lt"/>
              </a:rPr>
              <a:t>Mudah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dipatahkan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131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3350"/>
            <a:ext cx="2438400" cy="721432"/>
          </a:xfrm>
          <a:prstGeom prst="rect">
            <a:avLst/>
          </a:prstGeom>
        </p:spPr>
      </p:pic>
      <p:pic>
        <p:nvPicPr>
          <p:cNvPr id="2" name="Picture 2" descr="J:\LENY\ESPS Kurnas\kelas 4\media\bab 1\gambar\Daun jambu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6965" y="1376177"/>
            <a:ext cx="4778515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715" y="909990"/>
            <a:ext cx="4025486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err="1">
                <a:latin typeface="+mj-lt"/>
              </a:rPr>
              <a:t>Daun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adalah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bagian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tumbuhan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tempat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terjadinya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fotosintesis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err="1">
                <a:latin typeface="+mj-lt"/>
              </a:rPr>
              <a:t>Bentuk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umumnya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pipih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dan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melebar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7432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err="1">
                <a:latin typeface="+mj-lt"/>
              </a:rPr>
              <a:t>Daun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umumnya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berwarna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hijau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09921" y="3816542"/>
            <a:ext cx="2201790" cy="830997"/>
            <a:chOff x="3715769" y="1303863"/>
            <a:chExt cx="2201790" cy="830997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5087343" y="2042862"/>
              <a:ext cx="830216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715769" y="1303863"/>
              <a:ext cx="1752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Tangkai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daun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28462" y="1784810"/>
            <a:ext cx="1953342" cy="830997"/>
            <a:chOff x="5609807" y="1292568"/>
            <a:chExt cx="1953342" cy="830997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5609807" y="1523487"/>
              <a:ext cx="623852" cy="1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295607" y="1292568"/>
              <a:ext cx="1267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Tulang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daun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72000" y="1174896"/>
            <a:ext cx="1905000" cy="830997"/>
            <a:chOff x="5253760" y="3244681"/>
            <a:chExt cx="1905000" cy="83099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394631" y="3549481"/>
              <a:ext cx="76412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3760" y="3244681"/>
              <a:ext cx="13411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Helai</a:t>
              </a:r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daun</a:t>
              </a:r>
              <a:endPara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5" name="Rectangle 3"/>
          <p:cNvSpPr/>
          <p:nvPr/>
        </p:nvSpPr>
        <p:spPr>
          <a:xfrm>
            <a:off x="518338" y="13335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Daun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277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" y="-115356"/>
            <a:ext cx="7525042" cy="44767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38200" y="1504950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800" dirty="0" smtClean="0">
                <a:solidFill>
                  <a:schemeClr val="bg1"/>
                </a:solidFill>
                <a:latin typeface="+mj-lt"/>
              </a:rPr>
              <a:t>Tulang </a:t>
            </a:r>
            <a:r>
              <a:rPr lang="de-DE" sz="2800" dirty="0">
                <a:solidFill>
                  <a:schemeClr val="bg1"/>
                </a:solidFill>
                <a:latin typeface="+mj-lt"/>
              </a:rPr>
              <a:t>daun menyirip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Tulang daun menjari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Tulang daun melengkung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Tulang daun sejajar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464388"/>
            <a:ext cx="510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800" dirty="0">
                <a:solidFill>
                  <a:schemeClr val="bg1"/>
                </a:solidFill>
                <a:latin typeface="+mj-lt"/>
              </a:rPr>
              <a:t>Macam-macam bentuk susunan tulang daun antara lain: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8840" y="1962150"/>
            <a:ext cx="4055160" cy="31813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39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82298" y="1005462"/>
            <a:ext cx="3444297" cy="2418137"/>
            <a:chOff x="7421851" y="1059148"/>
            <a:chExt cx="3444297" cy="24181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3" name="Picture 6" descr="J:\LENY\ESPS Kurnas\kelas 4\media\bab 1\gambar\guava-plant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2"/>
            <a:stretch/>
          </p:blipFill>
          <p:spPr bwMode="auto">
            <a:xfrm>
              <a:off x="7421851" y="1059148"/>
              <a:ext cx="3444297" cy="217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8404860" y="3077175"/>
              <a:ext cx="1589934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jambu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4800" y="172819"/>
            <a:ext cx="44070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Tulang Daun Menyirip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81915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+mj-lt"/>
              </a:rPr>
              <a:t>Tulang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daun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menyirip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berbentuk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seperti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susunan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sirip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ikan</a:t>
            </a:r>
            <a:r>
              <a:rPr lang="en-US" sz="2400" dirty="0">
                <a:latin typeface="+mj-lt"/>
              </a:rPr>
              <a:t>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19200" y="1798446"/>
            <a:ext cx="3200400" cy="2542419"/>
            <a:chOff x="4724400" y="1840989"/>
            <a:chExt cx="3200400" cy="2542419"/>
          </a:xfrm>
        </p:grpSpPr>
        <p:pic>
          <p:nvPicPr>
            <p:cNvPr id="19" name="Picture 5" descr="J:\LENY\ESPS Kurnas\kelas 4\media\bab 1\gambar\q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840989"/>
              <a:ext cx="3200400" cy="2296198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334000" y="3983298"/>
              <a:ext cx="1785567" cy="40011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+mj-lt"/>
                </a:rPr>
                <a:t>mangga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54697" y="3555010"/>
            <a:ext cx="4011154" cy="1079265"/>
            <a:chOff x="7876568" y="2891458"/>
            <a:chExt cx="8238275" cy="2359734"/>
          </a:xfrm>
        </p:grpSpPr>
        <p:pic>
          <p:nvPicPr>
            <p:cNvPr id="32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6568" y="2891458"/>
              <a:ext cx="8238275" cy="2359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8346076" y="3093355"/>
              <a:ext cx="7768767" cy="1547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Contohnya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adalah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mangga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jambu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daun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</a:rPr>
                <a:t>nangka</a:t>
              </a: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84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973</Words>
  <Application>Microsoft Office PowerPoint</Application>
  <PresentationFormat>On-screen Show (16:9)</PresentationFormat>
  <Paragraphs>223</Paragraphs>
  <Slides>33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SimSun-ExtB</vt:lpstr>
      <vt:lpstr>Arial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LENY</cp:lastModifiedBy>
  <cp:revision>250</cp:revision>
  <cp:lastPrinted>2022-04-09T01:52:42Z</cp:lastPrinted>
  <dcterms:created xsi:type="dcterms:W3CDTF">2022-01-17T01:37:52Z</dcterms:created>
  <dcterms:modified xsi:type="dcterms:W3CDTF">2022-05-18T23:21:22Z</dcterms:modified>
</cp:coreProperties>
</file>